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656" r:id="rId2"/>
    <p:sldId id="655" r:id="rId3"/>
    <p:sldId id="657" r:id="rId4"/>
    <p:sldId id="697" r:id="rId5"/>
    <p:sldId id="693" r:id="rId6"/>
    <p:sldId id="698" r:id="rId7"/>
    <p:sldId id="659" r:id="rId8"/>
    <p:sldId id="704" r:id="rId9"/>
    <p:sldId id="708" r:id="rId10"/>
    <p:sldId id="705" r:id="rId11"/>
    <p:sldId id="710" r:id="rId12"/>
    <p:sldId id="706" r:id="rId13"/>
    <p:sldId id="707" r:id="rId14"/>
    <p:sldId id="709" r:id="rId15"/>
    <p:sldId id="660" r:id="rId16"/>
    <p:sldId id="701" r:id="rId17"/>
    <p:sldId id="702" r:id="rId18"/>
    <p:sldId id="673" r:id="rId19"/>
    <p:sldId id="703" r:id="rId20"/>
    <p:sldId id="674"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9B14861-5159-4FC3-87EC-D19A1C13FAFC}">
          <p14:sldIdLst>
            <p14:sldId id="656"/>
            <p14:sldId id="655"/>
            <p14:sldId id="657"/>
            <p14:sldId id="697"/>
            <p14:sldId id="693"/>
            <p14:sldId id="698"/>
            <p14:sldId id="659"/>
            <p14:sldId id="704"/>
            <p14:sldId id="708"/>
            <p14:sldId id="705"/>
            <p14:sldId id="710"/>
            <p14:sldId id="706"/>
            <p14:sldId id="707"/>
            <p14:sldId id="709"/>
            <p14:sldId id="660"/>
            <p14:sldId id="701"/>
            <p14:sldId id="702"/>
          </p14:sldIdLst>
        </p14:section>
        <p14:section name="Untitled Section" id="{8D8ADF02-E9B1-478B-8A0D-720D710B54D0}">
          <p14:sldIdLst>
            <p14:sldId id="673"/>
            <p14:sldId id="703"/>
            <p14:sldId id="674"/>
          </p14:sldIdLst>
        </p14:section>
      </p14:sectionLst>
    </p:ext>
    <p:ext uri="{EFAFB233-063F-42B5-8137-9DF3F51BA10A}">
      <p15:sldGuideLst xmlns:p15="http://schemas.microsoft.com/office/powerpoint/2012/main">
        <p15:guide id="1" orient="horz" pos="2160">
          <p15:clr>
            <a:srgbClr val="A4A3A4"/>
          </p15:clr>
        </p15:guide>
        <p15:guide id="2" pos="3746">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4D67"/>
    <a:srgbClr val="2F9985"/>
    <a:srgbClr val="1F6457"/>
    <a:srgbClr val="8238BA"/>
    <a:srgbClr val="2B44F9"/>
    <a:srgbClr val="0620E0"/>
    <a:srgbClr val="1607DF"/>
    <a:srgbClr val="FCB414"/>
    <a:srgbClr val="282F39"/>
    <a:srgbClr val="007A7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7206" autoAdjust="0"/>
    <p:restoredTop sz="94669" autoAdjust="0"/>
  </p:normalViewPr>
  <p:slideViewPr>
    <p:cSldViewPr snapToGrid="0">
      <p:cViewPr varScale="1">
        <p:scale>
          <a:sx n="82" d="100"/>
          <a:sy n="82" d="100"/>
        </p:scale>
        <p:origin x="158" y="58"/>
      </p:cViewPr>
      <p:guideLst>
        <p:guide orient="horz" pos="2160"/>
        <p:guide pos="3746"/>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t>5/22/2023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p>
            <a:fld id="{1661375A-C223-44C8-917C-F7C3A1BCD50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661375A-C223-44C8-917C-F7C3A1BCD50F}" type="datetimeFigureOut">
              <a:rPr lang="en-GB" smtClean="0"/>
              <a:t>22/05/2023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p>
            <a:fld id="{1661375A-C223-44C8-917C-F7C3A1BCD50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p>
            <a:fld id="{1661375A-C223-44C8-917C-F7C3A1BCD50F}" type="datetimeFigureOut">
              <a:rPr lang="en-GB" smtClean="0"/>
              <a:t>22/05/2023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p>
            <a:fld id="{1661375A-C223-44C8-917C-F7C3A1BCD50F}" type="datetimeFigureOut">
              <a:rPr lang="en-GB" smtClean="0"/>
              <a:t>22/05/2023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661375A-C223-44C8-917C-F7C3A1BCD50F}" type="datetimeFigureOut">
              <a:rPr lang="en-GB" smtClean="0"/>
              <a:t>22/05/2023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661375A-C223-44C8-917C-F7C3A1BCD50F}" type="datetimeFigureOut">
              <a:rPr lang="en-GB" smtClean="0"/>
              <a:t>22/05/2023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6983841B-0DB4-4C99-B5E5-79625F01DBF7}" type="slidenum">
              <a:rPr lang="en-GB" smtClean="0"/>
              <a:t>‹#›</a:t>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661375A-C223-44C8-917C-F7C3A1BCD50F}" type="datetimeFigureOut">
              <a:rPr lang="en-GB" smtClean="0"/>
              <a:t>22/05/2023</a:t>
            </a:fld>
            <a:endParaRPr lang="en-GB"/>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83841B-0DB4-4C99-B5E5-79625F01DBF7}" type="slidenum">
              <a:rPr lang="en-GB" smtClean="0"/>
              <a:t>‹#›</a:t>
            </a:fld>
            <a:endParaRPr lang="en-GB"/>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eg"/></Relationships>
</file>

<file path=ppt/slides/_rels/slide1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16.jpeg"/><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665018" y="592233"/>
            <a:ext cx="10584873" cy="19380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6000" b="1"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rPr>
              <a:t>Project Seminar on </a:t>
            </a:r>
          </a:p>
          <a:p>
            <a:pPr marL="0" marR="0" lvl="0" indent="0" algn="ctr" defTabSz="914400" rtl="0" eaLnBrk="1" fontAlgn="auto" latinLnBrk="0" hangingPunct="1">
              <a:lnSpc>
                <a:spcPct val="100000"/>
              </a:lnSpc>
              <a:spcBef>
                <a:spcPts val="0"/>
              </a:spcBef>
              <a:spcAft>
                <a:spcPts val="0"/>
              </a:spcAft>
              <a:buClrTx/>
              <a:buSzTx/>
              <a:buFontTx/>
              <a:buNone/>
              <a:defRPr/>
            </a:pPr>
            <a:r>
              <a:rPr kumimoji="0" lang="en-US" sz="6000" b="1"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rPr>
              <a:t> </a:t>
            </a:r>
            <a:r>
              <a:rPr lang="en-US" sz="6000" b="1" dirty="0">
                <a:latin typeface="Times New Roman" panose="02020603050405020304" pitchFamily="18" charset="0"/>
                <a:ea typeface="Noto Sans Disp ExtBd" panose="020B0902040504020204" pitchFamily="34"/>
                <a:cs typeface="Times New Roman" panose="02020603050405020304" pitchFamily="18" charset="0"/>
              </a:rPr>
              <a:t>Rubber Ducky</a:t>
            </a:r>
            <a:endParaRPr kumimoji="0" lang="ru-RU" sz="6000" b="1"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51" name="TextBox 50"/>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Times New Roman" panose="02020603050405020304" pitchFamily="18" charset="0"/>
                <a:ea typeface="Noto Sans" panose="020B0502040504020204" pitchFamily="34"/>
                <a:cs typeface="Times New Roman" panose="02020603050405020304" pitchFamily="18" charset="0"/>
              </a:rPr>
              <a:t>Chartered Institute of Technology, Abu Road</a:t>
            </a:r>
            <a:endParaRPr kumimoji="0" lang="en-GB" sz="2800" b="1" i="0" u="none" strike="noStrike" kern="1200" cap="none" spc="0" normalizeH="0" baseline="0" noProof="0" dirty="0">
              <a:ln>
                <a:noFill/>
              </a:ln>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
        <p:nvSpPr>
          <p:cNvPr id="58" name="TextBox 57"/>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Times New Roman" panose="02020603050405020304" pitchFamily="18" charset="0"/>
                <a:ea typeface="Noto Sans" panose="020B0502040504020204" pitchFamily="34"/>
                <a:cs typeface="Times New Roman" panose="02020603050405020304" pitchFamily="18" charset="0"/>
              </a:rPr>
              <a:t>Department of Computer Science &amp; Engineering</a:t>
            </a:r>
            <a:endParaRPr kumimoji="0" lang="en-GB" sz="2000" b="1" i="0" u="none" strike="noStrike" kern="1200" cap="none" spc="0" normalizeH="0" baseline="0" noProof="0" dirty="0">
              <a:ln>
                <a:noFill/>
              </a:ln>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
        <p:nvSpPr>
          <p:cNvPr id="61" name="TextBox 60"/>
          <p:cNvSpPr txBox="1"/>
          <p:nvPr/>
        </p:nvSpPr>
        <p:spPr>
          <a:xfrm>
            <a:off x="7536792" y="3204363"/>
            <a:ext cx="3726953" cy="2246769"/>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rPr>
              <a:t>Submitted By: </a:t>
            </a:r>
          </a:p>
          <a:p>
            <a:pPr marL="0" marR="0" lvl="0" indent="0" defTabSz="914400" rtl="0" eaLnBrk="1" fontAlgn="auto" latinLnBrk="0" hangingPunct="1">
              <a:lnSpc>
                <a:spcPct val="100000"/>
              </a:lnSpc>
              <a:spcBef>
                <a:spcPts val="0"/>
              </a:spcBef>
              <a:spcAft>
                <a:spcPts val="0"/>
              </a:spcAft>
              <a:buClrTx/>
              <a:buSzTx/>
              <a:buFontTx/>
              <a:buNone/>
              <a:defRPr/>
            </a:pPr>
            <a:r>
              <a:rPr lang="en-US" sz="2800" dirty="0" err="1">
                <a:latin typeface="Times New Roman" panose="02020603050405020304" pitchFamily="18" charset="0"/>
                <a:ea typeface="Noto Sans Disp ExtBd" panose="020B0902040504020204" pitchFamily="34"/>
                <a:cs typeface="Times New Roman" panose="02020603050405020304" pitchFamily="18" charset="0"/>
              </a:rPr>
              <a:t>Awanish</a:t>
            </a:r>
            <a:r>
              <a:rPr lang="en-US" sz="2800" dirty="0">
                <a:latin typeface="Times New Roman" panose="02020603050405020304" pitchFamily="18" charset="0"/>
                <a:ea typeface="Noto Sans Disp ExtBd" panose="020B0902040504020204" pitchFamily="34"/>
                <a:cs typeface="Times New Roman" panose="02020603050405020304" pitchFamily="18" charset="0"/>
              </a:rPr>
              <a:t> </a:t>
            </a:r>
            <a:r>
              <a:rPr lang="en-US" sz="2800" dirty="0" err="1">
                <a:latin typeface="Times New Roman" panose="02020603050405020304" pitchFamily="18" charset="0"/>
                <a:ea typeface="Noto Sans Disp ExtBd" panose="020B0902040504020204" pitchFamily="34"/>
                <a:cs typeface="Times New Roman" panose="02020603050405020304" pitchFamily="18" charset="0"/>
              </a:rPr>
              <a:t>Chaurasiya</a:t>
            </a:r>
            <a:endParaRPr lang="en-US" sz="2800" dirty="0">
              <a:latin typeface="Times New Roman" panose="02020603050405020304" pitchFamily="18" charset="0"/>
              <a:ea typeface="Noto Sans Disp ExtBd" panose="020B0902040504020204" pitchFamily="34"/>
              <a:cs typeface="Times New Roman" panose="02020603050405020304" pitchFamily="18" charset="0"/>
            </a:endParaRPr>
          </a:p>
          <a:p>
            <a:pPr marL="0" marR="0" lvl="0" indent="0" defTabSz="914400" rtl="0" eaLnBrk="1" fontAlgn="auto" latinLnBrk="0" hangingPunct="1">
              <a:lnSpc>
                <a:spcPct val="100000"/>
              </a:lnSpc>
              <a:spcBef>
                <a:spcPts val="0"/>
              </a:spcBef>
              <a:spcAft>
                <a:spcPts val="0"/>
              </a:spcAft>
              <a:buClrTx/>
              <a:buSzTx/>
              <a:buFontTx/>
              <a:buNone/>
              <a:defRPr/>
            </a:pPr>
            <a:r>
              <a:rPr lang="en-US" sz="2800" dirty="0">
                <a:latin typeface="Times New Roman" panose="02020603050405020304" pitchFamily="18" charset="0"/>
                <a:ea typeface="Noto Sans Disp ExtBd" panose="020B0902040504020204" pitchFamily="34"/>
                <a:cs typeface="Times New Roman" panose="02020603050405020304" pitchFamily="18" charset="0"/>
              </a:rPr>
              <a:t>Niraj Charan </a:t>
            </a:r>
          </a:p>
          <a:p>
            <a:pPr marL="0" marR="0" lvl="0" indent="0" defTabSz="914400" rtl="0" eaLnBrk="1" fontAlgn="auto" latinLnBrk="0" hangingPunct="1">
              <a:lnSpc>
                <a:spcPct val="100000"/>
              </a:lnSpc>
              <a:spcBef>
                <a:spcPts val="0"/>
              </a:spcBef>
              <a:spcAft>
                <a:spcPts val="0"/>
              </a:spcAft>
              <a:buClrTx/>
              <a:buSzTx/>
              <a:buFontTx/>
              <a:buNone/>
              <a:defRPr/>
            </a:pPr>
            <a:r>
              <a:rPr lang="en-US" sz="2800" dirty="0">
                <a:latin typeface="Times New Roman" panose="02020603050405020304" pitchFamily="18" charset="0"/>
                <a:ea typeface="Noto Sans Disp ExtBd" panose="020B0902040504020204" pitchFamily="34"/>
                <a:cs typeface="Times New Roman" panose="02020603050405020304" pitchFamily="18" charset="0"/>
              </a:rPr>
              <a:t>Tanya Singh</a:t>
            </a:r>
          </a:p>
          <a:p>
            <a:pPr marL="0" marR="0" lvl="0" indent="0" defTabSz="914400" rtl="0" eaLnBrk="1" fontAlgn="auto" latinLnBrk="0" hangingPunct="1">
              <a:lnSpc>
                <a:spcPct val="100000"/>
              </a:lnSpc>
              <a:spcBef>
                <a:spcPts val="0"/>
              </a:spcBef>
              <a:spcAft>
                <a:spcPts val="0"/>
              </a:spcAft>
              <a:buClrTx/>
              <a:buSzTx/>
              <a:buFontTx/>
              <a:buNone/>
              <a:defRPr/>
            </a:pPr>
            <a:r>
              <a:rPr lang="en-US" sz="2800" dirty="0">
                <a:latin typeface="Times New Roman" panose="02020603050405020304" pitchFamily="18" charset="0"/>
                <a:ea typeface="Noto Sans Disp ExtBd" panose="020B0902040504020204" pitchFamily="34"/>
                <a:cs typeface="Times New Roman" panose="02020603050405020304" pitchFamily="18" charset="0"/>
              </a:rPr>
              <a:t>Vinay </a:t>
            </a:r>
            <a:r>
              <a:rPr lang="en-US" sz="2800" dirty="0" err="1">
                <a:latin typeface="Times New Roman" panose="02020603050405020304" pitchFamily="18" charset="0"/>
                <a:ea typeface="Noto Sans Disp ExtBd" panose="020B0902040504020204" pitchFamily="34"/>
                <a:cs typeface="Times New Roman" panose="02020603050405020304" pitchFamily="18" charset="0"/>
              </a:rPr>
              <a:t>Gurjar</a:t>
            </a:r>
            <a:endParaRPr kumimoji="0" lang="ru-RU" sz="2800"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62" name="TextBox 61"/>
          <p:cNvSpPr txBox="1"/>
          <p:nvPr/>
        </p:nvSpPr>
        <p:spPr>
          <a:xfrm>
            <a:off x="609567" y="3281126"/>
            <a:ext cx="4045642" cy="138499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defRPr/>
            </a:pPr>
            <a:r>
              <a:rPr kumimoji="0" lang="en-US" sz="2800" b="1"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rPr>
              <a:t>Submitted To: </a:t>
            </a:r>
          </a:p>
          <a:p>
            <a:pPr marL="0" marR="0" lvl="0" indent="0" defTabSz="914400" rtl="0" eaLnBrk="1" fontAlgn="auto" latinLnBrk="0" hangingPunct="1">
              <a:lnSpc>
                <a:spcPct val="100000"/>
              </a:lnSpc>
              <a:spcBef>
                <a:spcPts val="0"/>
              </a:spcBef>
              <a:spcAft>
                <a:spcPts val="0"/>
              </a:spcAft>
              <a:buClrTx/>
              <a:buSzTx/>
              <a:buFontTx/>
              <a:buNone/>
              <a:defRPr/>
            </a:pPr>
            <a:r>
              <a:rPr kumimoji="0" lang="en-US" sz="2800" i="0" u="none" strike="noStrike" kern="1200" cap="none" spc="0" normalizeH="0" baseline="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rPr>
              <a:t>Mr. Govind Singh</a:t>
            </a:r>
          </a:p>
          <a:p>
            <a:pPr marL="0" marR="0" lvl="0" indent="0" defTabSz="914400" rtl="0" eaLnBrk="1" fontAlgn="auto" latinLnBrk="0" hangingPunct="1">
              <a:lnSpc>
                <a:spcPct val="100000"/>
              </a:lnSpc>
              <a:spcBef>
                <a:spcPts val="0"/>
              </a:spcBef>
              <a:spcAft>
                <a:spcPts val="0"/>
              </a:spcAft>
              <a:buClrTx/>
              <a:buSzTx/>
              <a:buFontTx/>
              <a:buNone/>
              <a:defRPr/>
            </a:pPr>
            <a:r>
              <a:rPr lang="en-US" sz="2800" dirty="0">
                <a:latin typeface="Times New Roman" panose="02020603050405020304" pitchFamily="18" charset="0"/>
                <a:ea typeface="Noto Sans Disp ExtBd" panose="020B0902040504020204" pitchFamily="34"/>
                <a:cs typeface="Times New Roman" panose="02020603050405020304" pitchFamily="18" charset="0"/>
              </a:rPr>
              <a:t>H.O.D (C.S.E)</a:t>
            </a:r>
            <a:endParaRPr kumimoji="0" lang="en-US" sz="2800" i="0" u="none" strike="noStrike" kern="1200" cap="none" spc="0" normalizeH="0" noProof="0" dirty="0">
              <a:ln>
                <a:noFill/>
              </a:ln>
              <a:effectLst/>
              <a:uLnTx/>
              <a:uFillTx/>
              <a:latin typeface="Times New Roman" panose="02020603050405020304" pitchFamily="18" charset="0"/>
              <a:ea typeface="Noto Sans Disp ExtBd" panose="020B0902040504020204" pitchFamily="34"/>
              <a:cs typeface="Times New Roman" panose="02020603050405020304" pitchFamily="18" charset="0"/>
            </a:endParaRPr>
          </a:p>
        </p:txBody>
      </p:sp>
      <p:grpSp>
        <p:nvGrpSpPr>
          <p:cNvPr id="2" name="Group 63"/>
          <p:cNvGrpSpPr/>
          <p:nvPr/>
        </p:nvGrpSpPr>
        <p:grpSpPr>
          <a:xfrm>
            <a:off x="0" y="5278582"/>
            <a:ext cx="12192000" cy="1413163"/>
            <a:chOff x="0" y="-96981"/>
            <a:chExt cx="9159791" cy="1413163"/>
          </a:xfrm>
        </p:grpSpPr>
        <p:grpSp>
          <p:nvGrpSpPr>
            <p:cNvPr id="3" name="Group 8"/>
            <p:cNvGrpSpPr/>
            <p:nvPr/>
          </p:nvGrpSpPr>
          <p:grpSpPr>
            <a:xfrm>
              <a:off x="0" y="457200"/>
              <a:ext cx="8229600" cy="381000"/>
              <a:chOff x="0" y="304800"/>
              <a:chExt cx="8229600" cy="381000"/>
            </a:xfrm>
          </p:grpSpPr>
          <p:sp>
            <p:nvSpPr>
              <p:cNvPr id="67" name="Rounded Rectangle 66"/>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8" name="Rounded Rectangle 67"/>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66"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Dump the SYS SAM FILE</a:t>
            </a: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9</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4" name="Picture 3" descr="A picture containing cartoon, screenshot&#10;&#10;Description automatically generated">
            <a:extLst>
              <a:ext uri="{FF2B5EF4-FFF2-40B4-BE49-F238E27FC236}">
                <a16:creationId xmlns:a16="http://schemas.microsoft.com/office/drawing/2014/main" id="{5B8C557A-2640-775E-AEF2-7575749FF77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8048" y="1384317"/>
            <a:ext cx="4828165" cy="3138307"/>
          </a:xfrm>
          <a:prstGeom prst="rect">
            <a:avLst/>
          </a:prstGeom>
        </p:spPr>
      </p:pic>
      <p:pic>
        <p:nvPicPr>
          <p:cNvPr id="6" name="Picture 5" descr="A magnifying glass over a paper with numbers&#10;&#10;Description automatically generated with low confidence">
            <a:extLst>
              <a:ext uri="{FF2B5EF4-FFF2-40B4-BE49-F238E27FC236}">
                <a16:creationId xmlns:a16="http://schemas.microsoft.com/office/drawing/2014/main" id="{CD799FC0-1BA8-5C56-D685-E2E0D2D98194}"/>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310108" y="1045532"/>
            <a:ext cx="3797559" cy="3797559"/>
          </a:xfrm>
          <a:prstGeom prst="rect">
            <a:avLst/>
          </a:prstGeom>
        </p:spPr>
      </p:pic>
      <p:sp>
        <p:nvSpPr>
          <p:cNvPr id="7" name="TextBox 6">
            <a:extLst>
              <a:ext uri="{FF2B5EF4-FFF2-40B4-BE49-F238E27FC236}">
                <a16:creationId xmlns:a16="http://schemas.microsoft.com/office/drawing/2014/main" id="{A2D0B412-9785-4981-F4FA-BF374817F141}"/>
              </a:ext>
            </a:extLst>
          </p:cNvPr>
          <p:cNvSpPr txBox="1"/>
          <p:nvPr/>
        </p:nvSpPr>
        <p:spPr>
          <a:xfrm>
            <a:off x="4337178" y="4877256"/>
            <a:ext cx="3517641" cy="338554"/>
          </a:xfrm>
          <a:prstGeom prst="rect">
            <a:avLst/>
          </a:prstGeom>
          <a:noFill/>
        </p:spPr>
        <p:txBody>
          <a:bodyPr wrap="square" rtlCol="0">
            <a:spAutoFit/>
          </a:bodyPr>
          <a:lstStyle/>
          <a:p>
            <a:pPr algn="ctr"/>
            <a:r>
              <a:rPr lang="en-GB" sz="1600" dirty="0">
                <a:latin typeface="Times New Roman" panose="02020603050405020304" pitchFamily="18" charset="0"/>
                <a:cs typeface="Times New Roman" panose="02020603050405020304" pitchFamily="18" charset="0"/>
              </a:rPr>
              <a:t>Fig : SYS SAMP File</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67646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Username and IP Exfiltration</a:t>
            </a: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10</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sp>
        <p:nvSpPr>
          <p:cNvPr id="9" name="TextBox 8">
            <a:extLst>
              <a:ext uri="{FF2B5EF4-FFF2-40B4-BE49-F238E27FC236}">
                <a16:creationId xmlns:a16="http://schemas.microsoft.com/office/drawing/2014/main" id="{1929DCD2-139F-017F-B056-95F1AE519783}"/>
              </a:ext>
            </a:extLst>
          </p:cNvPr>
          <p:cNvSpPr txBox="1"/>
          <p:nvPr/>
        </p:nvSpPr>
        <p:spPr>
          <a:xfrm>
            <a:off x="4112737" y="4701686"/>
            <a:ext cx="3722914" cy="338554"/>
          </a:xfrm>
          <a:prstGeom prst="rect">
            <a:avLst/>
          </a:prstGeom>
          <a:noFill/>
        </p:spPr>
        <p:txBody>
          <a:bodyPr wrap="square" rtlCol="0">
            <a:spAutoFit/>
          </a:bodyPr>
          <a:lstStyle/>
          <a:p>
            <a:pPr algn="ctr"/>
            <a:r>
              <a:rPr lang="en-GB" sz="1600" dirty="0">
                <a:latin typeface="Times New Roman" panose="02020603050405020304" pitchFamily="18" charset="0"/>
                <a:cs typeface="Times New Roman" panose="02020603050405020304" pitchFamily="18" charset="0"/>
              </a:rPr>
              <a:t>Fig: Username Exfiltration</a:t>
            </a:r>
            <a:endParaRPr lang="en-IN" sz="1600" dirty="0">
              <a:latin typeface="Times New Roman" panose="02020603050405020304" pitchFamily="18" charset="0"/>
              <a:cs typeface="Times New Roman" panose="02020603050405020304" pitchFamily="18" charset="0"/>
            </a:endParaRPr>
          </a:p>
        </p:txBody>
      </p:sp>
      <p:pic>
        <p:nvPicPr>
          <p:cNvPr id="5" name="Picture 4" descr="A picture containing screenshot, text, operating system, design&#10;&#10;Description automatically generated">
            <a:extLst>
              <a:ext uri="{FF2B5EF4-FFF2-40B4-BE49-F238E27FC236}">
                <a16:creationId xmlns:a16="http://schemas.microsoft.com/office/drawing/2014/main" id="{30B71439-BCCA-8E03-129D-E2259E250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8702" y="1400860"/>
            <a:ext cx="5457297" cy="2865081"/>
          </a:xfrm>
          <a:prstGeom prst="rect">
            <a:avLst/>
          </a:prstGeom>
        </p:spPr>
      </p:pic>
      <p:pic>
        <p:nvPicPr>
          <p:cNvPr id="10" name="Picture 9" descr="A screenshot of a computer&#10;&#10;Description automatically generated with medium confidence">
            <a:extLst>
              <a:ext uri="{FF2B5EF4-FFF2-40B4-BE49-F238E27FC236}">
                <a16:creationId xmlns:a16="http://schemas.microsoft.com/office/drawing/2014/main" id="{80EA89ED-151E-95F3-EA09-350F3D287041}"/>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6440536" y="1098008"/>
            <a:ext cx="4823209" cy="3429000"/>
          </a:xfrm>
          <a:prstGeom prst="rect">
            <a:avLst/>
          </a:prstGeom>
        </p:spPr>
      </p:pic>
    </p:spTree>
    <p:extLst>
      <p:ext uri="{BB962C8B-B14F-4D97-AF65-F5344CB8AC3E}">
        <p14:creationId xmlns:p14="http://schemas.microsoft.com/office/powerpoint/2010/main" val="24097509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Username and IP Exfiltration</a:t>
            </a:r>
          </a:p>
        </p:txBody>
      </p:sp>
      <p:sp>
        <p:nvSpPr>
          <p:cNvPr id="15" name="Oval 14"/>
          <p:cNvSpPr/>
          <p:nvPr/>
        </p:nvSpPr>
        <p:spPr>
          <a:xfrm>
            <a:off x="11553183" y="232930"/>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11</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4" name="Picture 3" descr="A map of the world with points&#10;&#10;Description automatically generated with low confidence">
            <a:extLst>
              <a:ext uri="{FF2B5EF4-FFF2-40B4-BE49-F238E27FC236}">
                <a16:creationId xmlns:a16="http://schemas.microsoft.com/office/drawing/2014/main" id="{8395E624-F8FC-E4E0-5236-C93BE2963B7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02582" y="1745787"/>
            <a:ext cx="3131976" cy="2348982"/>
          </a:xfrm>
          <a:prstGeom prst="rect">
            <a:avLst/>
          </a:prstGeom>
        </p:spPr>
      </p:pic>
      <p:pic>
        <p:nvPicPr>
          <p:cNvPr id="6" name="Picture 5" descr="A picture containing text, font, rectangle, screenshot&#10;&#10;Description automatically generated">
            <a:extLst>
              <a:ext uri="{FF2B5EF4-FFF2-40B4-BE49-F238E27FC236}">
                <a16:creationId xmlns:a16="http://schemas.microsoft.com/office/drawing/2014/main" id="{662346FA-3DCC-E7E2-09DA-B840440DD5A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86416" y="1628668"/>
            <a:ext cx="3619165" cy="2473202"/>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110503B7-68FF-6C4F-FB17-2F313164059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412130" y="1074938"/>
            <a:ext cx="3448050" cy="4171950"/>
          </a:xfrm>
          <a:prstGeom prst="rect">
            <a:avLst/>
          </a:prstGeom>
        </p:spPr>
      </p:pic>
      <p:sp>
        <p:nvSpPr>
          <p:cNvPr id="9" name="TextBox 8">
            <a:extLst>
              <a:ext uri="{FF2B5EF4-FFF2-40B4-BE49-F238E27FC236}">
                <a16:creationId xmlns:a16="http://schemas.microsoft.com/office/drawing/2014/main" id="{1929DCD2-139F-017F-B056-95F1AE519783}"/>
              </a:ext>
            </a:extLst>
          </p:cNvPr>
          <p:cNvSpPr txBox="1"/>
          <p:nvPr/>
        </p:nvSpPr>
        <p:spPr>
          <a:xfrm>
            <a:off x="4112737" y="4701686"/>
            <a:ext cx="3722914" cy="338554"/>
          </a:xfrm>
          <a:prstGeom prst="rect">
            <a:avLst/>
          </a:prstGeom>
          <a:noFill/>
        </p:spPr>
        <p:txBody>
          <a:bodyPr wrap="square" rtlCol="0">
            <a:spAutoFit/>
          </a:bodyPr>
          <a:lstStyle/>
          <a:p>
            <a:pPr algn="ctr"/>
            <a:r>
              <a:rPr lang="en-GB" sz="1600" dirty="0">
                <a:latin typeface="Times New Roman" panose="02020603050405020304" pitchFamily="18" charset="0"/>
                <a:cs typeface="Times New Roman" panose="02020603050405020304" pitchFamily="18" charset="0"/>
              </a:rPr>
              <a:t>Fig: IP Exfiltration</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28958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Disable Windows Defender </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12</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6" name="Picture 5" descr="A picture containing text, screenshot, font, logo&#10;&#10;Description automatically generated">
            <a:extLst>
              <a:ext uri="{FF2B5EF4-FFF2-40B4-BE49-F238E27FC236}">
                <a16:creationId xmlns:a16="http://schemas.microsoft.com/office/drawing/2014/main" id="{946487CA-686A-0502-0310-C431EF583D0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09395" y="1026575"/>
            <a:ext cx="9573208" cy="4056220"/>
          </a:xfrm>
          <a:prstGeom prst="rect">
            <a:avLst/>
          </a:prstGeom>
        </p:spPr>
      </p:pic>
      <p:sp>
        <p:nvSpPr>
          <p:cNvPr id="7" name="TextBox 6">
            <a:extLst>
              <a:ext uri="{FF2B5EF4-FFF2-40B4-BE49-F238E27FC236}">
                <a16:creationId xmlns:a16="http://schemas.microsoft.com/office/drawing/2014/main" id="{ED154492-1FC7-9C26-12C0-03CF55E0AE87}"/>
              </a:ext>
            </a:extLst>
          </p:cNvPr>
          <p:cNvSpPr txBox="1"/>
          <p:nvPr/>
        </p:nvSpPr>
        <p:spPr>
          <a:xfrm>
            <a:off x="4761721" y="5129612"/>
            <a:ext cx="3439887" cy="338554"/>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Fig : Windows Defender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32172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Disable Windows Defender </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13</a:t>
            </a:r>
          </a:p>
        </p:txBody>
      </p:sp>
      <p:grpSp>
        <p:nvGrpSpPr>
          <p:cNvPr id="16" name="Group 58"/>
          <p:cNvGrpSpPr/>
          <p:nvPr/>
        </p:nvGrpSpPr>
        <p:grpSpPr>
          <a:xfrm>
            <a:off x="0" y="542610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532394"/>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4" name="Picture 3" descr="A computer with a logo on it&#10;&#10;Description automatically generated with low confidence">
            <a:extLst>
              <a:ext uri="{FF2B5EF4-FFF2-40B4-BE49-F238E27FC236}">
                <a16:creationId xmlns:a16="http://schemas.microsoft.com/office/drawing/2014/main" id="{D8BF8EAB-75E6-697A-A19F-DDBFF7EAC09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2252" y="1448552"/>
            <a:ext cx="3510225" cy="3424723"/>
          </a:xfrm>
          <a:prstGeom prst="rect">
            <a:avLst/>
          </a:prstGeom>
        </p:spPr>
      </p:pic>
      <p:pic>
        <p:nvPicPr>
          <p:cNvPr id="7" name="Picture 6" descr="A screenshot of a computer&#10;&#10;Description automatically generated with medium confidence">
            <a:extLst>
              <a:ext uri="{FF2B5EF4-FFF2-40B4-BE49-F238E27FC236}">
                <a16:creationId xmlns:a16="http://schemas.microsoft.com/office/drawing/2014/main" id="{2BFD9D3C-6CAC-D4B0-AB46-35599EE0F94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74728" y="995588"/>
            <a:ext cx="7461380" cy="4197026"/>
          </a:xfrm>
          <a:prstGeom prst="rect">
            <a:avLst/>
          </a:prstGeom>
        </p:spPr>
      </p:pic>
      <p:sp>
        <p:nvSpPr>
          <p:cNvPr id="8" name="TextBox 7">
            <a:extLst>
              <a:ext uri="{FF2B5EF4-FFF2-40B4-BE49-F238E27FC236}">
                <a16:creationId xmlns:a16="http://schemas.microsoft.com/office/drawing/2014/main" id="{7E08FF12-1AE3-2201-AF15-690FD50FA21E}"/>
              </a:ext>
            </a:extLst>
          </p:cNvPr>
          <p:cNvSpPr txBox="1"/>
          <p:nvPr/>
        </p:nvSpPr>
        <p:spPr>
          <a:xfrm>
            <a:off x="4259422" y="5271701"/>
            <a:ext cx="3673153" cy="369332"/>
          </a:xfrm>
          <a:prstGeom prst="rect">
            <a:avLst/>
          </a:prstGeom>
          <a:noFill/>
        </p:spPr>
        <p:txBody>
          <a:bodyPr wrap="square" rtlCol="0">
            <a:spAutoFit/>
          </a:bodyPr>
          <a:lstStyle/>
          <a:p>
            <a:pPr algn="ctr"/>
            <a:r>
              <a:rPr lang="en-GB" dirty="0">
                <a:latin typeface="Times New Roman" panose="02020603050405020304" pitchFamily="18" charset="0"/>
                <a:cs typeface="Times New Roman" panose="02020603050405020304" pitchFamily="18" charset="0"/>
              </a:rPr>
              <a:t>Fig : Disable Windows </a:t>
            </a:r>
            <a:r>
              <a:rPr lang="en-GB" sz="1600" dirty="0">
                <a:latin typeface="Times New Roman" panose="02020603050405020304" pitchFamily="18" charset="0"/>
                <a:cs typeface="Times New Roman" panose="02020603050405020304" pitchFamily="18" charset="0"/>
              </a:rPr>
              <a:t>Defender</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29574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System Architecture</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14</a:t>
            </a:r>
          </a:p>
        </p:txBody>
      </p:sp>
      <p:grpSp>
        <p:nvGrpSpPr>
          <p:cNvPr id="16" name="Group 58"/>
          <p:cNvGrpSpPr/>
          <p:nvPr/>
        </p:nvGrpSpPr>
        <p:grpSpPr>
          <a:xfrm>
            <a:off x="0" y="5278582"/>
            <a:ext cx="12192000" cy="1413163"/>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3225" y="5351680"/>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2" name="TextBox 21">
            <a:extLst>
              <a:ext uri="{FF2B5EF4-FFF2-40B4-BE49-F238E27FC236}">
                <a16:creationId xmlns:a16="http://schemas.microsoft.com/office/drawing/2014/main" id="{76943ED9-702D-4728-8DB3-9836329578B7}"/>
              </a:ext>
            </a:extLst>
          </p:cNvPr>
          <p:cNvSpPr txBox="1"/>
          <p:nvPr/>
        </p:nvSpPr>
        <p:spPr>
          <a:xfrm>
            <a:off x="290944" y="1005633"/>
            <a:ext cx="7298576" cy="584775"/>
          </a:xfrm>
          <a:prstGeom prst="rect">
            <a:avLst/>
          </a:prstGeom>
          <a:noFill/>
        </p:spPr>
        <p:txBody>
          <a:bodyPr wrap="square" rtlCol="0">
            <a:spAutoFit/>
          </a:bodyPr>
          <a:lstStyle/>
          <a:p>
            <a:r>
              <a:rPr lang="en-IN" sz="3200" dirty="0">
                <a:latin typeface="Rockwell" panose="02060603020205020403" pitchFamily="18" charset="0"/>
              </a:rPr>
              <a:t>The </a:t>
            </a:r>
            <a:r>
              <a:rPr lang="en-IN" sz="3200" dirty="0" err="1">
                <a:latin typeface="Rockwell" panose="02060603020205020403" pitchFamily="18" charset="0"/>
              </a:rPr>
              <a:t>Digispark</a:t>
            </a:r>
            <a:r>
              <a:rPr lang="en-IN" sz="3200" dirty="0">
                <a:latin typeface="Rockwell" panose="02060603020205020403" pitchFamily="18" charset="0"/>
              </a:rPr>
              <a:t> Attiny85 Rubber Ducky</a:t>
            </a:r>
          </a:p>
        </p:txBody>
      </p:sp>
      <p:pic>
        <p:nvPicPr>
          <p:cNvPr id="5" name="Picture 4">
            <a:extLst>
              <a:ext uri="{FF2B5EF4-FFF2-40B4-BE49-F238E27FC236}">
                <a16:creationId xmlns:a16="http://schemas.microsoft.com/office/drawing/2014/main" id="{C4A7C78A-B4C8-4442-AF92-1DC37D170A0C}"/>
              </a:ext>
            </a:extLst>
          </p:cNvPr>
          <p:cNvPicPr>
            <a:picLocks noChangeAspect="1"/>
          </p:cNvPicPr>
          <p:nvPr/>
        </p:nvPicPr>
        <p:blipFill>
          <a:blip r:embed="rId3"/>
          <a:stretch>
            <a:fillRect/>
          </a:stretch>
        </p:blipFill>
        <p:spPr>
          <a:xfrm>
            <a:off x="1810140" y="2199255"/>
            <a:ext cx="4285859" cy="2670279"/>
          </a:xfrm>
          <a:prstGeom prst="rect">
            <a:avLst/>
          </a:prstGeom>
        </p:spPr>
      </p:pic>
      <p:pic>
        <p:nvPicPr>
          <p:cNvPr id="24" name="Picture 23">
            <a:extLst>
              <a:ext uri="{FF2B5EF4-FFF2-40B4-BE49-F238E27FC236}">
                <a16:creationId xmlns:a16="http://schemas.microsoft.com/office/drawing/2014/main" id="{3148C27B-23E3-42CD-B875-91C05A400081}"/>
              </a:ext>
            </a:extLst>
          </p:cNvPr>
          <p:cNvPicPr>
            <a:picLocks noChangeAspect="1"/>
          </p:cNvPicPr>
          <p:nvPr/>
        </p:nvPicPr>
        <p:blipFill>
          <a:blip r:embed="rId4"/>
          <a:stretch>
            <a:fillRect/>
          </a:stretch>
        </p:blipFill>
        <p:spPr>
          <a:xfrm>
            <a:off x="6920344" y="2020065"/>
            <a:ext cx="3757159" cy="2817869"/>
          </a:xfrm>
          <a:prstGeom prst="rect">
            <a:avLst/>
          </a:prstGeom>
        </p:spPr>
      </p:pic>
      <p:sp>
        <p:nvSpPr>
          <p:cNvPr id="2" name="TextBox 1">
            <a:extLst>
              <a:ext uri="{FF2B5EF4-FFF2-40B4-BE49-F238E27FC236}">
                <a16:creationId xmlns:a16="http://schemas.microsoft.com/office/drawing/2014/main" id="{F00BF9D2-2E05-C4A3-3451-785758C3FFC5}"/>
              </a:ext>
            </a:extLst>
          </p:cNvPr>
          <p:cNvSpPr txBox="1"/>
          <p:nvPr/>
        </p:nvSpPr>
        <p:spPr>
          <a:xfrm>
            <a:off x="3831264" y="4977019"/>
            <a:ext cx="4285859" cy="615553"/>
          </a:xfrm>
          <a:prstGeom prst="rect">
            <a:avLst/>
          </a:prstGeom>
          <a:noFill/>
        </p:spPr>
        <p:txBody>
          <a:bodyPr wrap="square" rtlCol="0">
            <a:spAutoFit/>
          </a:bodyPr>
          <a:lstStyle/>
          <a:p>
            <a:r>
              <a:rPr lang="en-GB" sz="1600" dirty="0" err="1">
                <a:latin typeface="Times New Roman" panose="02020603050405020304" pitchFamily="18" charset="0"/>
                <a:cs typeface="Times New Roman" panose="02020603050405020304" pitchFamily="18" charset="0"/>
              </a:rPr>
              <a:t>Fiig</a:t>
            </a:r>
            <a:r>
              <a:rPr lang="en-GB" sz="1600" dirty="0">
                <a:latin typeface="Times New Roman" panose="02020603050405020304" pitchFamily="18" charset="0"/>
                <a:cs typeface="Times New Roman" panose="02020603050405020304" pitchFamily="18" charset="0"/>
              </a:rPr>
              <a:t> : The </a:t>
            </a:r>
            <a:r>
              <a:rPr lang="en-GB" sz="1600" dirty="0" err="1">
                <a:latin typeface="Times New Roman" panose="02020603050405020304" pitchFamily="18" charset="0"/>
                <a:cs typeface="Times New Roman" panose="02020603050405020304" pitchFamily="18" charset="0"/>
              </a:rPr>
              <a:t>Digispark</a:t>
            </a:r>
            <a:r>
              <a:rPr lang="en-GB" sz="1600" dirty="0">
                <a:latin typeface="Times New Roman" panose="02020603050405020304" pitchFamily="18" charset="0"/>
                <a:cs typeface="Times New Roman" panose="02020603050405020304" pitchFamily="18" charset="0"/>
              </a:rPr>
              <a:t> Attiny85 Rubber Ducky</a:t>
            </a:r>
          </a:p>
          <a:p>
            <a:endParaRPr lang="en-IN"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System Architecture</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15</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888A4FF5-C10A-45C1-A5A5-8D2A8EB9AF5E}"/>
              </a:ext>
            </a:extLst>
          </p:cNvPr>
          <p:cNvSpPr txBox="1"/>
          <p:nvPr/>
        </p:nvSpPr>
        <p:spPr>
          <a:xfrm>
            <a:off x="290943" y="1029078"/>
            <a:ext cx="11345165" cy="3785652"/>
          </a:xfrm>
          <a:prstGeom prst="rect">
            <a:avLst/>
          </a:prstGeom>
          <a:noFill/>
        </p:spPr>
        <p:txBody>
          <a:bodyPr wrap="square">
            <a:spAutoFit/>
          </a:bodyPr>
          <a:lstStyle/>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architecture of this attack involves programming the </a:t>
            </a:r>
            <a:r>
              <a:rPr lang="en-IN" sz="2400" dirty="0" err="1">
                <a:latin typeface="Times New Roman" panose="02020603050405020304" pitchFamily="18" charset="0"/>
                <a:cs typeface="Times New Roman" panose="02020603050405020304" pitchFamily="18" charset="0"/>
              </a:rPr>
              <a:t>Digispark</a:t>
            </a:r>
            <a:r>
              <a:rPr lang="en-IN" sz="2400" dirty="0">
                <a:latin typeface="Times New Roman" panose="02020603050405020304" pitchFamily="18" charset="0"/>
                <a:cs typeface="Times New Roman" panose="02020603050405020304" pitchFamily="18" charset="0"/>
              </a:rPr>
              <a:t> ATTiny85 to act as a USB keyboard and then connecting it to the targeted computer via USB. The device appears to the computer as a standard keyboard, allowing it to simulate keystrokes and execute various actions, such as opening applications or executing commands.</a:t>
            </a:r>
          </a:p>
          <a:p>
            <a:pPr marL="285750" indent="-28575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285750" indent="-28575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To program the </a:t>
            </a:r>
            <a:r>
              <a:rPr lang="en-IN" sz="2400" dirty="0" err="1">
                <a:latin typeface="Times New Roman" panose="02020603050405020304" pitchFamily="18" charset="0"/>
                <a:cs typeface="Times New Roman" panose="02020603050405020304" pitchFamily="18" charset="0"/>
              </a:rPr>
              <a:t>Digispark</a:t>
            </a:r>
            <a:r>
              <a:rPr lang="en-IN" sz="2400" dirty="0">
                <a:latin typeface="Times New Roman" panose="02020603050405020304" pitchFamily="18" charset="0"/>
                <a:cs typeface="Times New Roman" panose="02020603050405020304" pitchFamily="18" charset="0"/>
              </a:rPr>
              <a:t> ATTiny85 for this attack, the user must write code using the Arduino IDE, which includes a library for emulating a USB keyboard. The code defines the keystrokes to be executed and the timing between each keystroke. Once the code is uploaded to the </a:t>
            </a:r>
            <a:r>
              <a:rPr lang="en-IN" sz="2400" dirty="0" err="1">
                <a:latin typeface="Times New Roman" panose="02020603050405020304" pitchFamily="18" charset="0"/>
                <a:cs typeface="Times New Roman" panose="02020603050405020304" pitchFamily="18" charset="0"/>
              </a:rPr>
              <a:t>Digispark</a:t>
            </a:r>
            <a:r>
              <a:rPr lang="en-IN" sz="2400" dirty="0">
                <a:latin typeface="Times New Roman" panose="02020603050405020304" pitchFamily="18" charset="0"/>
                <a:cs typeface="Times New Roman" panose="02020603050405020304" pitchFamily="18" charset="0"/>
              </a:rPr>
              <a:t> ATTiny85, the device is ready to be used for the Rubber Ducky Attack.</a:t>
            </a:r>
          </a:p>
        </p:txBody>
      </p:sp>
    </p:spTree>
    <p:extLst>
      <p:ext uri="{BB962C8B-B14F-4D97-AF65-F5344CB8AC3E}">
        <p14:creationId xmlns:p14="http://schemas.microsoft.com/office/powerpoint/2010/main" val="25390785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System Architecture</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16</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a:extLst>
              <a:ext uri="{FF2B5EF4-FFF2-40B4-BE49-F238E27FC236}">
                <a16:creationId xmlns:a16="http://schemas.microsoft.com/office/drawing/2014/main" id="{888A4FF5-C10A-45C1-A5A5-8D2A8EB9AF5E}"/>
              </a:ext>
            </a:extLst>
          </p:cNvPr>
          <p:cNvSpPr txBox="1"/>
          <p:nvPr/>
        </p:nvSpPr>
        <p:spPr>
          <a:xfrm>
            <a:off x="290944" y="1320476"/>
            <a:ext cx="6753668" cy="3785652"/>
          </a:xfrm>
          <a:prstGeom prst="rect">
            <a:avLst/>
          </a:prstGeom>
          <a:noFill/>
        </p:spPr>
        <p:txBody>
          <a:bodyPr wrap="square">
            <a:spAutoFit/>
          </a:bodyPr>
          <a:lstStyle/>
          <a:p>
            <a:pPr marL="457200" indent="-457200" algn="just">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architecture of this attack can be modified and customized depending on the specific goals of the attacker. For example, the code can be programmed to execute more complex actions, such as downloading and installing malware, stealing sensitive data, or establishing a backdoor on the target computer. However, it is important to note that using this attack for illegal or unethical purposes is prohibited and can result in serious consequences.</a:t>
            </a:r>
          </a:p>
        </p:txBody>
      </p:sp>
      <p:pic>
        <p:nvPicPr>
          <p:cNvPr id="3" name="Picture 2" descr="A picture containing text, computer, electronic device, electronics&#10;&#10;Description automatically generated">
            <a:extLst>
              <a:ext uri="{FF2B5EF4-FFF2-40B4-BE49-F238E27FC236}">
                <a16:creationId xmlns:a16="http://schemas.microsoft.com/office/drawing/2014/main" id="{5AE1950B-C9ED-196A-F73A-A70A7972052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568" y="1532188"/>
            <a:ext cx="4396273" cy="2967468"/>
          </a:xfrm>
          <a:prstGeom prst="rect">
            <a:avLst/>
          </a:prstGeom>
        </p:spPr>
      </p:pic>
      <p:sp>
        <p:nvSpPr>
          <p:cNvPr id="4" name="TextBox 3">
            <a:extLst>
              <a:ext uri="{FF2B5EF4-FFF2-40B4-BE49-F238E27FC236}">
                <a16:creationId xmlns:a16="http://schemas.microsoft.com/office/drawing/2014/main" id="{B8DEF190-6EBE-4B7D-776B-F0D37B50C19B}"/>
              </a:ext>
            </a:extLst>
          </p:cNvPr>
          <p:cNvSpPr txBox="1"/>
          <p:nvPr/>
        </p:nvSpPr>
        <p:spPr>
          <a:xfrm>
            <a:off x="8565502" y="4640133"/>
            <a:ext cx="2388381" cy="338554"/>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Fig : Rubber Ducky</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4838917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202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Conclusion</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a:t>
            </a:r>
            <a:r>
              <a:rPr lang="en-US" dirty="0">
                <a:latin typeface="Noto Sans" panose="020B0502040504020204" pitchFamily="34"/>
                <a:ea typeface="Noto Sans" panose="020B0502040504020204" pitchFamily="34"/>
                <a:cs typeface="Noto Sans" panose="020B0502040504020204" pitchFamily="34"/>
              </a:rPr>
              <a:t>7</a:t>
            </a:r>
            <a:endParaRPr lang="en-US" altLang="en-GB" dirty="0">
              <a:latin typeface="Noto Sans" panose="020B0502040504020204" pitchFamily="34"/>
              <a:ea typeface="Noto Sans" panose="020B0502040504020204" pitchFamily="34"/>
              <a:cs typeface="Noto Sans" panose="020B0502040504020204" pitchFamily="34"/>
            </a:endParaRPr>
          </a:p>
        </p:txBody>
      </p:sp>
      <p:grpSp>
        <p:nvGrpSpPr>
          <p:cNvPr id="16" name="Group 58"/>
          <p:cNvGrpSpPr/>
          <p:nvPr/>
        </p:nvGrpSpPr>
        <p:grpSpPr>
          <a:xfrm>
            <a:off x="0" y="5278582"/>
            <a:ext cx="12192000" cy="1413163"/>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p:cNvSpPr txBox="1"/>
          <p:nvPr/>
        </p:nvSpPr>
        <p:spPr>
          <a:xfrm>
            <a:off x="349250" y="1080400"/>
            <a:ext cx="6835322" cy="4585871"/>
          </a:xfrm>
          <a:prstGeom prst="rect">
            <a:avLst/>
          </a:prstGeom>
          <a:noFill/>
        </p:spPr>
        <p:txBody>
          <a:bodyPr wrap="square" rtlCol="0">
            <a:spAutoFit/>
          </a:bodyPr>
          <a:lstStyle/>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This  focused on how we can use Ducky Script and burn the program on AT tiny85 chip using Arduino IDE.</a:t>
            </a:r>
          </a:p>
          <a:p>
            <a:pPr marL="342900" indent="-3429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In this presentation we demonstrated the process of writing a malware payload which can exploit Windows vulnerability to launch an attack on a victim’s machine. The payload can be executed from the victim’s machine or remotely. Our aim in this project was to launch the attack remotely targeting a Windows machine. To create the malware and launch the attack.</a:t>
            </a:r>
          </a:p>
          <a:p>
            <a:pPr marR="0" lvl="0" algn="just" defTabSz="914400" rtl="0" eaLnBrk="1" fontAlgn="auto" latinLnBrk="0" hangingPunct="1">
              <a:lnSpc>
                <a:spcPct val="100000"/>
              </a:lnSpc>
              <a:spcBef>
                <a:spcPts val="0"/>
              </a:spcBef>
              <a:spcAft>
                <a:spcPts val="0"/>
              </a:spcAft>
              <a:buClrTx/>
              <a:buSzTx/>
              <a:defRPr/>
            </a:pPr>
            <a:endParaRPr lang="en-IN" sz="2800" b="0" i="0" dirty="0">
              <a:solidFill>
                <a:srgbClr val="777777"/>
              </a:solidFill>
              <a:effectLst/>
              <a:latin typeface="Times New Roman" panose="02020603050405020304" pitchFamily="18" charset="0"/>
              <a:cs typeface="Times New Roman" panose="02020603050405020304" pitchFamily="18" charset="0"/>
            </a:endParaRPr>
          </a:p>
        </p:txBody>
      </p:sp>
      <p:sp>
        <p:nvSpPr>
          <p:cNvPr id="12" name="TextBox 11"/>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pic>
        <p:nvPicPr>
          <p:cNvPr id="3" name="Picture 2" descr="A screenshot of a social media post&#10;&#10;Description automatically generated with low confidence">
            <a:extLst>
              <a:ext uri="{FF2B5EF4-FFF2-40B4-BE49-F238E27FC236}">
                <a16:creationId xmlns:a16="http://schemas.microsoft.com/office/drawing/2014/main" id="{899F013A-81D0-14BE-EEB4-FAD8BEAD8B4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60433" y="1028638"/>
            <a:ext cx="3778898" cy="4133190"/>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References</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1</a:t>
            </a:r>
            <a:r>
              <a:rPr lang="en-US" dirty="0">
                <a:latin typeface="Noto Sans" panose="020B0502040504020204" pitchFamily="34"/>
                <a:ea typeface="Noto Sans" panose="020B0502040504020204" pitchFamily="34"/>
                <a:cs typeface="Noto Sans" panose="020B0502040504020204" pitchFamily="34"/>
              </a:rPr>
              <a:t>8</a:t>
            </a:r>
            <a:endParaRPr lang="en-US" altLang="en-GB" dirty="0">
              <a:latin typeface="Noto Sans" panose="020B0502040504020204" pitchFamily="34"/>
              <a:ea typeface="Noto Sans" panose="020B0502040504020204" pitchFamily="34"/>
              <a:cs typeface="Noto Sans" panose="020B0502040504020204" pitchFamily="34"/>
            </a:endParaRPr>
          </a:p>
        </p:txBody>
      </p:sp>
      <p:grpSp>
        <p:nvGrpSpPr>
          <p:cNvPr id="16" name="Group 58"/>
          <p:cNvGrpSpPr/>
          <p:nvPr/>
        </p:nvGrpSpPr>
        <p:grpSpPr>
          <a:xfrm>
            <a:off x="0" y="5422392"/>
            <a:ext cx="12192000" cy="1269353"/>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3" name="Content Placeholder 2">
            <a:extLst>
              <a:ext uri="{FF2B5EF4-FFF2-40B4-BE49-F238E27FC236}">
                <a16:creationId xmlns:a16="http://schemas.microsoft.com/office/drawing/2014/main" id="{AB7BD064-84DE-42F0-879E-6D1C767F0B86}"/>
              </a:ext>
            </a:extLst>
          </p:cNvPr>
          <p:cNvSpPr>
            <a:spLocks noGrp="1"/>
          </p:cNvSpPr>
          <p:nvPr>
            <p:ph idx="1"/>
          </p:nvPr>
        </p:nvSpPr>
        <p:spPr>
          <a:xfrm>
            <a:off x="190333" y="994868"/>
            <a:ext cx="11512283" cy="4356812"/>
          </a:xfrm>
        </p:spPr>
        <p:txBody>
          <a:bodyPr>
            <a:normAutofit/>
          </a:bodyPr>
          <a:lstStyle/>
          <a:p>
            <a:pPr marL="0" indent="0">
              <a:buNone/>
            </a:pPr>
            <a:r>
              <a:rPr lang="en-IN" sz="2200" dirty="0">
                <a:solidFill>
                  <a:schemeClr val="tx2"/>
                </a:solidFill>
                <a:latin typeface="Times New Roman" panose="02020603050405020304" pitchFamily="18" charset="0"/>
                <a:cs typeface="Times New Roman" panose="02020603050405020304" pitchFamily="18" charset="0"/>
              </a:rPr>
              <a:t>[1] Kumar, S. S., &amp; Venkatesan, S. (2021). Using USB Rubber Ducky to exploit target computers. Journal of Ambient Intelligence and Humanized Computing, 12(4), 3365-3374.</a:t>
            </a:r>
          </a:p>
          <a:p>
            <a:pPr marL="0" indent="0">
              <a:buNone/>
            </a:pPr>
            <a:r>
              <a:rPr lang="en-IN" sz="2200" dirty="0">
                <a:solidFill>
                  <a:schemeClr val="tx2"/>
                </a:solidFill>
                <a:latin typeface="Times New Roman" panose="02020603050405020304" pitchFamily="18" charset="0"/>
                <a:cs typeface="Times New Roman" panose="02020603050405020304" pitchFamily="18" charset="0"/>
              </a:rPr>
              <a:t>[2] Trivedi, S., &amp; Joshi, R. (2019). Hacking with a $2 microcontroller: The </a:t>
            </a:r>
            <a:r>
              <a:rPr lang="en-IN" sz="2200" dirty="0" err="1">
                <a:solidFill>
                  <a:schemeClr val="tx2"/>
                </a:solidFill>
                <a:latin typeface="Times New Roman" panose="02020603050405020304" pitchFamily="18" charset="0"/>
                <a:cs typeface="Times New Roman" panose="02020603050405020304" pitchFamily="18" charset="0"/>
              </a:rPr>
              <a:t>Digispark</a:t>
            </a:r>
            <a:r>
              <a:rPr lang="en-IN" sz="2200" dirty="0">
                <a:solidFill>
                  <a:schemeClr val="tx2"/>
                </a:solidFill>
                <a:latin typeface="Times New Roman" panose="02020603050405020304" pitchFamily="18" charset="0"/>
                <a:cs typeface="Times New Roman" panose="02020603050405020304" pitchFamily="18" charset="0"/>
              </a:rPr>
              <a:t> Attiny85. International Journal of Advanced Research in Computer Science, 10(2), 413-418.</a:t>
            </a:r>
          </a:p>
          <a:p>
            <a:pPr marL="0" indent="0" algn="just">
              <a:buNone/>
            </a:pPr>
            <a:r>
              <a:rPr lang="en-IN" sz="2200" dirty="0">
                <a:solidFill>
                  <a:schemeClr val="tx2"/>
                </a:solidFill>
                <a:latin typeface="Times New Roman" panose="02020603050405020304" pitchFamily="18" charset="0"/>
                <a:cs typeface="Times New Roman" panose="02020603050405020304" pitchFamily="18" charset="0"/>
              </a:rPr>
              <a:t>[3] Kumar, V. R., &amp; </a:t>
            </a:r>
            <a:r>
              <a:rPr lang="en-IN" sz="2200" dirty="0" err="1">
                <a:solidFill>
                  <a:schemeClr val="tx2"/>
                </a:solidFill>
                <a:latin typeface="Times New Roman" panose="02020603050405020304" pitchFamily="18" charset="0"/>
                <a:cs typeface="Times New Roman" panose="02020603050405020304" pitchFamily="18" charset="0"/>
              </a:rPr>
              <a:t>Shidhaye</a:t>
            </a:r>
            <a:r>
              <a:rPr lang="en-IN" sz="2200" dirty="0">
                <a:solidFill>
                  <a:schemeClr val="tx2"/>
                </a:solidFill>
                <a:latin typeface="Times New Roman" panose="02020603050405020304" pitchFamily="18" charset="0"/>
                <a:cs typeface="Times New Roman" panose="02020603050405020304" pitchFamily="18" charset="0"/>
              </a:rPr>
              <a:t>, S. S. (2020). Using </a:t>
            </a:r>
            <a:r>
              <a:rPr lang="en-IN" sz="2200" dirty="0" err="1">
                <a:solidFill>
                  <a:schemeClr val="tx2"/>
                </a:solidFill>
                <a:latin typeface="Times New Roman" panose="02020603050405020304" pitchFamily="18" charset="0"/>
                <a:cs typeface="Times New Roman" panose="02020603050405020304" pitchFamily="18" charset="0"/>
              </a:rPr>
              <a:t>Digispark</a:t>
            </a:r>
            <a:r>
              <a:rPr lang="en-IN" sz="2200" dirty="0">
                <a:solidFill>
                  <a:schemeClr val="tx2"/>
                </a:solidFill>
                <a:latin typeface="Times New Roman" panose="02020603050405020304" pitchFamily="18" charset="0"/>
                <a:cs typeface="Times New Roman" panose="02020603050405020304" pitchFamily="18" charset="0"/>
              </a:rPr>
              <a:t> ATtiny85 as rubber ducky for exploiting windows operating system. International Journal of Engineering Research and Technology, 9(11), 193-197.</a:t>
            </a:r>
          </a:p>
          <a:p>
            <a:pPr marL="0" indent="0" algn="just">
              <a:buNone/>
            </a:pPr>
            <a:r>
              <a:rPr lang="en-IN" sz="2200" dirty="0">
                <a:solidFill>
                  <a:schemeClr val="tx2"/>
                </a:solidFill>
                <a:latin typeface="Times New Roman" panose="02020603050405020304" pitchFamily="18" charset="0"/>
                <a:cs typeface="Times New Roman" panose="02020603050405020304" pitchFamily="18" charset="0"/>
              </a:rPr>
              <a:t>[4] Almutairi, A. (2018). The USB rubber ducky and Arduino microcontrollers: Tools for ethical hackers. International Journal of Cyber-Security and Digital Forensics, 7(3), 57-64.</a:t>
            </a:r>
          </a:p>
          <a:p>
            <a:pPr marL="0" indent="0" algn="just">
              <a:buNone/>
            </a:pPr>
            <a:r>
              <a:rPr lang="en-IN" sz="2200" dirty="0">
                <a:solidFill>
                  <a:schemeClr val="tx2"/>
                </a:solidFill>
                <a:latin typeface="Times New Roman" panose="02020603050405020304" pitchFamily="18" charset="0"/>
                <a:cs typeface="Times New Roman" panose="02020603050405020304" pitchFamily="18" charset="0"/>
              </a:rPr>
              <a:t>[5] Das, A., &amp; </a:t>
            </a:r>
            <a:r>
              <a:rPr lang="en-IN" sz="2200" dirty="0" err="1">
                <a:solidFill>
                  <a:schemeClr val="tx2"/>
                </a:solidFill>
                <a:latin typeface="Times New Roman" panose="02020603050405020304" pitchFamily="18" charset="0"/>
                <a:cs typeface="Times New Roman" panose="02020603050405020304" pitchFamily="18" charset="0"/>
              </a:rPr>
              <a:t>Saha</a:t>
            </a:r>
            <a:r>
              <a:rPr lang="en-IN" sz="2200" dirty="0">
                <a:solidFill>
                  <a:schemeClr val="tx2"/>
                </a:solidFill>
                <a:latin typeface="Times New Roman" panose="02020603050405020304" pitchFamily="18" charset="0"/>
                <a:cs typeface="Times New Roman" panose="02020603050405020304" pitchFamily="18" charset="0"/>
              </a:rPr>
              <a:t>, S. K. (2021). </a:t>
            </a:r>
            <a:r>
              <a:rPr lang="en-IN" sz="2200" dirty="0" err="1">
                <a:solidFill>
                  <a:schemeClr val="tx2"/>
                </a:solidFill>
                <a:latin typeface="Times New Roman" panose="02020603050405020304" pitchFamily="18" charset="0"/>
                <a:cs typeface="Times New Roman" panose="02020603050405020304" pitchFamily="18" charset="0"/>
              </a:rPr>
              <a:t>Digispark</a:t>
            </a:r>
            <a:r>
              <a:rPr lang="en-IN" sz="2200" dirty="0">
                <a:solidFill>
                  <a:schemeClr val="tx2"/>
                </a:solidFill>
                <a:latin typeface="Times New Roman" panose="02020603050405020304" pitchFamily="18" charset="0"/>
                <a:cs typeface="Times New Roman" panose="02020603050405020304" pitchFamily="18" charset="0"/>
              </a:rPr>
              <a:t> Attiny85 based USB Rubber Ducky Attack. International Journal of Computer Science and Information Security, 19(5), 36-41.</a:t>
            </a:r>
          </a:p>
          <a:p>
            <a:pPr marL="0" indent="0" algn="just">
              <a:buNone/>
            </a:pPr>
            <a:endParaRPr lang="en-IN" sz="2200" dirty="0">
              <a:latin typeface="Times New Roman" panose="02020603050405020304" pitchFamily="18" charset="0"/>
              <a:cs typeface="Times New Roman" panose="02020603050405020304" pitchFamily="18" charset="0"/>
            </a:endParaRPr>
          </a:p>
          <a:p>
            <a:pPr marL="0" indent="0" algn="just">
              <a:buNone/>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588766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p:cNvSpPr txBox="1"/>
          <p:nvPr/>
        </p:nvSpPr>
        <p:spPr>
          <a:xfrm>
            <a:off x="-1" y="0"/>
            <a:ext cx="12191999" cy="92202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5400" b="1" i="0" u="none" strike="noStrike" kern="1200" cap="none" spc="0" normalizeH="0" baseline="0" noProof="0" dirty="0">
                <a:ln>
                  <a:noFill/>
                </a:ln>
                <a:solidFill>
                  <a:schemeClr val="bg1"/>
                </a:solidFill>
                <a:effectLst/>
                <a:uLnTx/>
                <a:uFillTx/>
                <a:latin typeface="Times New Roman" panose="02020603050405020304" pitchFamily="18" charset="0"/>
                <a:ea typeface="Noto Sans Disp ExtBd" panose="020B0902040504020204" pitchFamily="34"/>
                <a:cs typeface="Times New Roman" panose="02020603050405020304" pitchFamily="18" charset="0"/>
              </a:rPr>
              <a:t>Contents</a:t>
            </a:r>
          </a:p>
        </p:txBody>
      </p:sp>
      <p:grpSp>
        <p:nvGrpSpPr>
          <p:cNvPr id="3" name="Group 58"/>
          <p:cNvGrpSpPr/>
          <p:nvPr/>
        </p:nvGrpSpPr>
        <p:grpSpPr>
          <a:xfrm>
            <a:off x="-1" y="5278582"/>
            <a:ext cx="12192000" cy="1413163"/>
            <a:chOff x="0" y="-96981"/>
            <a:chExt cx="9159791" cy="1413163"/>
          </a:xfrm>
        </p:grpSpPr>
        <p:grpSp>
          <p:nvGrpSpPr>
            <p:cNvPr id="4" name="Group 8"/>
            <p:cNvGrpSpPr/>
            <p:nvPr/>
          </p:nvGrpSpPr>
          <p:grpSpPr>
            <a:xfrm>
              <a:off x="0" y="457200"/>
              <a:ext cx="8229600" cy="381000"/>
              <a:chOff x="0" y="304800"/>
              <a:chExt cx="8229600" cy="381000"/>
            </a:xfrm>
          </p:grpSpPr>
          <p:sp>
            <p:nvSpPr>
              <p:cNvPr id="62" name="Rounded Rectangle 61"/>
              <p:cNvSpPr/>
              <p:nvPr/>
            </p:nvSpPr>
            <p:spPr>
              <a:xfrm>
                <a:off x="0" y="304800"/>
                <a:ext cx="8229600" cy="152400"/>
              </a:xfrm>
              <a:prstGeom prst="round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63" name="Rounded Rectangle 62"/>
              <p:cNvSpPr/>
              <p:nvPr/>
            </p:nvSpPr>
            <p:spPr>
              <a:xfrm>
                <a:off x="0" y="533400"/>
                <a:ext cx="8229600" cy="152400"/>
              </a:xfrm>
              <a:prstGeom prst="roundRect">
                <a:avLst/>
              </a:prstGeom>
              <a:solidFill>
                <a:srgbClr val="074D6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61"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Times New Roman" panose="02020603050405020304" pitchFamily="18" charset="0"/>
                <a:ea typeface="Noto Sans" panose="020B0502040504020204" pitchFamily="34"/>
                <a:cs typeface="Times New Roman" panose="02020603050405020304" pitchFamily="18" charset="0"/>
              </a:rPr>
              <a:t>Chartered Institute of Technology, Abu Road</a:t>
            </a:r>
            <a:endParaRPr kumimoji="0" lang="en-GB" sz="2800" b="1" i="0" u="none" strike="noStrike" kern="1200" cap="none" spc="0" normalizeH="0" baseline="0" noProof="0" dirty="0">
              <a:ln>
                <a:noFill/>
              </a:ln>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
        <p:nvSpPr>
          <p:cNvPr id="67" name="TextBox 66"/>
          <p:cNvSpPr txBox="1"/>
          <p:nvPr/>
        </p:nvSpPr>
        <p:spPr>
          <a:xfrm>
            <a:off x="217984" y="736829"/>
            <a:ext cx="8636767" cy="5601533"/>
          </a:xfrm>
          <a:prstGeom prst="rect">
            <a:avLst/>
          </a:prstGeom>
          <a:noFill/>
        </p:spPr>
        <p:txBody>
          <a:bodyPr wrap="square" rtlCol="0">
            <a:spAutoFit/>
          </a:bodyPr>
          <a:lstStyle/>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Abstract</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Introduction</a:t>
            </a:r>
          </a:p>
          <a:p>
            <a:pPr marL="457200" lvl="0" indent="-457200" algn="just">
              <a:lnSpc>
                <a:spcPct val="150000"/>
              </a:lnSpc>
              <a:buFont typeface="Arial" panose="020B0604020202020204" pitchFamily="34" charset="0"/>
              <a:buChar char="•"/>
            </a:pPr>
            <a:r>
              <a:rPr lang="en-US" sz="2200" dirty="0" err="1">
                <a:latin typeface="Times New Roman" panose="02020603050405020304" pitchFamily="18" charset="0"/>
                <a:cs typeface="Times New Roman" panose="02020603050405020304" pitchFamily="18" charset="0"/>
              </a:rPr>
              <a:t>WiFi</a:t>
            </a:r>
            <a:r>
              <a:rPr lang="en-US" sz="2200" dirty="0">
                <a:latin typeface="Times New Roman" panose="02020603050405020304" pitchFamily="18" charset="0"/>
                <a:cs typeface="Times New Roman" panose="02020603050405020304" pitchFamily="18" charset="0"/>
              </a:rPr>
              <a:t> Profile Grabber</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UAC Bypass (user account control)</a:t>
            </a:r>
          </a:p>
          <a:p>
            <a:pPr marL="457200" lvl="0" indent="-457200" algn="just">
              <a:lnSpc>
                <a:spcPct val="150000"/>
              </a:lnSpc>
              <a:buFont typeface="Arial" panose="020B0604020202020204" pitchFamily="34" charset="0"/>
              <a:buChar char="•"/>
            </a:pPr>
            <a:r>
              <a:rPr lang="en-GB" sz="2200" dirty="0">
                <a:latin typeface="Times New Roman" panose="02020603050405020304" pitchFamily="18" charset="0"/>
                <a:cs typeface="Times New Roman" panose="02020603050405020304" pitchFamily="18" charset="0"/>
              </a:rPr>
              <a:t>Dump the SYS SAM FILE</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Username and IP exfiltration</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Disable Windows Defender </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System Architecture</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Conclusion</a:t>
            </a:r>
          </a:p>
          <a:p>
            <a:pPr marL="457200" lvl="0" indent="-457200" algn="just">
              <a:lnSpc>
                <a:spcPct val="150000"/>
              </a:lnSpc>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Reference</a:t>
            </a:r>
          </a:p>
          <a:p>
            <a:pPr marL="0" marR="0" lvl="0" indent="0" algn="just" defTabSz="914400" rtl="0" eaLnBrk="1" fontAlgn="auto" latinLnBrk="0" hangingPunct="1">
              <a:lnSpc>
                <a:spcPct val="100000"/>
              </a:lnSpc>
              <a:spcBef>
                <a:spcPts val="0"/>
              </a:spcBef>
              <a:spcAft>
                <a:spcPts val="0"/>
              </a:spcAft>
              <a:buClrTx/>
              <a:buSzTx/>
              <a:defRPr/>
            </a:pPr>
            <a:endParaRPr lang="en-US" sz="2800" dirty="0">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3" name="Oval 12"/>
          <p:cNvSpPr/>
          <p:nvPr/>
        </p:nvSpPr>
        <p:spPr>
          <a:xfrm>
            <a:off x="11494249" y="235471"/>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en-GB" sz="1800" b="0" i="0" u="none" strike="noStrike" kern="1200" cap="none" spc="0" normalizeH="0" baseline="0" noProof="0" dirty="0">
                <a:ln>
                  <a:noFill/>
                </a:ln>
                <a:solidFill>
                  <a:srgbClr val="FFFFFF"/>
                </a:solidFill>
                <a:effectLst/>
                <a:uLnTx/>
                <a:uFillTx/>
                <a:latin typeface="Times New Roman" panose="02020603050405020304" pitchFamily="18" charset="0"/>
                <a:ea typeface="Noto Sans" panose="020B0502040504020204" pitchFamily="34"/>
                <a:cs typeface="Times New Roman" panose="02020603050405020304" pitchFamily="18" charset="0"/>
              </a:rPr>
              <a:t>1</a:t>
            </a:r>
          </a:p>
        </p:txBody>
      </p:sp>
      <p:grpSp>
        <p:nvGrpSpPr>
          <p:cNvPr id="16" name="Group 63"/>
          <p:cNvGrpSpPr/>
          <p:nvPr/>
        </p:nvGrpSpPr>
        <p:grpSpPr>
          <a:xfrm>
            <a:off x="0" y="5278581"/>
            <a:ext cx="12192000" cy="1413163"/>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Times New Roman" panose="02020603050405020304" pitchFamily="18" charset="0"/>
                  <a:cs typeface="Times New Roman" panose="02020603050405020304" pitchFamily="18" charset="0"/>
                </a:endParaRPr>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17983" y="5469885"/>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Times New Roman" panose="02020603050405020304" pitchFamily="18" charset="0"/>
                <a:ea typeface="Noto Sans" panose="020B0502040504020204" pitchFamily="34"/>
                <a:cs typeface="Times New Roman" panose="02020603050405020304" pitchFamily="18" charset="0"/>
              </a:rPr>
              <a:t>Department of Computer Science &amp; Engineering</a:t>
            </a:r>
            <a:endParaRPr kumimoji="0" lang="en-GB" sz="2000" b="1" i="0" u="none" strike="noStrike" kern="1200" cap="none" spc="0" normalizeH="0" baseline="0" noProof="0" dirty="0">
              <a:ln>
                <a:noFill/>
              </a:ln>
              <a:effectLst/>
              <a:uLnTx/>
              <a:uFillTx/>
              <a:latin typeface="Times New Roman" panose="02020603050405020304" pitchFamily="18" charset="0"/>
              <a:ea typeface="Noto Sans" panose="020B0502040504020204" pitchFamily="34"/>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58"/>
          <p:cNvGrpSpPr/>
          <p:nvPr/>
        </p:nvGrpSpPr>
        <p:grpSpPr>
          <a:xfrm>
            <a:off x="0" y="5278582"/>
            <a:ext cx="12192000" cy="1413163"/>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p:cNvSpPr txBox="1"/>
          <p:nvPr/>
        </p:nvSpPr>
        <p:spPr>
          <a:xfrm>
            <a:off x="407900" y="1577199"/>
            <a:ext cx="11249891" cy="523220"/>
          </a:xfrm>
          <a:prstGeom prst="rect">
            <a:avLst/>
          </a:prstGeom>
          <a:noFill/>
        </p:spPr>
        <p:txBody>
          <a:bodyPr wrap="square" rtlCol="0">
            <a:spAutoFit/>
          </a:bodyPr>
          <a:lstStyle/>
          <a:p>
            <a:pPr marL="0" marR="0" lvl="0" indent="0" algn="just" defTabSz="914400" rtl="0" eaLnBrk="1" fontAlgn="auto" latinLnBrk="0" hangingPunct="1">
              <a:lnSpc>
                <a:spcPct val="100000"/>
              </a:lnSpc>
              <a:spcBef>
                <a:spcPts val="0"/>
              </a:spcBef>
              <a:spcAft>
                <a:spcPts val="0"/>
              </a:spcAft>
              <a:buClrTx/>
              <a:buSzTx/>
              <a:defRPr/>
            </a:pPr>
            <a:endParaRPr lang="en-US" sz="2800" dirty="0">
              <a:latin typeface="Noto Sans Disp ExtBd" panose="020B0902040504020204" pitchFamily="34"/>
              <a:ea typeface="Noto Sans Disp ExtBd" panose="020B0902040504020204" pitchFamily="34"/>
              <a:cs typeface="Noto Sans Disp ExtBd" panose="020B0902040504020204" pitchFamily="34"/>
            </a:endParaRPr>
          </a:p>
        </p:txBody>
      </p:sp>
      <p:sp>
        <p:nvSpPr>
          <p:cNvPr id="12" name="TextBox 11"/>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p:cNvSpPr txBox="1"/>
          <p:nvPr/>
        </p:nvSpPr>
        <p:spPr>
          <a:xfrm>
            <a:off x="2291670" y="2100419"/>
            <a:ext cx="7608660" cy="1754326"/>
          </a:xfrm>
          <a:prstGeom prst="rect">
            <a:avLst/>
          </a:prstGeom>
          <a:noFill/>
        </p:spPr>
        <p:txBody>
          <a:bodyPr wrap="square" rtlCol="0">
            <a:spAutoFit/>
          </a:bodyPr>
          <a:lstStyle/>
          <a:p>
            <a:pPr algn="ctr"/>
            <a:r>
              <a:rPr lang="en-IN" sz="5400" dirty="0">
                <a:latin typeface="Rockwell" panose="02060603020205020403" pitchFamily="18" charset="0"/>
                <a:cs typeface="Times New Roman" panose="02020603050405020304" pitchFamily="18" charset="0"/>
              </a:rPr>
              <a:t>THANK</a:t>
            </a:r>
            <a:r>
              <a:rPr lang="en-US" altLang="en-IN" sz="5400" dirty="0">
                <a:latin typeface="Rockwell" panose="02060603020205020403" pitchFamily="18" charset="0"/>
                <a:cs typeface="Times New Roman" panose="02020603050405020304" pitchFamily="18" charset="0"/>
              </a:rPr>
              <a:t> </a:t>
            </a:r>
            <a:r>
              <a:rPr lang="en-IN" sz="5400" dirty="0">
                <a:latin typeface="Rockwell" panose="02060603020205020403" pitchFamily="18" charset="0"/>
                <a:cs typeface="Times New Roman" panose="02020603050405020304" pitchFamily="18" charset="0"/>
              </a:rPr>
              <a:t>YOU</a:t>
            </a:r>
          </a:p>
          <a:p>
            <a:pPr algn="ctr"/>
            <a:r>
              <a:rPr lang="en-US" altLang="en-IN" sz="5400" dirty="0">
                <a:latin typeface="Rockwell" panose="02060603020205020403" pitchFamily="18" charset="0"/>
                <a:cs typeface="Times New Roman" panose="02020603050405020304" pitchFamily="18" charset="0"/>
              </a:rPr>
              <a:t>Any Queries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Abstract</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52" name="Oval 51">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2</a:t>
            </a:r>
          </a:p>
        </p:txBody>
      </p:sp>
      <p:grpSp>
        <p:nvGrpSpPr>
          <p:cNvPr id="2" name="Group 58"/>
          <p:cNvGrpSpPr/>
          <p:nvPr/>
        </p:nvGrpSpPr>
        <p:grpSpPr>
          <a:xfrm>
            <a:off x="0" y="5278582"/>
            <a:ext cx="12192000" cy="1413163"/>
            <a:chOff x="0" y="-96981"/>
            <a:chExt cx="9159791" cy="1413163"/>
          </a:xfrm>
        </p:grpSpPr>
        <p:grpSp>
          <p:nvGrpSpPr>
            <p:cNvPr id="3" name="Group 8"/>
            <p:cNvGrpSpPr/>
            <p:nvPr/>
          </p:nvGrpSpPr>
          <p:grpSpPr>
            <a:xfrm>
              <a:off x="0" y="457200"/>
              <a:ext cx="8229600" cy="381000"/>
              <a:chOff x="0" y="304800"/>
              <a:chExt cx="8229600" cy="381000"/>
            </a:xfrm>
          </p:grpSpPr>
          <p:sp>
            <p:nvSpPr>
              <p:cNvPr id="62" name="Rounded Rectangle 61"/>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a:extLst>
              <a:ext uri="{FF2B5EF4-FFF2-40B4-BE49-F238E27FC236}">
                <a16:creationId xmlns:a16="http://schemas.microsoft.com/office/drawing/2014/main" id="{41881904-0AE3-4500-8191-22A76076B4B1}"/>
              </a:ext>
            </a:extLst>
          </p:cNvPr>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6">
            <a:extLst>
              <a:ext uri="{FF2B5EF4-FFF2-40B4-BE49-F238E27FC236}">
                <a16:creationId xmlns:a16="http://schemas.microsoft.com/office/drawing/2014/main" id="{41881904-0AE3-4500-8191-22A76076B4B1}"/>
              </a:ext>
            </a:extLst>
          </p:cNvPr>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a:latin typeface="Noto Sans" panose="020B0502040504020204" pitchFamily="34"/>
                <a:ea typeface="Noto Sans" panose="020B0502040504020204" pitchFamily="34"/>
                <a:cs typeface="Noto Sans" panose="020B0502040504020204" pitchFamily="34"/>
              </a:rPr>
              <a:t>Computer Science and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6">
            <a:extLst>
              <a:ext uri="{FF2B5EF4-FFF2-40B4-BE49-F238E27FC236}">
                <a16:creationId xmlns:a16="http://schemas.microsoft.com/office/drawing/2014/main" id="{6901F867-EA3A-4053-BC23-44561238D953}"/>
              </a:ext>
            </a:extLst>
          </p:cNvPr>
          <p:cNvSpPr txBox="1"/>
          <p:nvPr/>
        </p:nvSpPr>
        <p:spPr>
          <a:xfrm>
            <a:off x="471054" y="1246458"/>
            <a:ext cx="11249891" cy="3847207"/>
          </a:xfrm>
          <a:prstGeom prst="rect">
            <a:avLst/>
          </a:prstGeom>
          <a:noFill/>
        </p:spPr>
        <p:txBody>
          <a:bodyPr wrap="square" rtlCol="0">
            <a:spAutoFit/>
          </a:bodyPr>
          <a:lstStyle/>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a:t>
            </a:r>
            <a:r>
              <a:rPr lang="en-IN" sz="2400" dirty="0" err="1">
                <a:latin typeface="Times New Roman" panose="02020603050405020304" pitchFamily="18" charset="0"/>
                <a:cs typeface="Times New Roman" panose="02020603050405020304" pitchFamily="18" charset="0"/>
              </a:rPr>
              <a:t>Digispark</a:t>
            </a:r>
            <a:r>
              <a:rPr lang="en-IN" sz="2400" dirty="0">
                <a:latin typeface="Times New Roman" panose="02020603050405020304" pitchFamily="18" charset="0"/>
                <a:cs typeface="Times New Roman" panose="02020603050405020304" pitchFamily="18" charset="0"/>
              </a:rPr>
              <a:t> Attiny85 Rubber Ducky Attack is a technique used to exploit computer systems by emulating a USB keyboard.</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It involves using a small device to simulate keyboard input and execute pre-programmed scripts to automate actions on the target system.</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400" dirty="0">
                <a:latin typeface="Times New Roman" panose="02020603050405020304" pitchFamily="18" charset="0"/>
                <a:cs typeface="Times New Roman" panose="02020603050405020304" pitchFamily="18" charset="0"/>
              </a:rPr>
              <a:t>The technique can be used for malicious purposes, such as gaining remote access or stealing sensitive data, or for ethical purposes, such as testing security systems.</a:t>
            </a:r>
          </a:p>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ea typeface="Noto Sans Disp ExtBd" panose="020B0902040504020204" pitchFamily="34"/>
              <a:cs typeface="Times New Roman" panose="02020603050405020304" pitchFamily="18" charset="0"/>
            </a:endParaRPr>
          </a:p>
        </p:txBody>
      </p:sp>
    </p:spTree>
    <p:extLst>
      <p:ext uri="{BB962C8B-B14F-4D97-AF65-F5344CB8AC3E}">
        <p14:creationId xmlns:p14="http://schemas.microsoft.com/office/powerpoint/2010/main" val="13406730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a:extLst>
              <a:ext uri="{FF2B5EF4-FFF2-40B4-BE49-F238E27FC236}">
                <a16:creationId xmlns:a16="http://schemas.microsoft.com/office/drawing/2014/main" id="{6901F867-EA3A-4053-BC23-44561238D953}"/>
              </a:ext>
            </a:extLst>
          </p:cNvPr>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Abstract</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52" name="Oval 51">
            <a:extLst>
              <a:ext uri="{FF2B5EF4-FFF2-40B4-BE49-F238E27FC236}">
                <a16:creationId xmlns:a16="http://schemas.microsoft.com/office/drawing/2014/main" id="{153D3CDC-87CE-4B7E-B4A3-6496D6D6A532}"/>
              </a:ext>
            </a:extLst>
          </p:cNvPr>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GB" dirty="0">
                <a:latin typeface="Noto Sans" panose="020B0502040504020204" pitchFamily="34"/>
                <a:ea typeface="Noto Sans" panose="020B0502040504020204" pitchFamily="34"/>
                <a:cs typeface="Noto Sans" panose="020B0502040504020204" pitchFamily="34"/>
              </a:rPr>
              <a:t>3</a:t>
            </a:r>
          </a:p>
        </p:txBody>
      </p:sp>
      <p:grpSp>
        <p:nvGrpSpPr>
          <p:cNvPr id="2" name="Group 58"/>
          <p:cNvGrpSpPr/>
          <p:nvPr/>
        </p:nvGrpSpPr>
        <p:grpSpPr>
          <a:xfrm>
            <a:off x="0" y="5278582"/>
            <a:ext cx="12192000" cy="1413163"/>
            <a:chOff x="0" y="-96981"/>
            <a:chExt cx="9159791" cy="1413163"/>
          </a:xfrm>
        </p:grpSpPr>
        <p:grpSp>
          <p:nvGrpSpPr>
            <p:cNvPr id="3" name="Group 8"/>
            <p:cNvGrpSpPr/>
            <p:nvPr/>
          </p:nvGrpSpPr>
          <p:grpSpPr>
            <a:xfrm>
              <a:off x="0" y="457200"/>
              <a:ext cx="8229600" cy="381000"/>
              <a:chOff x="0" y="304800"/>
              <a:chExt cx="8229600" cy="381000"/>
            </a:xfrm>
          </p:grpSpPr>
          <p:sp>
            <p:nvSpPr>
              <p:cNvPr id="62" name="Rounded Rectangle 61"/>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a:extLst>
              <a:ext uri="{FF2B5EF4-FFF2-40B4-BE49-F238E27FC236}">
                <a16:creationId xmlns:a16="http://schemas.microsoft.com/office/drawing/2014/main" id="{41881904-0AE3-4500-8191-22A76076B4B1}"/>
              </a:ext>
            </a:extLst>
          </p:cNvPr>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6">
            <a:extLst>
              <a:ext uri="{FF2B5EF4-FFF2-40B4-BE49-F238E27FC236}">
                <a16:creationId xmlns:a16="http://schemas.microsoft.com/office/drawing/2014/main" id="{41881904-0AE3-4500-8191-22A76076B4B1}"/>
              </a:ext>
            </a:extLst>
          </p:cNvPr>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sz="2000" b="1" dirty="0">
                <a:latin typeface="Noto Sans" panose="020B0502040504020204" pitchFamily="34"/>
                <a:ea typeface="Noto Sans" panose="020B0502040504020204" pitchFamily="34"/>
                <a:cs typeface="Noto Sans" panose="020B0502040504020204" pitchFamily="34"/>
              </a:rPr>
              <a:t>Computer Science and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6">
            <a:extLst>
              <a:ext uri="{FF2B5EF4-FFF2-40B4-BE49-F238E27FC236}">
                <a16:creationId xmlns:a16="http://schemas.microsoft.com/office/drawing/2014/main" id="{6901F867-EA3A-4053-BC23-44561238D953}"/>
              </a:ext>
            </a:extLst>
          </p:cNvPr>
          <p:cNvSpPr txBox="1"/>
          <p:nvPr/>
        </p:nvSpPr>
        <p:spPr>
          <a:xfrm>
            <a:off x="471054" y="1246458"/>
            <a:ext cx="11249891" cy="3477875"/>
          </a:xfrm>
          <a:prstGeom prst="rect">
            <a:avLst/>
          </a:prstGeom>
          <a:noFill/>
        </p:spPr>
        <p:txBody>
          <a:bodyPr wrap="square" rtlCol="0">
            <a:spAutoFit/>
          </a:bodyPr>
          <a:lstStyle/>
          <a:p>
            <a:pPr marL="457200" indent="-457200">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a:t>
            </a:r>
            <a:r>
              <a:rPr lang="en-IN" sz="2800" dirty="0" err="1">
                <a:latin typeface="Times New Roman" panose="02020603050405020304" pitchFamily="18" charset="0"/>
                <a:cs typeface="Times New Roman" panose="02020603050405020304" pitchFamily="18" charset="0"/>
              </a:rPr>
              <a:t>Digispark</a:t>
            </a:r>
            <a:r>
              <a:rPr lang="en-IN" sz="2800" dirty="0">
                <a:latin typeface="Times New Roman" panose="02020603050405020304" pitchFamily="18" charset="0"/>
                <a:cs typeface="Times New Roman" panose="02020603050405020304" pitchFamily="18" charset="0"/>
              </a:rPr>
              <a:t> Attiny85 Rubber Ducky Attack is easy to carry out and requires minimal technical knowledge or experience.</a:t>
            </a:r>
          </a:p>
          <a:p>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Organizations can protect against this technique by implementing USB device controls, disabling USB ports, and regularly updating system software.</a:t>
            </a:r>
          </a:p>
          <a:p>
            <a:endParaRPr lang="en-US" sz="2800" dirty="0">
              <a:latin typeface="Times New Roman" panose="02020603050405020304" pitchFamily="18" charset="0"/>
              <a:ea typeface="Noto Sans Disp ExtBd" panose="020B0902040504020204" pitchFamily="34"/>
              <a:cs typeface="Times New Roman" panose="02020603050405020304" pitchFamily="18" charset="0"/>
            </a:endParaRPr>
          </a:p>
        </p:txBody>
      </p:sp>
    </p:spTree>
    <p:extLst>
      <p:ext uri="{BB962C8B-B14F-4D97-AF65-F5344CB8AC3E}">
        <p14:creationId xmlns:p14="http://schemas.microsoft.com/office/powerpoint/2010/main" val="15821761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TextBox 21"/>
          <p:cNvSpPr txBox="1"/>
          <p:nvPr/>
        </p:nvSpPr>
        <p:spPr>
          <a:xfrm>
            <a:off x="0" y="0"/>
            <a:ext cx="12191999" cy="92202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Introduction</a:t>
            </a:r>
          </a:p>
        </p:txBody>
      </p:sp>
      <p:sp>
        <p:nvSpPr>
          <p:cNvPr id="52" name="Oval 51"/>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4</a:t>
            </a:r>
          </a:p>
        </p:txBody>
      </p:sp>
      <p:grpSp>
        <p:nvGrpSpPr>
          <p:cNvPr id="2" name="Group 58"/>
          <p:cNvGrpSpPr/>
          <p:nvPr/>
        </p:nvGrpSpPr>
        <p:grpSpPr>
          <a:xfrm>
            <a:off x="0" y="5278582"/>
            <a:ext cx="12192000" cy="1413163"/>
            <a:chOff x="0" y="-96981"/>
            <a:chExt cx="9159791" cy="1413163"/>
          </a:xfrm>
        </p:grpSpPr>
        <p:grpSp>
          <p:nvGrpSpPr>
            <p:cNvPr id="3" name="Group 8"/>
            <p:cNvGrpSpPr/>
            <p:nvPr/>
          </p:nvGrpSpPr>
          <p:grpSpPr>
            <a:xfrm>
              <a:off x="0" y="457200"/>
              <a:ext cx="8229600" cy="381000"/>
              <a:chOff x="0" y="304800"/>
              <a:chExt cx="8229600" cy="381000"/>
            </a:xfrm>
          </p:grpSpPr>
          <p:sp>
            <p:nvSpPr>
              <p:cNvPr id="62" name="Rounded Rectangle 61"/>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6"/>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Computer Science and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6"/>
          <p:cNvSpPr txBox="1"/>
          <p:nvPr/>
        </p:nvSpPr>
        <p:spPr>
          <a:xfrm>
            <a:off x="407901" y="1302709"/>
            <a:ext cx="11249891" cy="3108543"/>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a:t>
            </a:r>
            <a:r>
              <a:rPr lang="en-IN" sz="2800" dirty="0" err="1">
                <a:latin typeface="Times New Roman" panose="02020603050405020304" pitchFamily="18" charset="0"/>
                <a:cs typeface="Times New Roman" panose="02020603050405020304" pitchFamily="18" charset="0"/>
              </a:rPr>
              <a:t>Digispark</a:t>
            </a:r>
            <a:r>
              <a:rPr lang="en-IN" sz="2800" dirty="0">
                <a:latin typeface="Times New Roman" panose="02020603050405020304" pitchFamily="18" charset="0"/>
                <a:cs typeface="Times New Roman" panose="02020603050405020304" pitchFamily="18" charset="0"/>
              </a:rPr>
              <a:t> ATTiny85 Rubber Ducky Attack is a technique used to execute pre-programmed keystrokes on a targeted computer by using a </a:t>
            </a:r>
            <a:r>
              <a:rPr lang="en-IN" sz="2800" dirty="0" err="1">
                <a:latin typeface="Times New Roman" panose="02020603050405020304" pitchFamily="18" charset="0"/>
                <a:cs typeface="Times New Roman" panose="02020603050405020304" pitchFamily="18" charset="0"/>
              </a:rPr>
              <a:t>Digispark</a:t>
            </a:r>
            <a:r>
              <a:rPr lang="en-IN" sz="2800" dirty="0">
                <a:latin typeface="Times New Roman" panose="02020603050405020304" pitchFamily="18" charset="0"/>
                <a:cs typeface="Times New Roman" panose="02020603050405020304" pitchFamily="18" charset="0"/>
              </a:rPr>
              <a:t> ATTiny85 microcontroller as a USB rubber ducky. </a:t>
            </a:r>
            <a:br>
              <a:rPr lang="en-IN" sz="2800" dirty="0">
                <a:latin typeface="Times New Roman" panose="02020603050405020304" pitchFamily="18" charset="0"/>
                <a:cs typeface="Times New Roman" panose="02020603050405020304" pitchFamily="18" charset="0"/>
              </a:rPr>
            </a:br>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The </a:t>
            </a:r>
            <a:r>
              <a:rPr lang="en-IN" sz="2800" dirty="0" err="1">
                <a:latin typeface="Times New Roman" panose="02020603050405020304" pitchFamily="18" charset="0"/>
                <a:cs typeface="Times New Roman" panose="02020603050405020304" pitchFamily="18" charset="0"/>
              </a:rPr>
              <a:t>Digispark</a:t>
            </a:r>
            <a:r>
              <a:rPr lang="en-IN" sz="2800" dirty="0">
                <a:latin typeface="Times New Roman" panose="02020603050405020304" pitchFamily="18" charset="0"/>
                <a:cs typeface="Times New Roman" panose="02020603050405020304" pitchFamily="18" charset="0"/>
              </a:rPr>
              <a:t> ATTiny85 is a small and low-cost microcontroller that can be programmed to act as a USB keyboard, which allows it to simulate human keyboard inputs on a computer.</a:t>
            </a:r>
            <a:endParaRPr lang="en-US"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extBox 21"/>
          <p:cNvSpPr txBox="1"/>
          <p:nvPr/>
        </p:nvSpPr>
        <p:spPr>
          <a:xfrm>
            <a:off x="1" y="-3490"/>
            <a:ext cx="12191999" cy="92202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Introduction</a:t>
            </a:r>
          </a:p>
        </p:txBody>
      </p:sp>
      <p:sp>
        <p:nvSpPr>
          <p:cNvPr id="52" name="Oval 51"/>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5</a:t>
            </a:r>
          </a:p>
        </p:txBody>
      </p:sp>
      <p:grpSp>
        <p:nvGrpSpPr>
          <p:cNvPr id="2" name="Group 58"/>
          <p:cNvGrpSpPr/>
          <p:nvPr/>
        </p:nvGrpSpPr>
        <p:grpSpPr>
          <a:xfrm>
            <a:off x="0" y="5278582"/>
            <a:ext cx="12192000" cy="1413163"/>
            <a:chOff x="0" y="-96981"/>
            <a:chExt cx="9159791" cy="1413163"/>
          </a:xfrm>
        </p:grpSpPr>
        <p:grpSp>
          <p:nvGrpSpPr>
            <p:cNvPr id="3" name="Group 8"/>
            <p:cNvGrpSpPr/>
            <p:nvPr/>
          </p:nvGrpSpPr>
          <p:grpSpPr>
            <a:xfrm>
              <a:off x="0" y="457200"/>
              <a:ext cx="8229600" cy="381000"/>
              <a:chOff x="0" y="304800"/>
              <a:chExt cx="8229600" cy="381000"/>
            </a:xfrm>
          </p:grpSpPr>
          <p:sp>
            <p:nvSpPr>
              <p:cNvPr id="62" name="Rounded Rectangle 61"/>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ounded Rectangle 62"/>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61"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65" name="TextBox 64"/>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7" name="TextBox 26"/>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Computer Science and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7" name="TextBox 16"/>
          <p:cNvSpPr txBox="1"/>
          <p:nvPr/>
        </p:nvSpPr>
        <p:spPr>
          <a:xfrm>
            <a:off x="407901" y="1302709"/>
            <a:ext cx="11249891" cy="3539430"/>
          </a:xfrm>
          <a:prstGeom prst="rect">
            <a:avLst/>
          </a:prstGeom>
          <a:noFill/>
        </p:spPr>
        <p:txBody>
          <a:bodyPr wrap="square" rtlCol="0">
            <a:spAutoFit/>
          </a:bodyPr>
          <a:lstStyle/>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This technique is often used in security testing or in malicious attacks to gain unauthorized access to a computer system, steal sensitive information, or install malware. </a:t>
            </a:r>
          </a:p>
          <a:p>
            <a:endParaRPr lang="en-IN" sz="28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By emulating keyboard inputs, the </a:t>
            </a:r>
            <a:r>
              <a:rPr lang="en-IN" sz="2800" dirty="0" err="1">
                <a:latin typeface="Times New Roman" panose="02020603050405020304" pitchFamily="18" charset="0"/>
                <a:cs typeface="Times New Roman" panose="02020603050405020304" pitchFamily="18" charset="0"/>
              </a:rPr>
              <a:t>Digispark</a:t>
            </a:r>
            <a:r>
              <a:rPr lang="en-IN" sz="2800" dirty="0">
                <a:latin typeface="Times New Roman" panose="02020603050405020304" pitchFamily="18" charset="0"/>
                <a:cs typeface="Times New Roman" panose="02020603050405020304" pitchFamily="18" charset="0"/>
              </a:rPr>
              <a:t> ATTiny85 can bypass security measures that are designed to prevent unauthorized access or protect against malicious software.</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6477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err="1">
                <a:solidFill>
                  <a:schemeClr val="bg1"/>
                </a:solidFill>
                <a:latin typeface="Rockwell" panose="02060603020205020403" pitchFamily="18" charset="0"/>
                <a:ea typeface="Noto Sans Disp ExtBd" panose="020B0902040504020204" pitchFamily="34"/>
                <a:cs typeface="Times New Roman" panose="02020603050405020304" pitchFamily="18" charset="0"/>
              </a:rPr>
              <a:t>WiFi</a:t>
            </a:r>
            <a:r>
              <a:rPr lang="en-US" sz="5400" b="1" dirty="0">
                <a:solidFill>
                  <a:schemeClr val="bg1"/>
                </a:solidFill>
                <a:latin typeface="Rockwell" panose="02060603020205020403" pitchFamily="18" charset="0"/>
                <a:ea typeface="Noto Sans Disp ExtBd" panose="020B0902040504020204" pitchFamily="34"/>
                <a:cs typeface="Times New Roman" panose="02020603050405020304" pitchFamily="18" charset="0"/>
              </a:rPr>
              <a:t> Profile Grabber</a:t>
            </a:r>
            <a:endParaRPr lang="en-US" sz="8000" b="1" dirty="0">
              <a:solidFill>
                <a:schemeClr val="bg1"/>
              </a:solidFill>
              <a:latin typeface="Rockwell" panose="02060603020205020403"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630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6</a:t>
            </a:r>
          </a:p>
        </p:txBody>
      </p:sp>
      <p:grpSp>
        <p:nvGrpSpPr>
          <p:cNvPr id="16" name="Group 58"/>
          <p:cNvGrpSpPr/>
          <p:nvPr/>
        </p:nvGrpSpPr>
        <p:grpSpPr>
          <a:xfrm>
            <a:off x="0" y="5463682"/>
            <a:ext cx="12192000" cy="1297947"/>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5" y="6238409"/>
            <a:ext cx="11366500" cy="52322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3" name="TextBox 22"/>
          <p:cNvSpPr txBox="1"/>
          <p:nvPr/>
        </p:nvSpPr>
        <p:spPr>
          <a:xfrm>
            <a:off x="407669" y="1709614"/>
            <a:ext cx="11249891" cy="523220"/>
          </a:xfrm>
          <a:prstGeom prst="rect">
            <a:avLst/>
          </a:prstGeom>
          <a:noFill/>
        </p:spPr>
        <p:txBody>
          <a:bodyPr wrap="square" rtlCol="0">
            <a:spAutoFit/>
          </a:bodyPr>
          <a:lstStyle/>
          <a:p>
            <a:pPr marL="457200" lvl="0" indent="-457200" algn="just">
              <a:buFont typeface="Arial" panose="020B0604020202020204" pitchFamily="34" charset="0"/>
              <a:buChar char="•"/>
              <a:defRPr/>
            </a:pPr>
            <a:endParaRPr lang="en-IN" sz="2800" dirty="0">
              <a:latin typeface="Times New Roman" panose="02020603050405020304" pitchFamily="18" charset="0"/>
              <a:cs typeface="Times New Roman" panose="02020603050405020304" pitchFamily="18" charset="0"/>
            </a:endParaRPr>
          </a:p>
        </p:txBody>
      </p:sp>
      <p:sp>
        <p:nvSpPr>
          <p:cNvPr id="24" name="TextBox 23"/>
          <p:cNvSpPr txBox="1"/>
          <p:nvPr/>
        </p:nvSpPr>
        <p:spPr>
          <a:xfrm>
            <a:off x="263225" y="5351680"/>
            <a:ext cx="11366500"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pic>
        <p:nvPicPr>
          <p:cNvPr id="4" name="Picture 3" descr="A wifi symbol in a red circle with a lock&#10;&#10;Description automatically generated with low confidence">
            <a:extLst>
              <a:ext uri="{FF2B5EF4-FFF2-40B4-BE49-F238E27FC236}">
                <a16:creationId xmlns:a16="http://schemas.microsoft.com/office/drawing/2014/main" id="{F29A07BF-C031-B23D-0193-ECCD74F5156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64907" y="1030415"/>
            <a:ext cx="3918857" cy="3918857"/>
          </a:xfrm>
          <a:prstGeom prst="rect">
            <a:avLst/>
          </a:prstGeom>
        </p:spPr>
      </p:pic>
      <p:pic>
        <p:nvPicPr>
          <p:cNvPr id="6" name="Picture 5" descr="A screenshot of a computer&#10;&#10;Description automatically generated with medium confidence">
            <a:extLst>
              <a:ext uri="{FF2B5EF4-FFF2-40B4-BE49-F238E27FC236}">
                <a16:creationId xmlns:a16="http://schemas.microsoft.com/office/drawing/2014/main" id="{9D736E78-2CCD-B9B3-328B-1C8A1D7D98F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5999" y="1092518"/>
            <a:ext cx="4390865" cy="3692979"/>
          </a:xfrm>
          <a:prstGeom prst="rect">
            <a:avLst/>
          </a:prstGeom>
        </p:spPr>
      </p:pic>
      <p:sp>
        <p:nvSpPr>
          <p:cNvPr id="7" name="TextBox 6">
            <a:extLst>
              <a:ext uri="{FF2B5EF4-FFF2-40B4-BE49-F238E27FC236}">
                <a16:creationId xmlns:a16="http://schemas.microsoft.com/office/drawing/2014/main" id="{56731619-8A4F-7E41-36E5-0A9C1971EDD3}"/>
              </a:ext>
            </a:extLst>
          </p:cNvPr>
          <p:cNvSpPr txBox="1"/>
          <p:nvPr/>
        </p:nvSpPr>
        <p:spPr>
          <a:xfrm>
            <a:off x="4742826" y="5003239"/>
            <a:ext cx="2628358" cy="338554"/>
          </a:xfrm>
          <a:prstGeom prst="rect">
            <a:avLst/>
          </a:prstGeom>
          <a:noFill/>
        </p:spPr>
        <p:txBody>
          <a:bodyPr wrap="square" rtlCol="0">
            <a:spAutoFit/>
          </a:bodyPr>
          <a:lstStyle/>
          <a:p>
            <a:r>
              <a:rPr lang="en-GB" sz="1600" dirty="0">
                <a:latin typeface="Times New Roman" panose="02020603050405020304" pitchFamily="18" charset="0"/>
                <a:cs typeface="Times New Roman" panose="02020603050405020304" pitchFamily="18" charset="0"/>
              </a:rPr>
              <a:t>Fig: </a:t>
            </a:r>
            <a:r>
              <a:rPr lang="en-GB" sz="1600" dirty="0" err="1">
                <a:latin typeface="Times New Roman" panose="02020603050405020304" pitchFamily="18" charset="0"/>
                <a:cs typeface="Times New Roman" panose="02020603050405020304" pitchFamily="18" charset="0"/>
              </a:rPr>
              <a:t>Wifi</a:t>
            </a:r>
            <a:r>
              <a:rPr lang="en-GB" sz="1600" dirty="0">
                <a:latin typeface="Times New Roman" panose="02020603050405020304" pitchFamily="18" charset="0"/>
                <a:cs typeface="Times New Roman" panose="02020603050405020304" pitchFamily="18" charset="0"/>
              </a:rPr>
              <a:t> Profile grabber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UAC Bypass</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7</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4" name="Picture 3" descr="A screenshot of a computer error&#10;&#10;Description automatically generated with low confidence">
            <a:extLst>
              <a:ext uri="{FF2B5EF4-FFF2-40B4-BE49-F238E27FC236}">
                <a16:creationId xmlns:a16="http://schemas.microsoft.com/office/drawing/2014/main" id="{389A94CF-C227-5696-6F78-2E7C8CA830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4" y="1629863"/>
            <a:ext cx="3490262" cy="2583404"/>
          </a:xfrm>
          <a:prstGeom prst="rect">
            <a:avLst/>
          </a:prstGeom>
        </p:spPr>
      </p:pic>
      <p:pic>
        <p:nvPicPr>
          <p:cNvPr id="6" name="Picture 5" descr="A screenshot of a computer error&#10;&#10;Description automatically generated with medium confidence">
            <a:extLst>
              <a:ext uri="{FF2B5EF4-FFF2-40B4-BE49-F238E27FC236}">
                <a16:creationId xmlns:a16="http://schemas.microsoft.com/office/drawing/2014/main" id="{81C3E971-D115-FA20-B24B-AB0A140397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21306" y="1430382"/>
            <a:ext cx="3490262" cy="3010161"/>
          </a:xfrm>
          <a:prstGeom prst="rect">
            <a:avLst/>
          </a:prstGeom>
        </p:spPr>
      </p:pic>
      <p:pic>
        <p:nvPicPr>
          <p:cNvPr id="8" name="Picture 7" descr="A screenshot of a computer&#10;&#10;Description automatically generated with medium confidence">
            <a:extLst>
              <a:ext uri="{FF2B5EF4-FFF2-40B4-BE49-F238E27FC236}">
                <a16:creationId xmlns:a16="http://schemas.microsoft.com/office/drawing/2014/main" id="{53A04824-89B1-B6CE-5695-B2856D27225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9958" y="988612"/>
            <a:ext cx="3497883" cy="3892178"/>
          </a:xfrm>
          <a:prstGeom prst="rect">
            <a:avLst/>
          </a:prstGeom>
        </p:spPr>
      </p:pic>
      <p:sp>
        <p:nvSpPr>
          <p:cNvPr id="22" name="TextBox 21">
            <a:extLst>
              <a:ext uri="{FF2B5EF4-FFF2-40B4-BE49-F238E27FC236}">
                <a16:creationId xmlns:a16="http://schemas.microsoft.com/office/drawing/2014/main" id="{45898E7E-62B2-6659-F6F1-0DCE7F928893}"/>
              </a:ext>
            </a:extLst>
          </p:cNvPr>
          <p:cNvSpPr txBox="1"/>
          <p:nvPr/>
        </p:nvSpPr>
        <p:spPr>
          <a:xfrm>
            <a:off x="4778812" y="4804540"/>
            <a:ext cx="2575249" cy="338554"/>
          </a:xfrm>
          <a:prstGeom prst="rect">
            <a:avLst/>
          </a:prstGeom>
          <a:noFill/>
        </p:spPr>
        <p:txBody>
          <a:bodyPr wrap="square" rtlCol="0">
            <a:spAutoFit/>
          </a:bodyPr>
          <a:lstStyle/>
          <a:p>
            <a:pPr algn="ctr"/>
            <a:r>
              <a:rPr lang="en-GB" sz="1600" dirty="0">
                <a:latin typeface="Times New Roman" panose="02020603050405020304" pitchFamily="18" charset="0"/>
                <a:cs typeface="Times New Roman" panose="02020603050405020304" pitchFamily="18" charset="0"/>
              </a:rPr>
              <a:t>F</a:t>
            </a:r>
            <a:r>
              <a:rPr lang="en-IN" sz="1600" dirty="0" err="1">
                <a:latin typeface="Times New Roman" panose="02020603050405020304" pitchFamily="18" charset="0"/>
                <a:cs typeface="Times New Roman" panose="02020603050405020304" pitchFamily="18" charset="0"/>
              </a:rPr>
              <a:t>ig</a:t>
            </a:r>
            <a:r>
              <a:rPr lang="en-IN" sz="1600" dirty="0">
                <a:latin typeface="Times New Roman" panose="02020603050405020304" pitchFamily="18" charset="0"/>
                <a:cs typeface="Times New Roman" panose="02020603050405020304" pitchFamily="18" charset="0"/>
              </a:rPr>
              <a:t> : UAC Bypass</a:t>
            </a:r>
          </a:p>
        </p:txBody>
      </p:sp>
    </p:spTree>
    <p:extLst>
      <p:ext uri="{BB962C8B-B14F-4D97-AF65-F5344CB8AC3E}">
        <p14:creationId xmlns:p14="http://schemas.microsoft.com/office/powerpoint/2010/main" val="4201268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p:cNvSpPr txBox="1"/>
          <p:nvPr/>
        </p:nvSpPr>
        <p:spPr>
          <a:xfrm>
            <a:off x="0" y="0"/>
            <a:ext cx="12191999" cy="923330"/>
          </a:xfrm>
          <a:prstGeom prst="rect">
            <a:avLst/>
          </a:prstGeom>
          <a:solidFill>
            <a:schemeClr val="tx1">
              <a:lumMod val="90000"/>
              <a:lumOff val="10000"/>
            </a:schemeClr>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sz="54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rPr>
              <a:t>UAC Bypass</a:t>
            </a:r>
            <a:endParaRPr lang="en-US" sz="8000" b="1" dirty="0">
              <a:solidFill>
                <a:schemeClr val="bg1"/>
              </a:solidFill>
              <a:latin typeface="Times New Roman" panose="02020603050405020304" pitchFamily="18" charset="0"/>
              <a:ea typeface="Noto Sans Disp ExtBd" panose="020B0902040504020204" pitchFamily="34"/>
              <a:cs typeface="Times New Roman" panose="02020603050405020304" pitchFamily="18" charset="0"/>
            </a:endParaRPr>
          </a:p>
        </p:txBody>
      </p:sp>
      <p:sp>
        <p:nvSpPr>
          <p:cNvPr id="15" name="Oval 14"/>
          <p:cNvSpPr/>
          <p:nvPr/>
        </p:nvSpPr>
        <p:spPr>
          <a:xfrm>
            <a:off x="11512283" y="243039"/>
            <a:ext cx="451117" cy="451117"/>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noAutofit/>
          </a:bodyPr>
          <a:lstStyle/>
          <a:p>
            <a:pPr algn="ctr"/>
            <a:r>
              <a:rPr lang="en-US" altLang="en-GB" dirty="0">
                <a:latin typeface="Noto Sans" panose="020B0502040504020204" pitchFamily="34"/>
                <a:ea typeface="Noto Sans" panose="020B0502040504020204" pitchFamily="34"/>
                <a:cs typeface="Noto Sans" panose="020B0502040504020204" pitchFamily="34"/>
              </a:rPr>
              <a:t>8</a:t>
            </a:r>
          </a:p>
        </p:txBody>
      </p:sp>
      <p:grpSp>
        <p:nvGrpSpPr>
          <p:cNvPr id="16" name="Group 58"/>
          <p:cNvGrpSpPr/>
          <p:nvPr/>
        </p:nvGrpSpPr>
        <p:grpSpPr>
          <a:xfrm>
            <a:off x="0" y="5351680"/>
            <a:ext cx="12192000" cy="1340065"/>
            <a:chOff x="0" y="-96981"/>
            <a:chExt cx="9159791" cy="1413163"/>
          </a:xfrm>
        </p:grpSpPr>
        <p:grpSp>
          <p:nvGrpSpPr>
            <p:cNvPr id="17" name="Group 8"/>
            <p:cNvGrpSpPr/>
            <p:nvPr/>
          </p:nvGrpSpPr>
          <p:grpSpPr>
            <a:xfrm>
              <a:off x="0" y="457200"/>
              <a:ext cx="8229600" cy="381000"/>
              <a:chOff x="0" y="304800"/>
              <a:chExt cx="8229600" cy="381000"/>
            </a:xfrm>
          </p:grpSpPr>
          <p:sp>
            <p:nvSpPr>
              <p:cNvPr id="19" name="Rounded Rectangle 18"/>
              <p:cNvSpPr/>
              <p:nvPr/>
            </p:nvSpPr>
            <p:spPr>
              <a:xfrm>
                <a:off x="0" y="304800"/>
                <a:ext cx="8229600" cy="152400"/>
              </a:xfrm>
              <a:prstGeom prst="roundRect">
                <a:avLst/>
              </a:prstGeom>
              <a:solidFill>
                <a:srgbClr val="1F6457"/>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ounded Rectangle 19"/>
              <p:cNvSpPr/>
              <p:nvPr/>
            </p:nvSpPr>
            <p:spPr>
              <a:xfrm>
                <a:off x="0" y="533400"/>
                <a:ext cx="8229600" cy="152400"/>
              </a:xfrm>
              <a:prstGeom prst="roundRect">
                <a:avLst/>
              </a:prstGeom>
              <a:solidFill>
                <a:schemeClr val="tx1">
                  <a:lumMod val="90000"/>
                  <a:lumOff val="1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8" name="Picture 2" descr="C:\Users\Khushi\Desktop\download.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65005" y="-96981"/>
              <a:ext cx="1394786" cy="1413163"/>
            </a:xfrm>
            <a:prstGeom prst="rect">
              <a:avLst/>
            </a:prstGeom>
            <a:noFill/>
            <a:extLst>
              <a:ext uri="{909E8E84-426E-40DD-AFC4-6F175D3DCCD1}">
                <a14:hiddenFill xmlns:a14="http://schemas.microsoft.com/office/drawing/2010/main">
                  <a:solidFill>
                    <a:srgbClr val="FFFFFF"/>
                  </a:solidFill>
                </a14:hiddenFill>
              </a:ext>
            </a:extLst>
          </p:spPr>
        </p:pic>
      </p:grpSp>
      <p:sp>
        <p:nvSpPr>
          <p:cNvPr id="21" name="TextBox 20"/>
          <p:cNvSpPr txBox="1"/>
          <p:nvPr/>
        </p:nvSpPr>
        <p:spPr>
          <a:xfrm>
            <a:off x="290944" y="6242873"/>
            <a:ext cx="11366500" cy="52197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800" b="1" dirty="0">
                <a:latin typeface="Noto Sans" panose="020B0502040504020204" pitchFamily="34"/>
                <a:ea typeface="Noto Sans" panose="020B0502040504020204" pitchFamily="34"/>
                <a:cs typeface="Noto Sans" panose="020B0502040504020204" pitchFamily="34"/>
              </a:rPr>
              <a:t>Chartered Institute of Technology, Abu Road</a:t>
            </a:r>
            <a:endParaRPr kumimoji="0" lang="en-GB" sz="28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12" name="TextBox 11"/>
          <p:cNvSpPr txBox="1"/>
          <p:nvPr/>
        </p:nvSpPr>
        <p:spPr>
          <a:xfrm>
            <a:off x="269608" y="5398497"/>
            <a:ext cx="11366500" cy="39878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GB" sz="2000" b="1" dirty="0">
                <a:latin typeface="Noto Sans" panose="020B0502040504020204" pitchFamily="34"/>
                <a:ea typeface="Noto Sans" panose="020B0502040504020204" pitchFamily="34"/>
                <a:cs typeface="Noto Sans" panose="020B0502040504020204" pitchFamily="34"/>
              </a:rPr>
              <a:t>Department of Computer Science &amp; Engineering</a:t>
            </a:r>
            <a:endParaRPr kumimoji="0" lang="en-GB" sz="2000" b="1" i="0" u="none" strike="noStrike" kern="1200" cap="none" spc="0" normalizeH="0" baseline="0" noProof="0" dirty="0">
              <a:ln>
                <a:noFill/>
              </a:ln>
              <a:effectLst/>
              <a:uLnTx/>
              <a:uFillTx/>
              <a:latin typeface="Noto Sans" panose="020B0502040504020204" pitchFamily="34"/>
              <a:ea typeface="Noto Sans" panose="020B0502040504020204" pitchFamily="34"/>
              <a:cs typeface="Noto Sans" panose="020B0502040504020204" pitchFamily="34"/>
            </a:endParaRPr>
          </a:p>
        </p:txBody>
      </p:sp>
      <p:sp>
        <p:nvSpPr>
          <p:cNvPr id="2" name="TextBox 1">
            <a:extLst>
              <a:ext uri="{FF2B5EF4-FFF2-40B4-BE49-F238E27FC236}">
                <a16:creationId xmlns:a16="http://schemas.microsoft.com/office/drawing/2014/main" id="{9806064F-C5DA-85EB-A1B2-CEA5DAB2A529}"/>
              </a:ext>
            </a:extLst>
          </p:cNvPr>
          <p:cNvSpPr txBox="1"/>
          <p:nvPr/>
        </p:nvSpPr>
        <p:spPr>
          <a:xfrm>
            <a:off x="2379306" y="1857726"/>
            <a:ext cx="45719" cy="369332"/>
          </a:xfrm>
          <a:prstGeom prst="rect">
            <a:avLst/>
          </a:prstGeom>
          <a:noFill/>
        </p:spPr>
        <p:txBody>
          <a:bodyPr wrap="square" rtlCol="0">
            <a:spAutoFit/>
          </a:bodyPr>
          <a:lstStyle/>
          <a:p>
            <a:endParaRPr lang="en-IN" dirty="0"/>
          </a:p>
        </p:txBody>
      </p:sp>
      <p:pic>
        <p:nvPicPr>
          <p:cNvPr id="5" name="Picture 4" descr="A picture containing text, screenshot, font, line&#10;&#10;Description automatically generated">
            <a:extLst>
              <a:ext uri="{FF2B5EF4-FFF2-40B4-BE49-F238E27FC236}">
                <a16:creationId xmlns:a16="http://schemas.microsoft.com/office/drawing/2014/main" id="{5B6453AA-228A-096E-3113-315A43635A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944" y="1214208"/>
            <a:ext cx="4374362" cy="3413775"/>
          </a:xfrm>
          <a:prstGeom prst="rect">
            <a:avLst/>
          </a:prstGeom>
        </p:spPr>
      </p:pic>
      <p:pic>
        <p:nvPicPr>
          <p:cNvPr id="9" name="Picture 8" descr="A screenshot of a computer&#10;&#10;Description automatically generated with medium confidence">
            <a:extLst>
              <a:ext uri="{FF2B5EF4-FFF2-40B4-BE49-F238E27FC236}">
                <a16:creationId xmlns:a16="http://schemas.microsoft.com/office/drawing/2014/main" id="{D66D09DE-8BDC-E4CD-7742-6D90B1AE2A7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45229" y="1144491"/>
            <a:ext cx="2790383" cy="3807838"/>
          </a:xfrm>
          <a:prstGeom prst="rect">
            <a:avLst/>
          </a:prstGeom>
        </p:spPr>
      </p:pic>
      <p:pic>
        <p:nvPicPr>
          <p:cNvPr id="11" name="Picture 10" descr="A screenshot of a computer screen&#10;&#10;Description automatically generated with medium confidence">
            <a:extLst>
              <a:ext uri="{FF2B5EF4-FFF2-40B4-BE49-F238E27FC236}">
                <a16:creationId xmlns:a16="http://schemas.microsoft.com/office/drawing/2014/main" id="{3DB95EDD-B279-6E8B-6384-6063222157B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31369" y="1517389"/>
            <a:ext cx="3556518" cy="2902788"/>
          </a:xfrm>
          <a:prstGeom prst="rect">
            <a:avLst/>
          </a:prstGeom>
        </p:spPr>
      </p:pic>
      <p:sp>
        <p:nvSpPr>
          <p:cNvPr id="13" name="TextBox 12">
            <a:extLst>
              <a:ext uri="{FF2B5EF4-FFF2-40B4-BE49-F238E27FC236}">
                <a16:creationId xmlns:a16="http://schemas.microsoft.com/office/drawing/2014/main" id="{AB9F7FFC-994A-3E8E-A40A-4FDBC5752EFF}"/>
              </a:ext>
            </a:extLst>
          </p:cNvPr>
          <p:cNvSpPr txBox="1"/>
          <p:nvPr/>
        </p:nvSpPr>
        <p:spPr>
          <a:xfrm>
            <a:off x="4973144" y="5050579"/>
            <a:ext cx="1959428" cy="646331"/>
          </a:xfrm>
          <a:prstGeom prst="rect">
            <a:avLst/>
          </a:prstGeom>
          <a:noFill/>
        </p:spPr>
        <p:txBody>
          <a:bodyPr wrap="square" rtlCol="0">
            <a:spAutoFit/>
          </a:bodyPr>
          <a:lstStyle/>
          <a:p>
            <a:r>
              <a:rPr lang="en-IN" dirty="0"/>
              <a:t>Fig : UAC Bypass</a:t>
            </a:r>
          </a:p>
          <a:p>
            <a:endParaRPr lang="en-IN" dirty="0"/>
          </a:p>
        </p:txBody>
      </p:sp>
    </p:spTree>
    <p:extLst>
      <p:ext uri="{BB962C8B-B14F-4D97-AF65-F5344CB8AC3E}">
        <p14:creationId xmlns:p14="http://schemas.microsoft.com/office/powerpoint/2010/main" val="49897078"/>
      </p:ext>
    </p:extLst>
  </p:cSld>
  <p:clrMapOvr>
    <a:masterClrMapping/>
  </p:clrMapOvr>
</p:sld>
</file>

<file path=ppt/theme/theme1.xml><?xml version="1.0" encoding="utf-8"?>
<a:theme xmlns:a="http://schemas.openxmlformats.org/drawingml/2006/main" name="Office Theme">
  <a:themeElements>
    <a:clrScheme name="Custom 5">
      <a:dk1>
        <a:srgbClr val="282F39"/>
      </a:dk1>
      <a:lt1>
        <a:srgbClr val="FFFFFF"/>
      </a:lt1>
      <a:dk2>
        <a:srgbClr val="000000"/>
      </a:dk2>
      <a:lt2>
        <a:srgbClr val="EEEEEE"/>
      </a:lt2>
      <a:accent1>
        <a:srgbClr val="C2C923"/>
      </a:accent1>
      <a:accent2>
        <a:srgbClr val="42AFB6"/>
      </a:accent2>
      <a:accent3>
        <a:srgbClr val="074D67"/>
      </a:accent3>
      <a:accent4>
        <a:srgbClr val="CB1B4A"/>
      </a:accent4>
      <a:accent5>
        <a:srgbClr val="FCB414"/>
      </a:accent5>
      <a:accent6>
        <a:srgbClr val="007A7D"/>
      </a:accent6>
      <a:hlink>
        <a:srgbClr val="1EB7EF"/>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194</TotalTime>
  <Words>1139</Words>
  <Application>Microsoft Office PowerPoint</Application>
  <PresentationFormat>Widescreen</PresentationFormat>
  <Paragraphs>134</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Arial</vt:lpstr>
      <vt:lpstr>Calibri</vt:lpstr>
      <vt:lpstr>Calibri Light</vt:lpstr>
      <vt:lpstr>Noto Sans</vt:lpstr>
      <vt:lpstr>Noto Sans Disp ExtBd</vt:lpstr>
      <vt:lpstr>Rockwell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Igor</dc:creator>
  <cp:lastModifiedBy>chouhanharshul28@gmail.com</cp:lastModifiedBy>
  <cp:revision>1055</cp:revision>
  <dcterms:created xsi:type="dcterms:W3CDTF">2017-12-05T16:25:00Z</dcterms:created>
  <dcterms:modified xsi:type="dcterms:W3CDTF">2023-05-22T16:36:04Z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1033-11.2.0.10323</vt:lpwstr>
  </property>
  <property fmtid="{D5CDD505-2E9C-101B-9397-08002B2CF9AE}" pid="3" name="ICV">
    <vt:lpwstr>96283F0499CC466EA2F9CAD262BE100B</vt:lpwstr>
  </property>
</Properties>
</file>