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14"/>
  </p:notesMasterIdLst>
  <p:handoutMasterIdLst>
    <p:handoutMasterId r:id="rId15"/>
  </p:handoutMasterIdLst>
  <p:sldIdLst>
    <p:sldId id="367" r:id="rId5"/>
    <p:sldId id="368" r:id="rId6"/>
    <p:sldId id="369" r:id="rId7"/>
    <p:sldId id="370" r:id="rId8"/>
    <p:sldId id="372" r:id="rId9"/>
    <p:sldId id="373" r:id="rId10"/>
    <p:sldId id="376" r:id="rId11"/>
    <p:sldId id="377" r:id="rId12"/>
    <p:sldId id="34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showGuides="1">
      <p:cViewPr>
        <p:scale>
          <a:sx n="90" d="100"/>
          <a:sy n="90" d="100"/>
        </p:scale>
        <p:origin x="1162" y="302"/>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handoutMaster" Target="handoutMasters/handout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notesMaster" Target="notesMasters/notes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11/14/2024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2</a:t>
            </a:fld>
            <a:endParaRPr lang="en-US" sz="14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endParaRPr lang="en-IN" b="0" dirty="0"/>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9</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14-11-2024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TRAFFIC MANAGEMENT</a:t>
            </a:r>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3"/>
          <a:srcRect/>
          <a:stretch>
            <a:fillRect/>
          </a:stretch>
        </p:blipFill>
        <p:spPr>
          <a:xfrm>
            <a:off x="7435308" y="29029"/>
            <a:ext cx="1245494" cy="405088"/>
          </a:xfrm>
          <a:prstGeom prst="rect">
            <a:avLst/>
          </a:prstGeom>
        </p:spPr>
      </p:pic>
      <p:sp>
        <p:nvSpPr>
          <p:cNvPr id="13" name="Rectangle 12"/>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7"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122464"/>
            <a:ext cx="9144000" cy="5143500"/>
          </a:xfrm>
          <a:prstGeom prst="rect">
            <a:avLst/>
          </a:prstGeom>
        </p:spPr>
      </p:pic>
      <p:sp>
        <p:nvSpPr>
          <p:cNvPr id="2" name="TextBox 1"/>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curated for educational purposes only.</a:t>
            </a:r>
          </a:p>
        </p:txBody>
      </p:sp>
      <p:sp>
        <p:nvSpPr>
          <p:cNvPr id="5" name="Rectangle: Rounded Corners 4"/>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grpSp>
        <p:nvGrpSpPr>
          <p:cNvPr id="6" name="Group 5"/>
          <p:cNvGrpSpPr/>
          <p:nvPr/>
        </p:nvGrpSpPr>
        <p:grpSpPr>
          <a:xfrm>
            <a:off x="1567263" y="1495382"/>
            <a:ext cx="6047412" cy="601034"/>
            <a:chOff x="1567263" y="1495382"/>
            <a:chExt cx="6047412" cy="601034"/>
          </a:xfrm>
        </p:grpSpPr>
        <p:pic>
          <p:nvPicPr>
            <p:cNvPr id="8" name="Google Shape;110;p4" descr="A close up of a sign&#10;&#10;Description automatically generated"/>
            <p:cNvPicPr preferRelativeResize="0"/>
            <p:nvPr/>
          </p:nvPicPr>
          <p:blipFill rotWithShape="1">
            <a:blip r:embed="rId4"/>
            <a:srcRect/>
            <a:stretch>
              <a:fillRect/>
            </a:stretch>
          </p:blipFill>
          <p:spPr>
            <a:xfrm>
              <a:off x="4755974" y="1620847"/>
              <a:ext cx="1163978" cy="389110"/>
            </a:xfrm>
            <a:prstGeom prst="rect">
              <a:avLst/>
            </a:prstGeom>
            <a:noFill/>
            <a:ln>
              <a:noFill/>
            </a:ln>
          </p:spPr>
        </p:pic>
        <p:pic>
          <p:nvPicPr>
            <p:cNvPr id="11" name="Picture 10"/>
            <p:cNvPicPr>
              <a:picLocks noChangeAspect="1"/>
            </p:cNvPicPr>
            <p:nvPr/>
          </p:nvPicPr>
          <p:blipFill rotWithShape="1">
            <a:blip r:embed="rId5"/>
            <a:srcRect t="20552"/>
            <a:stretch>
              <a:fillRect/>
            </a:stretch>
          </p:blipFill>
          <p:spPr>
            <a:xfrm>
              <a:off x="3675859" y="1608154"/>
              <a:ext cx="787775" cy="414497"/>
            </a:xfrm>
            <a:prstGeom prst="rect">
              <a:avLst/>
            </a:prstGeom>
          </p:spPr>
        </p:pic>
        <p:cxnSp>
          <p:nvCxnSpPr>
            <p:cNvPr id="15" name="Straight Connector 14"/>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p:cNvPicPr/>
            <p:nvPr/>
          </p:nvPicPr>
          <p:blipFill>
            <a:blip r:embed="rId6"/>
            <a:stretch>
              <a:fillRect/>
            </a:stretch>
          </p:blipFill>
          <p:spPr>
            <a:xfrm>
              <a:off x="6212294" y="1633695"/>
              <a:ext cx="1402381" cy="363414"/>
            </a:xfrm>
            <a:prstGeom prst="rect">
              <a:avLst/>
            </a:prstGeom>
            <a:ln w="0">
              <a:noFill/>
            </a:ln>
          </p:spPr>
        </p:pic>
        <p:cxnSp>
          <p:nvCxnSpPr>
            <p:cNvPr id="21" name="Straight Connector 20"/>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p:cNvSpPr txBox="1"/>
          <p:nvPr/>
        </p:nvSpPr>
        <p:spPr>
          <a:xfrm>
            <a:off x="1311965" y="2312364"/>
            <a:ext cx="6520068" cy="1815882"/>
          </a:xfrm>
          <a:prstGeom prst="rect">
            <a:avLst/>
          </a:prstGeom>
          <a:noFill/>
        </p:spPr>
        <p:txBody>
          <a:bodyPr wrap="square">
            <a:spAutoFit/>
          </a:bodyPr>
          <a:lstStyle/>
          <a:p>
            <a:pPr algn="ctr"/>
            <a:r>
              <a:rPr lang="en-US" sz="2800" dirty="0"/>
              <a:t>TRAFFIC MANAGEMENT</a:t>
            </a:r>
            <a:endParaRPr lang="en-US" dirty="0"/>
          </a:p>
          <a:p>
            <a:endParaRPr lang="en-US" sz="1400" dirty="0"/>
          </a:p>
          <a:p>
            <a:endParaRPr lang="en-US" dirty="0"/>
          </a:p>
          <a:p>
            <a:endParaRPr lang="en-US" sz="1400" dirty="0"/>
          </a:p>
          <a:p>
            <a:r>
              <a:rPr lang="en-US" dirty="0"/>
              <a:t>Name: VINOTH N</a:t>
            </a:r>
          </a:p>
          <a:p>
            <a:r>
              <a:rPr lang="en-US" dirty="0"/>
              <a:t>Email id: sangaivinoth23@gmail.com    		</a:t>
            </a:r>
            <a:r>
              <a:rPr lang="en-US" sz="1400" dirty="0"/>
              <a:t>Guide: P.RAJA</a:t>
            </a:r>
          </a:p>
          <a:p>
            <a:pPr algn="ct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p:cNvSpPr txBox="1"/>
          <p:nvPr/>
        </p:nvSpPr>
        <p:spPr>
          <a:xfrm>
            <a:off x="654158" y="1060098"/>
            <a:ext cx="6935087" cy="2491067"/>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Problem Statement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Proposed Solution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System Architecture</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Times New Roman" panose="02020603050405020304" pitchFamily="18" charset="0"/>
                <a:ea typeface="+mn-lt"/>
                <a:cs typeface="Times New Roman" panose="02020603050405020304" pitchFamily="18" charset="0"/>
              </a:rPr>
              <a:t>Conclusion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Future Scope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0" y="1017726"/>
            <a:ext cx="9144000" cy="3330207"/>
          </a:xfrm>
          <a:prstGeom prst="rect">
            <a:avLst/>
          </a:prstGeom>
          <a:noFill/>
        </p:spPr>
        <p:txBody>
          <a:bodyPr wrap="square">
            <a:spAutoFit/>
          </a:bodyPr>
          <a:lstStyle/>
          <a:p>
            <a:pPr>
              <a:lnSpc>
                <a:spcPct val="150000"/>
              </a:lnSpc>
            </a:pPr>
            <a:r>
              <a:rPr lang="en-US" sz="1600" dirty="0">
                <a:latin typeface="Times New Roman" panose="02020603050405020304" pitchFamily="18" charset="0"/>
                <a:cs typeface="Times New Roman" panose="02020603050405020304" pitchFamily="18" charset="0"/>
              </a:rPr>
              <a:t>       	</a:t>
            </a:r>
            <a:r>
              <a:rPr lang="en-US" dirty="0"/>
              <a:t>This project will create an AI-driven traffic management system to optimize traffic flow and reduce urban congestion. Using machine learning, the system will predict and prevent congestion by adjusting traffic signals based on real-time data from traffic cameras, sensors, and GPS devices.</a:t>
            </a:r>
          </a:p>
          <a:p>
            <a:pPr>
              <a:lnSpc>
                <a:spcPct val="150000"/>
              </a:lnSpc>
            </a:pPr>
            <a:endParaRPr lang="en-US" dirty="0"/>
          </a:p>
          <a:p>
            <a:pPr>
              <a:lnSpc>
                <a:spcPct val="150000"/>
              </a:lnSpc>
            </a:pPr>
            <a:r>
              <a:rPr lang="en-US" dirty="0"/>
              <a:t>	With continuous analysis, the AI will synchronize signals and recommend routes to drivers, minimizing delays and avoiding traffic buildup. The result is faster commutes, improved fuel efficiency, and reduced emissions.</a:t>
            </a:r>
          </a:p>
          <a:p>
            <a:pPr>
              <a:lnSpc>
                <a:spcPct val="150000"/>
              </a:lnSpc>
            </a:pPr>
            <a:endParaRPr lang="en-US" dirty="0"/>
          </a:p>
          <a:p>
            <a:pPr>
              <a:lnSpc>
                <a:spcPct val="150000"/>
              </a:lnSpc>
            </a:pPr>
            <a:r>
              <a:rPr lang="en-US" dirty="0"/>
              <a:t>	This scalable, adaptive approach aims to make urban traffic management smarter and more sustainable, benefiting commuters and emergency responders alike.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0" y="1114697"/>
            <a:ext cx="9144000" cy="3473836"/>
          </a:xfrm>
          <a:prstGeom prst="rect">
            <a:avLst/>
          </a:prstGeom>
          <a:noFill/>
        </p:spPr>
        <p:txBody>
          <a:bodyPr wrap="square">
            <a:spAutoFit/>
          </a:bodyPr>
          <a:lstStyle/>
          <a:p>
            <a:pPr>
              <a:lnSpc>
                <a:spcPct val="200000"/>
              </a:lnSpc>
            </a:pPr>
            <a:r>
              <a:rPr lang="en-US" dirty="0">
                <a:latin typeface="Times New Roman" panose="02020603050405020304" pitchFamily="18" charset="0"/>
                <a:cs typeface="Times New Roman" panose="02020603050405020304" pitchFamily="18" charset="0"/>
              </a:rPr>
              <a:t>          	Urban areas increasingly suffer from severe traffic congestion, resulting in longer travel times, higher fuel usage, and more emissions. Current systems often lack real-time flexibility, failing to adapt to changing traffic patterns effectively.</a:t>
            </a:r>
          </a:p>
          <a:p>
            <a:pPr>
              <a:lnSpc>
                <a:spcPct val="200000"/>
              </a:lnSpc>
            </a:pPr>
            <a:endParaRPr lang="en-US" dirty="0">
              <a:latin typeface="Times New Roman" panose="02020603050405020304" pitchFamily="18" charset="0"/>
              <a:cs typeface="Times New Roman" panose="02020603050405020304" pitchFamily="18" charset="0"/>
            </a:endParaRPr>
          </a:p>
          <a:p>
            <a:pPr>
              <a:lnSpc>
                <a:spcPct val="200000"/>
              </a:lnSpc>
            </a:pPr>
            <a:r>
              <a:rPr lang="en-US" dirty="0">
                <a:latin typeface="Times New Roman" panose="02020603050405020304" pitchFamily="18" charset="0"/>
                <a:cs typeface="Times New Roman" panose="02020603050405020304" pitchFamily="18" charset="0"/>
              </a:rPr>
              <a:t>	With limited data integration, traditional methods struggle to prevent delays and bottlenecks. This highlights the need for an AI-driven traffic management system capable of real-time adjustments based on live data.</a:t>
            </a:r>
          </a:p>
          <a:p>
            <a:pPr>
              <a:lnSpc>
                <a:spcPct val="200000"/>
              </a:lnSpc>
            </a:pPr>
            <a:endParaRPr lang="en-US" dirty="0">
              <a:latin typeface="Times New Roman" panose="02020603050405020304" pitchFamily="18" charset="0"/>
              <a:cs typeface="Times New Roman" panose="02020603050405020304" pitchFamily="18" charset="0"/>
            </a:endParaRPr>
          </a:p>
          <a:p>
            <a:pPr>
              <a:lnSpc>
                <a:spcPct val="200000"/>
              </a:lnSpc>
            </a:pPr>
            <a:r>
              <a:rPr lang="en-US" dirty="0">
                <a:latin typeface="Times New Roman" panose="02020603050405020304" pitchFamily="18" charset="0"/>
                <a:cs typeface="Times New Roman" panose="02020603050405020304" pitchFamily="18" charset="0"/>
              </a:rPr>
              <a:t>	Such a solution could improve urban mobility, enhance fuel efficiency, and support sustainable urban growth by adapting traffic flow to current conditions.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6" name="TextBox 5"/>
          <p:cNvSpPr txBox="1"/>
          <p:nvPr/>
        </p:nvSpPr>
        <p:spPr>
          <a:xfrm>
            <a:off x="1" y="1132114"/>
            <a:ext cx="9144000" cy="3231462"/>
          </a:xfrm>
          <a:prstGeom prst="rect">
            <a:avLst/>
          </a:prstGeom>
          <a:noFill/>
        </p:spPr>
        <p:txBody>
          <a:bodyPr wrap="square">
            <a:spAutoFit/>
          </a:bodyPr>
          <a:lstStyle/>
          <a:p>
            <a:pPr marL="285750" indent="-285750" algn="l">
              <a:lnSpc>
                <a:spcPct val="2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
            </a:r>
            <a:r>
              <a:rPr lang="en-IN" dirty="0" err="1">
                <a:latin typeface="Times New Roman" panose="02020603050405020304" pitchFamily="18" charset="0"/>
                <a:cs typeface="Times New Roman" panose="02020603050405020304" pitchFamily="18" charset="0"/>
              </a:rPr>
              <a:t>evelop</a:t>
            </a:r>
            <a:r>
              <a:rPr lang="en-IN" dirty="0">
                <a:latin typeface="Times New Roman" panose="02020603050405020304" pitchFamily="18" charset="0"/>
                <a:cs typeface="Times New Roman" panose="02020603050405020304" pitchFamily="18" charset="0"/>
              </a:rPr>
              <a:t> an AI-based system to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real-time traffic data from cameras, sensors and GPS.</a:t>
            </a:r>
          </a:p>
          <a:p>
            <a:pPr marL="285750" indent="-285750" algn="l">
              <a:lnSpc>
                <a:spcPct val="2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Use machine learning algorithms to predict congestion and optimize traffic signal timing.</a:t>
            </a:r>
          </a:p>
          <a:p>
            <a:pPr marL="285750" indent="-285750" algn="l">
              <a:lnSpc>
                <a:spcPct val="2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Provide dynamic routing recommendations to drivers to avoid traffic bottlenecks.</a:t>
            </a:r>
          </a:p>
          <a:p>
            <a:pPr marL="285750" indent="-285750" algn="l">
              <a:lnSpc>
                <a:spcPct val="2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Integrate traffic data from various sources for a comprehensive view of road conditions.</a:t>
            </a:r>
          </a:p>
          <a:p>
            <a:pPr marL="285750" indent="-285750" algn="l">
              <a:lnSpc>
                <a:spcPct val="2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Minimize delays, reduce fuel consumption and lower vehicle emissions.</a:t>
            </a:r>
          </a:p>
          <a:p>
            <a:pPr marL="285750" indent="-285750" algn="l">
              <a:lnSpc>
                <a:spcPct val="2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Improve emergency response times by optimizing traffic flow for faster access. </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sp>
        <p:nvSpPr>
          <p:cNvPr id="4" name="TextBox 3"/>
          <p:cNvSpPr txBox="1"/>
          <p:nvPr/>
        </p:nvSpPr>
        <p:spPr>
          <a:xfrm>
            <a:off x="87086" y="940525"/>
            <a:ext cx="9056914" cy="3231462"/>
          </a:xfrm>
          <a:prstGeom prst="rect">
            <a:avLst/>
          </a:prstGeom>
          <a:noFill/>
        </p:spPr>
        <p:txBody>
          <a:bodyPr wrap="square">
            <a:spAutoFit/>
          </a:bodyPr>
          <a:lstStyle/>
          <a:p>
            <a:pPr marL="285750" indent="-285750">
              <a:lnSpc>
                <a:spcPct val="25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a:t>
            </a:r>
            <a:r>
              <a:rPr lang="en-IN" b="1" dirty="0" err="1">
                <a:latin typeface="Times New Roman" panose="02020603050405020304" pitchFamily="18" charset="0"/>
                <a:cs typeface="Times New Roman" panose="02020603050405020304" pitchFamily="18" charset="0"/>
              </a:rPr>
              <a:t>ata</a:t>
            </a:r>
            <a:r>
              <a:rPr lang="en-IN" b="1" dirty="0">
                <a:latin typeface="Times New Roman" panose="02020603050405020304" pitchFamily="18" charset="0"/>
                <a:cs typeface="Times New Roman" panose="02020603050405020304" pitchFamily="18" charset="0"/>
              </a:rPr>
              <a:t> Collection: </a:t>
            </a:r>
            <a:r>
              <a:rPr lang="en-IN" dirty="0">
                <a:latin typeface="Times New Roman" panose="02020603050405020304" pitchFamily="18" charset="0"/>
                <a:cs typeface="Times New Roman" panose="02020603050405020304" pitchFamily="18" charset="0"/>
              </a:rPr>
              <a:t>Gather real-time traffic data from cameras, sensors and GPS devices.</a:t>
            </a:r>
          </a:p>
          <a:p>
            <a:pPr marL="285750" indent="-285750">
              <a:lnSpc>
                <a:spcPct val="250000"/>
              </a:lnSpc>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Data Processing: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traffic patterns using machine learning algorithms.</a:t>
            </a:r>
          </a:p>
          <a:p>
            <a:pPr marL="285750" indent="-285750">
              <a:lnSpc>
                <a:spcPct val="250000"/>
              </a:lnSpc>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Traffic Prediction: </a:t>
            </a:r>
            <a:r>
              <a:rPr lang="en-IN" dirty="0">
                <a:latin typeface="Times New Roman" panose="02020603050405020304" pitchFamily="18" charset="0"/>
                <a:cs typeface="Times New Roman" panose="02020603050405020304" pitchFamily="18" charset="0"/>
              </a:rPr>
              <a:t>Predict congestion and potential traffic build-up in real-time.</a:t>
            </a:r>
          </a:p>
          <a:p>
            <a:pPr marL="285750" indent="-285750">
              <a:lnSpc>
                <a:spcPct val="250000"/>
              </a:lnSpc>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Signal co-ordination: </a:t>
            </a:r>
            <a:r>
              <a:rPr lang="en-IN" dirty="0">
                <a:latin typeface="Times New Roman" panose="02020603050405020304" pitchFamily="18" charset="0"/>
                <a:cs typeface="Times New Roman" panose="02020603050405020304" pitchFamily="18" charset="0"/>
              </a:rPr>
              <a:t>Adjust traffic signals dynamically based on analysis.</a:t>
            </a:r>
          </a:p>
          <a:p>
            <a:pPr marL="285750" indent="-285750">
              <a:lnSpc>
                <a:spcPct val="250000"/>
              </a:lnSpc>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Routing Recommendations: </a:t>
            </a:r>
            <a:r>
              <a:rPr lang="en-IN" dirty="0">
                <a:latin typeface="Times New Roman" panose="02020603050405020304" pitchFamily="18" charset="0"/>
                <a:cs typeface="Times New Roman" panose="02020603050405020304" pitchFamily="18" charset="0"/>
              </a:rPr>
              <a:t>Provide optimized routes to drivers to reduce delays.</a:t>
            </a:r>
          </a:p>
          <a:p>
            <a:pPr marL="285750" indent="-285750">
              <a:lnSpc>
                <a:spcPct val="250000"/>
              </a:lnSpc>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System Integration: </a:t>
            </a:r>
            <a:r>
              <a:rPr lang="en-IN" dirty="0">
                <a:latin typeface="Times New Roman" panose="02020603050405020304" pitchFamily="18" charset="0"/>
                <a:cs typeface="Times New Roman" panose="02020603050405020304" pitchFamily="18" charset="0"/>
              </a:rPr>
              <a:t>Ensure seamless integration with existing traffic management infrastructure.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0" y="859138"/>
            <a:ext cx="9144000" cy="2962158"/>
          </a:xfrm>
          <a:prstGeom prst="rect">
            <a:avLst/>
          </a:prstGeom>
          <a:noFill/>
        </p:spPr>
        <p:txBody>
          <a:bodyPr wrap="square">
            <a:spAutoFit/>
          </a:bodyPr>
          <a:lstStyle/>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In conclusion, the AI-driven traffic management system offers a promising solution to address urban traffic challenges. By leveraging real-time data and machine learning, it enhances traffic flow and reduces congestion, leading to more efficient transportation.</a:t>
            </a:r>
          </a:p>
          <a:p>
            <a:pPr>
              <a:lnSpc>
                <a:spcPct val="150000"/>
              </a:lnSpc>
            </a:pPr>
            <a:r>
              <a:rPr lang="en-US" dirty="0">
                <a:latin typeface="Times New Roman" panose="02020603050405020304" pitchFamily="18" charset="0"/>
                <a:cs typeface="Times New Roman" panose="02020603050405020304" pitchFamily="18" charset="0"/>
              </a:rPr>
              <a:t>	The system’s ability to dynamically adjust signals and recommend optimized routes will improve travel times, fuel economy, and reduce environmental impact. Additionally, it can enhance emergency response times, making cities more resilient.</a:t>
            </a:r>
          </a:p>
          <a:p>
            <a:pPr>
              <a:lnSpc>
                <a:spcPct val="150000"/>
              </a:lnSpc>
            </a:pPr>
            <a:r>
              <a:rPr lang="en-US" dirty="0">
                <a:latin typeface="Times New Roman" panose="02020603050405020304" pitchFamily="18" charset="0"/>
                <a:cs typeface="Times New Roman" panose="02020603050405020304" pitchFamily="18" charset="0"/>
              </a:rPr>
              <a:t>	Overall, this innovative approach has the potential to transform urban mobility, creating smarter, sustainable cities that are better equipped to handle growing traffic demands.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60960" y="1074581"/>
            <a:ext cx="9144000" cy="3216265"/>
          </a:xfrm>
          <a:prstGeom prst="rect">
            <a:avLst/>
          </a:prstGeom>
          <a:noFill/>
        </p:spPr>
        <p:txBody>
          <a:bodyPr wrap="square">
            <a:spAutoFit/>
          </a:bodyPr>
          <a:lstStyle/>
          <a:p>
            <a:pPr>
              <a:lnSpc>
                <a:spcPct val="150000"/>
              </a:lnSpc>
            </a:pPr>
            <a:r>
              <a:rPr lang="en-US" dirty="0"/>
              <a:t>          	</a:t>
            </a:r>
            <a:r>
              <a:rPr lang="en-US" dirty="0">
                <a:latin typeface="Times New Roman" panose="02020603050405020304" pitchFamily="18" charset="0"/>
                <a:cs typeface="Times New Roman" panose="02020603050405020304" pitchFamily="18" charset="0"/>
              </a:rPr>
              <a:t>The future scope of this AI-driven traffic management system lies in its potential to scale and adapt to different urban environments. As more cities implement smart infrastructure, the system can integrate with various transportation technologies, including autonomous vehicles and public transit, to create a fully connected network.</a:t>
            </a:r>
          </a:p>
          <a:p>
            <a:pPr>
              <a:lnSpc>
                <a:spcPct val="150000"/>
              </a:lnSpc>
            </a:pPr>
            <a:r>
              <a:rPr lang="en-US" dirty="0">
                <a:latin typeface="Times New Roman" panose="02020603050405020304" pitchFamily="18" charset="0"/>
                <a:cs typeface="Times New Roman" panose="02020603050405020304" pitchFamily="18" charset="0"/>
              </a:rPr>
              <a:t>	Additionally, the system could expand to include predictive maintenance for traffic infrastructure, reducing system downtime and improving overall reliability. Machine learning models can also be refined over time to enhance accuracy in predicting traffic patterns, making the system even more efficient.</a:t>
            </a:r>
          </a:p>
          <a:p>
            <a:pPr>
              <a:lnSpc>
                <a:spcPct val="150000"/>
              </a:lnSpc>
            </a:pPr>
            <a:r>
              <a:rPr lang="en-US" dirty="0">
                <a:latin typeface="Times New Roman" panose="02020603050405020304" pitchFamily="18" charset="0"/>
                <a:cs typeface="Times New Roman" panose="02020603050405020304" pitchFamily="18" charset="0"/>
              </a:rPr>
              <a:t>	As the system evolves, it could play a key role in reducing the environmental impact of urban transportation by further minimizing emissions and promoting the use of sustainable transport modes, contributing to the development of greener cities.</a:t>
            </a:r>
          </a:p>
          <a:p>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3000" b="1"/>
              <a:t>Thank you!</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4eeb56d-118c-48c3-937f-7f05817f7373"/>
    <ds:schemaRef ds:uri="http://www.w3.org/2001/XMLSchema-instance"/>
  </ds:schemaRefs>
</ds:datastoreItem>
</file>

<file path=customXml/itemProps2.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0/xmlns/"/>
    <ds:schemaRef ds:uri="http://www.w3.org/2001/XMLSchema"/>
    <ds:schemaRef ds:uri="94eeb56d-118c-48c3-937f-7f05817f7373"/>
    <ds:schemaRef ds:uri="fe56e3b0-34a1-4d6f-a501-a0b2b7006a18"/>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TotalTime>
  <Words>677</Words>
  <Application>Microsoft Office PowerPoint</Application>
  <PresentationFormat>On-screen Show (16:9)</PresentationFormat>
  <Paragraphs>54</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Simple Light</vt:lpstr>
      <vt:lpstr>PowerPoint Presentation</vt:lpstr>
      <vt:lpstr>PowerPoint Presentation</vt:lpstr>
      <vt:lpstr>Abstract</vt:lpstr>
      <vt:lpstr>Problem Statement</vt:lpstr>
      <vt:lpstr>Proposed Solution</vt:lpstr>
      <vt:lpstr>System Architecture</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Vinoth N</cp:lastModifiedBy>
  <cp:revision>8</cp:revision>
  <dcterms:created xsi:type="dcterms:W3CDTF">2024-11-10T11:41:20Z</dcterms:created>
  <dcterms:modified xsi:type="dcterms:W3CDTF">2024-11-14T08:06:23Z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46E9E17AF6044758AD2240F691356E9E_12</vt:lpwstr>
  </property>
  <property fmtid="{D5CDD505-2E9C-101B-9397-08002B2CF9AE}" pid="11" name="KSOProductBuildVer">
    <vt:lpwstr>1033-12.2.0.18638</vt:lpwstr>
  </property>
</Properties>
</file>