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8288000" cy="10287000"/>
  <p:notesSz cx="6858000" cy="9144000"/>
  <p:embeddedFontLst>
    <p:embeddedFont>
      <p:font typeface="Canva Sans" panose="020B0604020202020204" charset="0"/>
      <p:regular r:id="rId21"/>
    </p:embeddedFont>
    <p:embeddedFont>
      <p:font typeface="Canva Sans Bold" panose="020B0604020202020204" charset="0"/>
      <p:regular r:id="rId22"/>
    </p:embeddedFont>
    <p:embeddedFont>
      <p:font typeface="Cormorant Garamond Bold Italics" panose="020B0604020202020204" charset="0"/>
      <p:regular r:id="rId23"/>
    </p:embeddedFont>
    <p:embeddedFont>
      <p:font typeface="Cormorant Garamond Italics" panose="020B0604020202020204" charset="0"/>
      <p:regular r:id="rId24"/>
    </p:embeddedFont>
    <p:embeddedFont>
      <p:font typeface="Glacial Indifference"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4" r="-2204"/>
            </a:stretch>
          </a:blipFill>
        </p:spPr>
      </p:sp>
      <p:sp>
        <p:nvSpPr>
          <p:cNvPr id="3" name="Freeform 3"/>
          <p:cNvSpPr/>
          <p:nvPr/>
        </p:nvSpPr>
        <p:spPr>
          <a:xfrm flipH="1">
            <a:off x="13809790" y="0"/>
            <a:ext cx="4478210" cy="3525572"/>
          </a:xfrm>
          <a:custGeom>
            <a:avLst/>
            <a:gdLst/>
            <a:ahLst/>
            <a:cxnLst/>
            <a:rect l="l" t="t" r="r" b="b"/>
            <a:pathLst>
              <a:path w="4478210" h="3525572">
                <a:moveTo>
                  <a:pt x="4478210" y="0"/>
                </a:moveTo>
                <a:lnTo>
                  <a:pt x="0" y="0"/>
                </a:lnTo>
                <a:lnTo>
                  <a:pt x="0" y="3525572"/>
                </a:lnTo>
                <a:lnTo>
                  <a:pt x="4478210" y="3525572"/>
                </a:lnTo>
                <a:lnTo>
                  <a:pt x="447821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a:off x="13809790" y="5826116"/>
            <a:ext cx="4478210" cy="4478210"/>
          </a:xfrm>
          <a:custGeom>
            <a:avLst/>
            <a:gdLst/>
            <a:ahLst/>
            <a:cxnLst/>
            <a:rect l="l" t="t" r="r" b="b"/>
            <a:pathLst>
              <a:path w="4478210" h="4478210">
                <a:moveTo>
                  <a:pt x="4478210" y="0"/>
                </a:moveTo>
                <a:lnTo>
                  <a:pt x="0" y="0"/>
                </a:lnTo>
                <a:lnTo>
                  <a:pt x="0" y="4478210"/>
                </a:lnTo>
                <a:lnTo>
                  <a:pt x="4478210" y="4478210"/>
                </a:lnTo>
                <a:lnTo>
                  <a:pt x="447821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2913391" y="3136342"/>
            <a:ext cx="10368096" cy="2987874"/>
          </a:xfrm>
          <a:prstGeom prst="rect">
            <a:avLst/>
          </a:prstGeom>
        </p:spPr>
        <p:txBody>
          <a:bodyPr lIns="0" tIns="0" rIns="0" bIns="0" rtlCol="0" anchor="t">
            <a:spAutoFit/>
          </a:bodyPr>
          <a:lstStyle/>
          <a:p>
            <a:pPr marL="0" lvl="0" indent="0" algn="l">
              <a:lnSpc>
                <a:spcPts val="11507"/>
              </a:lnSpc>
            </a:pPr>
            <a:r>
              <a:rPr lang="en-US" sz="11507" i="1">
                <a:solidFill>
                  <a:srgbClr val="2D3880"/>
                </a:solidFill>
                <a:latin typeface="Cormorant Garamond Italics"/>
                <a:ea typeface="Cormorant Garamond Italics"/>
                <a:cs typeface="Cormorant Garamond Italics"/>
                <a:sym typeface="Cormorant Garamond Italics"/>
              </a:rPr>
              <a:t>SMART SAVER AUTOMATION</a:t>
            </a:r>
          </a:p>
        </p:txBody>
      </p:sp>
      <p:sp>
        <p:nvSpPr>
          <p:cNvPr id="6" name="TextBox 6"/>
          <p:cNvSpPr txBox="1"/>
          <p:nvPr/>
        </p:nvSpPr>
        <p:spPr>
          <a:xfrm>
            <a:off x="2913391" y="6524267"/>
            <a:ext cx="10368096" cy="537845"/>
          </a:xfrm>
          <a:prstGeom prst="rect">
            <a:avLst/>
          </a:prstGeom>
        </p:spPr>
        <p:txBody>
          <a:bodyPr lIns="0" tIns="0" rIns="0" bIns="0" rtlCol="0" anchor="t">
            <a:spAutoFit/>
          </a:bodyPr>
          <a:lstStyle/>
          <a:p>
            <a:pPr marL="0" lvl="0" indent="0" algn="l">
              <a:lnSpc>
                <a:spcPts val="4480"/>
              </a:lnSpc>
            </a:pPr>
            <a:r>
              <a:rPr lang="en-US" sz="3200">
                <a:solidFill>
                  <a:srgbClr val="2D3880"/>
                </a:solidFill>
                <a:latin typeface="Glacial Indifference"/>
                <a:ea typeface="Glacial Indifference"/>
                <a:cs typeface="Glacial Indifference"/>
                <a:sym typeface="Glacial Indifference"/>
              </a:rPr>
              <a:t>Introduction to Robotic Process Automation</a:t>
            </a:r>
          </a:p>
        </p:txBody>
      </p:sp>
      <p:sp>
        <p:nvSpPr>
          <p:cNvPr id="7" name="TextBox 7"/>
          <p:cNvSpPr txBox="1"/>
          <p:nvPr/>
        </p:nvSpPr>
        <p:spPr>
          <a:xfrm>
            <a:off x="3873083" y="1465289"/>
            <a:ext cx="5847166" cy="537845"/>
          </a:xfrm>
          <a:prstGeom prst="rect">
            <a:avLst/>
          </a:prstGeom>
        </p:spPr>
        <p:txBody>
          <a:bodyPr lIns="0" tIns="0" rIns="0" bIns="0" rtlCol="0" anchor="t">
            <a:spAutoFit/>
          </a:bodyPr>
          <a:lstStyle/>
          <a:p>
            <a:pPr marL="0" lvl="0" indent="0" algn="l">
              <a:lnSpc>
                <a:spcPts val="4480"/>
              </a:lnSpc>
              <a:spcBef>
                <a:spcPct val="0"/>
              </a:spcBef>
            </a:pPr>
            <a:r>
              <a:rPr lang="en-US" sz="3200">
                <a:solidFill>
                  <a:srgbClr val="2D3880"/>
                </a:solidFill>
                <a:latin typeface="Glacial Indifference"/>
                <a:ea typeface="Glacial Indifference"/>
                <a:cs typeface="Glacial Indifference"/>
                <a:sym typeface="Glacial Indifference"/>
              </a:rPr>
              <a:t>Rajalakshmi Engineering College</a:t>
            </a:r>
          </a:p>
        </p:txBody>
      </p:sp>
      <p:sp>
        <p:nvSpPr>
          <p:cNvPr id="8" name="TextBox 8"/>
          <p:cNvSpPr txBox="1"/>
          <p:nvPr/>
        </p:nvSpPr>
        <p:spPr>
          <a:xfrm>
            <a:off x="9966956" y="7596505"/>
            <a:ext cx="4587242" cy="2843727"/>
          </a:xfrm>
          <a:prstGeom prst="rect">
            <a:avLst/>
          </a:prstGeom>
        </p:spPr>
        <p:txBody>
          <a:bodyPr wrap="square" lIns="0" tIns="0" rIns="0" bIns="0" rtlCol="0" anchor="t">
            <a:spAutoFit/>
          </a:bodyPr>
          <a:lstStyle/>
          <a:p>
            <a:pPr algn="l">
              <a:lnSpc>
                <a:spcPts val="4480"/>
              </a:lnSpc>
            </a:pPr>
            <a:r>
              <a:rPr lang="en-US" sz="3200" dirty="0">
                <a:solidFill>
                  <a:srgbClr val="2D3880"/>
                </a:solidFill>
                <a:latin typeface="Glacial Indifference"/>
                <a:ea typeface="Glacial Indifference"/>
                <a:cs typeface="Glacial Indifference"/>
                <a:sym typeface="Glacial Indifference"/>
              </a:rPr>
              <a:t>Register No. 220701322</a:t>
            </a:r>
          </a:p>
          <a:p>
            <a:pPr algn="l">
              <a:lnSpc>
                <a:spcPts val="4480"/>
              </a:lnSpc>
            </a:pPr>
            <a:r>
              <a:rPr lang="en-US" sz="3200" dirty="0">
                <a:solidFill>
                  <a:srgbClr val="2D3880"/>
                </a:solidFill>
                <a:latin typeface="Glacial Indifference"/>
                <a:ea typeface="Glacial Indifference"/>
                <a:cs typeface="Glacial Indifference"/>
                <a:sym typeface="Glacial Indifference"/>
              </a:rPr>
              <a:t>Name.  VINOTH J</a:t>
            </a:r>
          </a:p>
          <a:p>
            <a:pPr algn="l">
              <a:lnSpc>
                <a:spcPts val="4480"/>
              </a:lnSpc>
            </a:pPr>
            <a:r>
              <a:rPr lang="en-US" sz="3200" dirty="0">
                <a:solidFill>
                  <a:srgbClr val="2D3880"/>
                </a:solidFill>
                <a:latin typeface="Glacial Indifference"/>
                <a:ea typeface="Glacial Indifference"/>
                <a:cs typeface="Glacial Indifference"/>
                <a:sym typeface="Glacial Indifference"/>
              </a:rPr>
              <a:t>Guide Name.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2800" dirty="0">
                <a:solidFill>
                  <a:schemeClr val="tx2"/>
                </a:solidFill>
                <a:effectLst/>
                <a:latin typeface="Glacial Indifference" panose="020B0604020202020204" charset="0"/>
                <a:ea typeface="Calibri" panose="020F0502020204030204" pitchFamily="34" charset="0"/>
                <a:cs typeface="Times New Roman" panose="02020603050405020304" pitchFamily="18" charset="0"/>
              </a:rPr>
              <a:t>Ms. U Farjana</a:t>
            </a:r>
            <a:endParaRPr lang="en-US" sz="2800" dirty="0">
              <a:solidFill>
                <a:schemeClr val="tx2"/>
              </a:solidFill>
              <a:latin typeface="Glacial Indifference" panose="020B0604020202020204" charset="0"/>
              <a:ea typeface="Glacial Indifference"/>
              <a:cs typeface="Glacial Indifference"/>
              <a:sym typeface="Glacial Indifference"/>
            </a:endParaRPr>
          </a:p>
          <a:p>
            <a:pPr algn="l">
              <a:lnSpc>
                <a:spcPts val="4480"/>
              </a:lnSpc>
            </a:pPr>
            <a:r>
              <a:rPr lang="en-US" sz="3200" dirty="0">
                <a:solidFill>
                  <a:srgbClr val="2D3880"/>
                </a:solidFill>
                <a:latin typeface="Glacial Indifference"/>
                <a:ea typeface="Glacial Indifference"/>
                <a:cs typeface="Glacial Indifference"/>
                <a:sym typeface="Glacial Indifference"/>
              </a:rPr>
              <a:t>CSE-E 3rd YEAR </a:t>
            </a:r>
          </a:p>
          <a:p>
            <a:pPr marL="0" lvl="0" indent="0" algn="l">
              <a:lnSpc>
                <a:spcPts val="4480"/>
              </a:lnSpc>
              <a:spcBef>
                <a:spcPct val="0"/>
              </a:spcBef>
            </a:pPr>
            <a:endParaRPr lang="en-US" sz="3200" dirty="0">
              <a:solidFill>
                <a:srgbClr val="2D3880"/>
              </a:solidFill>
              <a:latin typeface="Glacial Indifference"/>
              <a:ea typeface="Glacial Indifference"/>
              <a:cs typeface="Glacial Indifference"/>
              <a:sym typeface="Glacial Indifference"/>
            </a:endParaRPr>
          </a:p>
        </p:txBody>
      </p:sp>
      <p:sp>
        <p:nvSpPr>
          <p:cNvPr id="9" name="AutoShape 9"/>
          <p:cNvSpPr/>
          <p:nvPr/>
        </p:nvSpPr>
        <p:spPr>
          <a:xfrm flipH="1">
            <a:off x="1925123" y="2221779"/>
            <a:ext cx="0" cy="5843443"/>
          </a:xfrm>
          <a:prstGeom prst="line">
            <a:avLst/>
          </a:prstGeom>
          <a:ln w="57150" cap="flat">
            <a:solidFill>
              <a:srgbClr val="2D3880"/>
            </a:solidFill>
            <a:prstDash val="solid"/>
            <a:headEnd type="none" w="sm" len="sm"/>
            <a:tailEnd type="none" w="sm" len="sm"/>
          </a:ln>
        </p:spPr>
      </p:sp>
      <p:sp>
        <p:nvSpPr>
          <p:cNvPr id="10" name="Freeform 10"/>
          <p:cNvSpPr/>
          <p:nvPr/>
        </p:nvSpPr>
        <p:spPr>
          <a:xfrm>
            <a:off x="2183343" y="1063537"/>
            <a:ext cx="1460096" cy="1398498"/>
          </a:xfrm>
          <a:custGeom>
            <a:avLst/>
            <a:gdLst/>
            <a:ahLst/>
            <a:cxnLst/>
            <a:rect l="l" t="t" r="r" b="b"/>
            <a:pathLst>
              <a:path w="1460096" h="1398498">
                <a:moveTo>
                  <a:pt x="0" y="0"/>
                </a:moveTo>
                <a:lnTo>
                  <a:pt x="1460095" y="0"/>
                </a:lnTo>
                <a:lnTo>
                  <a:pt x="1460095" y="1398498"/>
                </a:lnTo>
                <a:lnTo>
                  <a:pt x="0" y="1398498"/>
                </a:lnTo>
                <a:lnTo>
                  <a:pt x="0" y="0"/>
                </a:lnTo>
                <a:close/>
              </a:path>
            </a:pathLst>
          </a:custGeom>
          <a:blipFill>
            <a:blip r:embed="rId7"/>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10959522" y="23130"/>
            <a:ext cx="7328478" cy="3104610"/>
          </a:xfrm>
          <a:custGeom>
            <a:avLst/>
            <a:gdLst/>
            <a:ahLst/>
            <a:cxnLst/>
            <a:rect l="l" t="t" r="r" b="b"/>
            <a:pathLst>
              <a:path w="7328478" h="3104610">
                <a:moveTo>
                  <a:pt x="0" y="0"/>
                </a:moveTo>
                <a:lnTo>
                  <a:pt x="7328478" y="0"/>
                </a:lnTo>
                <a:lnTo>
                  <a:pt x="7328478" y="3104610"/>
                </a:lnTo>
                <a:lnTo>
                  <a:pt x="0" y="31046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5360584" y="895350"/>
            <a:ext cx="7566833" cy="1226820"/>
          </a:xfrm>
          <a:prstGeom prst="rect">
            <a:avLst/>
          </a:prstGeom>
        </p:spPr>
        <p:txBody>
          <a:bodyPr lIns="0" tIns="0" rIns="0" bIns="0" rtlCol="0" anchor="t">
            <a:spAutoFit/>
          </a:bodyPr>
          <a:lstStyle/>
          <a:p>
            <a:pPr marL="0" lvl="0" indent="0" algn="l">
              <a:lnSpc>
                <a:spcPts val="10080"/>
              </a:lnSpc>
              <a:spcBef>
                <a:spcPct val="0"/>
              </a:spcBef>
            </a:pPr>
            <a:r>
              <a:rPr lang="en-US" sz="7200" b="1" i="1">
                <a:solidFill>
                  <a:srgbClr val="2D3880"/>
                </a:solidFill>
                <a:latin typeface="Cormorant Garamond Bold Italics"/>
                <a:ea typeface="Cormorant Garamond Bold Italics"/>
                <a:cs typeface="Cormorant Garamond Bold Italics"/>
                <a:sym typeface="Cormorant Garamond Bold Italics"/>
              </a:rPr>
              <a:t>Functional Description</a:t>
            </a:r>
          </a:p>
        </p:txBody>
      </p:sp>
      <p:sp>
        <p:nvSpPr>
          <p:cNvPr id="4" name="TextBox 4"/>
          <p:cNvSpPr txBox="1"/>
          <p:nvPr/>
        </p:nvSpPr>
        <p:spPr>
          <a:xfrm>
            <a:off x="4778875" y="2288556"/>
            <a:ext cx="8730251" cy="6121400"/>
          </a:xfrm>
          <a:prstGeom prst="rect">
            <a:avLst/>
          </a:prstGeom>
        </p:spPr>
        <p:txBody>
          <a:bodyPr lIns="0" tIns="0" rIns="0" bIns="0" rtlCol="0" anchor="t">
            <a:spAutoFit/>
          </a:bodyPr>
          <a:lstStyle/>
          <a:p>
            <a:pPr algn="just">
              <a:lnSpc>
                <a:spcPts val="5440"/>
              </a:lnSpc>
            </a:pPr>
            <a:r>
              <a:rPr lang="en-US" sz="3200">
                <a:solidFill>
                  <a:srgbClr val="2D3880"/>
                </a:solidFill>
                <a:latin typeface="Glacial Indifference"/>
                <a:ea typeface="Glacial Indifference"/>
                <a:cs typeface="Glacial Indifference"/>
                <a:sym typeface="Glacial Indifference"/>
              </a:rPr>
              <a:t>Module 1: Getting Balance Using Web Scraping</a:t>
            </a:r>
          </a:p>
          <a:p>
            <a:pPr algn="just">
              <a:lnSpc>
                <a:spcPts val="5440"/>
              </a:lnSpc>
            </a:pPr>
            <a:r>
              <a:rPr lang="en-US" sz="3200">
                <a:solidFill>
                  <a:srgbClr val="2D3880"/>
                </a:solidFill>
                <a:latin typeface="Glacial Indifference"/>
                <a:ea typeface="Glacial Indifference"/>
                <a:cs typeface="Glacial Indifference"/>
                <a:sym typeface="Glacial Indifference"/>
              </a:rPr>
              <a:t>Short Description:</a:t>
            </a:r>
          </a:p>
          <a:p>
            <a:pPr algn="just">
              <a:lnSpc>
                <a:spcPts val="5440"/>
              </a:lnSpc>
            </a:pPr>
            <a:r>
              <a:rPr lang="en-US" sz="3200">
                <a:solidFill>
                  <a:srgbClr val="2D3880"/>
                </a:solidFill>
                <a:latin typeface="Glacial Indifference"/>
                <a:ea typeface="Glacial Indifference"/>
                <a:cs typeface="Glacial Indifference"/>
                <a:sym typeface="Glacial Indifference"/>
              </a:rPr>
              <a:t>The Getting Balance Module retrieves the current account balance by logging into the user’s online banking portal through a secure, automated web scraping process. The retrieved balance is stored for further use in fund allocation or balance verification workflows.</a:t>
            </a:r>
          </a:p>
          <a:p>
            <a:pPr marL="0" lvl="0" indent="0" algn="just">
              <a:lnSpc>
                <a:spcPts val="5440"/>
              </a:lnSpc>
            </a:pPr>
            <a:endParaRPr lang="en-US" sz="3200">
              <a:solidFill>
                <a:srgbClr val="2D3880"/>
              </a:solidFill>
              <a:latin typeface="Glacial Indifference"/>
              <a:ea typeface="Glacial Indifference"/>
              <a:cs typeface="Glacial Indifference"/>
              <a:sym typeface="Glacial Indifferenc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10959522" y="23130"/>
            <a:ext cx="7328478" cy="3104610"/>
          </a:xfrm>
          <a:custGeom>
            <a:avLst/>
            <a:gdLst/>
            <a:ahLst/>
            <a:cxnLst/>
            <a:rect l="l" t="t" r="r" b="b"/>
            <a:pathLst>
              <a:path w="7328478" h="3104610">
                <a:moveTo>
                  <a:pt x="0" y="0"/>
                </a:moveTo>
                <a:lnTo>
                  <a:pt x="7328478" y="0"/>
                </a:lnTo>
                <a:lnTo>
                  <a:pt x="7328478" y="3104610"/>
                </a:lnTo>
                <a:lnTo>
                  <a:pt x="0" y="31046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5360584" y="895350"/>
            <a:ext cx="7566833" cy="1226820"/>
          </a:xfrm>
          <a:prstGeom prst="rect">
            <a:avLst/>
          </a:prstGeom>
        </p:spPr>
        <p:txBody>
          <a:bodyPr lIns="0" tIns="0" rIns="0" bIns="0" rtlCol="0" anchor="t">
            <a:spAutoFit/>
          </a:bodyPr>
          <a:lstStyle/>
          <a:p>
            <a:pPr marL="0" lvl="0" indent="0" algn="l">
              <a:lnSpc>
                <a:spcPts val="10080"/>
              </a:lnSpc>
              <a:spcBef>
                <a:spcPct val="0"/>
              </a:spcBef>
            </a:pPr>
            <a:r>
              <a:rPr lang="en-US" sz="7200" b="1" i="1">
                <a:solidFill>
                  <a:srgbClr val="2D3880"/>
                </a:solidFill>
                <a:latin typeface="Cormorant Garamond Bold Italics"/>
                <a:ea typeface="Cormorant Garamond Bold Italics"/>
                <a:cs typeface="Cormorant Garamond Bold Italics"/>
                <a:sym typeface="Cormorant Garamond Bold Italics"/>
              </a:rPr>
              <a:t>Functional Description</a:t>
            </a:r>
          </a:p>
        </p:txBody>
      </p:sp>
      <p:sp>
        <p:nvSpPr>
          <p:cNvPr id="4" name="TextBox 4"/>
          <p:cNvSpPr txBox="1"/>
          <p:nvPr/>
        </p:nvSpPr>
        <p:spPr>
          <a:xfrm>
            <a:off x="4778875" y="2288556"/>
            <a:ext cx="8730251" cy="4749800"/>
          </a:xfrm>
          <a:prstGeom prst="rect">
            <a:avLst/>
          </a:prstGeom>
        </p:spPr>
        <p:txBody>
          <a:bodyPr lIns="0" tIns="0" rIns="0" bIns="0" rtlCol="0" anchor="t">
            <a:spAutoFit/>
          </a:bodyPr>
          <a:lstStyle/>
          <a:p>
            <a:pPr algn="just">
              <a:lnSpc>
                <a:spcPts val="5440"/>
              </a:lnSpc>
            </a:pPr>
            <a:r>
              <a:rPr lang="en-US" sz="3200">
                <a:solidFill>
                  <a:srgbClr val="2D3880"/>
                </a:solidFill>
                <a:latin typeface="Glacial Indifference"/>
                <a:ea typeface="Glacial Indifference"/>
                <a:cs typeface="Glacial Indifference"/>
                <a:sym typeface="Glacial Indifference"/>
              </a:rPr>
              <a:t>Module 2: Transferring Balance</a:t>
            </a:r>
          </a:p>
          <a:p>
            <a:pPr algn="just">
              <a:lnSpc>
                <a:spcPts val="5440"/>
              </a:lnSpc>
            </a:pPr>
            <a:r>
              <a:rPr lang="en-US" sz="3200">
                <a:solidFill>
                  <a:srgbClr val="2D3880"/>
                </a:solidFill>
                <a:latin typeface="Glacial Indifference"/>
                <a:ea typeface="Glacial Indifference"/>
                <a:cs typeface="Glacial Indifference"/>
                <a:sym typeface="Glacial Indifference"/>
              </a:rPr>
              <a:t>Short Description:</a:t>
            </a:r>
          </a:p>
          <a:p>
            <a:pPr algn="just">
              <a:lnSpc>
                <a:spcPts val="5440"/>
              </a:lnSpc>
            </a:pPr>
            <a:r>
              <a:rPr lang="en-US" sz="3200">
                <a:solidFill>
                  <a:srgbClr val="2D3880"/>
                </a:solidFill>
                <a:latin typeface="Glacial Indifference"/>
                <a:ea typeface="Glacial Indifference"/>
                <a:cs typeface="Glacial Indifference"/>
                <a:sym typeface="Glacial Indifference"/>
              </a:rPr>
              <a:t>This module automates the transfer of funds from the user's account to predefined recipients, such as family members, savings accounts, or trading platforms, based on user-configured rules.</a:t>
            </a:r>
          </a:p>
          <a:p>
            <a:pPr marL="0" lvl="0" indent="0" algn="just">
              <a:lnSpc>
                <a:spcPts val="5440"/>
              </a:lnSpc>
            </a:pPr>
            <a:endParaRPr lang="en-US" sz="3200">
              <a:solidFill>
                <a:srgbClr val="2D3880"/>
              </a:solidFill>
              <a:latin typeface="Glacial Indifference"/>
              <a:ea typeface="Glacial Indifference"/>
              <a:cs typeface="Glacial Indifference"/>
              <a:sym typeface="Glacial Indifferenc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10959522" y="23130"/>
            <a:ext cx="7328478" cy="3104610"/>
          </a:xfrm>
          <a:custGeom>
            <a:avLst/>
            <a:gdLst/>
            <a:ahLst/>
            <a:cxnLst/>
            <a:rect l="l" t="t" r="r" b="b"/>
            <a:pathLst>
              <a:path w="7328478" h="3104610">
                <a:moveTo>
                  <a:pt x="0" y="0"/>
                </a:moveTo>
                <a:lnTo>
                  <a:pt x="7328478" y="0"/>
                </a:lnTo>
                <a:lnTo>
                  <a:pt x="7328478" y="3104610"/>
                </a:lnTo>
                <a:lnTo>
                  <a:pt x="0" y="31046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6695119" y="895350"/>
            <a:ext cx="4897762" cy="1226820"/>
          </a:xfrm>
          <a:prstGeom prst="rect">
            <a:avLst/>
          </a:prstGeom>
        </p:spPr>
        <p:txBody>
          <a:bodyPr lIns="0" tIns="0" rIns="0" bIns="0" rtlCol="0" anchor="t">
            <a:spAutoFit/>
          </a:bodyPr>
          <a:lstStyle/>
          <a:p>
            <a:pPr marL="0" lvl="0" indent="0" algn="l">
              <a:lnSpc>
                <a:spcPts val="10080"/>
              </a:lnSpc>
              <a:spcBef>
                <a:spcPct val="0"/>
              </a:spcBef>
            </a:pPr>
            <a:r>
              <a:rPr lang="en-US" sz="7200" b="1" i="1">
                <a:solidFill>
                  <a:srgbClr val="2D3880"/>
                </a:solidFill>
                <a:latin typeface="Cormorant Garamond Bold Italics"/>
                <a:ea typeface="Cormorant Garamond Bold Italics"/>
                <a:cs typeface="Cormorant Garamond Bold Italics"/>
                <a:sym typeface="Cormorant Garamond Bold Italics"/>
              </a:rPr>
              <a:t>Process Design</a:t>
            </a:r>
          </a:p>
        </p:txBody>
      </p:sp>
      <p:sp>
        <p:nvSpPr>
          <p:cNvPr id="4" name="TextBox 4"/>
          <p:cNvSpPr txBox="1"/>
          <p:nvPr/>
        </p:nvSpPr>
        <p:spPr>
          <a:xfrm>
            <a:off x="1887381" y="2288556"/>
            <a:ext cx="14846871" cy="7493000"/>
          </a:xfrm>
          <a:prstGeom prst="rect">
            <a:avLst/>
          </a:prstGeom>
        </p:spPr>
        <p:txBody>
          <a:bodyPr lIns="0" tIns="0" rIns="0" bIns="0" rtlCol="0" anchor="t">
            <a:spAutoFit/>
          </a:bodyPr>
          <a:lstStyle/>
          <a:p>
            <a:pPr algn="just">
              <a:lnSpc>
                <a:spcPts val="5440"/>
              </a:lnSpc>
            </a:pPr>
            <a:r>
              <a:rPr lang="en-US" sz="3200">
                <a:solidFill>
                  <a:srgbClr val="2D3880"/>
                </a:solidFill>
                <a:latin typeface="Glacial Indifference"/>
                <a:ea typeface="Glacial Indifference"/>
                <a:cs typeface="Glacial Indifference"/>
                <a:sym typeface="Glacial Indifference"/>
              </a:rPr>
              <a:t>Main Process: Smart Saver Automation</a:t>
            </a:r>
          </a:p>
          <a:p>
            <a:pPr algn="just">
              <a:lnSpc>
                <a:spcPts val="5440"/>
              </a:lnSpc>
            </a:pPr>
            <a:r>
              <a:rPr lang="en-US" sz="3200">
                <a:solidFill>
                  <a:srgbClr val="2D3880"/>
                </a:solidFill>
                <a:latin typeface="Glacial Indifference"/>
                <a:ea typeface="Glacial Indifference"/>
                <a:cs typeface="Glacial Indifference"/>
                <a:sym typeface="Glacial Indifference"/>
              </a:rPr>
              <a:t>The main process governs the flow of automation to detect account balance, process fund transfers, and ensure smooth operation with error handling. It integrates two core subprocesses: Getting Balance and Transferring Balance, while maintaining logging mechanisms.</a:t>
            </a:r>
          </a:p>
          <a:p>
            <a:pPr algn="just">
              <a:lnSpc>
                <a:spcPts val="5440"/>
              </a:lnSpc>
            </a:pPr>
            <a:r>
              <a:rPr lang="en-US" sz="3200">
                <a:solidFill>
                  <a:srgbClr val="2D3880"/>
                </a:solidFill>
                <a:latin typeface="Glacial Indifference"/>
                <a:ea typeface="Glacial Indifference"/>
                <a:cs typeface="Glacial Indifference"/>
                <a:sym typeface="Glacial Indifference"/>
              </a:rPr>
              <a:t>Sub Process 1: Getting Balance</a:t>
            </a:r>
          </a:p>
          <a:p>
            <a:pPr algn="just">
              <a:lnSpc>
                <a:spcPts val="5440"/>
              </a:lnSpc>
            </a:pPr>
            <a:r>
              <a:rPr lang="en-US" sz="3200">
                <a:solidFill>
                  <a:srgbClr val="2D3880"/>
                </a:solidFill>
                <a:latin typeface="Glacial Indifference"/>
                <a:ea typeface="Glacial Indifference"/>
                <a:cs typeface="Glacial Indifference"/>
                <a:sym typeface="Glacial Indifference"/>
              </a:rPr>
              <a:t>Objective: Retrieve the user's current account balance securely via web scraping.</a:t>
            </a:r>
          </a:p>
          <a:p>
            <a:pPr algn="just">
              <a:lnSpc>
                <a:spcPts val="5440"/>
              </a:lnSpc>
            </a:pPr>
            <a:r>
              <a:rPr lang="en-US" sz="3200">
                <a:solidFill>
                  <a:srgbClr val="2D3880"/>
                </a:solidFill>
                <a:latin typeface="Glacial Indifference"/>
                <a:ea typeface="Glacial Indifference"/>
                <a:cs typeface="Glacial Indifference"/>
                <a:sym typeface="Glacial Indifference"/>
              </a:rPr>
              <a:t>Sub Process 2: Transferring Balance</a:t>
            </a:r>
          </a:p>
          <a:p>
            <a:pPr algn="just">
              <a:lnSpc>
                <a:spcPts val="5440"/>
              </a:lnSpc>
            </a:pPr>
            <a:r>
              <a:rPr lang="en-US" sz="3200">
                <a:solidFill>
                  <a:srgbClr val="2D3880"/>
                </a:solidFill>
                <a:latin typeface="Glacial Indifference"/>
                <a:ea typeface="Glacial Indifference"/>
                <a:cs typeface="Glacial Indifference"/>
                <a:sym typeface="Glacial Indifference"/>
              </a:rPr>
              <a:t>Objective: Distribute funds to predefined recipients (e.g., family members, savings accounts, trading platforms) based on user-configured rules.</a:t>
            </a:r>
          </a:p>
          <a:p>
            <a:pPr marL="0" lvl="0" indent="0" algn="just">
              <a:lnSpc>
                <a:spcPts val="5440"/>
              </a:lnSpc>
            </a:pPr>
            <a:endParaRPr lang="en-US" sz="3200">
              <a:solidFill>
                <a:srgbClr val="2D3880"/>
              </a:solidFill>
              <a:latin typeface="Glacial Indifference"/>
              <a:ea typeface="Glacial Indifference"/>
              <a:cs typeface="Glacial Indifference"/>
              <a:sym typeface="Glacial Indifferenc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10959522" y="23130"/>
            <a:ext cx="7328478" cy="3104610"/>
          </a:xfrm>
          <a:custGeom>
            <a:avLst/>
            <a:gdLst/>
            <a:ahLst/>
            <a:cxnLst/>
            <a:rect l="l" t="t" r="r" b="b"/>
            <a:pathLst>
              <a:path w="7328478" h="3104610">
                <a:moveTo>
                  <a:pt x="0" y="0"/>
                </a:moveTo>
                <a:lnTo>
                  <a:pt x="7328478" y="0"/>
                </a:lnTo>
                <a:lnTo>
                  <a:pt x="7328478" y="3104610"/>
                </a:lnTo>
                <a:lnTo>
                  <a:pt x="0" y="31046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6458795" y="895350"/>
            <a:ext cx="5370410" cy="1226820"/>
          </a:xfrm>
          <a:prstGeom prst="rect">
            <a:avLst/>
          </a:prstGeom>
        </p:spPr>
        <p:txBody>
          <a:bodyPr lIns="0" tIns="0" rIns="0" bIns="0" rtlCol="0" anchor="t">
            <a:spAutoFit/>
          </a:bodyPr>
          <a:lstStyle/>
          <a:p>
            <a:pPr marL="0" lvl="0" indent="0" algn="l">
              <a:lnSpc>
                <a:spcPts val="10080"/>
              </a:lnSpc>
              <a:spcBef>
                <a:spcPct val="0"/>
              </a:spcBef>
            </a:pPr>
            <a:r>
              <a:rPr lang="en-US" sz="7200" b="1" i="1">
                <a:solidFill>
                  <a:srgbClr val="2D3880"/>
                </a:solidFill>
                <a:latin typeface="Cormorant Garamond Bold Italics"/>
                <a:ea typeface="Cormorant Garamond Bold Italics"/>
                <a:cs typeface="Cormorant Garamond Bold Italics"/>
                <a:sym typeface="Cormorant Garamond Bold Italics"/>
              </a:rPr>
              <a:t>Implementation</a:t>
            </a:r>
          </a:p>
        </p:txBody>
      </p:sp>
      <p:sp>
        <p:nvSpPr>
          <p:cNvPr id="4" name="TextBox 4"/>
          <p:cNvSpPr txBox="1"/>
          <p:nvPr/>
        </p:nvSpPr>
        <p:spPr>
          <a:xfrm>
            <a:off x="1028700" y="2288556"/>
            <a:ext cx="8473613" cy="6121400"/>
          </a:xfrm>
          <a:prstGeom prst="rect">
            <a:avLst/>
          </a:prstGeom>
        </p:spPr>
        <p:txBody>
          <a:bodyPr lIns="0" tIns="0" rIns="0" bIns="0" rtlCol="0" anchor="t">
            <a:spAutoFit/>
          </a:bodyPr>
          <a:lstStyle/>
          <a:p>
            <a:pPr algn="just">
              <a:lnSpc>
                <a:spcPts val="5440"/>
              </a:lnSpc>
            </a:pPr>
            <a:r>
              <a:rPr lang="en-US" sz="3200">
                <a:solidFill>
                  <a:srgbClr val="2D3880"/>
                </a:solidFill>
                <a:latin typeface="Glacial Indifference"/>
                <a:ea typeface="Glacial Indifference"/>
                <a:cs typeface="Glacial Indifference"/>
                <a:sym typeface="Glacial Indifference"/>
              </a:rPr>
              <a:t>Module 1: Getting Balance Using Web Scraping</a:t>
            </a:r>
          </a:p>
          <a:p>
            <a:pPr algn="just">
              <a:lnSpc>
                <a:spcPts val="5440"/>
              </a:lnSpc>
            </a:pPr>
            <a:r>
              <a:rPr lang="en-US" sz="3200">
                <a:solidFill>
                  <a:srgbClr val="2D3880"/>
                </a:solidFill>
                <a:latin typeface="Glacial Indifference"/>
                <a:ea typeface="Glacial Indifference"/>
                <a:cs typeface="Glacial Indifference"/>
                <a:sym typeface="Glacial Indifference"/>
              </a:rPr>
              <a:t>Description</a:t>
            </a:r>
          </a:p>
          <a:p>
            <a:pPr algn="just">
              <a:lnSpc>
                <a:spcPts val="5440"/>
              </a:lnSpc>
            </a:pPr>
            <a:r>
              <a:rPr lang="en-US" sz="3200">
                <a:solidFill>
                  <a:srgbClr val="2D3880"/>
                </a:solidFill>
                <a:latin typeface="Glacial Indifference"/>
                <a:ea typeface="Glacial Indifference"/>
                <a:cs typeface="Glacial Indifference"/>
                <a:sym typeface="Glacial Indifference"/>
              </a:rPr>
              <a:t>The Getting Balance Module automates the process of securely logging into a bank's online portal, scraping the account balance, and storing it for further operations. The implementation leverages UiPath Studio to automate web interactions.</a:t>
            </a:r>
          </a:p>
          <a:p>
            <a:pPr marL="0" lvl="0" indent="0" algn="just">
              <a:lnSpc>
                <a:spcPts val="5440"/>
              </a:lnSpc>
            </a:pPr>
            <a:endParaRPr lang="en-US" sz="3200">
              <a:solidFill>
                <a:srgbClr val="2D3880"/>
              </a:solidFill>
              <a:latin typeface="Glacial Indifference"/>
              <a:ea typeface="Glacial Indifference"/>
              <a:cs typeface="Glacial Indifference"/>
              <a:sym typeface="Glacial Indifference"/>
            </a:endParaRPr>
          </a:p>
        </p:txBody>
      </p:sp>
      <p:sp>
        <p:nvSpPr>
          <p:cNvPr id="5" name="Freeform 5"/>
          <p:cNvSpPr/>
          <p:nvPr/>
        </p:nvSpPr>
        <p:spPr>
          <a:xfrm>
            <a:off x="10335568" y="2440956"/>
            <a:ext cx="6923732" cy="5911007"/>
          </a:xfrm>
          <a:custGeom>
            <a:avLst/>
            <a:gdLst/>
            <a:ahLst/>
            <a:cxnLst/>
            <a:rect l="l" t="t" r="r" b="b"/>
            <a:pathLst>
              <a:path w="6923732" h="5911007">
                <a:moveTo>
                  <a:pt x="0" y="0"/>
                </a:moveTo>
                <a:lnTo>
                  <a:pt x="6923732" y="0"/>
                </a:lnTo>
                <a:lnTo>
                  <a:pt x="6923732" y="5911007"/>
                </a:lnTo>
                <a:lnTo>
                  <a:pt x="0" y="5911007"/>
                </a:lnTo>
                <a:lnTo>
                  <a:pt x="0" y="0"/>
                </a:lnTo>
                <a:close/>
              </a:path>
            </a:pathLst>
          </a:custGeom>
          <a:blipFill>
            <a:blip r:embed="rId4"/>
            <a:stretch>
              <a:fillRect/>
            </a:stretch>
          </a:blip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10959522" y="23130"/>
            <a:ext cx="7328478" cy="3104610"/>
          </a:xfrm>
          <a:custGeom>
            <a:avLst/>
            <a:gdLst/>
            <a:ahLst/>
            <a:cxnLst/>
            <a:rect l="l" t="t" r="r" b="b"/>
            <a:pathLst>
              <a:path w="7328478" h="3104610">
                <a:moveTo>
                  <a:pt x="0" y="0"/>
                </a:moveTo>
                <a:lnTo>
                  <a:pt x="7328478" y="0"/>
                </a:lnTo>
                <a:lnTo>
                  <a:pt x="7328478" y="3104610"/>
                </a:lnTo>
                <a:lnTo>
                  <a:pt x="0" y="31046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6458795" y="895350"/>
            <a:ext cx="5370410" cy="1226820"/>
          </a:xfrm>
          <a:prstGeom prst="rect">
            <a:avLst/>
          </a:prstGeom>
        </p:spPr>
        <p:txBody>
          <a:bodyPr lIns="0" tIns="0" rIns="0" bIns="0" rtlCol="0" anchor="t">
            <a:spAutoFit/>
          </a:bodyPr>
          <a:lstStyle/>
          <a:p>
            <a:pPr marL="0" lvl="0" indent="0" algn="l">
              <a:lnSpc>
                <a:spcPts val="10080"/>
              </a:lnSpc>
              <a:spcBef>
                <a:spcPct val="0"/>
              </a:spcBef>
            </a:pPr>
            <a:r>
              <a:rPr lang="en-US" sz="7200" b="1" i="1">
                <a:solidFill>
                  <a:srgbClr val="2D3880"/>
                </a:solidFill>
                <a:latin typeface="Cormorant Garamond Bold Italics"/>
                <a:ea typeface="Cormorant Garamond Bold Italics"/>
                <a:cs typeface="Cormorant Garamond Bold Italics"/>
                <a:sym typeface="Cormorant Garamond Bold Italics"/>
              </a:rPr>
              <a:t>Implementation</a:t>
            </a:r>
          </a:p>
        </p:txBody>
      </p:sp>
      <p:sp>
        <p:nvSpPr>
          <p:cNvPr id="4" name="TextBox 4"/>
          <p:cNvSpPr txBox="1"/>
          <p:nvPr/>
        </p:nvSpPr>
        <p:spPr>
          <a:xfrm>
            <a:off x="1028700" y="2288556"/>
            <a:ext cx="8473613" cy="6121400"/>
          </a:xfrm>
          <a:prstGeom prst="rect">
            <a:avLst/>
          </a:prstGeom>
        </p:spPr>
        <p:txBody>
          <a:bodyPr lIns="0" tIns="0" rIns="0" bIns="0" rtlCol="0" anchor="t">
            <a:spAutoFit/>
          </a:bodyPr>
          <a:lstStyle/>
          <a:p>
            <a:pPr algn="just">
              <a:lnSpc>
                <a:spcPts val="5440"/>
              </a:lnSpc>
            </a:pPr>
            <a:r>
              <a:rPr lang="en-US" sz="3200">
                <a:solidFill>
                  <a:srgbClr val="2D3880"/>
                </a:solidFill>
                <a:latin typeface="Glacial Indifference"/>
                <a:ea typeface="Glacial Indifference"/>
                <a:cs typeface="Glacial Indifference"/>
                <a:sym typeface="Glacial Indifference"/>
              </a:rPr>
              <a:t>Module 2: Transferring Balance</a:t>
            </a:r>
          </a:p>
          <a:p>
            <a:pPr algn="just">
              <a:lnSpc>
                <a:spcPts val="5440"/>
              </a:lnSpc>
            </a:pPr>
            <a:r>
              <a:rPr lang="en-US" sz="3200">
                <a:solidFill>
                  <a:srgbClr val="2D3880"/>
                </a:solidFill>
                <a:latin typeface="Glacial Indifference"/>
                <a:ea typeface="Glacial Indifference"/>
                <a:cs typeface="Glacial Indifference"/>
                <a:sym typeface="Glacial Indifference"/>
              </a:rPr>
              <a:t>Description</a:t>
            </a:r>
          </a:p>
          <a:p>
            <a:pPr algn="just">
              <a:lnSpc>
                <a:spcPts val="5440"/>
              </a:lnSpc>
            </a:pPr>
            <a:r>
              <a:rPr lang="en-US" sz="3200">
                <a:solidFill>
                  <a:srgbClr val="2D3880"/>
                </a:solidFill>
                <a:latin typeface="Glacial Indifference"/>
                <a:ea typeface="Glacial Indifference"/>
                <a:cs typeface="Glacial Indifference"/>
                <a:sym typeface="Glacial Indifference"/>
              </a:rPr>
              <a:t>The Transferring Balance Module automates the process of distributing funds to predefined recipients using the bank's online portal. This module adheres to user-configured rules for transfers and ensures secure execution of transactions.</a:t>
            </a:r>
          </a:p>
          <a:p>
            <a:pPr marL="0" lvl="0" indent="0" algn="just">
              <a:lnSpc>
                <a:spcPts val="5440"/>
              </a:lnSpc>
            </a:pPr>
            <a:endParaRPr lang="en-US" sz="3200">
              <a:solidFill>
                <a:srgbClr val="2D3880"/>
              </a:solidFill>
              <a:latin typeface="Glacial Indifference"/>
              <a:ea typeface="Glacial Indifference"/>
              <a:cs typeface="Glacial Indifference"/>
              <a:sym typeface="Glacial Indifference"/>
            </a:endParaRPr>
          </a:p>
        </p:txBody>
      </p:sp>
      <p:sp>
        <p:nvSpPr>
          <p:cNvPr id="5" name="Freeform 5"/>
          <p:cNvSpPr/>
          <p:nvPr/>
        </p:nvSpPr>
        <p:spPr>
          <a:xfrm>
            <a:off x="11778960" y="2122170"/>
            <a:ext cx="5480340" cy="6181823"/>
          </a:xfrm>
          <a:custGeom>
            <a:avLst/>
            <a:gdLst/>
            <a:ahLst/>
            <a:cxnLst/>
            <a:rect l="l" t="t" r="r" b="b"/>
            <a:pathLst>
              <a:path w="5480340" h="6181823">
                <a:moveTo>
                  <a:pt x="0" y="0"/>
                </a:moveTo>
                <a:lnTo>
                  <a:pt x="5480340" y="0"/>
                </a:lnTo>
                <a:lnTo>
                  <a:pt x="5480340" y="6181823"/>
                </a:lnTo>
                <a:lnTo>
                  <a:pt x="0" y="6181823"/>
                </a:lnTo>
                <a:lnTo>
                  <a:pt x="0" y="0"/>
                </a:lnTo>
                <a:close/>
              </a:path>
            </a:pathLst>
          </a:custGeom>
          <a:blipFill>
            <a:blip r:embed="rId4"/>
            <a:stretch>
              <a:fillRect/>
            </a:stretch>
          </a:blipFill>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10959522" y="23130"/>
            <a:ext cx="7328478" cy="3104610"/>
          </a:xfrm>
          <a:custGeom>
            <a:avLst/>
            <a:gdLst/>
            <a:ahLst/>
            <a:cxnLst/>
            <a:rect l="l" t="t" r="r" b="b"/>
            <a:pathLst>
              <a:path w="7328478" h="3104610">
                <a:moveTo>
                  <a:pt x="0" y="0"/>
                </a:moveTo>
                <a:lnTo>
                  <a:pt x="7328478" y="0"/>
                </a:lnTo>
                <a:lnTo>
                  <a:pt x="7328478" y="3104610"/>
                </a:lnTo>
                <a:lnTo>
                  <a:pt x="0" y="31046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821410" y="5440591"/>
            <a:ext cx="3527021" cy="3817709"/>
          </a:xfrm>
          <a:custGeom>
            <a:avLst/>
            <a:gdLst/>
            <a:ahLst/>
            <a:cxnLst/>
            <a:rect l="l" t="t" r="r" b="b"/>
            <a:pathLst>
              <a:path w="3527021" h="3817709">
                <a:moveTo>
                  <a:pt x="0" y="0"/>
                </a:moveTo>
                <a:lnTo>
                  <a:pt x="3527020" y="0"/>
                </a:lnTo>
                <a:lnTo>
                  <a:pt x="3527020" y="3817709"/>
                </a:lnTo>
                <a:lnTo>
                  <a:pt x="0" y="3817709"/>
                </a:lnTo>
                <a:lnTo>
                  <a:pt x="0" y="0"/>
                </a:lnTo>
                <a:close/>
              </a:path>
            </a:pathLst>
          </a:custGeom>
          <a:blipFill>
            <a:blip r:embed="rId4"/>
            <a:stretch>
              <a:fillRect/>
            </a:stretch>
          </a:blipFill>
        </p:spPr>
      </p:sp>
      <p:sp>
        <p:nvSpPr>
          <p:cNvPr id="4" name="TextBox 4"/>
          <p:cNvSpPr txBox="1"/>
          <p:nvPr/>
        </p:nvSpPr>
        <p:spPr>
          <a:xfrm>
            <a:off x="7779429" y="895350"/>
            <a:ext cx="2729142" cy="1226820"/>
          </a:xfrm>
          <a:prstGeom prst="rect">
            <a:avLst/>
          </a:prstGeom>
        </p:spPr>
        <p:txBody>
          <a:bodyPr lIns="0" tIns="0" rIns="0" bIns="0" rtlCol="0" anchor="t">
            <a:spAutoFit/>
          </a:bodyPr>
          <a:lstStyle/>
          <a:p>
            <a:pPr marL="0" lvl="0" indent="0" algn="l">
              <a:lnSpc>
                <a:spcPts val="10080"/>
              </a:lnSpc>
              <a:spcBef>
                <a:spcPct val="0"/>
              </a:spcBef>
            </a:pPr>
            <a:r>
              <a:rPr lang="en-US" sz="7200" b="1" i="1">
                <a:solidFill>
                  <a:srgbClr val="2D3880"/>
                </a:solidFill>
                <a:latin typeface="Cormorant Garamond Bold Italics"/>
                <a:ea typeface="Cormorant Garamond Bold Italics"/>
                <a:cs typeface="Cormorant Garamond Bold Italics"/>
                <a:sym typeface="Cormorant Garamond Bold Italics"/>
              </a:rPr>
              <a:t>Testing</a:t>
            </a:r>
          </a:p>
        </p:txBody>
      </p:sp>
      <p:sp>
        <p:nvSpPr>
          <p:cNvPr id="5" name="TextBox 5"/>
          <p:cNvSpPr txBox="1"/>
          <p:nvPr/>
        </p:nvSpPr>
        <p:spPr>
          <a:xfrm>
            <a:off x="413749" y="2288556"/>
            <a:ext cx="8730251" cy="3378200"/>
          </a:xfrm>
          <a:prstGeom prst="rect">
            <a:avLst/>
          </a:prstGeom>
        </p:spPr>
        <p:txBody>
          <a:bodyPr lIns="0" tIns="0" rIns="0" bIns="0" rtlCol="0" anchor="t">
            <a:spAutoFit/>
          </a:bodyPr>
          <a:lstStyle/>
          <a:p>
            <a:pPr algn="just">
              <a:lnSpc>
                <a:spcPts val="5440"/>
              </a:lnSpc>
            </a:pPr>
            <a:r>
              <a:rPr lang="en-US" sz="3200">
                <a:solidFill>
                  <a:srgbClr val="2D3880"/>
                </a:solidFill>
                <a:latin typeface="Glacial Indifference"/>
                <a:ea typeface="Glacial Indifference"/>
                <a:cs typeface="Glacial Indifference"/>
                <a:sym typeface="Glacial Indifference"/>
              </a:rPr>
              <a:t>Description</a:t>
            </a:r>
          </a:p>
          <a:p>
            <a:pPr algn="just">
              <a:lnSpc>
                <a:spcPts val="5440"/>
              </a:lnSpc>
            </a:pPr>
            <a:r>
              <a:rPr lang="en-US" sz="3200">
                <a:solidFill>
                  <a:srgbClr val="2D3880"/>
                </a:solidFill>
                <a:latin typeface="Glacial Indifference"/>
                <a:ea typeface="Glacial Indifference"/>
                <a:cs typeface="Glacial Indifference"/>
                <a:sym typeface="Glacial Indifference"/>
              </a:rPr>
              <a:t>Testing ensures that both modules—Getting Balance Using Web Scraping and Transferring Balance—are working as expected.</a:t>
            </a:r>
          </a:p>
          <a:p>
            <a:pPr marL="0" lvl="0" indent="0" algn="just">
              <a:lnSpc>
                <a:spcPts val="5440"/>
              </a:lnSpc>
            </a:pPr>
            <a:endParaRPr lang="en-US" sz="3200">
              <a:solidFill>
                <a:srgbClr val="2D3880"/>
              </a:solidFill>
              <a:latin typeface="Glacial Indifference"/>
              <a:ea typeface="Glacial Indifference"/>
              <a:cs typeface="Glacial Indifference"/>
              <a:sym typeface="Glacial Indifference"/>
            </a:endParaRPr>
          </a:p>
        </p:txBody>
      </p:sp>
      <p:sp>
        <p:nvSpPr>
          <p:cNvPr id="6" name="TextBox 6"/>
          <p:cNvSpPr txBox="1"/>
          <p:nvPr/>
        </p:nvSpPr>
        <p:spPr>
          <a:xfrm>
            <a:off x="0" y="6846505"/>
            <a:ext cx="10160907" cy="1099820"/>
          </a:xfrm>
          <a:prstGeom prst="rect">
            <a:avLst/>
          </a:prstGeom>
        </p:spPr>
        <p:txBody>
          <a:bodyPr lIns="0" tIns="0" rIns="0" bIns="0" rtlCol="0" anchor="t">
            <a:spAutoFit/>
          </a:bodyPr>
          <a:lstStyle/>
          <a:p>
            <a:pPr marL="0" lvl="0" indent="0" algn="ctr">
              <a:lnSpc>
                <a:spcPts val="4480"/>
              </a:lnSpc>
              <a:spcBef>
                <a:spcPct val="0"/>
              </a:spcBef>
            </a:pPr>
            <a:r>
              <a:rPr lang="en-US" sz="3200">
                <a:solidFill>
                  <a:srgbClr val="2D3880"/>
                </a:solidFill>
                <a:latin typeface="Glacial Indifference"/>
                <a:ea typeface="Glacial Indifference"/>
                <a:cs typeface="Glacial Indifference"/>
                <a:sym typeface="Glacial Indifference"/>
              </a:rPr>
              <a:t>When insufficient balance in bank account transfer is not done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10959522" y="23130"/>
            <a:ext cx="7328478" cy="3104610"/>
          </a:xfrm>
          <a:custGeom>
            <a:avLst/>
            <a:gdLst/>
            <a:ahLst/>
            <a:cxnLst/>
            <a:rect l="l" t="t" r="r" b="b"/>
            <a:pathLst>
              <a:path w="7328478" h="3104610">
                <a:moveTo>
                  <a:pt x="0" y="0"/>
                </a:moveTo>
                <a:lnTo>
                  <a:pt x="7328478" y="0"/>
                </a:lnTo>
                <a:lnTo>
                  <a:pt x="7328478" y="3104610"/>
                </a:lnTo>
                <a:lnTo>
                  <a:pt x="0" y="31046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6695119" y="895350"/>
            <a:ext cx="4897762" cy="1226820"/>
          </a:xfrm>
          <a:prstGeom prst="rect">
            <a:avLst/>
          </a:prstGeom>
        </p:spPr>
        <p:txBody>
          <a:bodyPr lIns="0" tIns="0" rIns="0" bIns="0" rtlCol="0" anchor="t">
            <a:spAutoFit/>
          </a:bodyPr>
          <a:lstStyle/>
          <a:p>
            <a:pPr marL="0" lvl="0" indent="0" algn="l">
              <a:lnSpc>
                <a:spcPts val="10080"/>
              </a:lnSpc>
              <a:spcBef>
                <a:spcPct val="0"/>
              </a:spcBef>
            </a:pPr>
            <a:r>
              <a:rPr lang="en-US" sz="7200" b="1" i="1">
                <a:solidFill>
                  <a:srgbClr val="2D3880"/>
                </a:solidFill>
                <a:latin typeface="Cormorant Garamond Bold Italics"/>
                <a:ea typeface="Cormorant Garamond Bold Italics"/>
                <a:cs typeface="Cormorant Garamond Bold Italics"/>
                <a:sym typeface="Cormorant Garamond Bold Italics"/>
              </a:rPr>
              <a:t>Conclusions</a:t>
            </a:r>
          </a:p>
        </p:txBody>
      </p:sp>
      <p:sp>
        <p:nvSpPr>
          <p:cNvPr id="4" name="TextBox 4"/>
          <p:cNvSpPr txBox="1"/>
          <p:nvPr/>
        </p:nvSpPr>
        <p:spPr>
          <a:xfrm>
            <a:off x="1887381" y="2288556"/>
            <a:ext cx="14846871" cy="7493000"/>
          </a:xfrm>
          <a:prstGeom prst="rect">
            <a:avLst/>
          </a:prstGeom>
        </p:spPr>
        <p:txBody>
          <a:bodyPr lIns="0" tIns="0" rIns="0" bIns="0" rtlCol="0" anchor="t">
            <a:spAutoFit/>
          </a:bodyPr>
          <a:lstStyle/>
          <a:p>
            <a:pPr algn="just">
              <a:lnSpc>
                <a:spcPts val="5440"/>
              </a:lnSpc>
            </a:pPr>
            <a:r>
              <a:rPr lang="en-US" sz="3200">
                <a:solidFill>
                  <a:srgbClr val="2D3880"/>
                </a:solidFill>
                <a:latin typeface="Glacial Indifference"/>
                <a:ea typeface="Glacial Indifference"/>
                <a:cs typeface="Glacial Indifference"/>
                <a:sym typeface="Glacial Indifference"/>
              </a:rPr>
              <a:t>The Smart Saver Automation Project demonstrates the potential of Robotic Process Automation (RPA) to transform personal finance management by automating recurring tasks, such as monthly fund transfers. By leveraging UiPath Studio, the system offers a secure, efficient, and user-friendly solution that addresses the limitations of existing financial tools and manual processes. </a:t>
            </a:r>
          </a:p>
          <a:p>
            <a:pPr algn="just">
              <a:lnSpc>
                <a:spcPts val="5440"/>
              </a:lnSpc>
            </a:pPr>
            <a:r>
              <a:rPr lang="en-US" sz="3200">
                <a:solidFill>
                  <a:srgbClr val="2D3880"/>
                </a:solidFill>
                <a:latin typeface="Glacial Indifference"/>
                <a:ea typeface="Glacial Indifference"/>
                <a:cs typeface="Glacial Indifference"/>
                <a:sym typeface="Glacial Indifference"/>
              </a:rPr>
              <a:t>In conclusion, the Smart Saver Automation System not only simplifies financial management but also empowers users to make informed decisions, save time, and enhance their financial well-being. It serves as a practical and innovative example of how automation can be harnessed to improve everyday life.</a:t>
            </a:r>
          </a:p>
          <a:p>
            <a:pPr algn="just">
              <a:lnSpc>
                <a:spcPts val="5440"/>
              </a:lnSpc>
            </a:pPr>
            <a:endParaRPr lang="en-US" sz="3200">
              <a:solidFill>
                <a:srgbClr val="2D3880"/>
              </a:solidFill>
              <a:latin typeface="Glacial Indifference"/>
              <a:ea typeface="Glacial Indifference"/>
              <a:cs typeface="Glacial Indifference"/>
              <a:sym typeface="Glacial Indifference"/>
            </a:endParaRPr>
          </a:p>
          <a:p>
            <a:pPr marL="0" lvl="0" indent="0" algn="just">
              <a:lnSpc>
                <a:spcPts val="5440"/>
              </a:lnSpc>
            </a:pPr>
            <a:endParaRPr lang="en-US" sz="3200">
              <a:solidFill>
                <a:srgbClr val="2D3880"/>
              </a:solidFill>
              <a:latin typeface="Glacial Indifference"/>
              <a:ea typeface="Glacial Indifference"/>
              <a:cs typeface="Glacial Indifference"/>
              <a:sym typeface="Glacial Indifferenc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10959522" y="23130"/>
            <a:ext cx="7328478" cy="3104610"/>
          </a:xfrm>
          <a:custGeom>
            <a:avLst/>
            <a:gdLst/>
            <a:ahLst/>
            <a:cxnLst/>
            <a:rect l="l" t="t" r="r" b="b"/>
            <a:pathLst>
              <a:path w="7328478" h="3104610">
                <a:moveTo>
                  <a:pt x="0" y="0"/>
                </a:moveTo>
                <a:lnTo>
                  <a:pt x="7328478" y="0"/>
                </a:lnTo>
                <a:lnTo>
                  <a:pt x="7328478" y="3104610"/>
                </a:lnTo>
                <a:lnTo>
                  <a:pt x="0" y="31046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5610809" y="895350"/>
            <a:ext cx="7066382" cy="1226820"/>
          </a:xfrm>
          <a:prstGeom prst="rect">
            <a:avLst/>
          </a:prstGeom>
        </p:spPr>
        <p:txBody>
          <a:bodyPr lIns="0" tIns="0" rIns="0" bIns="0" rtlCol="0" anchor="t">
            <a:spAutoFit/>
          </a:bodyPr>
          <a:lstStyle/>
          <a:p>
            <a:pPr marL="0" lvl="0" indent="0" algn="l">
              <a:lnSpc>
                <a:spcPts val="10080"/>
              </a:lnSpc>
              <a:spcBef>
                <a:spcPct val="0"/>
              </a:spcBef>
            </a:pPr>
            <a:r>
              <a:rPr lang="en-US" sz="7200" b="1" i="1">
                <a:solidFill>
                  <a:srgbClr val="2D3880"/>
                </a:solidFill>
                <a:latin typeface="Cormorant Garamond Bold Italics"/>
                <a:ea typeface="Cormorant Garamond Bold Italics"/>
                <a:cs typeface="Cormorant Garamond Bold Italics"/>
                <a:sym typeface="Cormorant Garamond Bold Italics"/>
              </a:rPr>
              <a:t>Future Enhancement</a:t>
            </a:r>
          </a:p>
        </p:txBody>
      </p:sp>
      <p:sp>
        <p:nvSpPr>
          <p:cNvPr id="4" name="TextBox 4"/>
          <p:cNvSpPr txBox="1"/>
          <p:nvPr/>
        </p:nvSpPr>
        <p:spPr>
          <a:xfrm>
            <a:off x="1887381" y="2288556"/>
            <a:ext cx="14846871" cy="6121400"/>
          </a:xfrm>
          <a:prstGeom prst="rect">
            <a:avLst/>
          </a:prstGeom>
        </p:spPr>
        <p:txBody>
          <a:bodyPr lIns="0" tIns="0" rIns="0" bIns="0" rtlCol="0" anchor="t">
            <a:spAutoFit/>
          </a:bodyPr>
          <a:lstStyle/>
          <a:p>
            <a:pPr algn="just">
              <a:lnSpc>
                <a:spcPts val="5440"/>
              </a:lnSpc>
            </a:pPr>
            <a:r>
              <a:rPr lang="en-US" sz="3200">
                <a:solidFill>
                  <a:srgbClr val="2D3880"/>
                </a:solidFill>
                <a:latin typeface="Glacial Indifference"/>
                <a:ea typeface="Glacial Indifference"/>
                <a:cs typeface="Glacial Indifference"/>
                <a:sym typeface="Glacial Indifference"/>
              </a:rPr>
              <a:t>The Smart Saver Automation system is designed to provide a streamlined and secure way of automating financial transactions. However, there are several potential future enhancements that could improve the system’s functionality, scalability, and user experience:</a:t>
            </a:r>
          </a:p>
          <a:p>
            <a:pPr algn="just">
              <a:lnSpc>
                <a:spcPts val="5440"/>
              </a:lnSpc>
            </a:pPr>
            <a:r>
              <a:rPr lang="en-US" sz="3200">
                <a:solidFill>
                  <a:srgbClr val="2D3880"/>
                </a:solidFill>
                <a:latin typeface="Glacial Indifference"/>
                <a:ea typeface="Glacial Indifference"/>
                <a:cs typeface="Glacial Indifference"/>
                <a:sym typeface="Glacial Indifference"/>
              </a:rPr>
              <a:t>1. Multi-Bank Support</a:t>
            </a:r>
          </a:p>
          <a:p>
            <a:pPr algn="just">
              <a:lnSpc>
                <a:spcPts val="5440"/>
              </a:lnSpc>
            </a:pPr>
            <a:r>
              <a:rPr lang="en-US" sz="3200">
                <a:solidFill>
                  <a:srgbClr val="2D3880"/>
                </a:solidFill>
                <a:latin typeface="Glacial Indifference"/>
                <a:ea typeface="Glacial Indifference"/>
                <a:cs typeface="Glacial Indifference"/>
                <a:sym typeface="Glacial Indifference"/>
              </a:rPr>
              <a:t>2. Enhanced Security Measures</a:t>
            </a:r>
          </a:p>
          <a:p>
            <a:pPr algn="just">
              <a:lnSpc>
                <a:spcPts val="5440"/>
              </a:lnSpc>
            </a:pPr>
            <a:r>
              <a:rPr lang="en-US" sz="3200">
                <a:solidFill>
                  <a:srgbClr val="2D3880"/>
                </a:solidFill>
                <a:latin typeface="Glacial Indifference"/>
                <a:ea typeface="Glacial Indifference"/>
                <a:cs typeface="Glacial Indifference"/>
                <a:sym typeface="Glacial Indifference"/>
              </a:rPr>
              <a:t>3.Transaction History Tracking &amp; Reporting</a:t>
            </a:r>
          </a:p>
          <a:p>
            <a:pPr algn="just">
              <a:lnSpc>
                <a:spcPts val="5440"/>
              </a:lnSpc>
            </a:pPr>
            <a:r>
              <a:rPr lang="en-US" sz="3200">
                <a:solidFill>
                  <a:srgbClr val="2D3880"/>
                </a:solidFill>
                <a:latin typeface="Glacial Indifference"/>
                <a:ea typeface="Glacial Indifference"/>
                <a:cs typeface="Glacial Indifference"/>
                <a:sym typeface="Glacial Indifference"/>
              </a:rPr>
              <a:t>4.Customizable Transfer Rules</a:t>
            </a:r>
          </a:p>
          <a:p>
            <a:pPr marL="0" lvl="0" indent="0" algn="just">
              <a:lnSpc>
                <a:spcPts val="5440"/>
              </a:lnSpc>
            </a:pPr>
            <a:endParaRPr lang="en-US" sz="3200">
              <a:solidFill>
                <a:srgbClr val="2D3880"/>
              </a:solidFill>
              <a:latin typeface="Glacial Indifference"/>
              <a:ea typeface="Glacial Indifference"/>
              <a:cs typeface="Glacial Indifference"/>
              <a:sym typeface="Glacial Indifferenc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10959522" y="23130"/>
            <a:ext cx="7328478" cy="3104610"/>
          </a:xfrm>
          <a:custGeom>
            <a:avLst/>
            <a:gdLst/>
            <a:ahLst/>
            <a:cxnLst/>
            <a:rect l="l" t="t" r="r" b="b"/>
            <a:pathLst>
              <a:path w="7328478" h="3104610">
                <a:moveTo>
                  <a:pt x="0" y="0"/>
                </a:moveTo>
                <a:lnTo>
                  <a:pt x="7328478" y="0"/>
                </a:lnTo>
                <a:lnTo>
                  <a:pt x="7328478" y="3104610"/>
                </a:lnTo>
                <a:lnTo>
                  <a:pt x="0" y="31046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7293996" y="895350"/>
            <a:ext cx="3700008" cy="1226820"/>
          </a:xfrm>
          <a:prstGeom prst="rect">
            <a:avLst/>
          </a:prstGeom>
        </p:spPr>
        <p:txBody>
          <a:bodyPr lIns="0" tIns="0" rIns="0" bIns="0" rtlCol="0" anchor="t">
            <a:spAutoFit/>
          </a:bodyPr>
          <a:lstStyle/>
          <a:p>
            <a:pPr marL="0" lvl="0" indent="0" algn="l">
              <a:lnSpc>
                <a:spcPts val="10080"/>
              </a:lnSpc>
              <a:spcBef>
                <a:spcPct val="0"/>
              </a:spcBef>
            </a:pPr>
            <a:r>
              <a:rPr lang="en-US" sz="7200" b="1" i="1">
                <a:solidFill>
                  <a:srgbClr val="2D3880"/>
                </a:solidFill>
                <a:latin typeface="Cormorant Garamond Bold Italics"/>
                <a:ea typeface="Cormorant Garamond Bold Italics"/>
                <a:cs typeface="Cormorant Garamond Bold Italics"/>
                <a:sym typeface="Cormorant Garamond Bold Italics"/>
              </a:rPr>
              <a:t>References</a:t>
            </a:r>
          </a:p>
        </p:txBody>
      </p:sp>
      <p:sp>
        <p:nvSpPr>
          <p:cNvPr id="4" name="TextBox 4"/>
          <p:cNvSpPr txBox="1"/>
          <p:nvPr/>
        </p:nvSpPr>
        <p:spPr>
          <a:xfrm>
            <a:off x="1887381" y="2288556"/>
            <a:ext cx="14846871" cy="7493000"/>
          </a:xfrm>
          <a:prstGeom prst="rect">
            <a:avLst/>
          </a:prstGeom>
        </p:spPr>
        <p:txBody>
          <a:bodyPr lIns="0" tIns="0" rIns="0" bIns="0" rtlCol="0" anchor="t">
            <a:spAutoFit/>
          </a:bodyPr>
          <a:lstStyle/>
          <a:p>
            <a:pPr algn="just">
              <a:lnSpc>
                <a:spcPts val="5440"/>
              </a:lnSpc>
            </a:pPr>
            <a:r>
              <a:rPr lang="en-US" sz="3200">
                <a:solidFill>
                  <a:srgbClr val="2D3880"/>
                </a:solidFill>
                <a:latin typeface="Glacial Indifference"/>
                <a:ea typeface="Glacial Indifference"/>
                <a:cs typeface="Glacial Indifference"/>
                <a:sym typeface="Glacial Indifference"/>
              </a:rPr>
              <a:t>1. Willcocks, L., Lacity, M., &amp; Craig, A. (2015). Robotic Process Automation: The Next Transformation Lever for Shared Services. LSE Research Online. </a:t>
            </a:r>
          </a:p>
          <a:p>
            <a:pPr algn="just">
              <a:lnSpc>
                <a:spcPts val="5440"/>
              </a:lnSpc>
            </a:pPr>
            <a:r>
              <a:rPr lang="en-US" sz="3200">
                <a:solidFill>
                  <a:srgbClr val="2D3880"/>
                </a:solidFill>
                <a:latin typeface="Glacial Indifference"/>
                <a:ea typeface="Glacial Indifference"/>
                <a:cs typeface="Glacial Indifference"/>
                <a:sym typeface="Glacial Indifference"/>
              </a:rPr>
              <a:t>  - Discusses the potential of RPA in transforming business processes, including financial services. </a:t>
            </a:r>
          </a:p>
          <a:p>
            <a:pPr algn="just">
              <a:lnSpc>
                <a:spcPts val="5440"/>
              </a:lnSpc>
            </a:pPr>
            <a:r>
              <a:rPr lang="en-US" sz="3200">
                <a:solidFill>
                  <a:srgbClr val="2D3880"/>
                </a:solidFill>
                <a:latin typeface="Glacial Indifference"/>
                <a:ea typeface="Glacial Indifference"/>
                <a:cs typeface="Glacial Indifference"/>
                <a:sym typeface="Glacial Indifference"/>
              </a:rPr>
              <a:t>2. Choi, H., &amp; Devaney, S. (2020). Adoption of Personal Finance Tools and Their Impact on Financial Planning. Journal of Financial Planning, 33(4), 45-53. </a:t>
            </a:r>
          </a:p>
          <a:p>
            <a:pPr algn="just">
              <a:lnSpc>
                <a:spcPts val="5440"/>
              </a:lnSpc>
            </a:pPr>
            <a:r>
              <a:rPr lang="en-US" sz="3200">
                <a:solidFill>
                  <a:srgbClr val="2D3880"/>
                </a:solidFill>
                <a:latin typeface="Glacial Indifference"/>
                <a:ea typeface="Glacial Indifference"/>
                <a:cs typeface="Glacial Indifference"/>
                <a:sym typeface="Glacial Indifference"/>
              </a:rPr>
              <a:t>  - Explores the role of personal finance management tools in improving user financial behavior. </a:t>
            </a:r>
          </a:p>
          <a:p>
            <a:pPr marL="0" lvl="0" indent="0" algn="just">
              <a:lnSpc>
                <a:spcPts val="5440"/>
              </a:lnSpc>
            </a:pPr>
            <a:r>
              <a:rPr lang="en-US" sz="3200">
                <a:solidFill>
                  <a:srgbClr val="2D3880"/>
                </a:solidFill>
                <a:latin typeface="Glacial Indifference"/>
                <a:ea typeface="Glacial Indifference"/>
                <a:cs typeface="Glacial Indifference"/>
                <a:sym typeface="Glacial Indifference"/>
              </a:rPr>
              <a:t>3. Gomber, P., Kauffman, R. J., Parker, C., &amp; Weber, B. W. (2018). On the Fintech Revolution: Interpreting the Forces of Innovation, Disruption, and Transformation in Financial Services. Journal of Management Information Systems, 35(1), 220-265.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3066628" cy="10287000"/>
          </a:xfrm>
          <a:custGeom>
            <a:avLst/>
            <a:gdLst/>
            <a:ahLst/>
            <a:cxnLst/>
            <a:rect l="l" t="t" r="r" b="b"/>
            <a:pathLst>
              <a:path w="13066628" h="10287000">
                <a:moveTo>
                  <a:pt x="0" y="0"/>
                </a:moveTo>
                <a:lnTo>
                  <a:pt x="13066628" y="0"/>
                </a:lnTo>
                <a:lnTo>
                  <a:pt x="13066628"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9144000" y="5419727"/>
            <a:ext cx="8115300" cy="2066729"/>
          </a:xfrm>
          <a:prstGeom prst="rect">
            <a:avLst/>
          </a:prstGeom>
        </p:spPr>
        <p:txBody>
          <a:bodyPr lIns="0" tIns="0" rIns="0" bIns="0" rtlCol="0" anchor="t">
            <a:spAutoFit/>
          </a:bodyPr>
          <a:lstStyle/>
          <a:p>
            <a:pPr marL="0" lvl="0" indent="0" algn="l">
              <a:lnSpc>
                <a:spcPts val="16810"/>
              </a:lnSpc>
            </a:pPr>
            <a:r>
              <a:rPr lang="en-US" sz="12007" b="1" i="1">
                <a:solidFill>
                  <a:srgbClr val="2D3880"/>
                </a:solidFill>
                <a:latin typeface="Cormorant Garamond Bold Italics"/>
                <a:ea typeface="Cormorant Garamond Bold Italics"/>
                <a:cs typeface="Cormorant Garamond Bold Italics"/>
                <a:sym typeface="Cormorant Garamond Bold Italics"/>
              </a:rPr>
              <a:t>Thank You</a:t>
            </a:r>
          </a:p>
        </p:txBody>
      </p:sp>
      <p:sp>
        <p:nvSpPr>
          <p:cNvPr id="4" name="TextBox 4"/>
          <p:cNvSpPr txBox="1"/>
          <p:nvPr/>
        </p:nvSpPr>
        <p:spPr>
          <a:xfrm>
            <a:off x="9144000" y="7419781"/>
            <a:ext cx="8115300" cy="539336"/>
          </a:xfrm>
          <a:prstGeom prst="rect">
            <a:avLst/>
          </a:prstGeom>
        </p:spPr>
        <p:txBody>
          <a:bodyPr lIns="0" tIns="0" rIns="0" bIns="0" rtlCol="0" anchor="t">
            <a:spAutoFit/>
          </a:bodyPr>
          <a:lstStyle/>
          <a:p>
            <a:pPr marL="0" lvl="0" indent="0" algn="l">
              <a:lnSpc>
                <a:spcPts val="4397"/>
              </a:lnSpc>
              <a:spcBef>
                <a:spcPct val="0"/>
              </a:spcBef>
            </a:pPr>
            <a:r>
              <a:rPr lang="en-US" sz="3141">
                <a:solidFill>
                  <a:srgbClr val="2D3880"/>
                </a:solidFill>
                <a:latin typeface="Glacial Indifference"/>
                <a:ea typeface="Glacial Indifference"/>
                <a:cs typeface="Glacial Indifference"/>
                <a:sym typeface="Glacial Indifference"/>
              </a:rPr>
              <a:t>02 May, 2024</a:t>
            </a:r>
          </a:p>
        </p:txBody>
      </p:sp>
      <p:sp>
        <p:nvSpPr>
          <p:cNvPr id="5" name="Freeform 5"/>
          <p:cNvSpPr/>
          <p:nvPr/>
        </p:nvSpPr>
        <p:spPr>
          <a:xfrm>
            <a:off x="9144000" y="4622165"/>
            <a:ext cx="1042670" cy="1042670"/>
          </a:xfrm>
          <a:custGeom>
            <a:avLst/>
            <a:gdLst/>
            <a:ahLst/>
            <a:cxnLst/>
            <a:rect l="l" t="t" r="r" b="b"/>
            <a:pathLst>
              <a:path w="1042670" h="1042670">
                <a:moveTo>
                  <a:pt x="0" y="0"/>
                </a:moveTo>
                <a:lnTo>
                  <a:pt x="1042670" y="0"/>
                </a:lnTo>
                <a:lnTo>
                  <a:pt x="1042670" y="1042670"/>
                </a:lnTo>
                <a:lnTo>
                  <a:pt x="0" y="10426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10408990" y="4565015"/>
            <a:ext cx="3150292" cy="1099820"/>
          </a:xfrm>
          <a:prstGeom prst="rect">
            <a:avLst/>
          </a:prstGeom>
        </p:spPr>
        <p:txBody>
          <a:bodyPr lIns="0" tIns="0" rIns="0" bIns="0" rtlCol="0" anchor="t">
            <a:spAutoFit/>
          </a:bodyPr>
          <a:lstStyle/>
          <a:p>
            <a:pPr marL="0" lvl="0" indent="0" algn="l">
              <a:lnSpc>
                <a:spcPts val="4480"/>
              </a:lnSpc>
              <a:spcBef>
                <a:spcPct val="0"/>
              </a:spcBef>
            </a:pPr>
            <a:r>
              <a:rPr lang="en-US" sz="3200">
                <a:solidFill>
                  <a:srgbClr val="2D3880"/>
                </a:solidFill>
                <a:latin typeface="Glacial Indifference"/>
                <a:ea typeface="Glacial Indifference"/>
                <a:cs typeface="Glacial Indifference"/>
                <a:sym typeface="Glacial Indifference"/>
              </a:rPr>
              <a:t>Timmerman Industries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7182390"/>
            <a:ext cx="7328478" cy="3104610"/>
          </a:xfrm>
          <a:custGeom>
            <a:avLst/>
            <a:gdLst/>
            <a:ahLst/>
            <a:cxnLst/>
            <a:rect l="l" t="t" r="r" b="b"/>
            <a:pathLst>
              <a:path w="7328478" h="3104610">
                <a:moveTo>
                  <a:pt x="0" y="0"/>
                </a:moveTo>
                <a:lnTo>
                  <a:pt x="7328478" y="0"/>
                </a:lnTo>
                <a:lnTo>
                  <a:pt x="7328478" y="3104610"/>
                </a:lnTo>
                <a:lnTo>
                  <a:pt x="0" y="31046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5166337" y="895350"/>
            <a:ext cx="7955327" cy="1226820"/>
          </a:xfrm>
          <a:prstGeom prst="rect">
            <a:avLst/>
          </a:prstGeom>
        </p:spPr>
        <p:txBody>
          <a:bodyPr lIns="0" tIns="0" rIns="0" bIns="0" rtlCol="0" anchor="t">
            <a:spAutoFit/>
          </a:bodyPr>
          <a:lstStyle/>
          <a:p>
            <a:pPr marL="0" lvl="0" indent="0" algn="l">
              <a:lnSpc>
                <a:spcPts val="10080"/>
              </a:lnSpc>
              <a:spcBef>
                <a:spcPct val="0"/>
              </a:spcBef>
            </a:pPr>
            <a:r>
              <a:rPr lang="en-US" sz="7200" b="1" i="1">
                <a:solidFill>
                  <a:srgbClr val="2D3880"/>
                </a:solidFill>
                <a:latin typeface="Cormorant Garamond Bold Italics"/>
                <a:ea typeface="Cormorant Garamond Bold Italics"/>
                <a:cs typeface="Cormorant Garamond Bold Italics"/>
                <a:sym typeface="Cormorant Garamond Bold Italics"/>
              </a:rPr>
              <a:t>       ABSTRACT   </a:t>
            </a:r>
          </a:p>
        </p:txBody>
      </p:sp>
      <p:sp>
        <p:nvSpPr>
          <p:cNvPr id="4" name="TextBox 4"/>
          <p:cNvSpPr txBox="1"/>
          <p:nvPr/>
        </p:nvSpPr>
        <p:spPr>
          <a:xfrm>
            <a:off x="3995505" y="2566584"/>
            <a:ext cx="10296990" cy="6623052"/>
          </a:xfrm>
          <a:prstGeom prst="rect">
            <a:avLst/>
          </a:prstGeom>
        </p:spPr>
        <p:txBody>
          <a:bodyPr lIns="0" tIns="0" rIns="0" bIns="0" rtlCol="0" anchor="t">
            <a:spAutoFit/>
          </a:bodyPr>
          <a:lstStyle/>
          <a:p>
            <a:pPr algn="just">
              <a:lnSpc>
                <a:spcPts val="5269"/>
              </a:lnSpc>
            </a:pPr>
            <a:r>
              <a:rPr lang="en-US" sz="3099">
                <a:solidFill>
                  <a:srgbClr val="2D3880"/>
                </a:solidFill>
                <a:latin typeface="Glacial Indifference"/>
                <a:ea typeface="Glacial Indifference"/>
                <a:cs typeface="Glacial Indifference"/>
                <a:sym typeface="Glacial Indifference"/>
              </a:rPr>
              <a:t>Smart Saver Automation is an innovative robotic process automation (RPA) solution developed in UiPath Studio to automate money transfers across accounts on a monthly basis. Designed to facilitate financial planning and streamline routine banking tasks, the automation enables users to efficiently allocate funds from their salary account to other accounts, such as those belonging to family members (e.g., father, mother, son) or personal savings and trading accounts.</a:t>
            </a:r>
          </a:p>
          <a:p>
            <a:pPr marL="0" lvl="0" indent="0" algn="just">
              <a:lnSpc>
                <a:spcPts val="5269"/>
              </a:lnSpc>
            </a:pPr>
            <a:endParaRPr lang="en-US" sz="3099">
              <a:solidFill>
                <a:srgbClr val="2D3880"/>
              </a:solidFill>
              <a:latin typeface="Glacial Indifference"/>
              <a:ea typeface="Glacial Indifference"/>
              <a:cs typeface="Glacial Indifference"/>
              <a:sym typeface="Glacial Indifferenc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7182390"/>
            <a:ext cx="7328478" cy="3104610"/>
          </a:xfrm>
          <a:custGeom>
            <a:avLst/>
            <a:gdLst/>
            <a:ahLst/>
            <a:cxnLst/>
            <a:rect l="l" t="t" r="r" b="b"/>
            <a:pathLst>
              <a:path w="7328478" h="3104610">
                <a:moveTo>
                  <a:pt x="0" y="0"/>
                </a:moveTo>
                <a:lnTo>
                  <a:pt x="7328478" y="0"/>
                </a:lnTo>
                <a:lnTo>
                  <a:pt x="7328478" y="3104610"/>
                </a:lnTo>
                <a:lnTo>
                  <a:pt x="0" y="31046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3638876" y="895350"/>
            <a:ext cx="11317773" cy="1226820"/>
          </a:xfrm>
          <a:prstGeom prst="rect">
            <a:avLst/>
          </a:prstGeom>
        </p:spPr>
        <p:txBody>
          <a:bodyPr lIns="0" tIns="0" rIns="0" bIns="0" rtlCol="0" anchor="t">
            <a:spAutoFit/>
          </a:bodyPr>
          <a:lstStyle/>
          <a:p>
            <a:pPr marL="0" lvl="0" indent="0" algn="l">
              <a:lnSpc>
                <a:spcPts val="10080"/>
              </a:lnSpc>
              <a:spcBef>
                <a:spcPct val="0"/>
              </a:spcBef>
            </a:pPr>
            <a:r>
              <a:rPr lang="en-US" sz="7200" b="1" i="1">
                <a:solidFill>
                  <a:srgbClr val="2D3880"/>
                </a:solidFill>
                <a:latin typeface="Cormorant Garamond Bold Italics"/>
                <a:ea typeface="Cormorant Garamond Bold Italics"/>
                <a:cs typeface="Cormorant Garamond Bold Italics"/>
                <a:sym typeface="Cormorant Garamond Bold Italics"/>
              </a:rPr>
              <a:t>Need for the Proposed System</a:t>
            </a:r>
          </a:p>
        </p:txBody>
      </p:sp>
      <p:sp>
        <p:nvSpPr>
          <p:cNvPr id="4" name="TextBox 4"/>
          <p:cNvSpPr txBox="1"/>
          <p:nvPr/>
        </p:nvSpPr>
        <p:spPr>
          <a:xfrm>
            <a:off x="3638876" y="2288556"/>
            <a:ext cx="11010248" cy="6623052"/>
          </a:xfrm>
          <a:prstGeom prst="rect">
            <a:avLst/>
          </a:prstGeom>
        </p:spPr>
        <p:txBody>
          <a:bodyPr lIns="0" tIns="0" rIns="0" bIns="0" rtlCol="0" anchor="t">
            <a:spAutoFit/>
          </a:bodyPr>
          <a:lstStyle/>
          <a:p>
            <a:pPr algn="just">
              <a:lnSpc>
                <a:spcPts val="5269"/>
              </a:lnSpc>
            </a:pPr>
            <a:r>
              <a:rPr lang="en-US" sz="3099">
                <a:solidFill>
                  <a:srgbClr val="2D3880"/>
                </a:solidFill>
                <a:latin typeface="Glacial Indifference"/>
                <a:ea typeface="Glacial Indifference"/>
                <a:cs typeface="Glacial Indifference"/>
                <a:sym typeface="Glacial Indifference"/>
              </a:rPr>
              <a:t>Managing personal finances effectively can be a challenging and time-consuming task, especially for individuals with multiple financial obligations. Routine money transfers, such as allocating funds to family members, savings accounts, or investment portfolios, often require manual intervention, making the process prone to delays and errors. </a:t>
            </a:r>
          </a:p>
          <a:p>
            <a:pPr algn="just">
              <a:lnSpc>
                <a:spcPts val="5269"/>
              </a:lnSpc>
            </a:pPr>
            <a:r>
              <a:rPr lang="en-US" sz="3099">
                <a:solidFill>
                  <a:srgbClr val="2D3880"/>
                </a:solidFill>
                <a:latin typeface="Glacial Indifference"/>
                <a:ea typeface="Glacial Indifference"/>
                <a:cs typeface="Glacial Indifference"/>
                <a:sym typeface="Glacial Indifference"/>
              </a:rPr>
              <a:t>The Smart Saver Automation project addresses these challenges by leveraging the capabilities of UiPath Studio to create a fully automated solution for financial transactions.</a:t>
            </a:r>
          </a:p>
          <a:p>
            <a:pPr marL="0" lvl="0" indent="0" algn="just">
              <a:lnSpc>
                <a:spcPts val="5269"/>
              </a:lnSpc>
            </a:pPr>
            <a:endParaRPr lang="en-US" sz="3099">
              <a:solidFill>
                <a:srgbClr val="2D3880"/>
              </a:solidFill>
              <a:latin typeface="Glacial Indifference"/>
              <a:ea typeface="Glacial Indifference"/>
              <a:cs typeface="Glacial Indifference"/>
              <a:sym typeface="Glacial Indifferenc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7182390"/>
            <a:ext cx="7328478" cy="3104610"/>
          </a:xfrm>
          <a:custGeom>
            <a:avLst/>
            <a:gdLst/>
            <a:ahLst/>
            <a:cxnLst/>
            <a:rect l="l" t="t" r="r" b="b"/>
            <a:pathLst>
              <a:path w="7328478" h="3104610">
                <a:moveTo>
                  <a:pt x="0" y="0"/>
                </a:moveTo>
                <a:lnTo>
                  <a:pt x="7328478" y="0"/>
                </a:lnTo>
                <a:lnTo>
                  <a:pt x="7328478" y="3104610"/>
                </a:lnTo>
                <a:lnTo>
                  <a:pt x="0" y="31046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3664239" y="895350"/>
            <a:ext cx="11848467" cy="1226820"/>
          </a:xfrm>
          <a:prstGeom prst="rect">
            <a:avLst/>
          </a:prstGeom>
        </p:spPr>
        <p:txBody>
          <a:bodyPr lIns="0" tIns="0" rIns="0" bIns="0" rtlCol="0" anchor="t">
            <a:spAutoFit/>
          </a:bodyPr>
          <a:lstStyle/>
          <a:p>
            <a:pPr marL="0" lvl="0" indent="0" algn="l">
              <a:lnSpc>
                <a:spcPts val="10080"/>
              </a:lnSpc>
              <a:spcBef>
                <a:spcPct val="0"/>
              </a:spcBef>
            </a:pPr>
            <a:r>
              <a:rPr lang="en-US" sz="7200" b="1" i="1">
                <a:solidFill>
                  <a:srgbClr val="2D3880"/>
                </a:solidFill>
                <a:latin typeface="Cormorant Garamond Bold Italics"/>
                <a:ea typeface="Cormorant Garamond Bold Italics"/>
                <a:cs typeface="Cormorant Garamond Bold Italics"/>
                <a:sym typeface="Cormorant Garamond Bold Italics"/>
              </a:rPr>
              <a:t>Advantages of the Proposed System</a:t>
            </a:r>
          </a:p>
        </p:txBody>
      </p:sp>
      <p:sp>
        <p:nvSpPr>
          <p:cNvPr id="4" name="TextBox 4"/>
          <p:cNvSpPr txBox="1"/>
          <p:nvPr/>
        </p:nvSpPr>
        <p:spPr>
          <a:xfrm>
            <a:off x="3638876" y="2425253"/>
            <a:ext cx="11010248" cy="6309442"/>
          </a:xfrm>
          <a:prstGeom prst="rect">
            <a:avLst/>
          </a:prstGeom>
        </p:spPr>
        <p:txBody>
          <a:bodyPr lIns="0" tIns="0" rIns="0" bIns="0" rtlCol="0" anchor="t">
            <a:spAutoFit/>
          </a:bodyPr>
          <a:lstStyle/>
          <a:p>
            <a:pPr marL="0" lvl="0" indent="0" algn="l">
              <a:lnSpc>
                <a:spcPts val="8443"/>
              </a:lnSpc>
            </a:pPr>
            <a:r>
              <a:rPr lang="en-US" sz="4966">
                <a:solidFill>
                  <a:srgbClr val="2D3880"/>
                </a:solidFill>
                <a:latin typeface="Glacial Indifference"/>
                <a:ea typeface="Glacial Indifference"/>
                <a:cs typeface="Glacial Indifference"/>
                <a:sym typeface="Glacial Indifference"/>
              </a:rPr>
              <a:t>We're studying the market for a new product, analyzing consumer trends and competition. Our goal is to identify opportunities and challenges, gain valuable insights, and position the product for success.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7182390"/>
            <a:ext cx="7328478" cy="3104610"/>
          </a:xfrm>
          <a:custGeom>
            <a:avLst/>
            <a:gdLst/>
            <a:ahLst/>
            <a:cxnLst/>
            <a:rect l="l" t="t" r="r" b="b"/>
            <a:pathLst>
              <a:path w="7328478" h="3104610">
                <a:moveTo>
                  <a:pt x="0" y="0"/>
                </a:moveTo>
                <a:lnTo>
                  <a:pt x="7328478" y="0"/>
                </a:lnTo>
                <a:lnTo>
                  <a:pt x="7328478" y="3104610"/>
                </a:lnTo>
                <a:lnTo>
                  <a:pt x="0" y="31046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3664239" y="895350"/>
            <a:ext cx="11848467" cy="1226820"/>
          </a:xfrm>
          <a:prstGeom prst="rect">
            <a:avLst/>
          </a:prstGeom>
        </p:spPr>
        <p:txBody>
          <a:bodyPr lIns="0" tIns="0" rIns="0" bIns="0" rtlCol="0" anchor="t">
            <a:spAutoFit/>
          </a:bodyPr>
          <a:lstStyle/>
          <a:p>
            <a:pPr marL="0" lvl="0" indent="0" algn="l">
              <a:lnSpc>
                <a:spcPts val="10080"/>
              </a:lnSpc>
              <a:spcBef>
                <a:spcPct val="0"/>
              </a:spcBef>
            </a:pPr>
            <a:r>
              <a:rPr lang="en-US" sz="7200" b="1" i="1">
                <a:solidFill>
                  <a:srgbClr val="2D3880"/>
                </a:solidFill>
                <a:latin typeface="Cormorant Garamond Bold Italics"/>
                <a:ea typeface="Cormorant Garamond Bold Italics"/>
                <a:cs typeface="Cormorant Garamond Bold Italics"/>
                <a:sym typeface="Cormorant Garamond Bold Italics"/>
              </a:rPr>
              <a:t>          Literature Survey</a:t>
            </a:r>
          </a:p>
        </p:txBody>
      </p:sp>
      <p:sp>
        <p:nvSpPr>
          <p:cNvPr id="4" name="TextBox 4"/>
          <p:cNvSpPr txBox="1"/>
          <p:nvPr/>
        </p:nvSpPr>
        <p:spPr>
          <a:xfrm>
            <a:off x="3664239" y="3734302"/>
            <a:ext cx="11010248" cy="6121400"/>
          </a:xfrm>
          <a:prstGeom prst="rect">
            <a:avLst/>
          </a:prstGeom>
        </p:spPr>
        <p:txBody>
          <a:bodyPr lIns="0" tIns="0" rIns="0" bIns="0" rtlCol="0" anchor="t">
            <a:spAutoFit/>
          </a:bodyPr>
          <a:lstStyle/>
          <a:p>
            <a:pPr algn="l">
              <a:lnSpc>
                <a:spcPts val="5440"/>
              </a:lnSpc>
            </a:pPr>
            <a:r>
              <a:rPr lang="en-US" sz="3200">
                <a:solidFill>
                  <a:srgbClr val="2D3880"/>
                </a:solidFill>
                <a:latin typeface="Glacial Indifference"/>
                <a:ea typeface="Glacial Indifference"/>
                <a:cs typeface="Glacial Indifference"/>
                <a:sym typeface="Glacial Indifference"/>
              </a:rPr>
              <a:t>Advantages:</a:t>
            </a:r>
          </a:p>
          <a:p>
            <a:pPr marL="690881" lvl="1" indent="-345440" algn="l">
              <a:lnSpc>
                <a:spcPts val="5440"/>
              </a:lnSpc>
              <a:buFont typeface="Arial"/>
              <a:buChar char="•"/>
            </a:pPr>
            <a:r>
              <a:rPr lang="en-US" sz="3200">
                <a:solidFill>
                  <a:srgbClr val="2D3880"/>
                </a:solidFill>
                <a:latin typeface="Glacial Indifference"/>
                <a:ea typeface="Glacial Indifference"/>
                <a:cs typeface="Glacial Indifference"/>
                <a:sym typeface="Glacial Indifference"/>
              </a:rPr>
              <a:t>Highlights the efficiency gains from RPA, including time savings and reduction of human errors.</a:t>
            </a:r>
          </a:p>
          <a:p>
            <a:pPr marL="690881" lvl="1" indent="-345440" algn="l">
              <a:lnSpc>
                <a:spcPts val="5440"/>
              </a:lnSpc>
              <a:buFont typeface="Arial"/>
              <a:buChar char="•"/>
            </a:pPr>
            <a:r>
              <a:rPr lang="en-US" sz="3200">
                <a:solidFill>
                  <a:srgbClr val="2D3880"/>
                </a:solidFill>
                <a:latin typeface="Glacial Indifference"/>
                <a:ea typeface="Glacial Indifference"/>
                <a:cs typeface="Glacial Indifference"/>
                <a:sym typeface="Glacial Indifference"/>
              </a:rPr>
              <a:t>Demonstrates how RPA can automate repetitive financial tasks, such as transaction processing and account reconciliation.</a:t>
            </a:r>
          </a:p>
          <a:p>
            <a:pPr marL="690881" lvl="1" indent="-345440" algn="l">
              <a:lnSpc>
                <a:spcPts val="5440"/>
              </a:lnSpc>
              <a:buFont typeface="Arial"/>
              <a:buChar char="•"/>
            </a:pPr>
            <a:r>
              <a:rPr lang="en-US" sz="3200">
                <a:solidFill>
                  <a:srgbClr val="2D3880"/>
                </a:solidFill>
                <a:latin typeface="Glacial Indifference"/>
                <a:ea typeface="Glacial Indifference"/>
                <a:cs typeface="Glacial Indifference"/>
                <a:sym typeface="Glacial Indifference"/>
              </a:rPr>
              <a:t>Discusses the scalability of RPA for various use cases, making it applicable to personal finance management.</a:t>
            </a:r>
          </a:p>
          <a:p>
            <a:pPr marL="0" lvl="0" indent="0" algn="l">
              <a:lnSpc>
                <a:spcPts val="5440"/>
              </a:lnSpc>
            </a:pPr>
            <a:endParaRPr lang="en-US" sz="3200">
              <a:solidFill>
                <a:srgbClr val="2D3880"/>
              </a:solidFill>
              <a:latin typeface="Glacial Indifference"/>
              <a:ea typeface="Glacial Indifference"/>
              <a:cs typeface="Glacial Indifference"/>
              <a:sym typeface="Glacial Indifference"/>
            </a:endParaRPr>
          </a:p>
        </p:txBody>
      </p:sp>
      <p:sp>
        <p:nvSpPr>
          <p:cNvPr id="5" name="TextBox 5"/>
          <p:cNvSpPr txBox="1"/>
          <p:nvPr/>
        </p:nvSpPr>
        <p:spPr>
          <a:xfrm>
            <a:off x="732981" y="2308910"/>
            <a:ext cx="16008548" cy="537845"/>
          </a:xfrm>
          <a:prstGeom prst="rect">
            <a:avLst/>
          </a:prstGeom>
        </p:spPr>
        <p:txBody>
          <a:bodyPr lIns="0" tIns="0" rIns="0" bIns="0" rtlCol="0" anchor="t">
            <a:spAutoFit/>
          </a:bodyPr>
          <a:lstStyle/>
          <a:p>
            <a:pPr algn="ctr">
              <a:lnSpc>
                <a:spcPts val="4480"/>
              </a:lnSpc>
            </a:pPr>
            <a:r>
              <a:rPr lang="en-US" sz="3200" b="1">
                <a:solidFill>
                  <a:srgbClr val="2D3880"/>
                </a:solidFill>
                <a:latin typeface="Canva Sans Bold"/>
                <a:ea typeface="Canva Sans Bold"/>
                <a:cs typeface="Canva Sans Bold"/>
                <a:sym typeface="Canva Sans Bold"/>
              </a:rPr>
              <a:t>Robotic Process Automation: The Next Transformation Lever for Shared Services</a:t>
            </a:r>
          </a:p>
        </p:txBody>
      </p:sp>
      <p:sp>
        <p:nvSpPr>
          <p:cNvPr id="6" name="TextBox 6"/>
          <p:cNvSpPr txBox="1"/>
          <p:nvPr/>
        </p:nvSpPr>
        <p:spPr>
          <a:xfrm>
            <a:off x="8246777" y="2770555"/>
            <a:ext cx="8456652" cy="580390"/>
          </a:xfrm>
          <a:prstGeom prst="rect">
            <a:avLst/>
          </a:prstGeom>
        </p:spPr>
        <p:txBody>
          <a:bodyPr lIns="0" tIns="0" rIns="0" bIns="0" rtlCol="0" anchor="t">
            <a:spAutoFit/>
          </a:bodyPr>
          <a:lstStyle/>
          <a:p>
            <a:pPr algn="ctr">
              <a:lnSpc>
                <a:spcPts val="4759"/>
              </a:lnSpc>
            </a:pPr>
            <a:r>
              <a:rPr lang="en-US" sz="3399">
                <a:solidFill>
                  <a:srgbClr val="2D3880"/>
                </a:solidFill>
                <a:latin typeface="Canva Sans"/>
                <a:ea typeface="Canva Sans"/>
                <a:cs typeface="Canva Sans"/>
                <a:sym typeface="Canva Sans"/>
              </a:rPr>
              <a:t>Willcocks, L., Lacity, M., &amp; Craig, A. (2015)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7182390"/>
            <a:ext cx="7328478" cy="3104610"/>
          </a:xfrm>
          <a:custGeom>
            <a:avLst/>
            <a:gdLst/>
            <a:ahLst/>
            <a:cxnLst/>
            <a:rect l="l" t="t" r="r" b="b"/>
            <a:pathLst>
              <a:path w="7328478" h="3104610">
                <a:moveTo>
                  <a:pt x="0" y="0"/>
                </a:moveTo>
                <a:lnTo>
                  <a:pt x="7328478" y="0"/>
                </a:lnTo>
                <a:lnTo>
                  <a:pt x="7328478" y="3104610"/>
                </a:lnTo>
                <a:lnTo>
                  <a:pt x="0" y="31046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3664239" y="895350"/>
            <a:ext cx="11848467" cy="1226820"/>
          </a:xfrm>
          <a:prstGeom prst="rect">
            <a:avLst/>
          </a:prstGeom>
        </p:spPr>
        <p:txBody>
          <a:bodyPr lIns="0" tIns="0" rIns="0" bIns="0" rtlCol="0" anchor="t">
            <a:spAutoFit/>
          </a:bodyPr>
          <a:lstStyle/>
          <a:p>
            <a:pPr marL="0" lvl="0" indent="0" algn="l">
              <a:lnSpc>
                <a:spcPts val="10080"/>
              </a:lnSpc>
              <a:spcBef>
                <a:spcPct val="0"/>
              </a:spcBef>
            </a:pPr>
            <a:r>
              <a:rPr lang="en-US" sz="7200" b="1" i="1">
                <a:solidFill>
                  <a:srgbClr val="2D3880"/>
                </a:solidFill>
                <a:latin typeface="Cormorant Garamond Bold Italics"/>
                <a:ea typeface="Cormorant Garamond Bold Italics"/>
                <a:cs typeface="Cormorant Garamond Bold Italics"/>
                <a:sym typeface="Cormorant Garamond Bold Italics"/>
              </a:rPr>
              <a:t>          Literature Survey</a:t>
            </a:r>
          </a:p>
        </p:txBody>
      </p:sp>
      <p:sp>
        <p:nvSpPr>
          <p:cNvPr id="4" name="TextBox 4"/>
          <p:cNvSpPr txBox="1"/>
          <p:nvPr/>
        </p:nvSpPr>
        <p:spPr>
          <a:xfrm>
            <a:off x="3664239" y="3912920"/>
            <a:ext cx="11010248" cy="5435600"/>
          </a:xfrm>
          <a:prstGeom prst="rect">
            <a:avLst/>
          </a:prstGeom>
        </p:spPr>
        <p:txBody>
          <a:bodyPr lIns="0" tIns="0" rIns="0" bIns="0" rtlCol="0" anchor="t">
            <a:spAutoFit/>
          </a:bodyPr>
          <a:lstStyle/>
          <a:p>
            <a:pPr algn="l">
              <a:lnSpc>
                <a:spcPts val="5440"/>
              </a:lnSpc>
            </a:pPr>
            <a:r>
              <a:rPr lang="en-US" sz="3200">
                <a:solidFill>
                  <a:srgbClr val="2D3880"/>
                </a:solidFill>
                <a:latin typeface="Glacial Indifference"/>
                <a:ea typeface="Glacial Indifference"/>
                <a:cs typeface="Glacial Indifference"/>
                <a:sym typeface="Glacial Indifference"/>
              </a:rPr>
              <a:t>Disadvantages:</a:t>
            </a:r>
          </a:p>
          <a:p>
            <a:pPr marL="690881" lvl="1" indent="-345440" algn="l">
              <a:lnSpc>
                <a:spcPts val="5440"/>
              </a:lnSpc>
              <a:buFont typeface="Arial"/>
              <a:buChar char="•"/>
            </a:pPr>
            <a:r>
              <a:rPr lang="en-US" sz="3200">
                <a:solidFill>
                  <a:srgbClr val="2D3880"/>
                </a:solidFill>
                <a:latin typeface="Glacial Indifference"/>
                <a:ea typeface="Glacial Indifference"/>
                <a:cs typeface="Glacial Indifference"/>
                <a:sym typeface="Glacial Indifference"/>
              </a:rPr>
              <a:t>Focuses primarily on enterprise applications; lacks direct applicability to individual-level financial tasks.</a:t>
            </a:r>
          </a:p>
          <a:p>
            <a:pPr marL="690881" lvl="1" indent="-345440" algn="l">
              <a:lnSpc>
                <a:spcPts val="5440"/>
              </a:lnSpc>
              <a:buFont typeface="Arial"/>
              <a:buChar char="•"/>
            </a:pPr>
            <a:r>
              <a:rPr lang="en-US" sz="3200">
                <a:solidFill>
                  <a:srgbClr val="2D3880"/>
                </a:solidFill>
                <a:latin typeface="Glacial Indifference"/>
                <a:ea typeface="Glacial Indifference"/>
                <a:cs typeface="Glacial Indifference"/>
                <a:sym typeface="Glacial Indifference"/>
              </a:rPr>
              <a:t>Does not address specific challenges of integrating RPA with online banking systems.</a:t>
            </a:r>
          </a:p>
          <a:p>
            <a:pPr marL="690881" lvl="1" indent="-345440" algn="l">
              <a:lnSpc>
                <a:spcPts val="5440"/>
              </a:lnSpc>
              <a:buFont typeface="Arial"/>
              <a:buChar char="•"/>
            </a:pPr>
            <a:r>
              <a:rPr lang="en-US" sz="3200">
                <a:solidFill>
                  <a:srgbClr val="2D3880"/>
                </a:solidFill>
                <a:latin typeface="Glacial Indifference"/>
                <a:ea typeface="Glacial Indifference"/>
                <a:cs typeface="Glacial Indifference"/>
                <a:sym typeface="Glacial Indifference"/>
              </a:rPr>
              <a:t>Limited discussion on security measures tailored for personal finance.</a:t>
            </a:r>
          </a:p>
          <a:p>
            <a:pPr marL="0" lvl="0" indent="0" algn="l">
              <a:lnSpc>
                <a:spcPts val="5440"/>
              </a:lnSpc>
            </a:pPr>
            <a:endParaRPr lang="en-US" sz="3200">
              <a:solidFill>
                <a:srgbClr val="2D3880"/>
              </a:solidFill>
              <a:latin typeface="Glacial Indifference"/>
              <a:ea typeface="Glacial Indifference"/>
              <a:cs typeface="Glacial Indifference"/>
              <a:sym typeface="Glacial Indifference"/>
            </a:endParaRPr>
          </a:p>
        </p:txBody>
      </p:sp>
      <p:sp>
        <p:nvSpPr>
          <p:cNvPr id="5" name="TextBox 5"/>
          <p:cNvSpPr txBox="1"/>
          <p:nvPr/>
        </p:nvSpPr>
        <p:spPr>
          <a:xfrm>
            <a:off x="694881" y="2299385"/>
            <a:ext cx="16008548" cy="537845"/>
          </a:xfrm>
          <a:prstGeom prst="rect">
            <a:avLst/>
          </a:prstGeom>
        </p:spPr>
        <p:txBody>
          <a:bodyPr lIns="0" tIns="0" rIns="0" bIns="0" rtlCol="0" anchor="t">
            <a:spAutoFit/>
          </a:bodyPr>
          <a:lstStyle/>
          <a:p>
            <a:pPr algn="ctr">
              <a:lnSpc>
                <a:spcPts val="4480"/>
              </a:lnSpc>
            </a:pPr>
            <a:r>
              <a:rPr lang="en-US" sz="3200" b="1">
                <a:solidFill>
                  <a:srgbClr val="2D3880"/>
                </a:solidFill>
                <a:latin typeface="Canva Sans Bold"/>
                <a:ea typeface="Canva Sans Bold"/>
                <a:cs typeface="Canva Sans Bold"/>
                <a:sym typeface="Canva Sans Bold"/>
              </a:rPr>
              <a:t>Robotic Process Automation: The Next Transformation Lever for Shared Services</a:t>
            </a:r>
          </a:p>
        </p:txBody>
      </p:sp>
      <p:sp>
        <p:nvSpPr>
          <p:cNvPr id="6" name="TextBox 6"/>
          <p:cNvSpPr txBox="1"/>
          <p:nvPr/>
        </p:nvSpPr>
        <p:spPr>
          <a:xfrm>
            <a:off x="8246777" y="2770555"/>
            <a:ext cx="8456652" cy="580390"/>
          </a:xfrm>
          <a:prstGeom prst="rect">
            <a:avLst/>
          </a:prstGeom>
        </p:spPr>
        <p:txBody>
          <a:bodyPr lIns="0" tIns="0" rIns="0" bIns="0" rtlCol="0" anchor="t">
            <a:spAutoFit/>
          </a:bodyPr>
          <a:lstStyle/>
          <a:p>
            <a:pPr algn="ctr">
              <a:lnSpc>
                <a:spcPts val="4759"/>
              </a:lnSpc>
            </a:pPr>
            <a:r>
              <a:rPr lang="en-US" sz="3399">
                <a:solidFill>
                  <a:srgbClr val="2D3880"/>
                </a:solidFill>
                <a:latin typeface="Canva Sans"/>
                <a:ea typeface="Canva Sans"/>
                <a:cs typeface="Canva Sans"/>
                <a:sym typeface="Canva Sans"/>
              </a:rPr>
              <a:t>Willcocks, L., Lacity, M., &amp; Craig, A. (2015)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7182390"/>
            <a:ext cx="7328478" cy="3104610"/>
          </a:xfrm>
          <a:custGeom>
            <a:avLst/>
            <a:gdLst/>
            <a:ahLst/>
            <a:cxnLst/>
            <a:rect l="l" t="t" r="r" b="b"/>
            <a:pathLst>
              <a:path w="7328478" h="3104610">
                <a:moveTo>
                  <a:pt x="0" y="0"/>
                </a:moveTo>
                <a:lnTo>
                  <a:pt x="7328478" y="0"/>
                </a:lnTo>
                <a:lnTo>
                  <a:pt x="7328478" y="3104610"/>
                </a:lnTo>
                <a:lnTo>
                  <a:pt x="0" y="31046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6542203" y="895350"/>
            <a:ext cx="5203593" cy="1226820"/>
          </a:xfrm>
          <a:prstGeom prst="rect">
            <a:avLst/>
          </a:prstGeom>
        </p:spPr>
        <p:txBody>
          <a:bodyPr lIns="0" tIns="0" rIns="0" bIns="0" rtlCol="0" anchor="t">
            <a:spAutoFit/>
          </a:bodyPr>
          <a:lstStyle/>
          <a:p>
            <a:pPr marL="0" lvl="0" indent="0" algn="l">
              <a:lnSpc>
                <a:spcPts val="10080"/>
              </a:lnSpc>
              <a:spcBef>
                <a:spcPct val="0"/>
              </a:spcBef>
            </a:pPr>
            <a:r>
              <a:rPr lang="en-US" sz="7200" b="1" i="1">
                <a:solidFill>
                  <a:srgbClr val="2D3880"/>
                </a:solidFill>
                <a:latin typeface="Cormorant Garamond Bold Italics"/>
                <a:ea typeface="Cormorant Garamond Bold Italics"/>
                <a:cs typeface="Cormorant Garamond Bold Italics"/>
                <a:sym typeface="Cormorant Garamond Bold Italics"/>
              </a:rPr>
              <a:t>Main Objective</a:t>
            </a:r>
          </a:p>
        </p:txBody>
      </p:sp>
      <p:sp>
        <p:nvSpPr>
          <p:cNvPr id="4" name="TextBox 4"/>
          <p:cNvSpPr txBox="1"/>
          <p:nvPr/>
        </p:nvSpPr>
        <p:spPr>
          <a:xfrm>
            <a:off x="3638876" y="3378200"/>
            <a:ext cx="11010248" cy="3378200"/>
          </a:xfrm>
          <a:prstGeom prst="rect">
            <a:avLst/>
          </a:prstGeom>
        </p:spPr>
        <p:txBody>
          <a:bodyPr lIns="0" tIns="0" rIns="0" bIns="0" rtlCol="0" anchor="t">
            <a:spAutoFit/>
          </a:bodyPr>
          <a:lstStyle/>
          <a:p>
            <a:pPr marL="0" lvl="0" indent="0" algn="l">
              <a:lnSpc>
                <a:spcPts val="5440"/>
              </a:lnSpc>
            </a:pPr>
            <a:r>
              <a:rPr lang="en-US" sz="3200">
                <a:solidFill>
                  <a:srgbClr val="2D3880"/>
                </a:solidFill>
                <a:latin typeface="Glacial Indifference"/>
                <a:ea typeface="Glacial Indifference"/>
                <a:cs typeface="Glacial Indifference"/>
                <a:sym typeface="Glacial Indifference"/>
              </a:rPr>
              <a:t>The objective of the Smart Saver Automation Project is to develop a robust and user-friendly robotic process automation (RPA) solution using UiPath Studio to automate the recurring process of transferring funds from a user’s current account to designated accounts.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7182390"/>
            <a:ext cx="7328478" cy="3104610"/>
          </a:xfrm>
          <a:custGeom>
            <a:avLst/>
            <a:gdLst/>
            <a:ahLst/>
            <a:cxnLst/>
            <a:rect l="l" t="t" r="r" b="b"/>
            <a:pathLst>
              <a:path w="7328478" h="3104610">
                <a:moveTo>
                  <a:pt x="0" y="0"/>
                </a:moveTo>
                <a:lnTo>
                  <a:pt x="7328478" y="0"/>
                </a:lnTo>
                <a:lnTo>
                  <a:pt x="7328478" y="3104610"/>
                </a:lnTo>
                <a:lnTo>
                  <a:pt x="0" y="31046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069955" y="2205377"/>
            <a:ext cx="10148090" cy="7052923"/>
          </a:xfrm>
          <a:custGeom>
            <a:avLst/>
            <a:gdLst/>
            <a:ahLst/>
            <a:cxnLst/>
            <a:rect l="l" t="t" r="r" b="b"/>
            <a:pathLst>
              <a:path w="10148090" h="7052923">
                <a:moveTo>
                  <a:pt x="0" y="0"/>
                </a:moveTo>
                <a:lnTo>
                  <a:pt x="10148090" y="0"/>
                </a:lnTo>
                <a:lnTo>
                  <a:pt x="10148090" y="7052923"/>
                </a:lnTo>
                <a:lnTo>
                  <a:pt x="0" y="7052923"/>
                </a:lnTo>
                <a:lnTo>
                  <a:pt x="0" y="0"/>
                </a:lnTo>
                <a:close/>
              </a:path>
            </a:pathLst>
          </a:custGeom>
          <a:blipFill>
            <a:blip r:embed="rId4"/>
            <a:stretch>
              <a:fillRect/>
            </a:stretch>
          </a:blipFill>
        </p:spPr>
      </p:sp>
      <p:sp>
        <p:nvSpPr>
          <p:cNvPr id="4" name="TextBox 4"/>
          <p:cNvSpPr txBox="1"/>
          <p:nvPr/>
        </p:nvSpPr>
        <p:spPr>
          <a:xfrm>
            <a:off x="7014851" y="895350"/>
            <a:ext cx="4258297" cy="1226820"/>
          </a:xfrm>
          <a:prstGeom prst="rect">
            <a:avLst/>
          </a:prstGeom>
        </p:spPr>
        <p:txBody>
          <a:bodyPr lIns="0" tIns="0" rIns="0" bIns="0" rtlCol="0" anchor="t">
            <a:spAutoFit/>
          </a:bodyPr>
          <a:lstStyle/>
          <a:p>
            <a:pPr marL="0" lvl="0" indent="0" algn="l">
              <a:lnSpc>
                <a:spcPts val="10080"/>
              </a:lnSpc>
              <a:spcBef>
                <a:spcPct val="0"/>
              </a:spcBef>
            </a:pPr>
            <a:r>
              <a:rPr lang="en-US" sz="7200" b="1" i="1">
                <a:solidFill>
                  <a:srgbClr val="2D3880"/>
                </a:solidFill>
                <a:latin typeface="Cormorant Garamond Bold Italics"/>
                <a:ea typeface="Cormorant Garamond Bold Italics"/>
                <a:cs typeface="Cormorant Garamond Bold Italics"/>
                <a:sym typeface="Cormorant Garamond Bold Italics"/>
              </a:rPr>
              <a:t>Architecture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10984885" y="0"/>
            <a:ext cx="7328478" cy="3104610"/>
          </a:xfrm>
          <a:custGeom>
            <a:avLst/>
            <a:gdLst/>
            <a:ahLst/>
            <a:cxnLst/>
            <a:rect l="l" t="t" r="r" b="b"/>
            <a:pathLst>
              <a:path w="7328478" h="3104610">
                <a:moveTo>
                  <a:pt x="0" y="0"/>
                </a:moveTo>
                <a:lnTo>
                  <a:pt x="7328478" y="0"/>
                </a:lnTo>
                <a:lnTo>
                  <a:pt x="7328478" y="3104610"/>
                </a:lnTo>
                <a:lnTo>
                  <a:pt x="0" y="31046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5457894" y="895350"/>
            <a:ext cx="7372213" cy="1226820"/>
          </a:xfrm>
          <a:prstGeom prst="rect">
            <a:avLst/>
          </a:prstGeom>
        </p:spPr>
        <p:txBody>
          <a:bodyPr lIns="0" tIns="0" rIns="0" bIns="0" rtlCol="0" anchor="t">
            <a:spAutoFit/>
          </a:bodyPr>
          <a:lstStyle/>
          <a:p>
            <a:pPr marL="0" lvl="0" indent="0" algn="l">
              <a:lnSpc>
                <a:spcPts val="10080"/>
              </a:lnSpc>
              <a:spcBef>
                <a:spcPct val="0"/>
              </a:spcBef>
            </a:pPr>
            <a:r>
              <a:rPr lang="en-US" sz="7200" b="1" i="1">
                <a:solidFill>
                  <a:srgbClr val="2D3880"/>
                </a:solidFill>
                <a:latin typeface="Cormorant Garamond Bold Italics"/>
                <a:ea typeface="Cormorant Garamond Bold Italics"/>
                <a:cs typeface="Cormorant Garamond Bold Italics"/>
                <a:sym typeface="Cormorant Garamond Bold Italics"/>
              </a:rPr>
              <a:t>System Requirements</a:t>
            </a:r>
          </a:p>
        </p:txBody>
      </p:sp>
      <p:sp>
        <p:nvSpPr>
          <p:cNvPr id="4" name="TextBox 4"/>
          <p:cNvSpPr txBox="1"/>
          <p:nvPr/>
        </p:nvSpPr>
        <p:spPr>
          <a:xfrm>
            <a:off x="497157" y="2510978"/>
            <a:ext cx="8062983" cy="6807200"/>
          </a:xfrm>
          <a:prstGeom prst="rect">
            <a:avLst/>
          </a:prstGeom>
        </p:spPr>
        <p:txBody>
          <a:bodyPr lIns="0" tIns="0" rIns="0" bIns="0" rtlCol="0" anchor="t">
            <a:spAutoFit/>
          </a:bodyPr>
          <a:lstStyle/>
          <a:p>
            <a:pPr algn="just">
              <a:lnSpc>
                <a:spcPts val="5440"/>
              </a:lnSpc>
            </a:pPr>
            <a:r>
              <a:rPr lang="en-US" sz="3200">
                <a:solidFill>
                  <a:srgbClr val="2D3880"/>
                </a:solidFill>
                <a:latin typeface="Glacial Indifference"/>
                <a:ea typeface="Glacial Indifference"/>
                <a:cs typeface="Glacial Indifference"/>
                <a:sym typeface="Glacial Indifference"/>
              </a:rPr>
              <a:t>1. Hardware Requirements</a:t>
            </a:r>
          </a:p>
          <a:p>
            <a:pPr algn="just">
              <a:lnSpc>
                <a:spcPts val="5440"/>
              </a:lnSpc>
            </a:pPr>
            <a:r>
              <a:rPr lang="en-US" sz="3200">
                <a:solidFill>
                  <a:srgbClr val="2D3880"/>
                </a:solidFill>
                <a:latin typeface="Glacial Indifference"/>
                <a:ea typeface="Glacial Indifference"/>
                <a:cs typeface="Glacial Indifference"/>
                <a:sym typeface="Glacial Indifference"/>
              </a:rPr>
              <a:t>To run and deploy the Smart Saver Automation system efficiently, the following hardware specifications are recommended:</a:t>
            </a:r>
          </a:p>
          <a:p>
            <a:pPr algn="just">
              <a:lnSpc>
                <a:spcPts val="5440"/>
              </a:lnSpc>
            </a:pPr>
            <a:endParaRPr lang="en-US" sz="3200">
              <a:solidFill>
                <a:srgbClr val="2D3880"/>
              </a:solidFill>
              <a:latin typeface="Glacial Indifference"/>
              <a:ea typeface="Glacial Indifference"/>
              <a:cs typeface="Glacial Indifference"/>
              <a:sym typeface="Glacial Indifference"/>
            </a:endParaRPr>
          </a:p>
          <a:p>
            <a:pPr algn="just">
              <a:lnSpc>
                <a:spcPts val="5440"/>
              </a:lnSpc>
            </a:pPr>
            <a:r>
              <a:rPr lang="en-US" sz="3200">
                <a:solidFill>
                  <a:srgbClr val="2D3880"/>
                </a:solidFill>
                <a:latin typeface="Glacial Indifference"/>
                <a:ea typeface="Glacial Indifference"/>
                <a:cs typeface="Glacial Indifference"/>
                <a:sym typeface="Glacial Indifference"/>
              </a:rPr>
              <a:t>Processor : Intel Core i3 or equivalent</a:t>
            </a:r>
          </a:p>
          <a:p>
            <a:pPr algn="just">
              <a:lnSpc>
                <a:spcPts val="5440"/>
              </a:lnSpc>
            </a:pPr>
            <a:r>
              <a:rPr lang="en-US" sz="3200">
                <a:solidFill>
                  <a:srgbClr val="2D3880"/>
                </a:solidFill>
                <a:latin typeface="Glacial Indifference"/>
                <a:ea typeface="Glacial Indifference"/>
                <a:cs typeface="Glacial Indifference"/>
                <a:sym typeface="Glacial Indifference"/>
              </a:rPr>
              <a:t>RAM : 4 GB</a:t>
            </a:r>
          </a:p>
          <a:p>
            <a:pPr algn="just">
              <a:lnSpc>
                <a:spcPts val="5440"/>
              </a:lnSpc>
            </a:pPr>
            <a:r>
              <a:rPr lang="en-US" sz="3200">
                <a:solidFill>
                  <a:srgbClr val="2D3880"/>
                </a:solidFill>
                <a:latin typeface="Glacial Indifference"/>
                <a:ea typeface="Glacial Indifference"/>
                <a:cs typeface="Glacial Indifference"/>
                <a:sym typeface="Glacial Indifference"/>
              </a:rPr>
              <a:t>Network : Stable internet connection (1 Mbps)</a:t>
            </a:r>
          </a:p>
          <a:p>
            <a:pPr algn="just">
              <a:lnSpc>
                <a:spcPts val="5440"/>
              </a:lnSpc>
            </a:pPr>
            <a:r>
              <a:rPr lang="en-US" sz="3200">
                <a:solidFill>
                  <a:srgbClr val="2D3880"/>
                </a:solidFill>
                <a:latin typeface="Glacial Indifference"/>
                <a:ea typeface="Glacial Indifference"/>
                <a:cs typeface="Glacial Indifference"/>
                <a:sym typeface="Glacial Indifference"/>
              </a:rPr>
              <a:t>Peripherals : Keyboard and mouse</a:t>
            </a:r>
          </a:p>
          <a:p>
            <a:pPr marL="0" lvl="0" indent="0" algn="just">
              <a:lnSpc>
                <a:spcPts val="5440"/>
              </a:lnSpc>
            </a:pPr>
            <a:endParaRPr lang="en-US" sz="3200">
              <a:solidFill>
                <a:srgbClr val="2D3880"/>
              </a:solidFill>
              <a:latin typeface="Glacial Indifference"/>
              <a:ea typeface="Glacial Indifference"/>
              <a:cs typeface="Glacial Indifference"/>
              <a:sym typeface="Glacial Indifference"/>
            </a:endParaRPr>
          </a:p>
        </p:txBody>
      </p:sp>
      <p:sp>
        <p:nvSpPr>
          <p:cNvPr id="5" name="TextBox 5"/>
          <p:cNvSpPr txBox="1"/>
          <p:nvPr/>
        </p:nvSpPr>
        <p:spPr>
          <a:xfrm>
            <a:off x="9144000" y="2510978"/>
            <a:ext cx="8968808" cy="8178800"/>
          </a:xfrm>
          <a:prstGeom prst="rect">
            <a:avLst/>
          </a:prstGeom>
        </p:spPr>
        <p:txBody>
          <a:bodyPr lIns="0" tIns="0" rIns="0" bIns="0" rtlCol="0" anchor="t">
            <a:spAutoFit/>
          </a:bodyPr>
          <a:lstStyle/>
          <a:p>
            <a:pPr algn="just">
              <a:lnSpc>
                <a:spcPts val="5440"/>
              </a:lnSpc>
            </a:pPr>
            <a:r>
              <a:rPr lang="en-US" sz="3200">
                <a:solidFill>
                  <a:srgbClr val="2D3880"/>
                </a:solidFill>
                <a:latin typeface="Glacial Indifference"/>
                <a:ea typeface="Glacial Indifference"/>
                <a:cs typeface="Glacial Indifference"/>
                <a:sym typeface="Glacial Indifference"/>
              </a:rPr>
              <a:t>2. Software Requirements</a:t>
            </a:r>
          </a:p>
          <a:p>
            <a:pPr algn="just">
              <a:lnSpc>
                <a:spcPts val="5440"/>
              </a:lnSpc>
            </a:pPr>
            <a:r>
              <a:rPr lang="en-US" sz="3200">
                <a:solidFill>
                  <a:srgbClr val="2D3880"/>
                </a:solidFill>
                <a:latin typeface="Glacial Indifference"/>
                <a:ea typeface="Glacial Indifference"/>
                <a:cs typeface="Glacial Indifference"/>
                <a:sym typeface="Glacial Indifference"/>
              </a:rPr>
              <a:t>The software stack required for development, deployment, and usage of the Smart Saver Automation system includes:</a:t>
            </a:r>
          </a:p>
          <a:p>
            <a:pPr algn="just">
              <a:lnSpc>
                <a:spcPts val="5440"/>
              </a:lnSpc>
            </a:pPr>
            <a:endParaRPr lang="en-US" sz="3200">
              <a:solidFill>
                <a:srgbClr val="2D3880"/>
              </a:solidFill>
              <a:latin typeface="Glacial Indifference"/>
              <a:ea typeface="Glacial Indifference"/>
              <a:cs typeface="Glacial Indifference"/>
              <a:sym typeface="Glacial Indifference"/>
            </a:endParaRPr>
          </a:p>
          <a:p>
            <a:pPr algn="just">
              <a:lnSpc>
                <a:spcPts val="5440"/>
              </a:lnSpc>
            </a:pPr>
            <a:r>
              <a:rPr lang="en-US" sz="3200">
                <a:solidFill>
                  <a:srgbClr val="2D3880"/>
                </a:solidFill>
                <a:latin typeface="Glacial Indifference"/>
                <a:ea typeface="Glacial Indifference"/>
                <a:cs typeface="Glacial Indifference"/>
                <a:sym typeface="Glacial Indifference"/>
              </a:rPr>
              <a:t>Operating System : Windows 10 (64-bit) or higher</a:t>
            </a:r>
          </a:p>
          <a:p>
            <a:pPr algn="just">
              <a:lnSpc>
                <a:spcPts val="5440"/>
              </a:lnSpc>
            </a:pPr>
            <a:r>
              <a:rPr lang="en-US" sz="3200">
                <a:solidFill>
                  <a:srgbClr val="2D3880"/>
                </a:solidFill>
                <a:latin typeface="Glacial Indifference"/>
                <a:ea typeface="Glacial Indifference"/>
                <a:cs typeface="Glacial Indifference"/>
                <a:sym typeface="Glacial Indifference"/>
              </a:rPr>
              <a:t>Automation Platform : UiPath Studio and UiPath Orchestrator</a:t>
            </a:r>
          </a:p>
          <a:p>
            <a:pPr algn="just">
              <a:lnSpc>
                <a:spcPts val="5440"/>
              </a:lnSpc>
            </a:pPr>
            <a:r>
              <a:rPr lang="en-US" sz="3200">
                <a:solidFill>
                  <a:srgbClr val="2D3880"/>
                </a:solidFill>
                <a:latin typeface="Glacial Indifference"/>
                <a:ea typeface="Glacial Indifference"/>
                <a:cs typeface="Glacial Indifference"/>
                <a:sym typeface="Glacial Indifference"/>
              </a:rPr>
              <a:t>Frameworks/APIs : .NET Framework 4.7.2 or higher</a:t>
            </a:r>
          </a:p>
          <a:p>
            <a:pPr algn="just">
              <a:lnSpc>
                <a:spcPts val="5440"/>
              </a:lnSpc>
            </a:pPr>
            <a:r>
              <a:rPr lang="en-US" sz="3200">
                <a:solidFill>
                  <a:srgbClr val="2D3880"/>
                </a:solidFill>
                <a:latin typeface="Glacial Indifference"/>
                <a:ea typeface="Glacial Indifference"/>
                <a:cs typeface="Glacial Indifference"/>
                <a:sym typeface="Glacial Indifference"/>
              </a:rPr>
              <a:t>Browser : Google Chrome or Microsoft Edge</a:t>
            </a:r>
          </a:p>
          <a:p>
            <a:pPr algn="just">
              <a:lnSpc>
                <a:spcPts val="5440"/>
              </a:lnSpc>
            </a:pPr>
            <a:endParaRPr lang="en-US" sz="3200">
              <a:solidFill>
                <a:srgbClr val="2D3880"/>
              </a:solidFill>
              <a:latin typeface="Glacial Indifference"/>
              <a:ea typeface="Glacial Indifference"/>
              <a:cs typeface="Glacial Indifference"/>
              <a:sym typeface="Glacial Indifference"/>
            </a:endParaRPr>
          </a:p>
          <a:p>
            <a:pPr marL="0" lvl="0" indent="0" algn="just">
              <a:lnSpc>
                <a:spcPts val="5440"/>
              </a:lnSpc>
            </a:pPr>
            <a:endParaRPr lang="en-US" sz="3200">
              <a:solidFill>
                <a:srgbClr val="2D3880"/>
              </a:solidFill>
              <a:latin typeface="Glacial Indifference"/>
              <a:ea typeface="Glacial Indifference"/>
              <a:cs typeface="Glacial Indifference"/>
              <a:sym typeface="Glacial Indifferenc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1195</Words>
  <Application>Microsoft Office PowerPoint</Application>
  <PresentationFormat>Custom</PresentationFormat>
  <Paragraphs>91</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Canva Sans Bold</vt:lpstr>
      <vt:lpstr>Canva Sans</vt:lpstr>
      <vt:lpstr>Calibri</vt:lpstr>
      <vt:lpstr>Arial</vt:lpstr>
      <vt:lpstr>Cormorant Garamond Italics</vt:lpstr>
      <vt:lpstr>Glacial Indifference</vt:lpstr>
      <vt:lpstr>Cormorant Garamond Bold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 Text Magic Studio Magic Design for Presentations L&amp;P</dc:title>
  <cp:lastModifiedBy>vinoth j</cp:lastModifiedBy>
  <cp:revision>2</cp:revision>
  <dcterms:created xsi:type="dcterms:W3CDTF">2006-08-16T00:00:00Z</dcterms:created>
  <dcterms:modified xsi:type="dcterms:W3CDTF">2024-11-21T16:57:49Z</dcterms:modified>
  <dc:identifier>DAGXHNE36_M</dc:identifier>
</cp:coreProperties>
</file>