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SALARY%20ANALYSIS-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EMPLOYEE%20SALARY%20ANALYSIS-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ANALYSIS-1.xlsx]Employees Salary Analysis!PivotTable2</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'Employees Salary Analysis'!$B$3</c:f>
              <c:strCache>
                <c:ptCount val="1"/>
                <c:pt idx="0">
                  <c:v>Sum of Monthly Salary</c:v>
                </c:pt>
              </c:strCache>
            </c:strRef>
          </c:tx>
          <c:spPr>
            <a:solidFill>
              <a:schemeClr val="accent1"/>
            </a:solidFill>
            <a:ln>
              <a:noFill/>
            </a:ln>
            <a:effectLst/>
          </c:spPr>
          <c:invertIfNegative val="0"/>
          <c:cat>
            <c:strRef>
              <c:f>'Employees Salary Analysis'!$A$4:$A$21</c:f>
              <c:strCache>
                <c:ptCount val="17"/>
                <c:pt idx="0">
                  <c:v>Account Management</c:v>
                </c:pt>
                <c:pt idx="1">
                  <c:v>Creative</c:v>
                </c:pt>
                <c:pt idx="2">
                  <c:v>Environmental Compliance</c:v>
                </c:pt>
                <c:pt idx="3">
                  <c:v>Facilities/Engineering</c:v>
                </c:pt>
                <c:pt idx="4">
                  <c:v>Green Building</c:v>
                </c:pt>
                <c:pt idx="5">
                  <c:v>IT</c:v>
                </c:pt>
                <c:pt idx="6">
                  <c:v>Major Mfg Projects</c:v>
                </c:pt>
                <c:pt idx="7">
                  <c:v>Manufacturing</c:v>
                </c:pt>
                <c:pt idx="8">
                  <c:v>Manufacturing Admin</c:v>
                </c:pt>
                <c:pt idx="9">
                  <c:v>Marketing</c:v>
                </c:pt>
                <c:pt idx="10">
                  <c:v>Product Development</c:v>
                </c:pt>
                <c:pt idx="11">
                  <c:v>Professional Training Group</c:v>
                </c:pt>
                <c:pt idx="12">
                  <c:v>Quality Assurance</c:v>
                </c:pt>
                <c:pt idx="13">
                  <c:v>Quality Control</c:v>
                </c:pt>
                <c:pt idx="14">
                  <c:v>Sales</c:v>
                </c:pt>
                <c:pt idx="15">
                  <c:v>Training</c:v>
                </c:pt>
                <c:pt idx="16">
                  <c:v>(blank)</c:v>
                </c:pt>
              </c:strCache>
            </c:strRef>
          </c:cat>
          <c:val>
            <c:numRef>
              <c:f>'Employees Salary Analysis'!$B$4:$B$21</c:f>
              <c:numCache>
                <c:formatCode>General</c:formatCode>
                <c:ptCount val="17"/>
                <c:pt idx="0">
                  <c:v>12040</c:v>
                </c:pt>
                <c:pt idx="1">
                  <c:v>2064</c:v>
                </c:pt>
                <c:pt idx="2">
                  <c:v>3151</c:v>
                </c:pt>
                <c:pt idx="3">
                  <c:v>10225</c:v>
                </c:pt>
                <c:pt idx="4">
                  <c:v>1479</c:v>
                </c:pt>
                <c:pt idx="5">
                  <c:v>5060</c:v>
                </c:pt>
                <c:pt idx="6">
                  <c:v>2506</c:v>
                </c:pt>
                <c:pt idx="7">
                  <c:v>12599</c:v>
                </c:pt>
                <c:pt idx="8">
                  <c:v>1290</c:v>
                </c:pt>
                <c:pt idx="9">
                  <c:v>6078</c:v>
                </c:pt>
                <c:pt idx="10">
                  <c:v>7501</c:v>
                </c:pt>
                <c:pt idx="11">
                  <c:v>830</c:v>
                </c:pt>
                <c:pt idx="12">
                  <c:v>10604</c:v>
                </c:pt>
                <c:pt idx="13">
                  <c:v>18419</c:v>
                </c:pt>
                <c:pt idx="14">
                  <c:v>3697</c:v>
                </c:pt>
                <c:pt idx="15">
                  <c:v>1764</c:v>
                </c:pt>
              </c:numCache>
            </c:numRef>
          </c:val>
          <c:extLst>
            <c:ext xmlns:c16="http://schemas.microsoft.com/office/drawing/2014/chart" uri="{C3380CC4-5D6E-409C-BE32-E72D297353CC}">
              <c16:uniqueId val="{00000000-6584-9945-B172-8FC45B66FED2}"/>
            </c:ext>
          </c:extLst>
        </c:ser>
        <c:ser>
          <c:idx val="1"/>
          <c:order val="1"/>
          <c:tx>
            <c:strRef>
              <c:f>'Employees Salary Analysis'!$C$3</c:f>
              <c:strCache>
                <c:ptCount val="1"/>
                <c:pt idx="0">
                  <c:v>Sum of Annual Salary</c:v>
                </c:pt>
              </c:strCache>
            </c:strRef>
          </c:tx>
          <c:spPr>
            <a:solidFill>
              <a:schemeClr val="accent2"/>
            </a:solidFill>
            <a:ln>
              <a:noFill/>
            </a:ln>
            <a:effectLst/>
          </c:spPr>
          <c:invertIfNegative val="0"/>
          <c:cat>
            <c:strRef>
              <c:f>'Employees Salary Analysis'!$A$4:$A$21</c:f>
              <c:strCache>
                <c:ptCount val="17"/>
                <c:pt idx="0">
                  <c:v>Account Management</c:v>
                </c:pt>
                <c:pt idx="1">
                  <c:v>Creative</c:v>
                </c:pt>
                <c:pt idx="2">
                  <c:v>Environmental Compliance</c:v>
                </c:pt>
                <c:pt idx="3">
                  <c:v>Facilities/Engineering</c:v>
                </c:pt>
                <c:pt idx="4">
                  <c:v>Green Building</c:v>
                </c:pt>
                <c:pt idx="5">
                  <c:v>IT</c:v>
                </c:pt>
                <c:pt idx="6">
                  <c:v>Major Mfg Projects</c:v>
                </c:pt>
                <c:pt idx="7">
                  <c:v>Manufacturing</c:v>
                </c:pt>
                <c:pt idx="8">
                  <c:v>Manufacturing Admin</c:v>
                </c:pt>
                <c:pt idx="9">
                  <c:v>Marketing</c:v>
                </c:pt>
                <c:pt idx="10">
                  <c:v>Product Development</c:v>
                </c:pt>
                <c:pt idx="11">
                  <c:v>Professional Training Group</c:v>
                </c:pt>
                <c:pt idx="12">
                  <c:v>Quality Assurance</c:v>
                </c:pt>
                <c:pt idx="13">
                  <c:v>Quality Control</c:v>
                </c:pt>
                <c:pt idx="14">
                  <c:v>Sales</c:v>
                </c:pt>
                <c:pt idx="15">
                  <c:v>Training</c:v>
                </c:pt>
                <c:pt idx="16">
                  <c:v>(blank)</c:v>
                </c:pt>
              </c:strCache>
            </c:strRef>
          </c:cat>
          <c:val>
            <c:numRef>
              <c:f>'Employees Salary Analysis'!$C$4:$C$21</c:f>
              <c:numCache>
                <c:formatCode>General</c:formatCode>
                <c:ptCount val="17"/>
                <c:pt idx="0">
                  <c:v>144480</c:v>
                </c:pt>
                <c:pt idx="1">
                  <c:v>24768</c:v>
                </c:pt>
                <c:pt idx="2">
                  <c:v>37812</c:v>
                </c:pt>
                <c:pt idx="3">
                  <c:v>122700</c:v>
                </c:pt>
                <c:pt idx="4">
                  <c:v>17748</c:v>
                </c:pt>
                <c:pt idx="5">
                  <c:v>60720</c:v>
                </c:pt>
                <c:pt idx="6">
                  <c:v>30072</c:v>
                </c:pt>
                <c:pt idx="7">
                  <c:v>151188</c:v>
                </c:pt>
                <c:pt idx="8">
                  <c:v>15480</c:v>
                </c:pt>
                <c:pt idx="9">
                  <c:v>72936</c:v>
                </c:pt>
                <c:pt idx="10">
                  <c:v>90012</c:v>
                </c:pt>
                <c:pt idx="11">
                  <c:v>9960</c:v>
                </c:pt>
                <c:pt idx="12">
                  <c:v>127248</c:v>
                </c:pt>
                <c:pt idx="13">
                  <c:v>221028</c:v>
                </c:pt>
                <c:pt idx="14">
                  <c:v>44364</c:v>
                </c:pt>
                <c:pt idx="15">
                  <c:v>21168</c:v>
                </c:pt>
              </c:numCache>
            </c:numRef>
          </c:val>
          <c:extLst>
            <c:ext xmlns:c16="http://schemas.microsoft.com/office/drawing/2014/chart" uri="{C3380CC4-5D6E-409C-BE32-E72D297353CC}">
              <c16:uniqueId val="{00000001-6584-9945-B172-8FC45B66FED2}"/>
            </c:ext>
          </c:extLst>
        </c:ser>
        <c:dLbls>
          <c:showLegendKey val="0"/>
          <c:showVal val="0"/>
          <c:showCatName val="0"/>
          <c:showSerName val="0"/>
          <c:showPercent val="0"/>
          <c:showBubbleSize val="0"/>
        </c:dLbls>
        <c:gapWidth val="219"/>
        <c:overlap val="-27"/>
        <c:axId val="13675407"/>
        <c:axId val="13675887"/>
      </c:barChart>
      <c:catAx>
        <c:axId val="1367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5887"/>
        <c:crosses val="autoZero"/>
        <c:auto val="1"/>
        <c:lblAlgn val="ctr"/>
        <c:lblOffset val="100"/>
        <c:noMultiLvlLbl val="0"/>
      </c:catAx>
      <c:valAx>
        <c:axId val="1367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5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ANALYSIS-1.xlsx]Employees Salary Analysis!PivotTable2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'Employees Salary Analysis'!$B$3</c:f>
              <c:strCache>
                <c:ptCount val="1"/>
                <c:pt idx="0">
                  <c:v>Sum of Monthly 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cat>
            <c:strRef>
              <c:f>'Employees Salary Analysis'!$A$4:$A$21</c:f>
              <c:strCache>
                <c:ptCount val="17"/>
                <c:pt idx="0">
                  <c:v>Account Management</c:v>
                </c:pt>
                <c:pt idx="1">
                  <c:v>Creative</c:v>
                </c:pt>
                <c:pt idx="2">
                  <c:v>Environmental Compliance</c:v>
                </c:pt>
                <c:pt idx="3">
                  <c:v>Facilities/Engineering</c:v>
                </c:pt>
                <c:pt idx="4">
                  <c:v>Green Building</c:v>
                </c:pt>
                <c:pt idx="5">
                  <c:v>IT</c:v>
                </c:pt>
                <c:pt idx="6">
                  <c:v>Major Mfg Projects</c:v>
                </c:pt>
                <c:pt idx="7">
                  <c:v>Manufacturing</c:v>
                </c:pt>
                <c:pt idx="8">
                  <c:v>Manufacturing Admin</c:v>
                </c:pt>
                <c:pt idx="9">
                  <c:v>Marketing</c:v>
                </c:pt>
                <c:pt idx="10">
                  <c:v>Product Development</c:v>
                </c:pt>
                <c:pt idx="11">
                  <c:v>Professional Training Group</c:v>
                </c:pt>
                <c:pt idx="12">
                  <c:v>Quality Assurance</c:v>
                </c:pt>
                <c:pt idx="13">
                  <c:v>Quality Control</c:v>
                </c:pt>
                <c:pt idx="14">
                  <c:v>Sales</c:v>
                </c:pt>
                <c:pt idx="15">
                  <c:v>Training</c:v>
                </c:pt>
                <c:pt idx="16">
                  <c:v>(blank)</c:v>
                </c:pt>
              </c:strCache>
            </c:strRef>
          </c:cat>
          <c:val>
            <c:numRef>
              <c:f>'Employees Salary Analysis'!$B$4:$B$21</c:f>
              <c:numCache>
                <c:formatCode>General</c:formatCode>
                <c:ptCount val="17"/>
                <c:pt idx="0">
                  <c:v>12040</c:v>
                </c:pt>
                <c:pt idx="1">
                  <c:v>2064</c:v>
                </c:pt>
                <c:pt idx="2">
                  <c:v>3151</c:v>
                </c:pt>
                <c:pt idx="3">
                  <c:v>10225</c:v>
                </c:pt>
                <c:pt idx="4">
                  <c:v>1479</c:v>
                </c:pt>
                <c:pt idx="5">
                  <c:v>5060</c:v>
                </c:pt>
                <c:pt idx="6">
                  <c:v>2506</c:v>
                </c:pt>
                <c:pt idx="7">
                  <c:v>12599</c:v>
                </c:pt>
                <c:pt idx="8">
                  <c:v>1290</c:v>
                </c:pt>
                <c:pt idx="9">
                  <c:v>6078</c:v>
                </c:pt>
                <c:pt idx="10">
                  <c:v>7501</c:v>
                </c:pt>
                <c:pt idx="11">
                  <c:v>830</c:v>
                </c:pt>
                <c:pt idx="12">
                  <c:v>10604</c:v>
                </c:pt>
                <c:pt idx="13">
                  <c:v>18419</c:v>
                </c:pt>
                <c:pt idx="14">
                  <c:v>3697</c:v>
                </c:pt>
                <c:pt idx="15">
                  <c:v>1764</c:v>
                </c:pt>
              </c:numCache>
            </c:numRef>
          </c:val>
          <c:extLst>
            <c:ext xmlns:c16="http://schemas.microsoft.com/office/drawing/2014/chart" uri="{C3380CC4-5D6E-409C-BE32-E72D297353CC}">
              <c16:uniqueId val="{00000000-4426-134C-8DB4-C013B8FF82DA}"/>
            </c:ext>
          </c:extLst>
        </c:ser>
        <c:ser>
          <c:idx val="1"/>
          <c:order val="1"/>
          <c:tx>
            <c:strRef>
              <c:f>'Employees Salary Analysis'!$C$3</c:f>
              <c:strCache>
                <c:ptCount val="1"/>
                <c:pt idx="0">
                  <c:v>Sum of Annual 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cat>
            <c:strRef>
              <c:f>'Employees Salary Analysis'!$A$4:$A$21</c:f>
              <c:strCache>
                <c:ptCount val="17"/>
                <c:pt idx="0">
                  <c:v>Account Management</c:v>
                </c:pt>
                <c:pt idx="1">
                  <c:v>Creative</c:v>
                </c:pt>
                <c:pt idx="2">
                  <c:v>Environmental Compliance</c:v>
                </c:pt>
                <c:pt idx="3">
                  <c:v>Facilities/Engineering</c:v>
                </c:pt>
                <c:pt idx="4">
                  <c:v>Green Building</c:v>
                </c:pt>
                <c:pt idx="5">
                  <c:v>IT</c:v>
                </c:pt>
                <c:pt idx="6">
                  <c:v>Major Mfg Projects</c:v>
                </c:pt>
                <c:pt idx="7">
                  <c:v>Manufacturing</c:v>
                </c:pt>
                <c:pt idx="8">
                  <c:v>Manufacturing Admin</c:v>
                </c:pt>
                <c:pt idx="9">
                  <c:v>Marketing</c:v>
                </c:pt>
                <c:pt idx="10">
                  <c:v>Product Development</c:v>
                </c:pt>
                <c:pt idx="11">
                  <c:v>Professional Training Group</c:v>
                </c:pt>
                <c:pt idx="12">
                  <c:v>Quality Assurance</c:v>
                </c:pt>
                <c:pt idx="13">
                  <c:v>Quality Control</c:v>
                </c:pt>
                <c:pt idx="14">
                  <c:v>Sales</c:v>
                </c:pt>
                <c:pt idx="15">
                  <c:v>Training</c:v>
                </c:pt>
                <c:pt idx="16">
                  <c:v>(blank)</c:v>
                </c:pt>
              </c:strCache>
            </c:strRef>
          </c:cat>
          <c:val>
            <c:numRef>
              <c:f>'Employees Salary Analysis'!$C$4:$C$21</c:f>
              <c:numCache>
                <c:formatCode>General</c:formatCode>
                <c:ptCount val="17"/>
                <c:pt idx="0">
                  <c:v>144480</c:v>
                </c:pt>
                <c:pt idx="1">
                  <c:v>24768</c:v>
                </c:pt>
                <c:pt idx="2">
                  <c:v>37812</c:v>
                </c:pt>
                <c:pt idx="3">
                  <c:v>122700</c:v>
                </c:pt>
                <c:pt idx="4">
                  <c:v>17748</c:v>
                </c:pt>
                <c:pt idx="5">
                  <c:v>60720</c:v>
                </c:pt>
                <c:pt idx="6">
                  <c:v>30072</c:v>
                </c:pt>
                <c:pt idx="7">
                  <c:v>151188</c:v>
                </c:pt>
                <c:pt idx="8">
                  <c:v>15480</c:v>
                </c:pt>
                <c:pt idx="9">
                  <c:v>72936</c:v>
                </c:pt>
                <c:pt idx="10">
                  <c:v>90012</c:v>
                </c:pt>
                <c:pt idx="11">
                  <c:v>9960</c:v>
                </c:pt>
                <c:pt idx="12">
                  <c:v>127248</c:v>
                </c:pt>
                <c:pt idx="13">
                  <c:v>221028</c:v>
                </c:pt>
                <c:pt idx="14">
                  <c:v>44364</c:v>
                </c:pt>
                <c:pt idx="15">
                  <c:v>21168</c:v>
                </c:pt>
              </c:numCache>
            </c:numRef>
          </c:val>
          <c:extLst>
            <c:ext xmlns:c16="http://schemas.microsoft.com/office/drawing/2014/chart" uri="{C3380CC4-5D6E-409C-BE32-E72D297353CC}">
              <c16:uniqueId val="{00000001-4426-134C-8DB4-C013B8FF82D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err="1">
                <a:latin typeface="Times New Roman" panose="02020603050405020304" pitchFamily="18" charset="0"/>
                <a:cs typeface="Times New Roman" panose="02020603050405020304" pitchFamily="18" charset="0"/>
              </a:rPr>
              <a:t>Vinoth.P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312220</a:t>
            </a:r>
            <a:r>
              <a:rPr lang="en-IN" sz="2400">
                <a:latin typeface="Times New Roman" panose="02020603050405020304" pitchFamily="18" charset="0"/>
                <a:cs typeface="Times New Roman" panose="02020603050405020304" pitchFamily="18" charset="0"/>
              </a:rPr>
              <a:t>315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III – B.Com Computer Application (Commerce)</a:t>
            </a:r>
          </a:p>
          <a:p>
            <a:r>
              <a:rPr lang="en-US" sz="2400" dirty="0">
                <a:latin typeface="Times New Roman" panose="02020603050405020304" pitchFamily="18" charset="0"/>
                <a:cs typeface="Times New Roman" panose="02020603050405020304" pitchFamily="18" charset="0"/>
              </a:rPr>
              <a:t>COLLEGE: Jeppiaar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4" y="291147"/>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extBox 1">
            <a:extLst>
              <a:ext uri="{FF2B5EF4-FFF2-40B4-BE49-F238E27FC236}">
                <a16:creationId xmlns:a16="http://schemas.microsoft.com/office/drawing/2014/main" id="{0473B4D3-C636-AEF9-3E32-C2DA89186E97}"/>
              </a:ext>
            </a:extLst>
          </p:cNvPr>
          <p:cNvSpPr txBox="1"/>
          <p:nvPr/>
        </p:nvSpPr>
        <p:spPr>
          <a:xfrm>
            <a:off x="739774" y="1676400"/>
            <a:ext cx="7870826" cy="3416320"/>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Dataset collection - Employee Salary Dataset</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Dataset Preparation - Clearing Blanks, Filtering and removing Blank data in the database.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Using VLOOKUP formula to find an Employees salary.</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Insert Pivot Table to summarize the dataset on employee salary based on gender, trends and jab title.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visualization using Bar Chart and Pie chart to represent the turnover by gender.</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Final Report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TextBox 7">
            <a:extLst>
              <a:ext uri="{FF2B5EF4-FFF2-40B4-BE49-F238E27FC236}">
                <a16:creationId xmlns:a16="http://schemas.microsoft.com/office/drawing/2014/main" id="{4FC9D399-944A-DD42-AA1C-755F09D5FFB8}"/>
              </a:ext>
            </a:extLst>
          </p:cNvPr>
          <p:cNvSpPr txBox="1"/>
          <p:nvPr/>
        </p:nvSpPr>
        <p:spPr>
          <a:xfrm>
            <a:off x="755332" y="1371600"/>
            <a:ext cx="859821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BAR CHART VISUALISATION</a:t>
            </a:r>
            <a:endParaRPr lang="en-IN" sz="2400" dirty="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7A360514-35FF-9707-234D-732133850514}"/>
              </a:ext>
            </a:extLst>
          </p:cNvPr>
          <p:cNvGraphicFramePr>
            <a:graphicFrameLocks/>
          </p:cNvGraphicFramePr>
          <p:nvPr>
            <p:extLst>
              <p:ext uri="{D42A27DB-BD31-4B8C-83A1-F6EECF244321}">
                <p14:modId xmlns:p14="http://schemas.microsoft.com/office/powerpoint/2010/main" val="2592440484"/>
              </p:ext>
            </p:extLst>
          </p:nvPr>
        </p:nvGraphicFramePr>
        <p:xfrm>
          <a:off x="701279" y="1788795"/>
          <a:ext cx="8652271" cy="46786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DD13E-A585-8783-3E72-95D05DD2217D}"/>
              </a:ext>
            </a:extLst>
          </p:cNvPr>
          <p:cNvSpPr txBox="1"/>
          <p:nvPr/>
        </p:nvSpPr>
        <p:spPr>
          <a:xfrm>
            <a:off x="533400" y="381000"/>
            <a:ext cx="38862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RESULTS</a:t>
            </a:r>
            <a:endParaRPr lang="en-IN" sz="4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3971480-BC84-83FE-8FE3-8ED0C799F7C6}"/>
              </a:ext>
            </a:extLst>
          </p:cNvPr>
          <p:cNvSpPr txBox="1"/>
          <p:nvPr/>
        </p:nvSpPr>
        <p:spPr>
          <a:xfrm>
            <a:off x="685800" y="1447800"/>
            <a:ext cx="4419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PIE CHART VISUALISATION</a:t>
            </a:r>
            <a:endParaRPr lang="en-IN" sz="2400"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CA889AED-564C-0D17-CBD4-45C80C9D98C7}"/>
              </a:ext>
            </a:extLst>
          </p:cNvPr>
          <p:cNvGraphicFramePr>
            <a:graphicFrameLocks/>
          </p:cNvGraphicFramePr>
          <p:nvPr>
            <p:extLst>
              <p:ext uri="{D42A27DB-BD31-4B8C-83A1-F6EECF244321}">
                <p14:modId xmlns:p14="http://schemas.microsoft.com/office/powerpoint/2010/main" val="4040619035"/>
              </p:ext>
            </p:extLst>
          </p:nvPr>
        </p:nvGraphicFramePr>
        <p:xfrm>
          <a:off x="875109" y="2144077"/>
          <a:ext cx="7560231" cy="43329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171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77B486-FBAD-4898-9C11-558F8AE110E0}"/>
              </a:ext>
            </a:extLst>
          </p:cNvPr>
          <p:cNvSpPr txBox="1"/>
          <p:nvPr/>
        </p:nvSpPr>
        <p:spPr>
          <a:xfrm>
            <a:off x="755331" y="1811024"/>
            <a:ext cx="7350349" cy="1477328"/>
          </a:xfrm>
          <a:prstGeom prst="rect">
            <a:avLst/>
          </a:prstGeom>
          <a:noFill/>
        </p:spPr>
        <p:txBody>
          <a:bodyPr wrap="square">
            <a:spAutoFit/>
          </a:bodyPr>
          <a:lstStyle/>
          <a:p>
            <a:r>
              <a:rPr lang="en-US" dirty="0"/>
              <a:t>Our salary analysis reveals opportunities to improve internal equity and competitiveness. We recommend regular salary reviews, a clear compensation philosophy, and benefits package enhancements to create a fairer and more competitive structure. By addressing these areas, we can better attract, retain, and reward top talent.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5508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7030A0"/>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9846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624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47D0D05-8C1E-DC97-6051-7017FAE60DEC}"/>
              </a:ext>
            </a:extLst>
          </p:cNvPr>
          <p:cNvSpPr txBox="1"/>
          <p:nvPr/>
        </p:nvSpPr>
        <p:spPr>
          <a:xfrm>
            <a:off x="1438275" y="1779538"/>
            <a:ext cx="6107906" cy="2585323"/>
          </a:xfrm>
          <a:prstGeom prst="rect">
            <a:avLst/>
          </a:prstGeom>
          <a:noFill/>
        </p:spPr>
        <p:txBody>
          <a:bodyPr wrap="square">
            <a:spAutoFit/>
          </a:bodyPr>
          <a:lstStyle/>
          <a:p>
            <a:r>
              <a:rPr lang="en-US" dirty="0"/>
              <a:t>Here's a concise problem statement for an employee salary analysis:</a:t>
            </a:r>
            <a:endParaRPr lang="en-IN" dirty="0"/>
          </a:p>
          <a:p>
            <a:r>
              <a:rPr lang="en-US" dirty="0"/>
              <a:t>Problem </a:t>
            </a:r>
            <a:r>
              <a:rPr lang="en-US" dirty="0" err="1"/>
              <a:t>Statement:_"Unclear</a:t>
            </a:r>
            <a:r>
              <a:rPr lang="en-US" dirty="0"/>
              <a:t> and inconsistent salary structure leads to inequitable pay, talent attraction and retention challenges, and low employee satisfaction. We need a comprehensive salary analysis to ensure fair, competitive, and transparent compensation </a:t>
            </a:r>
            <a:r>
              <a:rPr lang="en-US" dirty="0" err="1"/>
              <a:t>practices."This</a:t>
            </a:r>
            <a:r>
              <a:rPr lang="en-US" dirty="0"/>
              <a:t> brief problem statement highlights the main issue and the need for a salary analysis to address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275" y="355520"/>
            <a:ext cx="6270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5EB942F-F37D-16D7-9BCC-F6CB53AE6438}"/>
              </a:ext>
            </a:extLst>
          </p:cNvPr>
          <p:cNvSpPr txBox="1"/>
          <p:nvPr/>
        </p:nvSpPr>
        <p:spPr>
          <a:xfrm>
            <a:off x="1143000" y="1266804"/>
            <a:ext cx="7467600"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Using excel, I aim to calculate summary statistics for salaries by department, job title, and gender. Visualize findings using charts and graphs. Inform salary increase decisions and budget allocations. Develop recommendations for salary adjustments and policy changes. </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8BC930-9F86-69F2-4B0F-F3F5C10AE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999250"/>
            <a:ext cx="6858000" cy="25743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8654098" cy="755335"/>
          </a:xfrm>
          <a:prstGeom prst="rect">
            <a:avLst/>
          </a:prstGeom>
        </p:spPr>
        <p:txBody>
          <a:bodyPr vert="horz" wrap="square" lIns="0" tIns="16510" rIns="0" bIns="0" rtlCol="0">
            <a:spAutoFit/>
          </a:bodyPr>
          <a:lstStyle/>
          <a:p>
            <a:pPr marL="12700">
              <a:lnSpc>
                <a:spcPct val="100000"/>
              </a:lnSpc>
              <a:spcBef>
                <a:spcPts val="130"/>
              </a:spcBef>
            </a:pPr>
            <a:r>
              <a:rPr spc="25" dirty="0">
                <a:latin typeface="Times New Roman" panose="02020603050405020304" pitchFamily="18" charset="0"/>
                <a:cs typeface="Times New Roman" panose="02020603050405020304" pitchFamily="18" charset="0"/>
              </a:rPr>
              <a:t>W</a:t>
            </a:r>
            <a:r>
              <a:rPr spc="-20" dirty="0">
                <a:latin typeface="Times New Roman" panose="02020603050405020304" pitchFamily="18" charset="0"/>
                <a:cs typeface="Times New Roman" panose="02020603050405020304" pitchFamily="18" charset="0"/>
              </a:rPr>
              <a:t>H</a:t>
            </a:r>
            <a:r>
              <a:rPr spc="20" dirty="0">
                <a:latin typeface="Times New Roman" panose="02020603050405020304" pitchFamily="18" charset="0"/>
                <a:cs typeface="Times New Roman" panose="02020603050405020304" pitchFamily="18" charset="0"/>
              </a:rPr>
              <a:t>O</a:t>
            </a:r>
            <a:r>
              <a:rPr spc="-2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AR</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a:t>
            </a:r>
            <a:r>
              <a:rPr spc="-15" dirty="0">
                <a:latin typeface="Times New Roman" panose="02020603050405020304" pitchFamily="18" charset="0"/>
                <a:cs typeface="Times New Roman" panose="02020603050405020304" pitchFamily="18" charset="0"/>
              </a:rPr>
              <a:t>H</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E</a:t>
            </a:r>
            <a:r>
              <a:rPr spc="3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D</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a:t>
            </a:r>
            <a:r>
              <a:rPr spc="-2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S?</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4F3EFB5-9AF1-6C75-8261-A8B8C418D311}"/>
              </a:ext>
            </a:extLst>
          </p:cNvPr>
          <p:cNvSpPr txBox="1"/>
          <p:nvPr/>
        </p:nvSpPr>
        <p:spPr>
          <a:xfrm>
            <a:off x="1295400" y="2286000"/>
            <a:ext cx="8058150"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HR</a:t>
            </a:r>
            <a:r>
              <a:rPr lang="en-IN" sz="2400" dirty="0">
                <a:latin typeface="Times New Roman" panose="02020603050405020304" pitchFamily="18" charset="0"/>
                <a:cs typeface="Times New Roman" panose="02020603050405020304" pitchFamily="18" charset="0"/>
              </a:rPr>
              <a:t> Department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t>
            </a:r>
            <a:r>
              <a:rPr lang="en-US" sz="2400" dirty="0" err="1">
                <a:latin typeface="Times New Roman" panose="02020603050405020304" pitchFamily="18" charset="0"/>
                <a:cs typeface="Times New Roman" panose="02020603050405020304" pitchFamily="18" charset="0"/>
              </a:rPr>
              <a:t>anagement</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Employees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Recruitment Team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Line manager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Compensation an</a:t>
            </a:r>
            <a:r>
              <a:rPr lang="en-IN" sz="2400" dirty="0">
                <a:latin typeface="Times New Roman" panose="02020603050405020304" pitchFamily="18" charset="0"/>
                <a:cs typeface="Times New Roman" panose="02020603050405020304" pitchFamily="18" charset="0"/>
              </a:rPr>
              <a:t>d benefits team </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D0CC63A-45C5-AB46-9B34-A5FDFCC2A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541" y="2028037"/>
            <a:ext cx="4460609" cy="2131524"/>
          </a:xfrm>
          <a:prstGeom prst="rect">
            <a:avLst/>
          </a:prstGeom>
        </p:spPr>
      </p:pic>
      <p:pic>
        <p:nvPicPr>
          <p:cNvPr id="9" name="Picture 8">
            <a:extLst>
              <a:ext uri="{FF2B5EF4-FFF2-40B4-BE49-F238E27FC236}">
                <a16:creationId xmlns:a16="http://schemas.microsoft.com/office/drawing/2014/main" id="{F326E4E1-001A-F4FC-542C-91B4C87D5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964" y="4736923"/>
            <a:ext cx="5216064" cy="17364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104908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42D2B83-ED46-99BD-D538-880BA9C2652E}"/>
              </a:ext>
            </a:extLst>
          </p:cNvPr>
          <p:cNvSpPr txBox="1"/>
          <p:nvPr/>
        </p:nvSpPr>
        <p:spPr>
          <a:xfrm>
            <a:off x="3047999" y="1981200"/>
            <a:ext cx="6486525"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Enhanced Employee Satisfaction - </a:t>
            </a:r>
            <a:r>
              <a:rPr lang="en-US" sz="2400" dirty="0">
                <a:latin typeface="Times New Roman" panose="02020603050405020304" pitchFamily="18" charset="0"/>
                <a:cs typeface="Times New Roman" panose="02020603050405020304" pitchFamily="18" charset="0"/>
              </a:rPr>
              <a:t>Transparent and fair salary practices.</a:t>
            </a:r>
          </a:p>
          <a:p>
            <a:r>
              <a:rPr lang="en-US" sz="2400" b="1" dirty="0">
                <a:latin typeface="Times New Roman" panose="02020603050405020304" pitchFamily="18" charset="0"/>
                <a:cs typeface="Times New Roman" panose="02020603050405020304" pitchFamily="18" charset="0"/>
              </a:rPr>
              <a:t>Sort &amp; Filter - </a:t>
            </a:r>
            <a:r>
              <a:rPr lang="en-US" sz="2400" dirty="0">
                <a:latin typeface="Times New Roman" panose="02020603050405020304" pitchFamily="18" charset="0"/>
                <a:cs typeface="Times New Roman" panose="02020603050405020304" pitchFamily="18" charset="0"/>
              </a:rPr>
              <a:t>Remove the Blank Missing Values. </a:t>
            </a:r>
          </a:p>
          <a:p>
            <a:r>
              <a:rPr lang="en-US" sz="2400" b="1" dirty="0">
                <a:latin typeface="Times New Roman" panose="02020603050405020304" pitchFamily="18" charset="0"/>
                <a:cs typeface="Times New Roman" panose="02020603050405020304" pitchFamily="18" charset="0"/>
              </a:rPr>
              <a:t>Conditional Formatting - </a:t>
            </a:r>
            <a:r>
              <a:rPr lang="en-US" sz="2400" dirty="0">
                <a:latin typeface="Times New Roman" panose="02020603050405020304" pitchFamily="18" charset="0"/>
                <a:cs typeface="Times New Roman" panose="02020603050405020304" pitchFamily="18" charset="0"/>
              </a:rPr>
              <a:t>To Highlight the Blanks cells and change the colour of the cell.</a:t>
            </a:r>
          </a:p>
          <a:p>
            <a:r>
              <a:rPr lang="en-US" sz="2400" b="1" dirty="0">
                <a:latin typeface="Times New Roman" panose="02020603050405020304" pitchFamily="18" charset="0"/>
                <a:cs typeface="Times New Roman" panose="02020603050405020304" pitchFamily="18" charset="0"/>
              </a:rPr>
              <a:t>Pivot Tables -</a:t>
            </a:r>
            <a:r>
              <a:rPr lang="en-US" sz="2400" dirty="0">
                <a:latin typeface="Times New Roman" panose="02020603050405020304" pitchFamily="18" charset="0"/>
                <a:cs typeface="Times New Roman" panose="02020603050405020304" pitchFamily="18" charset="0"/>
              </a:rPr>
              <a:t> Summary of Employee Turnover from the Company through job satisfaction.</a:t>
            </a:r>
          </a:p>
          <a:p>
            <a:r>
              <a:rPr lang="en-US" sz="2400" b="1" dirty="0">
                <a:latin typeface="Times New Roman" panose="02020603050405020304" pitchFamily="18" charset="0"/>
                <a:cs typeface="Times New Roman" panose="02020603050405020304" pitchFamily="18" charset="0"/>
              </a:rPr>
              <a:t>Formulas</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Graphs </a:t>
            </a:r>
            <a:r>
              <a:rPr lang="en-US" sz="2400" dirty="0">
                <a:latin typeface="Times New Roman" panose="02020603050405020304" pitchFamily="18" charset="0"/>
                <a:cs typeface="Times New Roman" panose="02020603050405020304" pitchFamily="18" charset="0"/>
              </a:rPr>
              <a:t>- (Bar Chart &amp; Pie Chart) – FINAL REPORT on Employee Salary Analysis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CB1E06-A003-DFEE-2FE7-884D20B22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0731"/>
            <a:ext cx="2857500" cy="33218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3335B781-2D82-B84A-DC43-825312A3070A}"/>
              </a:ext>
            </a:extLst>
          </p:cNvPr>
          <p:cNvSpPr txBox="1"/>
          <p:nvPr/>
        </p:nvSpPr>
        <p:spPr>
          <a:xfrm>
            <a:off x="914400" y="1752600"/>
            <a:ext cx="7543800"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Employee salary dataset – </a:t>
            </a:r>
            <a:r>
              <a:rPr lang="en-US" sz="2400" dirty="0">
                <a:latin typeface="Times New Roman" panose="02020603050405020304" pitchFamily="18" charset="0"/>
                <a:cs typeface="Times New Roman" panose="02020603050405020304" pitchFamily="18" charset="0"/>
              </a:rPr>
              <a:t>Kaggle.com</a:t>
            </a:r>
          </a:p>
          <a:p>
            <a:r>
              <a:rPr lang="en-US" sz="2400" b="1" dirty="0">
                <a:latin typeface="Times New Roman" panose="02020603050405020304" pitchFamily="18" charset="0"/>
                <a:cs typeface="Times New Roman" panose="02020603050405020304" pitchFamily="18" charset="0"/>
              </a:rPr>
              <a:t>Variables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Employee Id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Name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Salary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Job Title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 = &lt;int&gt;Text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Gender = &lt;fct&gt; Text Values(Female or Male)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Experience = &lt;int&gt;Numerical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Location = &lt;int&gt;Text Values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07097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A0C56EB-998D-3388-7FF0-517B77B13194}"/>
              </a:ext>
            </a:extLst>
          </p:cNvPr>
          <p:cNvSpPr txBox="1"/>
          <p:nvPr/>
        </p:nvSpPr>
        <p:spPr>
          <a:xfrm>
            <a:off x="3053953" y="2699265"/>
            <a:ext cx="6107906" cy="2308324"/>
          </a:xfrm>
          <a:prstGeom prst="rect">
            <a:avLst/>
          </a:prstGeom>
          <a:noFill/>
        </p:spPr>
        <p:txBody>
          <a:bodyPr wrap="square">
            <a:spAutoFit/>
          </a:bodyPr>
          <a:lstStyle/>
          <a:p>
            <a:r>
              <a:rPr lang="en-US" dirty="0"/>
              <a:t>W_ (Winners):- Fair salaries- Transparent pay structure- Performance-based raises</a:t>
            </a:r>
            <a:endParaRPr lang="en-IN" dirty="0"/>
          </a:p>
          <a:p>
            <a:endParaRPr lang="en-IN" dirty="0"/>
          </a:p>
          <a:p>
            <a:r>
              <a:rPr lang="en-US" dirty="0"/>
              <a:t>O_ (Opportunities):- Improved retention- Increased productivity- Better talent attraction</a:t>
            </a:r>
            <a:endParaRPr lang="en-IN" dirty="0"/>
          </a:p>
          <a:p>
            <a:endParaRPr lang="en-IN" dirty="0"/>
          </a:p>
          <a:p>
            <a:r>
              <a:rPr lang="en-US" dirty="0"/>
              <a:t>W_ (Woes):- Potential increased costs- Implementation challenges- Employee resistance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TotalTime>
  <Words>531</Words>
  <Application>Microsoft Office PowerPoint</Application>
  <PresentationFormat>Widescreen</PresentationFormat>
  <Paragraphs>79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Vinoth P</cp:lastModifiedBy>
  <cp:revision>34</cp:revision>
  <dcterms:created xsi:type="dcterms:W3CDTF">2024-03-29T15:07:22Z</dcterms:created>
  <dcterms:modified xsi:type="dcterms:W3CDTF">2024-09-01T12:54:51Z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