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 HIGH </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v> MED </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v> VERY HIGH </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v>LOW</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4323126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5392711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1464997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6676741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91512736"/>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07992082"/>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089405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0822491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7847683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7596225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6685172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942752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7438810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9429085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20826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8549272"/>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807887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863201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3497190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5169126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863005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368949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2735104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713031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652290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609349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707181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310618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9627424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idx="7"/>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207056" y="3241636"/>
            <a:ext cx="8610599"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1200" cap="none" spc="0" baseline="0">
                <a:solidFill>
                  <a:srgbClr val="000000"/>
                </a:solidFill>
                <a:latin typeface="Calibri" pitchFamily="0" charset="0"/>
                <a:ea typeface="Calibri" pitchFamily="0" charset="0"/>
                <a:cs typeface="Calibri" pitchFamily="0" charset="0"/>
              </a:rPr>
              <a:t>S.VINOTH</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REGISTER NO: </a:t>
            </a:r>
            <a:r>
              <a:rPr lang="en-US" altLang="zh-CN" sz="2400" b="0" i="0" u="none" strike="noStrike" kern="1200" cap="none" spc="0" baseline="0">
                <a:solidFill>
                  <a:srgbClr val="000000"/>
                </a:solidFill>
                <a:latin typeface="Calibri" pitchFamily="0" charset="0"/>
                <a:ea typeface="Calibri" pitchFamily="0" charset="0"/>
                <a:cs typeface="Calibri" pitchFamily="0" charset="0"/>
              </a:rPr>
              <a:t>312208045</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NAAN MUDHALVAN ID:</a:t>
            </a:r>
            <a:r>
              <a:rPr lang="en-US" altLang="zh-CN" sz="2400" b="0" i="0" u="none" strike="noStrike" kern="1200" cap="none" spc="0" baseline="0">
                <a:solidFill>
                  <a:srgbClr val="000000"/>
                </a:solidFill>
                <a:latin typeface="Calibri" pitchFamily="0" charset="0"/>
                <a:ea typeface="Calibri" pitchFamily="0" charset="0"/>
                <a:cs typeface="Calibri" pitchFamily="0" charset="0"/>
              </a:rPr>
              <a:t> asunm1325312208045</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DEPARTMENT: </a:t>
            </a:r>
            <a:r>
              <a:rPr lang="en-US" altLang="zh-CN" sz="2400" b="0" i="0" u="none" strike="noStrike" kern="1200" cap="none" spc="0" baseline="0">
                <a:solidFill>
                  <a:srgbClr val="000000"/>
                </a:solidFill>
                <a:latin typeface="Calibri" pitchFamily="0" charset="0"/>
                <a:ea typeface="Calibri" pitchFamily="0" charset="0"/>
                <a:cs typeface="Calibri" pitchFamily="0" charset="0"/>
              </a:rPr>
              <a:t>B.COM </a:t>
            </a: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COMMERCE</a:t>
            </a:r>
            <a:r>
              <a:rPr lang="en-US" altLang="zh-CN" sz="2400" b="0" i="0" u="none" strike="noStrike" kern="1200" cap="none" spc="0" baseline="0">
                <a:solidFill>
                  <a:srgbClr val="000000"/>
                </a:solidFill>
                <a:latin typeface="Calibri" pitchFamily="0" charset="0"/>
                <a:ea typeface="Calibri" pitchFamily="0" charset="0"/>
                <a:cs typeface="Calibri" pitchFamily="0" charset="0"/>
              </a:rPr>
              <a:t> SHIFT -1</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COLLEGE: SIR THEAGARAYA COLLEGE</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09061220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52" name="矩形"/>
          <p:cNvSpPr>
            <a:spLocks/>
          </p:cNvSpPr>
          <p:nvPr/>
        </p:nvSpPr>
        <p:spPr>
          <a:xfrm rot="0">
            <a:off x="1143000" y="2217372"/>
            <a:ext cx="7848599" cy="1384995"/>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PERFOEMANCE LEVEL =</a:t>
            </a:r>
            <a:r>
              <a:rPr lang="en-US" altLang="zh-CN" sz="2800" b="0" i="0" u="none" strike="noStrike" kern="1200" cap="none" spc="0" baseline="0">
                <a:solidFill>
                  <a:schemeClr val="tx1"/>
                </a:solidFill>
                <a:latin typeface="Bodoni MT" pitchFamily="18" charset="0"/>
                <a:ea typeface="宋体" pitchFamily="0" charset="0"/>
                <a:cs typeface="Calibri" pitchFamily="0" charset="0"/>
              </a:rPr>
              <a:t>IFS(Z8&gt;=5,”VER HIGH”,Z8&gt;=4,”HIGH”,Z8&gt;=3,”MED”,TRUE,”LOW”)</a:t>
            </a:r>
            <a:endParaRPr lang="zh-CN" altLang="en-US" sz="2800" b="0" i="0" u="none" strike="noStrike" kern="1200" cap="none" spc="0" baseline="0">
              <a:solidFill>
                <a:schemeClr val="tx1"/>
              </a:solidFill>
              <a:latin typeface="Bodoni MT" pitchFamily="18" charset="0"/>
              <a:ea typeface="宋体" pitchFamily="0" charset="0"/>
              <a:cs typeface="Calibri" pitchFamily="0" charset="0"/>
            </a:endParaRPr>
          </a:p>
        </p:txBody>
      </p:sp>
    </p:spTree>
    <p:extLst>
      <p:ext uri="{BB962C8B-B14F-4D97-AF65-F5344CB8AC3E}">
        <p14:creationId xmlns:p14="http://schemas.microsoft.com/office/powerpoint/2010/main" val="21548932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矩形"/>
          <p:cNvSpPr>
            <a:spLocks/>
          </p:cNvSpPr>
          <p:nvPr/>
        </p:nvSpPr>
        <p:spPr>
          <a:xfrm rot="0">
            <a:off x="637308" y="1066800"/>
            <a:ext cx="7868878" cy="532453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OPEN THE PAGE OF KAGGLE WEB</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SEARCH “EMPLOYEE PERFORMANCE DATASET”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DOWNLOAD “EMPLOYEE DATA SET (ALL IN ONE)”.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FEATURE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ID, FIRST NAME, LAST NAME, BUSINESS UNIT, EMPLOYEE STATUS, EMPLOYEE TYPE, EMPLOYEE CLASSIFICATION TYPE, GENDER, PERFORMANCE SCORE, CURRENT EMPLOYEE RATING.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CLEANING</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CONTITIONAL FORMATTING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FILTER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3046871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矩形"/>
          <p:cNvSpPr>
            <a:spLocks/>
          </p:cNvSpPr>
          <p:nvPr/>
        </p:nvSpPr>
        <p:spPr>
          <a:xfrm rot="0">
            <a:off x="739774" y="1676400"/>
            <a:ext cx="7947023" cy="286232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 GRADING THE EMPLOYEE RATING USING EXCEL FORMULA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base">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SUMMARY</a:t>
            </a:r>
            <a:r>
              <a:rPr lang="en-US" altLang="zh-CN" sz="2000" b="0" i="0" u="none" strike="noStrike" kern="1200" cap="none" spc="0" baseline="0">
                <a:solidFill>
                  <a:schemeClr val="tx1"/>
                </a:solidFill>
                <a:latin typeface="Calibri" pitchFamily="0" charset="0"/>
                <a:ea typeface="宋体" pitchFamily="0" charset="0"/>
                <a:cs typeface="Calibri"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a:t>
            </a:r>
            <a:r>
              <a:rPr lang="en-US" altLang="zh-CN" sz="2000" b="0" i="0" u="none" strike="noStrike" kern="1200" cap="none" spc="0" baseline="0">
                <a:solidFill>
                  <a:schemeClr val="tx1"/>
                </a:solidFill>
                <a:latin typeface="Calibri" pitchFamily="0" charset="0"/>
                <a:ea typeface="宋体" pitchFamily="0" charset="0"/>
                <a:cs typeface="Calibri" pitchFamily="0" charset="0"/>
              </a:rPr>
              <a:t>)  CREATING A PIVOT TABLE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2</a:t>
            </a:r>
            <a:r>
              <a:rPr lang="en-US" altLang="zh-CN" sz="2000" b="0" i="0" u="none" strike="noStrike" kern="1200" cap="none" spc="0" baseline="0">
                <a:solidFill>
                  <a:schemeClr val="tx1"/>
                </a:solidFill>
                <a:latin typeface="Calibri" pitchFamily="0" charset="0"/>
                <a:ea typeface="宋体" pitchFamily="0" charset="0"/>
                <a:cs typeface="Calibri" pitchFamily="0" charset="0"/>
              </a:rPr>
              <a:t>)  FILTER T</a:t>
            </a:r>
            <a:r>
              <a:rPr lang="en-US" altLang="zh-CN" sz="1800" b="0" i="0" u="none" strike="noStrike" kern="1200" cap="none" spc="0" baseline="0">
                <a:solidFill>
                  <a:schemeClr val="tx1"/>
                </a:solidFill>
                <a:latin typeface="Arial" pitchFamily="34" charset="0"/>
                <a:ea typeface="宋体" pitchFamily="0" charset="0"/>
                <a:cs typeface="Calibri" pitchFamily="0" charset="0"/>
              </a:rPr>
              <a:t>HE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3</a:t>
            </a:r>
            <a:r>
              <a:rPr lang="en-US" altLang="zh-CN" sz="2000" b="0" i="0" u="none" strike="noStrike" kern="1200" cap="none" spc="0" baseline="0">
                <a:solidFill>
                  <a:schemeClr val="tx1"/>
                </a:solidFill>
                <a:latin typeface="Calibri" pitchFamily="0" charset="0"/>
                <a:ea typeface="宋体" pitchFamily="0" charset="0"/>
                <a:cs typeface="Calibri" pitchFamily="0" charset="0"/>
              </a:rPr>
              <a:t>)  USING THE SLICER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4)  INSERT RECOMMENDED C</a:t>
            </a:r>
            <a:r>
              <a:rPr lang="en-US" altLang="zh-CN" sz="1800" b="0" i="0" u="none" strike="noStrike" kern="1200" cap="none" spc="0" baseline="0">
                <a:solidFill>
                  <a:schemeClr val="tx1"/>
                </a:solidFill>
                <a:latin typeface="Arial" pitchFamily="34" charset="0"/>
                <a:ea typeface="宋体" pitchFamily="0" charset="0"/>
                <a:cs typeface="Calibri" pitchFamily="0" charset="0"/>
              </a:rPr>
              <a:t>HART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8578643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1" name="图表"/>
          <p:cNvGraphicFramePr/>
          <p:nvPr/>
        </p:nvGraphicFramePr>
        <p:xfrm>
          <a:off x="990600" y="1371599"/>
          <a:ext cx="7239000" cy="470535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657134950"/>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文本框"/>
          <p:cNvSpPr>
            <a:spLocks noGrp="1"/>
          </p:cNvSpPr>
          <p:nvPr>
            <p:ph type="title"/>
          </p:nvPr>
        </p:nvSpPr>
        <p:spPr>
          <a:xfrm rot="0">
            <a:off x="685800" y="332918"/>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0" charset="0"/>
                <a:ea typeface="宋体" pitchFamily="0" charset="0"/>
                <a:cs typeface="Times New Roman" pitchFamily="0" charset="0"/>
              </a:rPr>
              <a:t>conclusion</a:t>
            </a:r>
            <a:endParaRPr lang="zh-CN" altLang="en-US" sz="4800" b="1" i="0" u="none" strike="noStrike" kern="0" cap="none" spc="0" baseline="0">
              <a:solidFill>
                <a:schemeClr val="tx1"/>
              </a:solidFill>
              <a:latin typeface="Times New Roman" pitchFamily="0" charset="0"/>
              <a:ea typeface="宋体" pitchFamily="0" charset="0"/>
              <a:cs typeface="Times New Roman" pitchFamily="0" charset="0"/>
            </a:endParaRPr>
          </a:p>
        </p:txBody>
      </p:sp>
      <p:sp>
        <p:nvSpPr>
          <p:cNvPr id="173" name="矩形"/>
          <p:cNvSpPr>
            <a:spLocks/>
          </p:cNvSpPr>
          <p:nvPr/>
        </p:nvSpPr>
        <p:spPr>
          <a:xfrm rot="0">
            <a:off x="457200" y="1588532"/>
            <a:ext cx="9296400" cy="4524315"/>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Arial" pitchFamily="34" charset="0"/>
                <a:ea typeface="宋体" pitchFamily="0" charset="0"/>
                <a:cs typeface="Calibri" pitchFamily="0"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endParaRPr lang="en-US" altLang="zh-CN" sz="24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4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3633483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0" charset="0"/>
                <a:ea typeface="宋体" pitchFamily="0" charset="0"/>
                <a:cs typeface="Times New Roman" pitchFamily="0" charset="0"/>
              </a:rPr>
              <a:t>Employee Performance Analysis using Excel</a:t>
            </a:r>
            <a:endParaRPr lang="zh-CN" altLang="en-US" sz="2800" b="0" i="0" u="none" strike="noStrike" kern="1200" cap="none" spc="0" baseline="0">
              <a:solidFill>
                <a:srgbClr val="7030A0"/>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31245876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Problem Statement</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Project Overview</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End Users</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Our Solution and Proposition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Dataset Description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Modelling Approach</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Results and </a:t>
            </a: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Discussion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Conclusion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71002529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533400" y="1813351"/>
            <a:ext cx="7248525" cy="352044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1186418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24" name="矩形"/>
          <p:cNvSpPr>
            <a:spLocks/>
          </p:cNvSpPr>
          <p:nvPr/>
        </p:nvSpPr>
        <p:spPr>
          <a:xfrm rot="0">
            <a:off x="457200" y="1930318"/>
            <a:ext cx="7542567" cy="4072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8651389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1" name="图片"/>
          <p:cNvPicPr>
            <a:picLocks noChangeAspect="1"/>
          </p:cNvPicPr>
          <p:nvPr/>
        </p:nvPicPr>
        <p:blipFill>
          <a:blip r:embed="rId2" cstate="print"/>
          <a:stretch>
            <a:fillRect/>
          </a:stretch>
        </p:blipFill>
        <p:spPr>
          <a:xfrm rot="0">
            <a:off x="304800" y="1695450"/>
            <a:ext cx="8000999" cy="4200525"/>
          </a:xfrm>
          <a:prstGeom prst="rect"/>
          <a:noFill/>
          <a:ln w="12700" cmpd="sng" cap="flat">
            <a:noFill/>
            <a:prstDash val="solid"/>
            <a:miter/>
          </a:ln>
        </p:spPr>
      </p:pic>
    </p:spTree>
    <p:extLst>
      <p:ext uri="{BB962C8B-B14F-4D97-AF65-F5344CB8AC3E}">
        <p14:creationId xmlns:p14="http://schemas.microsoft.com/office/powerpoint/2010/main" val="178775030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3048000" y="2361723"/>
            <a:ext cx="5105400" cy="193899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CONDITIONAL FORMATING - MISSING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FILTER - REMOVE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FORMULA –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PIVOT – SUMMARY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GRAPH – DATA VISUALISATION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3385883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457200" y="1447800"/>
            <a:ext cx="8382000" cy="489364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Downloaded the employee dataset from </a:t>
            </a:r>
            <a:r>
              <a:rPr lang="en-US" altLang="zh-CN" sz="2400" b="0" i="0" u="none" strike="noStrike" kern="1200" cap="none" spc="0" baseline="0">
                <a:solidFill>
                  <a:schemeClr val="tx1"/>
                </a:solidFill>
                <a:latin typeface="Calibri" pitchFamily="0" charset="0"/>
                <a:ea typeface="宋体" pitchFamily="0" charset="0"/>
                <a:cs typeface="Calibri" pitchFamily="0" charset="0"/>
              </a:rPr>
              <a:t>kaggle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They have totally 26 features in it.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I get only 9 specified features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ID:</a:t>
            </a:r>
            <a:r>
              <a:rPr lang="en-US" altLang="zh-CN" sz="2400" b="0" i="0" u="none" strike="noStrike" kern="1200" cap="none" spc="0" baseline="0">
                <a:solidFill>
                  <a:schemeClr val="tx1"/>
                </a:solidFill>
                <a:latin typeface="Calibri" pitchFamily="0" charset="0"/>
                <a:ea typeface="宋体" pitchFamily="0" charset="0"/>
                <a:cs typeface="Calibri" pitchFamily="0" charset="0"/>
              </a:rPr>
              <a:t> Unique identifier for each employee in the organization.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First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first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Last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last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Business Unit:</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specific business unit or department to which the employee belongs.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Status:</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employment status of the employee (e.g., Active, On Leave, Terminated).</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type of employment the employee has (e.g., Full-time, Part-time, Contract</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3177230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55332" y="1600200"/>
            <a:ext cx="7017068" cy="452431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Classification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classification type of the employee (e.g., Exempt, Non-exempt).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Gender:</a:t>
            </a:r>
            <a:r>
              <a:rPr lang="en-US" altLang="zh-CN" sz="2400" b="0" i="0" u="none" strike="noStrike" kern="1200" cap="none" spc="0" baseline="0">
                <a:solidFill>
                  <a:schemeClr val="tx1"/>
                </a:solidFill>
                <a:latin typeface="Calibri" pitchFamily="0" charset="0"/>
                <a:ea typeface="宋体" pitchFamily="0" charset="0"/>
                <a:cs typeface="Calibri" pitchFamily="0" charset="0"/>
              </a:rPr>
              <a:t> A code representing the gender of the employee (e.g., M for Male, F for Female, N for Non-binary).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Performance Score:</a:t>
            </a:r>
            <a:r>
              <a:rPr lang="en-US" altLang="zh-CN" sz="2400" b="0" i="0" u="none" strike="noStrike" kern="1200" cap="none" spc="0" baseline="0">
                <a:solidFill>
                  <a:schemeClr val="tx1"/>
                </a:solidFill>
                <a:latin typeface="Calibri" pitchFamily="0" charset="0"/>
                <a:ea typeface="宋体" pitchFamily="0" charset="0"/>
                <a:cs typeface="Calibri" pitchFamily="0" charset="0"/>
              </a:rPr>
              <a:t> A score indicating the employee's performance level (e.g., Excellent, Satisfactory, Needs Improvement).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Current Employee Rating:</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rating or evaluation of the employee's overall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6576048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2024-08-30T04:02:04Z</dcterms:modified>
</cp:coreProperties>
</file>