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0" r:id="rId7"/>
    <p:sldId id="264" r:id="rId8"/>
    <p:sldId id="291" r:id="rId9"/>
    <p:sldId id="286" r:id="rId10"/>
    <p:sldId id="268" r:id="rId11"/>
    <p:sldId id="293" r:id="rId12"/>
    <p:sldId id="294" r:id="rId13"/>
    <p:sldId id="295" r:id="rId14"/>
    <p:sldId id="29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varScale="1">
        <p:scale>
          <a:sx n="82" d="100"/>
          <a:sy n="82" d="100"/>
        </p:scale>
        <p:origin x="720" y="9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2/4/2024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E6230-4917-2B14-2CC4-EB45BB2B5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015F8-CC8A-2DBF-38C1-2FD5EF6D7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3349F-8B0E-892F-8753-CAFC854912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7AD5D4-5B4C-29BF-8E1F-778FCD07E081}"/>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42438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3A59-031F-C483-5027-BC43AAFFF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8B8CF-CA51-CED7-1DD9-734A673BA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62D9CC-FA73-EABE-687E-9503B7A532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A6B87E3-BCC8-018D-9C9C-A999807135DE}"/>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266180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FFD5-9EA3-EA15-A3A7-2585515EE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E5A5B-2F57-A1AF-2C7B-310455820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8CA1-832C-46B1-CF78-BAC9874ACF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E580AD-9181-9149-E6B0-CDC817E4779F}"/>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696431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ontario.ca/dataset/energy-use-and-greenhouse-gas-emissions-for-the-broader-public-sector"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Energy consumption </a:t>
            </a:r>
            <a:br>
              <a:rPr lang="en-US" dirty="0"/>
            </a:br>
            <a:r>
              <a:rPr lang="en-US" dirty="0"/>
              <a:t>analysis</a:t>
            </a:r>
            <a:br>
              <a:rPr lang="en-US" dirty="0"/>
            </a:br>
            <a:r>
              <a:rPr lang="en-US" sz="2400" dirty="0"/>
              <a:t>career fair capstone</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FE25-9DE7-0CA4-B4C9-450954131A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CF6A53-C47F-E48D-4046-15984BB7E092}"/>
              </a:ext>
            </a:extLst>
          </p:cNvPr>
          <p:cNvSpPr>
            <a:spLocks noGrp="1"/>
          </p:cNvSpPr>
          <p:nvPr>
            <p:ph type="title"/>
          </p:nvPr>
        </p:nvSpPr>
        <p:spPr>
          <a:xfrm>
            <a:off x="1144960" y="429582"/>
            <a:ext cx="9389288" cy="1362456"/>
          </a:xfrm>
        </p:spPr>
        <p:txBody>
          <a:bodyPr>
            <a:normAutofit fontScale="90000"/>
          </a:bodyPr>
          <a:lstStyle/>
          <a:p>
            <a:r>
              <a:rPr lang="en-US" dirty="0"/>
              <a:t>Power bi visualization</a:t>
            </a:r>
            <a:br>
              <a:rPr lang="en-US" dirty="0"/>
            </a:br>
            <a:r>
              <a:rPr lang="en-US" sz="2800" dirty="0"/>
              <a:t>average of electrical quantity by year wise</a:t>
            </a:r>
            <a:br>
              <a:rPr lang="en-US" sz="2800" dirty="0"/>
            </a:br>
            <a:r>
              <a:rPr lang="en-US" sz="2800" dirty="0"/>
              <a:t>sum of weekly average hours by year wise</a:t>
            </a:r>
            <a:endParaRPr lang="en-US" dirty="0"/>
          </a:p>
        </p:txBody>
      </p:sp>
      <p:sp>
        <p:nvSpPr>
          <p:cNvPr id="7" name="Slide Number Placeholder 6">
            <a:extLst>
              <a:ext uri="{FF2B5EF4-FFF2-40B4-BE49-F238E27FC236}">
                <a16:creationId xmlns:a16="http://schemas.microsoft.com/office/drawing/2014/main" id="{441C2E66-6FE8-8E27-B950-2A2F62C455FF}"/>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1" name="TextBox 10">
            <a:extLst>
              <a:ext uri="{FF2B5EF4-FFF2-40B4-BE49-F238E27FC236}">
                <a16:creationId xmlns:a16="http://schemas.microsoft.com/office/drawing/2014/main" id="{C0D444B0-98AC-9522-734C-D5B7A000CF1E}"/>
              </a:ext>
            </a:extLst>
          </p:cNvPr>
          <p:cNvSpPr txBox="1"/>
          <p:nvPr/>
        </p:nvSpPr>
        <p:spPr>
          <a:xfrm>
            <a:off x="1642188" y="5466293"/>
            <a:ext cx="2845837" cy="646331"/>
          </a:xfrm>
          <a:prstGeom prst="rect">
            <a:avLst/>
          </a:prstGeom>
          <a:noFill/>
        </p:spPr>
        <p:txBody>
          <a:bodyPr wrap="square" rtlCol="0">
            <a:spAutoFit/>
          </a:bodyPr>
          <a:lstStyle/>
          <a:p>
            <a:r>
              <a:rPr lang="en-US" dirty="0"/>
              <a:t>A</a:t>
            </a:r>
            <a:r>
              <a:rPr lang="en-US" sz="1800" dirty="0"/>
              <a:t>verage of electrical quantity by year wise</a:t>
            </a:r>
            <a:endParaRPr lang="en-US" dirty="0"/>
          </a:p>
        </p:txBody>
      </p:sp>
      <p:sp>
        <p:nvSpPr>
          <p:cNvPr id="14" name="TextBox 13">
            <a:extLst>
              <a:ext uri="{FF2B5EF4-FFF2-40B4-BE49-F238E27FC236}">
                <a16:creationId xmlns:a16="http://schemas.microsoft.com/office/drawing/2014/main" id="{C4BA1EFA-EC81-94D3-10A8-F58D1F02398C}"/>
              </a:ext>
            </a:extLst>
          </p:cNvPr>
          <p:cNvSpPr txBox="1"/>
          <p:nvPr/>
        </p:nvSpPr>
        <p:spPr>
          <a:xfrm>
            <a:off x="6292981" y="5338583"/>
            <a:ext cx="2639953" cy="646331"/>
          </a:xfrm>
          <a:prstGeom prst="rect">
            <a:avLst/>
          </a:prstGeom>
          <a:noFill/>
        </p:spPr>
        <p:txBody>
          <a:bodyPr wrap="none" rtlCol="0">
            <a:spAutoFit/>
          </a:bodyPr>
          <a:lstStyle/>
          <a:p>
            <a:r>
              <a:rPr lang="en-US" sz="1800" dirty="0"/>
              <a:t>sum of weekly average </a:t>
            </a:r>
          </a:p>
          <a:p>
            <a:r>
              <a:rPr lang="en-US" sz="1800" dirty="0"/>
              <a:t>hours by year wise</a:t>
            </a:r>
            <a:endParaRPr lang="en-US" dirty="0"/>
          </a:p>
        </p:txBody>
      </p:sp>
      <p:pic>
        <p:nvPicPr>
          <p:cNvPr id="6" name="Content Placeholder 5" descr="A blue circle with different colored circles&#10;&#10;Description automatically generated">
            <a:extLst>
              <a:ext uri="{FF2B5EF4-FFF2-40B4-BE49-F238E27FC236}">
                <a16:creationId xmlns:a16="http://schemas.microsoft.com/office/drawing/2014/main" id="{42FA83B8-3337-DCAF-578C-083BCFF89057}"/>
              </a:ext>
            </a:extLst>
          </p:cNvPr>
          <p:cNvPicPr>
            <a:picLocks noGrp="1" noChangeAspect="1"/>
          </p:cNvPicPr>
          <p:nvPr>
            <p:ph sz="half" idx="14"/>
          </p:nvPr>
        </p:nvPicPr>
        <p:blipFill>
          <a:blip r:embed="rId3"/>
          <a:stretch>
            <a:fillRect/>
          </a:stretch>
        </p:blipFill>
        <p:spPr>
          <a:xfrm>
            <a:off x="1206156" y="2187315"/>
            <a:ext cx="3424429" cy="2739544"/>
          </a:xfrm>
        </p:spPr>
      </p:pic>
      <p:pic>
        <p:nvPicPr>
          <p:cNvPr id="13" name="Content Placeholder 12" descr="A chart with numbers and a circle&#10;&#10;Description automatically generated">
            <a:extLst>
              <a:ext uri="{FF2B5EF4-FFF2-40B4-BE49-F238E27FC236}">
                <a16:creationId xmlns:a16="http://schemas.microsoft.com/office/drawing/2014/main" id="{16985162-41F6-87B4-DA26-1091D8CA9B42}"/>
              </a:ext>
            </a:extLst>
          </p:cNvPr>
          <p:cNvPicPr>
            <a:picLocks noGrp="1" noChangeAspect="1"/>
          </p:cNvPicPr>
          <p:nvPr>
            <p:ph sz="half" idx="15"/>
          </p:nvPr>
        </p:nvPicPr>
        <p:blipFill>
          <a:blip r:embed="rId4"/>
          <a:stretch>
            <a:fillRect/>
          </a:stretch>
        </p:blipFill>
        <p:spPr>
          <a:xfrm>
            <a:off x="5839603" y="2115795"/>
            <a:ext cx="3416897" cy="2811064"/>
          </a:xfrm>
        </p:spPr>
      </p:pic>
    </p:spTree>
    <p:extLst>
      <p:ext uri="{BB962C8B-B14F-4D97-AF65-F5344CB8AC3E}">
        <p14:creationId xmlns:p14="http://schemas.microsoft.com/office/powerpoint/2010/main" val="409360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62000" y="896112"/>
            <a:ext cx="10668000" cy="1325563"/>
          </a:xfrm>
        </p:spPr>
        <p:txBody>
          <a:bodyPr/>
          <a:lstStyle/>
          <a:p>
            <a:r>
              <a:rPr lang="en-US" dirty="0"/>
              <a:t>conclusion</a:t>
            </a:r>
          </a:p>
        </p:txBody>
      </p:sp>
      <p:sp>
        <p:nvSpPr>
          <p:cNvPr id="6" name="Text Placeholder 5">
            <a:extLst>
              <a:ext uri="{FF2B5EF4-FFF2-40B4-BE49-F238E27FC236}">
                <a16:creationId xmlns:a16="http://schemas.microsoft.com/office/drawing/2014/main" id="{3A7E69BA-FC91-08A5-671F-B53E6E989C6F}"/>
              </a:ext>
            </a:extLst>
          </p:cNvPr>
          <p:cNvSpPr>
            <a:spLocks noGrp="1"/>
          </p:cNvSpPr>
          <p:nvPr>
            <p:ph type="body" sz="quarter" idx="13"/>
          </p:nvPr>
        </p:nvSpPr>
        <p:spPr>
          <a:xfrm>
            <a:off x="793102" y="1726731"/>
            <a:ext cx="10206175" cy="4459465"/>
          </a:xfrm>
        </p:spPr>
        <p:txBody>
          <a:bodyPr>
            <a:normAutofit/>
          </a:bodyPr>
          <a:lstStyle/>
          <a:p>
            <a:r>
              <a:rPr lang="en-US" dirty="0"/>
              <a:t>From the above analysis the usage of coal quantity is gradually decreases from the year of 2013.</a:t>
            </a:r>
          </a:p>
          <a:p>
            <a:r>
              <a:rPr lang="en-US" dirty="0"/>
              <a:t>In the year 2013 the city Toronto is one of the city is highly used the coal.</a:t>
            </a:r>
          </a:p>
          <a:p>
            <a:r>
              <a:rPr lang="en-US" dirty="0"/>
              <a:t>From 2013 the coal usage decreases but the propane usage is gradually increased and it move to the peak  on year 2019.</a:t>
            </a:r>
          </a:p>
          <a:p>
            <a:r>
              <a:rPr lang="en-US" dirty="0"/>
              <a:t>Fuel oil 12 &amp; 46 usage also peak on 2013 due to dropping the coal, wood usage.</a:t>
            </a:r>
          </a:p>
          <a:p>
            <a:r>
              <a:rPr lang="en-US" dirty="0"/>
              <a:t>At 89,503,731.73 is the highest GHG emission in  the year of 2013.	</a:t>
            </a:r>
          </a:p>
          <a:p>
            <a:r>
              <a:rPr lang="en-US" dirty="0"/>
              <a:t>The reason for the GHG emission is the people move towards the non-renewable sources propane and natural gas instead of coal, wood and fuel oils.</a:t>
            </a:r>
          </a:p>
          <a:p>
            <a:r>
              <a:rPr lang="en-US" dirty="0"/>
              <a:t>In future the electricity is more important and most needed one so due to this crisis we would avoid to use the both wood, coal, fuels and natural gases, propane also then we will move towards with some renewable sources like Solar, Wind, Tidal, Hydro etc.,</a:t>
            </a:r>
          </a:p>
          <a:p>
            <a:endParaRPr lang="en-US" dirty="0"/>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5" name="Table Placeholder 4">
            <a:extLst>
              <a:ext uri="{FF2B5EF4-FFF2-40B4-BE49-F238E27FC236}">
                <a16:creationId xmlns:a16="http://schemas.microsoft.com/office/drawing/2014/main" id="{78C2FC67-1D79-256C-FDED-F05C13CC716D}"/>
              </a:ext>
            </a:extLst>
          </p:cNvPr>
          <p:cNvSpPr>
            <a:spLocks noGrp="1"/>
          </p:cNvSpPr>
          <p:nvPr>
            <p:ph type="tbl" sz="quarter" idx="14"/>
          </p:nvPr>
        </p:nvSpPr>
        <p:spPr>
          <a:xfrm flipH="1">
            <a:off x="11887201" y="0"/>
            <a:ext cx="128295" cy="418743"/>
          </a:xfrm>
        </p:spPr>
        <p:txBody>
          <a:bodyPr>
            <a:normAutofit fontScale="92500" lnSpcReduction="20000"/>
          </a:bodyPr>
          <a:lstStyle/>
          <a:p>
            <a:pPr marL="0" indent="0">
              <a:buNone/>
            </a:pPr>
            <a:r>
              <a:rPr lang="en-US" dirty="0"/>
              <a:t>.</a:t>
            </a:r>
          </a:p>
        </p:txBody>
      </p:sp>
    </p:spTree>
    <p:extLst>
      <p:ext uri="{BB962C8B-B14F-4D97-AF65-F5344CB8AC3E}">
        <p14:creationId xmlns:p14="http://schemas.microsoft.com/office/powerpoint/2010/main" val="239067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pPr lvl="8"/>
            <a:r>
              <a:rPr lang="en-US" sz="1800" dirty="0">
                <a:solidFill>
                  <a:schemeClr val="bg1"/>
                </a:solidFill>
              </a:rPr>
              <a:t>Submitted by</a:t>
            </a:r>
          </a:p>
          <a:p>
            <a:pPr lvl="8"/>
            <a:endParaRPr lang="en-US" sz="1800" dirty="0">
              <a:solidFill>
                <a:schemeClr val="bg1"/>
              </a:solidFill>
            </a:endParaRPr>
          </a:p>
          <a:p>
            <a:pPr lvl="8"/>
            <a:r>
              <a:rPr lang="en-US" sz="1800" dirty="0">
                <a:solidFill>
                  <a:schemeClr val="bg1"/>
                </a:solidFill>
              </a:rPr>
              <a:t>VINOTH​</a:t>
            </a:r>
          </a:p>
          <a:p>
            <a:pPr lvl="8"/>
            <a:endParaRPr lang="en-US" sz="1800" dirty="0">
              <a:solidFill>
                <a:schemeClr val="bg1"/>
              </a:solidFill>
            </a:endParaRPr>
          </a:p>
          <a:p>
            <a:pPr lvl="8"/>
            <a:r>
              <a:rPr lang="en-US" sz="1800" dirty="0">
                <a:solidFill>
                  <a:schemeClr val="bg1"/>
                </a:solidFill>
              </a:rPr>
              <a:t>DTM-10</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Problem statement</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lnSpcReduction="10000"/>
          </a:bodyPr>
          <a:lstStyle/>
          <a:p>
            <a:pPr algn="just"/>
            <a:r>
              <a:rPr lang="en-US" sz="1800" b="0" i="0" u="none" strike="noStrike" dirty="0">
                <a:solidFill>
                  <a:srgbClr val="000000"/>
                </a:solidFill>
                <a:effectLst/>
                <a:latin typeface="Arial" panose="020B0604020202020204" pitchFamily="34" charset="0"/>
              </a:rPr>
              <a:t>Project will analyze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p>
          <a:p>
            <a:pPr algn="just"/>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18500" y="96416"/>
            <a:ext cx="6594768" cy="3445329"/>
          </a:xfrm>
        </p:spPr>
        <p:txBody>
          <a:bodyPr>
            <a:normAutofit/>
          </a:bodyPr>
          <a:lstStyle/>
          <a:p>
            <a:r>
              <a:rPr lang="en-US" dirty="0"/>
              <a:t>Data understandings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3541745"/>
            <a:ext cx="6594768" cy="2539823"/>
          </a:xfrm>
        </p:spPr>
        <p:txBody>
          <a:bodyPr>
            <a:normAutofit fontScale="62500" lnSpcReduction="20000"/>
          </a:bodyPr>
          <a:lstStyle/>
          <a:p>
            <a:pPr algn="just" rtl="0">
              <a:spcBef>
                <a:spcPts val="0"/>
              </a:spcBef>
              <a:spcAft>
                <a:spcPts val="0"/>
              </a:spcAft>
            </a:pPr>
            <a:r>
              <a:rPr lang="en-US" sz="2900" b="0" i="0" u="none" strike="noStrike" dirty="0">
                <a:solidFill>
                  <a:schemeClr val="bg1"/>
                </a:solidFill>
                <a:effectLst/>
                <a:latin typeface="Arial" panose="020B0604020202020204" pitchFamily="34" charset="0"/>
              </a:rPr>
              <a:t>The </a:t>
            </a:r>
            <a:r>
              <a:rPr lang="en-US" sz="2900" b="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Dataset</a:t>
            </a:r>
            <a:r>
              <a:rPr lang="en-US" sz="2900" b="0" i="0" u="none" strike="noStrike" dirty="0">
                <a:solidFill>
                  <a:schemeClr val="bg1"/>
                </a:solidFill>
                <a:effectLst/>
                <a:latin typeface="Arial" panose="020B0604020202020204" pitchFamily="34" charset="0"/>
              </a:rPr>
              <a:t> spans from 2012 to 2021 and contains information about BPS organizations, including public hospitals and school </a:t>
            </a:r>
            <a:r>
              <a:rPr lang="en-US" sz="2900" b="0" i="0" u="none" strike="noStrike" dirty="0" err="1">
                <a:solidFill>
                  <a:schemeClr val="bg1"/>
                </a:solidFill>
                <a:effectLst/>
                <a:latin typeface="Arial" panose="020B0604020202020204" pitchFamily="34" charset="0"/>
              </a:rPr>
              <a:t>boards.Key</a:t>
            </a:r>
            <a:r>
              <a:rPr lang="en-US" sz="2900" b="0" i="0" u="none" strike="noStrike" dirty="0">
                <a:solidFill>
                  <a:schemeClr val="bg1"/>
                </a:solidFill>
                <a:effectLst/>
                <a:latin typeface="Arial" panose="020B0604020202020204" pitchFamily="34" charset="0"/>
              </a:rPr>
              <a:t> attributes include organization details, operational information, energy consumption data, and GHG emissions.</a:t>
            </a:r>
            <a:endParaRPr lang="en-US" sz="3600" b="0" dirty="0">
              <a:solidFill>
                <a:schemeClr val="bg1"/>
              </a:solidFill>
              <a:effectLst/>
            </a:endParaRPr>
          </a:p>
          <a:p>
            <a:r>
              <a:rPr lang="en-US" dirty="0"/>
              <a:t>DATASET LINK : </a:t>
            </a:r>
            <a:r>
              <a:rPr lang="en-US" b="0" i="0" dirty="0">
                <a:solidFill>
                  <a:srgbClr val="000000"/>
                </a:solidFill>
                <a:effectLst/>
                <a:latin typeface="Times New Roman" panose="02020603050405020304" pitchFamily="18" charset="0"/>
              </a:rPr>
              <a:t>https://data.ontario.ca/dataset/energy-use-and-greenhouse-gas-emissions-for-the-broader-public-sector</a:t>
            </a:r>
            <a:br>
              <a:rPr lang="en-US" dirty="0"/>
            </a:br>
            <a:endParaRPr lang="en-US" dirty="0"/>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4"/>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Data preprocessing</a:t>
            </a:r>
            <a:br>
              <a:rPr lang="en-US" dirty="0"/>
            </a:br>
            <a:r>
              <a:rPr lang="en-US" dirty="0"/>
              <a:t>and data cleaning</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2593911"/>
            <a:ext cx="6597650" cy="3770183"/>
          </a:xfrm>
        </p:spPr>
        <p:txBody>
          <a:bodyPr vert="horz" lIns="91440" tIns="45720" rIns="91440" bIns="45720" rtlCol="0" anchor="t">
            <a:normAutofit/>
          </a:bodyPr>
          <a:lstStyle/>
          <a:p>
            <a:r>
              <a:rPr lang="en-US" dirty="0"/>
              <a:t>The data are loaded from the official website of Ontario’s public sector.</a:t>
            </a:r>
          </a:p>
          <a:p>
            <a:r>
              <a:rPr lang="en-US" dirty="0"/>
              <a:t>After collecting the data sets it will be converted from excel form to data frame format by using Python Library Pandas.</a:t>
            </a:r>
          </a:p>
          <a:p>
            <a:r>
              <a:rPr lang="en-US" dirty="0"/>
              <a:t>Then consolidate all data frame into one data frame for further operations.</a:t>
            </a:r>
          </a:p>
          <a:p>
            <a:r>
              <a:rPr lang="en-US" dirty="0"/>
              <a:t>After converting data frame check the columns then drop the unwanted columns that affects the analysis.</a:t>
            </a:r>
          </a:p>
          <a:p>
            <a:r>
              <a:rPr lang="en-US" dirty="0"/>
              <a:t>Then do the data cleaning like column names mapping, values correction, NULL imputations etc.,</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74771" y="576943"/>
            <a:ext cx="6449786" cy="2785508"/>
          </a:xfrm>
        </p:spPr>
        <p:txBody>
          <a:bodyPr>
            <a:normAutofit/>
          </a:bodyPr>
          <a:lstStyle/>
          <a:p>
            <a:r>
              <a:rPr lang="en-US" dirty="0"/>
              <a:t>Exploratory data</a:t>
            </a:r>
            <a:br>
              <a:rPr lang="en-US" dirty="0"/>
            </a:br>
            <a:r>
              <a:rPr lang="en-US" dirty="0"/>
              <a:t>analysis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74772" y="3373685"/>
            <a:ext cx="6449785" cy="2243343"/>
          </a:xfrm>
        </p:spPr>
        <p:txBody>
          <a:bodyPr>
            <a:normAutofit fontScale="92500"/>
          </a:bodyPr>
          <a:lstStyle/>
          <a:p>
            <a:r>
              <a:rPr lang="en-US" dirty="0"/>
              <a:t>After completing the Data preprocessing and </a:t>
            </a:r>
          </a:p>
          <a:p>
            <a:r>
              <a:rPr lang="en-US" dirty="0"/>
              <a:t>Data cleaning then undergo with EDA process for getting some Valuable details, insights about data, getting more information about data.</a:t>
            </a:r>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00325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20440" y="896111"/>
            <a:ext cx="7889768" cy="2039341"/>
          </a:xfrm>
        </p:spPr>
        <p:txBody>
          <a:bodyPr/>
          <a:lstStyle/>
          <a:p>
            <a:r>
              <a:rPr lang="en-US" dirty="0"/>
              <a:t>Tools and</a:t>
            </a:r>
            <a:br>
              <a:rPr lang="en-US" dirty="0"/>
            </a:br>
            <a:r>
              <a:rPr lang="en-US" dirty="0"/>
              <a:t>technologies</a:t>
            </a:r>
            <a:br>
              <a:rPr lang="en-US" dirty="0"/>
            </a:br>
            <a:r>
              <a:rPr lang="en-US" dirty="0"/>
              <a:t>used</a:t>
            </a:r>
          </a:p>
        </p:txBody>
      </p:sp>
      <p:sp>
        <p:nvSpPr>
          <p:cNvPr id="12" name="Text Placeholder 11">
            <a:extLst>
              <a:ext uri="{FF2B5EF4-FFF2-40B4-BE49-F238E27FC236}">
                <a16:creationId xmlns:a16="http://schemas.microsoft.com/office/drawing/2014/main" id="{D3251268-42B4-3B45-A59B-740E2DB97A00}"/>
              </a:ext>
            </a:extLst>
          </p:cNvPr>
          <p:cNvSpPr>
            <a:spLocks noGrp="1"/>
          </p:cNvSpPr>
          <p:nvPr>
            <p:ph sz="half" idx="14"/>
          </p:nvPr>
        </p:nvSpPr>
        <p:spPr>
          <a:xfrm>
            <a:off x="3520440" y="3259056"/>
            <a:ext cx="2994660" cy="3006531"/>
          </a:xfrm>
        </p:spPr>
        <p:txBody>
          <a:bodyPr>
            <a:normAutofit/>
          </a:bodyPr>
          <a:lstStyle/>
          <a:p>
            <a:r>
              <a:rPr lang="en-US" dirty="0"/>
              <a:t>Python</a:t>
            </a:r>
          </a:p>
          <a:p>
            <a:r>
              <a:rPr lang="en-US" dirty="0"/>
              <a:t>Pandas, </a:t>
            </a:r>
            <a:r>
              <a:rPr lang="en-US" dirty="0" err="1"/>
              <a:t>Numpy</a:t>
            </a:r>
            <a:endParaRPr lang="en-US" dirty="0"/>
          </a:p>
          <a:p>
            <a:r>
              <a:rPr lang="en-US" dirty="0"/>
              <a:t>Matplotlib, seaborn</a:t>
            </a:r>
          </a:p>
          <a:p>
            <a:r>
              <a:rPr lang="en-US" dirty="0"/>
              <a:t>Excel</a:t>
            </a:r>
          </a:p>
          <a:p>
            <a:r>
              <a:rPr lang="en-US" dirty="0" err="1"/>
              <a:t>PowerBI</a:t>
            </a:r>
            <a:endParaRPr lang="en-US" dirty="0"/>
          </a:p>
          <a:p>
            <a:endParaRPr lang="en-US" dirty="0"/>
          </a:p>
          <a:p>
            <a:endParaRPr lang="en-US" dirty="0"/>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
          </p:nvPr>
        </p:nvSpPr>
        <p:spPr>
          <a:xfrm>
            <a:off x="6826432" y="3253740"/>
            <a:ext cx="4580088" cy="3006531"/>
          </a:xfrm>
        </p:spPr>
        <p:txBody>
          <a:bodyPr>
            <a:normAutofit/>
          </a:bodyPr>
          <a:lstStyle/>
          <a:p>
            <a:r>
              <a:rPr lang="en-US" dirty="0"/>
              <a:t>Data preprocessing</a:t>
            </a:r>
          </a:p>
          <a:p>
            <a:r>
              <a:rPr lang="en-US" dirty="0"/>
              <a:t>Data Cleaning</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116969" y="522888"/>
            <a:ext cx="9389288" cy="1362456"/>
          </a:xfrm>
        </p:spPr>
        <p:txBody>
          <a:bodyPr>
            <a:normAutofit/>
          </a:bodyPr>
          <a:lstStyle/>
          <a:p>
            <a:r>
              <a:rPr lang="en-US" dirty="0"/>
              <a:t>Power bi visualization</a:t>
            </a:r>
            <a:br>
              <a:rPr lang="en-US" dirty="0"/>
            </a:br>
            <a:r>
              <a:rPr lang="en-US" sz="2400" dirty="0"/>
              <a:t>coal quantity by year and city wise</a:t>
            </a:r>
            <a:endParaRPr lang="en-US" dirty="0"/>
          </a:p>
        </p:txBody>
      </p:sp>
      <p:pic>
        <p:nvPicPr>
          <p:cNvPr id="3" name="Content Placeholder 2" descr="A screen shot of a graph&#10;&#10;Description automatically generated">
            <a:extLst>
              <a:ext uri="{FF2B5EF4-FFF2-40B4-BE49-F238E27FC236}">
                <a16:creationId xmlns:a16="http://schemas.microsoft.com/office/drawing/2014/main" id="{0956007B-7F84-A23C-55F4-8000F3930FEF}"/>
              </a:ext>
            </a:extLst>
          </p:cNvPr>
          <p:cNvPicPr>
            <a:picLocks noGrp="1" noChangeAspect="1"/>
          </p:cNvPicPr>
          <p:nvPr>
            <p:ph sz="half" idx="14"/>
          </p:nvPr>
        </p:nvPicPr>
        <p:blipFill>
          <a:blip r:embed="rId3"/>
          <a:stretch>
            <a:fillRect/>
          </a:stretch>
        </p:blipFill>
        <p:spPr>
          <a:xfrm>
            <a:off x="1222310" y="2110834"/>
            <a:ext cx="6567699" cy="4465131"/>
          </a:xfrm>
        </p:spPr>
      </p:pic>
      <p:pic>
        <p:nvPicPr>
          <p:cNvPr id="9" name="Content Placeholder 8" descr="A screenshot of a graph&#10;&#10;Description automatically generated">
            <a:extLst>
              <a:ext uri="{FF2B5EF4-FFF2-40B4-BE49-F238E27FC236}">
                <a16:creationId xmlns:a16="http://schemas.microsoft.com/office/drawing/2014/main" id="{B5F17CAA-973E-8396-F899-775544E60077}"/>
              </a:ext>
            </a:extLst>
          </p:cNvPr>
          <p:cNvPicPr>
            <a:picLocks noGrp="1" noChangeAspect="1"/>
          </p:cNvPicPr>
          <p:nvPr>
            <p:ph sz="half" idx="15"/>
          </p:nvPr>
        </p:nvPicPr>
        <p:blipFill>
          <a:blip r:embed="rId4"/>
          <a:stretch>
            <a:fillRect/>
          </a:stretch>
        </p:blipFill>
        <p:spPr>
          <a:xfrm>
            <a:off x="6187581" y="2110834"/>
            <a:ext cx="3204856" cy="2992614"/>
          </a:xfrm>
        </p:spPr>
      </p:pic>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11" name="TextBox 10">
            <a:extLst>
              <a:ext uri="{FF2B5EF4-FFF2-40B4-BE49-F238E27FC236}">
                <a16:creationId xmlns:a16="http://schemas.microsoft.com/office/drawing/2014/main" id="{1A24B73F-DE04-04FE-4F09-1AA605206EE9}"/>
              </a:ext>
            </a:extLst>
          </p:cNvPr>
          <p:cNvSpPr txBox="1"/>
          <p:nvPr/>
        </p:nvSpPr>
        <p:spPr>
          <a:xfrm>
            <a:off x="1324947" y="5701004"/>
            <a:ext cx="2845837" cy="923330"/>
          </a:xfrm>
          <a:prstGeom prst="rect">
            <a:avLst/>
          </a:prstGeom>
          <a:noFill/>
        </p:spPr>
        <p:txBody>
          <a:bodyPr wrap="square" rtlCol="0">
            <a:spAutoFit/>
          </a:bodyPr>
          <a:lstStyle/>
          <a:p>
            <a:r>
              <a:rPr lang="en-US" dirty="0"/>
              <a:t>Average of coal quantity and average of annual flow by Year wise</a:t>
            </a:r>
          </a:p>
        </p:txBody>
      </p:sp>
      <p:sp>
        <p:nvSpPr>
          <p:cNvPr id="14" name="TextBox 13">
            <a:extLst>
              <a:ext uri="{FF2B5EF4-FFF2-40B4-BE49-F238E27FC236}">
                <a16:creationId xmlns:a16="http://schemas.microsoft.com/office/drawing/2014/main" id="{0FD6BD9B-D5D6-268F-9970-5097A8C91407}"/>
              </a:ext>
            </a:extLst>
          </p:cNvPr>
          <p:cNvSpPr txBox="1"/>
          <p:nvPr/>
        </p:nvSpPr>
        <p:spPr>
          <a:xfrm>
            <a:off x="6503437" y="5795540"/>
            <a:ext cx="2830711" cy="646331"/>
          </a:xfrm>
          <a:prstGeom prst="rect">
            <a:avLst/>
          </a:prstGeom>
          <a:noFill/>
        </p:spPr>
        <p:txBody>
          <a:bodyPr wrap="none" rtlCol="0">
            <a:spAutoFit/>
          </a:bodyPr>
          <a:lstStyle/>
          <a:p>
            <a:r>
              <a:rPr lang="en-US" dirty="0"/>
              <a:t>Count of coal quantity by</a:t>
            </a:r>
          </a:p>
          <a:p>
            <a:r>
              <a:rPr lang="en-US" dirty="0"/>
              <a:t>City wise</a:t>
            </a:r>
          </a:p>
        </p:txBody>
      </p:sp>
    </p:spTree>
    <p:extLst>
      <p:ext uri="{BB962C8B-B14F-4D97-AF65-F5344CB8AC3E}">
        <p14:creationId xmlns:p14="http://schemas.microsoft.com/office/powerpoint/2010/main" val="415169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CFA9A-777C-AA70-5AD5-C1D383A35D1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6F3A8B-D93A-D5D7-801E-53FED013FE00}"/>
              </a:ext>
            </a:extLst>
          </p:cNvPr>
          <p:cNvSpPr>
            <a:spLocks noGrp="1"/>
          </p:cNvSpPr>
          <p:nvPr>
            <p:ph type="title"/>
          </p:nvPr>
        </p:nvSpPr>
        <p:spPr>
          <a:xfrm>
            <a:off x="1144960" y="429582"/>
            <a:ext cx="9389288" cy="1362456"/>
          </a:xfrm>
        </p:spPr>
        <p:txBody>
          <a:bodyPr>
            <a:normAutofit/>
          </a:bodyPr>
          <a:lstStyle/>
          <a:p>
            <a:r>
              <a:rPr lang="en-US" dirty="0"/>
              <a:t>Power bi visualization</a:t>
            </a:r>
            <a:br>
              <a:rPr lang="en-US" dirty="0"/>
            </a:br>
            <a:r>
              <a:rPr lang="en-US" sz="2800" dirty="0"/>
              <a:t>Propane by year and city wise</a:t>
            </a:r>
            <a:endParaRPr lang="en-US" dirty="0"/>
          </a:p>
        </p:txBody>
      </p:sp>
      <p:sp>
        <p:nvSpPr>
          <p:cNvPr id="7" name="Slide Number Placeholder 6">
            <a:extLst>
              <a:ext uri="{FF2B5EF4-FFF2-40B4-BE49-F238E27FC236}">
                <a16:creationId xmlns:a16="http://schemas.microsoft.com/office/drawing/2014/main" id="{76BE0954-68FC-3BE9-DD1C-210F761BC3ED}"/>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11" name="TextBox 10">
            <a:extLst>
              <a:ext uri="{FF2B5EF4-FFF2-40B4-BE49-F238E27FC236}">
                <a16:creationId xmlns:a16="http://schemas.microsoft.com/office/drawing/2014/main" id="{631AA3CA-9A0F-3FAD-8904-D4C62C71795C}"/>
              </a:ext>
            </a:extLst>
          </p:cNvPr>
          <p:cNvSpPr txBox="1"/>
          <p:nvPr/>
        </p:nvSpPr>
        <p:spPr>
          <a:xfrm>
            <a:off x="1800808" y="5624913"/>
            <a:ext cx="2845837" cy="923330"/>
          </a:xfrm>
          <a:prstGeom prst="rect">
            <a:avLst/>
          </a:prstGeom>
          <a:noFill/>
        </p:spPr>
        <p:txBody>
          <a:bodyPr wrap="square" rtlCol="0">
            <a:spAutoFit/>
          </a:bodyPr>
          <a:lstStyle/>
          <a:p>
            <a:r>
              <a:rPr lang="en-US" dirty="0"/>
              <a:t>Average of propane quantity and count of sector by Year wise</a:t>
            </a:r>
          </a:p>
        </p:txBody>
      </p:sp>
      <p:sp>
        <p:nvSpPr>
          <p:cNvPr id="14" name="TextBox 13">
            <a:extLst>
              <a:ext uri="{FF2B5EF4-FFF2-40B4-BE49-F238E27FC236}">
                <a16:creationId xmlns:a16="http://schemas.microsoft.com/office/drawing/2014/main" id="{AC0FA0D9-5679-EE10-83F1-889268820AFA}"/>
              </a:ext>
            </a:extLst>
          </p:cNvPr>
          <p:cNvSpPr txBox="1"/>
          <p:nvPr/>
        </p:nvSpPr>
        <p:spPr>
          <a:xfrm>
            <a:off x="6960637" y="5701004"/>
            <a:ext cx="2821991" cy="1200329"/>
          </a:xfrm>
          <a:prstGeom prst="rect">
            <a:avLst/>
          </a:prstGeom>
          <a:noFill/>
        </p:spPr>
        <p:txBody>
          <a:bodyPr wrap="none" rtlCol="0">
            <a:spAutoFit/>
          </a:bodyPr>
          <a:lstStyle/>
          <a:p>
            <a:r>
              <a:rPr lang="en-US" dirty="0"/>
              <a:t>Average of propane and </a:t>
            </a:r>
          </a:p>
          <a:p>
            <a:r>
              <a:rPr lang="en-US" dirty="0"/>
              <a:t>count of sector by</a:t>
            </a:r>
          </a:p>
          <a:p>
            <a:r>
              <a:rPr lang="en-US" dirty="0"/>
              <a:t>City wise</a:t>
            </a:r>
          </a:p>
          <a:p>
            <a:endParaRPr lang="en-US" dirty="0"/>
          </a:p>
        </p:txBody>
      </p:sp>
      <p:pic>
        <p:nvPicPr>
          <p:cNvPr id="8" name="Content Placeholder 7" descr="A graph with green and purple lines and numbers&#10;&#10;Description automatically generated">
            <a:extLst>
              <a:ext uri="{FF2B5EF4-FFF2-40B4-BE49-F238E27FC236}">
                <a16:creationId xmlns:a16="http://schemas.microsoft.com/office/drawing/2014/main" id="{AE4EB2D8-22B0-B06C-6859-0DCB5298B763}"/>
              </a:ext>
            </a:extLst>
          </p:cNvPr>
          <p:cNvPicPr>
            <a:picLocks noGrp="1" noChangeAspect="1"/>
          </p:cNvPicPr>
          <p:nvPr>
            <p:ph sz="half" idx="14"/>
          </p:nvPr>
        </p:nvPicPr>
        <p:blipFill>
          <a:blip r:embed="rId3"/>
          <a:stretch>
            <a:fillRect/>
          </a:stretch>
        </p:blipFill>
        <p:spPr>
          <a:xfrm>
            <a:off x="1324947" y="2187315"/>
            <a:ext cx="3432702" cy="2992613"/>
          </a:xfrm>
        </p:spPr>
      </p:pic>
      <p:pic>
        <p:nvPicPr>
          <p:cNvPr id="15" name="Content Placeholder 14" descr="A graph of a number of people&#10;&#10;Description automatically generated with medium confidence">
            <a:extLst>
              <a:ext uri="{FF2B5EF4-FFF2-40B4-BE49-F238E27FC236}">
                <a16:creationId xmlns:a16="http://schemas.microsoft.com/office/drawing/2014/main" id="{6E9B9703-865E-7EA7-01F8-898C82555985}"/>
              </a:ext>
            </a:extLst>
          </p:cNvPr>
          <p:cNvPicPr>
            <a:picLocks noGrp="1" noChangeAspect="1"/>
          </p:cNvPicPr>
          <p:nvPr>
            <p:ph sz="half" idx="15"/>
          </p:nvPr>
        </p:nvPicPr>
        <p:blipFill>
          <a:blip r:embed="rId4"/>
          <a:stretch>
            <a:fillRect/>
          </a:stretch>
        </p:blipFill>
        <p:spPr>
          <a:xfrm>
            <a:off x="6503437" y="2187315"/>
            <a:ext cx="3452152" cy="2992612"/>
          </a:xfrm>
        </p:spPr>
      </p:pic>
    </p:spTree>
    <p:extLst>
      <p:ext uri="{BB962C8B-B14F-4D97-AF65-F5344CB8AC3E}">
        <p14:creationId xmlns:p14="http://schemas.microsoft.com/office/powerpoint/2010/main" val="361891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49E6C-37ED-AFB9-E24E-1F42C2CB7256}"/>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3985579A-8370-B0EB-CAE6-318853A5C6FD}"/>
              </a:ext>
            </a:extLst>
          </p:cNvPr>
          <p:cNvSpPr txBox="1"/>
          <p:nvPr/>
        </p:nvSpPr>
        <p:spPr>
          <a:xfrm>
            <a:off x="6541872" y="5556932"/>
            <a:ext cx="2995126" cy="646331"/>
          </a:xfrm>
          <a:prstGeom prst="rect">
            <a:avLst/>
          </a:prstGeom>
          <a:noFill/>
        </p:spPr>
        <p:txBody>
          <a:bodyPr wrap="square" rtlCol="0">
            <a:spAutoFit/>
          </a:bodyPr>
          <a:lstStyle/>
          <a:p>
            <a:r>
              <a:rPr lang="en-US" dirty="0"/>
              <a:t>Sum of Fuel oil12 and sum of Fuel oil46 by Year wise</a:t>
            </a:r>
          </a:p>
        </p:txBody>
      </p:sp>
      <p:sp>
        <p:nvSpPr>
          <p:cNvPr id="4" name="Title 3">
            <a:extLst>
              <a:ext uri="{FF2B5EF4-FFF2-40B4-BE49-F238E27FC236}">
                <a16:creationId xmlns:a16="http://schemas.microsoft.com/office/drawing/2014/main" id="{5F2EE1FD-545D-D80D-627F-E945F5C5BBF1}"/>
              </a:ext>
            </a:extLst>
          </p:cNvPr>
          <p:cNvSpPr>
            <a:spLocks noGrp="1"/>
          </p:cNvSpPr>
          <p:nvPr>
            <p:ph type="title"/>
          </p:nvPr>
        </p:nvSpPr>
        <p:spPr>
          <a:xfrm>
            <a:off x="1144960" y="429582"/>
            <a:ext cx="9389288" cy="1362456"/>
          </a:xfrm>
        </p:spPr>
        <p:txBody>
          <a:bodyPr>
            <a:normAutofit fontScale="90000"/>
          </a:bodyPr>
          <a:lstStyle/>
          <a:p>
            <a:r>
              <a:rPr lang="en-US" dirty="0"/>
              <a:t>Power bi visualization</a:t>
            </a:r>
            <a:br>
              <a:rPr lang="en-US" dirty="0"/>
            </a:br>
            <a:r>
              <a:rPr lang="en-US" sz="2800" dirty="0"/>
              <a:t>natural gas quantity by Year wise</a:t>
            </a:r>
            <a:br>
              <a:rPr lang="en-US" sz="2800" dirty="0"/>
            </a:br>
            <a:r>
              <a:rPr lang="en-US" sz="2800" dirty="0"/>
              <a:t>sum of fuel oil12&amp;fuel oil46 by year wise</a:t>
            </a:r>
            <a:br>
              <a:rPr lang="en-US" sz="2800" dirty="0"/>
            </a:br>
            <a:endParaRPr lang="en-US" dirty="0"/>
          </a:p>
        </p:txBody>
      </p:sp>
      <p:sp>
        <p:nvSpPr>
          <p:cNvPr id="7" name="Slide Number Placeholder 6">
            <a:extLst>
              <a:ext uri="{FF2B5EF4-FFF2-40B4-BE49-F238E27FC236}">
                <a16:creationId xmlns:a16="http://schemas.microsoft.com/office/drawing/2014/main" id="{4645F184-C426-84FF-1FB2-F0F7FB6E8513}"/>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1" name="TextBox 10">
            <a:extLst>
              <a:ext uri="{FF2B5EF4-FFF2-40B4-BE49-F238E27FC236}">
                <a16:creationId xmlns:a16="http://schemas.microsoft.com/office/drawing/2014/main" id="{1F9A4EF1-1D01-FF5C-6BFD-63E444CE4699}"/>
              </a:ext>
            </a:extLst>
          </p:cNvPr>
          <p:cNvSpPr txBox="1"/>
          <p:nvPr/>
        </p:nvSpPr>
        <p:spPr>
          <a:xfrm>
            <a:off x="1800807" y="5329517"/>
            <a:ext cx="2845837" cy="1477328"/>
          </a:xfrm>
          <a:prstGeom prst="rect">
            <a:avLst/>
          </a:prstGeom>
          <a:noFill/>
        </p:spPr>
        <p:txBody>
          <a:bodyPr wrap="square" rtlCol="0">
            <a:spAutoFit/>
          </a:bodyPr>
          <a:lstStyle/>
          <a:p>
            <a:pPr algn="just"/>
            <a:r>
              <a:rPr lang="en-US" dirty="0"/>
              <a:t>The above charts showing the Average natural gas quantity and count of operation by year wise</a:t>
            </a:r>
          </a:p>
        </p:txBody>
      </p:sp>
      <p:pic>
        <p:nvPicPr>
          <p:cNvPr id="6" name="Content Placeholder 5" descr="A graph with blue lines and numbers&#10;&#10;Description automatically generated">
            <a:extLst>
              <a:ext uri="{FF2B5EF4-FFF2-40B4-BE49-F238E27FC236}">
                <a16:creationId xmlns:a16="http://schemas.microsoft.com/office/drawing/2014/main" id="{0EB463B5-C290-BDAF-E1B2-BDAB02555BB6}"/>
              </a:ext>
            </a:extLst>
          </p:cNvPr>
          <p:cNvPicPr>
            <a:picLocks noGrp="1" noChangeAspect="1"/>
          </p:cNvPicPr>
          <p:nvPr>
            <p:ph sz="half" idx="14"/>
          </p:nvPr>
        </p:nvPicPr>
        <p:blipFill>
          <a:blip r:embed="rId3"/>
          <a:stretch>
            <a:fillRect/>
          </a:stretch>
        </p:blipFill>
        <p:spPr>
          <a:xfrm>
            <a:off x="1652585" y="2187315"/>
            <a:ext cx="3325125" cy="2992612"/>
          </a:xfrm>
        </p:spPr>
      </p:pic>
      <p:pic>
        <p:nvPicPr>
          <p:cNvPr id="13" name="Content Placeholder 12" descr="A graph of oil prices&#10;&#10;Description automatically generated">
            <a:extLst>
              <a:ext uri="{FF2B5EF4-FFF2-40B4-BE49-F238E27FC236}">
                <a16:creationId xmlns:a16="http://schemas.microsoft.com/office/drawing/2014/main" id="{F520985A-D2ED-9AF2-DEE6-6145C037A393}"/>
              </a:ext>
            </a:extLst>
          </p:cNvPr>
          <p:cNvPicPr>
            <a:picLocks noGrp="1" noChangeAspect="1"/>
          </p:cNvPicPr>
          <p:nvPr>
            <p:ph sz="half" idx="15"/>
          </p:nvPr>
        </p:nvPicPr>
        <p:blipFill>
          <a:blip r:embed="rId4"/>
          <a:stretch>
            <a:fillRect/>
          </a:stretch>
        </p:blipFill>
        <p:spPr>
          <a:xfrm>
            <a:off x="6296243" y="2169043"/>
            <a:ext cx="3486385" cy="3010884"/>
          </a:xfrm>
        </p:spPr>
      </p:pic>
    </p:spTree>
    <p:extLst>
      <p:ext uri="{BB962C8B-B14F-4D97-AF65-F5344CB8AC3E}">
        <p14:creationId xmlns:p14="http://schemas.microsoft.com/office/powerpoint/2010/main" val="3500645080"/>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{07810A03-B486-4A68-917C-45AC96507C5A}tf33968143_win32</Template>
  <TotalTime>67</TotalTime>
  <Words>612</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Times New Roman</vt:lpstr>
      <vt:lpstr>Custom</vt:lpstr>
      <vt:lpstr>Energy consumption  analysis career fair capstone</vt:lpstr>
      <vt:lpstr>Problem statement</vt:lpstr>
      <vt:lpstr>Data understandings</vt:lpstr>
      <vt:lpstr>Data preprocessing and data cleaning</vt:lpstr>
      <vt:lpstr>Exploratory data analysis </vt:lpstr>
      <vt:lpstr>Tools and technologies used</vt:lpstr>
      <vt:lpstr>Power bi visualization coal quantity by year and city wise</vt:lpstr>
      <vt:lpstr>Power bi visualization Propane by year and city wise</vt:lpstr>
      <vt:lpstr>Power bi visualization natural gas quantity by Year wise sum of fuel oil12&amp;fuel oil46 by year wise </vt:lpstr>
      <vt:lpstr>Power bi visualization average of electrical quantity by year wise sum of weekly average hours by year wise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 career fair capstone</dc:title>
  <dc:creator>VINOTH M</dc:creator>
  <cp:lastModifiedBy>VINOTH M</cp:lastModifiedBy>
  <cp:revision>1</cp:revision>
  <dcterms:created xsi:type="dcterms:W3CDTF">2024-02-04T06:30:08Z</dcterms:created>
  <dcterms:modified xsi:type="dcterms:W3CDTF">2024-02-04T07:38:04Z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