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28"/>
  </p:notesMasterIdLst>
  <p:handoutMasterIdLst>
    <p:handoutMasterId r:id="rId29"/>
  </p:handoutMasterIdLst>
  <p:sldIdLst>
    <p:sldId id="329" r:id="rId5"/>
    <p:sldId id="331" r:id="rId6"/>
    <p:sldId id="330" r:id="rId7"/>
    <p:sldId id="332" r:id="rId8"/>
    <p:sldId id="262" r:id="rId9"/>
    <p:sldId id="263" r:id="rId10"/>
    <p:sldId id="264" r:id="rId11"/>
    <p:sldId id="265" r:id="rId12"/>
    <p:sldId id="333" r:id="rId13"/>
    <p:sldId id="266" r:id="rId14"/>
    <p:sldId id="267" r:id="rId15"/>
    <p:sldId id="334" r:id="rId16"/>
    <p:sldId id="269" r:id="rId17"/>
    <p:sldId id="270" r:id="rId18"/>
    <p:sldId id="271" r:id="rId19"/>
    <p:sldId id="272" r:id="rId20"/>
    <p:sldId id="273" r:id="rId21"/>
    <p:sldId id="274" r:id="rId22"/>
    <p:sldId id="33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85316" autoAdjust="0"/>
  </p:normalViewPr>
  <p:slideViewPr>
    <p:cSldViewPr snapToGrid="0">
      <p:cViewPr varScale="1">
        <p:scale>
          <a:sx n="80" d="100"/>
          <a:sy n="80" d="100"/>
        </p:scale>
        <p:origin x="98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2/29/2024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884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 id="2147484218" r:id="rId12"/>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7EE931E-56F7-4E15-3ABA-4147A0E7C9F9}"/>
              </a:ext>
            </a:extLst>
          </p:cNvPr>
          <p:cNvSpPr txBox="1"/>
          <p:nvPr/>
        </p:nvSpPr>
        <p:spPr>
          <a:xfrm>
            <a:off x="765111" y="2099388"/>
            <a:ext cx="10468946"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BUSINESS ANALYST ASSIGNMENT</a:t>
            </a:r>
          </a:p>
        </p:txBody>
      </p:sp>
      <p:sp>
        <p:nvSpPr>
          <p:cNvPr id="10" name="TextBox 9">
            <a:extLst>
              <a:ext uri="{FF2B5EF4-FFF2-40B4-BE49-F238E27FC236}">
                <a16:creationId xmlns:a16="http://schemas.microsoft.com/office/drawing/2014/main" id="{C1E96AC0-D801-0F41-5552-13A2FEEC781E}"/>
              </a:ext>
            </a:extLst>
          </p:cNvPr>
          <p:cNvSpPr txBox="1"/>
          <p:nvPr/>
        </p:nvSpPr>
        <p:spPr>
          <a:xfrm>
            <a:off x="1286069" y="2807274"/>
            <a:ext cx="9725609" cy="369332"/>
          </a:xfrm>
          <a:prstGeom prst="rect">
            <a:avLst/>
          </a:prstGeom>
          <a:noFill/>
        </p:spPr>
        <p:txBody>
          <a:bodyPr wrap="square" rtlCol="0">
            <a:spAutoFit/>
          </a:bodyPr>
          <a:lstStyle/>
          <a:p>
            <a:r>
              <a:rPr lang="en-US" sz="1800" b="1" spc="140" dirty="0">
                <a:solidFill>
                  <a:schemeClr val="bg1"/>
                </a:solidFill>
                <a:latin typeface="Montserrat Classic Bold"/>
              </a:rPr>
              <a:t>DATA ANALYSIS AND INSIGHTS FOR DIFFERENT PAGE OPTIMIZATION</a:t>
            </a:r>
            <a:endParaRPr lang="en-US" b="1" dirty="0">
              <a:solidFill>
                <a:schemeClr val="bg1"/>
              </a:solidFill>
            </a:endParaRPr>
          </a:p>
        </p:txBody>
      </p:sp>
      <p:sp>
        <p:nvSpPr>
          <p:cNvPr id="12" name="TextBox 11">
            <a:extLst>
              <a:ext uri="{FF2B5EF4-FFF2-40B4-BE49-F238E27FC236}">
                <a16:creationId xmlns:a16="http://schemas.microsoft.com/office/drawing/2014/main" id="{4D04AD5B-5518-650E-AAFE-8FDC41153718}"/>
              </a:ext>
            </a:extLst>
          </p:cNvPr>
          <p:cNvSpPr txBox="1"/>
          <p:nvPr/>
        </p:nvSpPr>
        <p:spPr>
          <a:xfrm>
            <a:off x="2694215" y="4524088"/>
            <a:ext cx="6097554" cy="646331"/>
          </a:xfrm>
          <a:prstGeom prst="rect">
            <a:avLst/>
          </a:prstGeom>
          <a:noFill/>
        </p:spPr>
        <p:txBody>
          <a:bodyPr wrap="square">
            <a:spAutoFit/>
          </a:bodyPr>
          <a:lstStyle/>
          <a:p>
            <a:pPr algn="ctr"/>
            <a:r>
              <a:rPr lang="en-US" sz="1800" b="1" spc="140" dirty="0">
                <a:solidFill>
                  <a:schemeClr val="bg1"/>
                </a:solidFill>
                <a:latin typeface="Montserrat Classic Bold"/>
              </a:rPr>
              <a:t>-BY VINOTH</a:t>
            </a:r>
          </a:p>
          <a:p>
            <a:pPr algn="ctr"/>
            <a:r>
              <a:rPr lang="en-US" b="1" spc="140" dirty="0">
                <a:solidFill>
                  <a:schemeClr val="bg1"/>
                </a:solidFill>
                <a:latin typeface="Montserrat Classic Bold"/>
              </a:rPr>
              <a:t>vinithvishva123@gmail.com</a:t>
            </a:r>
            <a:endParaRPr lang="en-US" b="1" dirty="0">
              <a:solidFill>
                <a:schemeClr val="bg1"/>
              </a:solidFill>
            </a:endParaRPr>
          </a:p>
        </p:txBody>
      </p:sp>
    </p:spTree>
    <p:extLst>
      <p:ext uri="{BB962C8B-B14F-4D97-AF65-F5344CB8AC3E}">
        <p14:creationId xmlns:p14="http://schemas.microsoft.com/office/powerpoint/2010/main" val="149956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592613" y="378920"/>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187487" y="2703082"/>
            <a:ext cx="6458970" cy="2630482"/>
          </a:xfrm>
          <a:custGeom>
            <a:avLst/>
            <a:gdLst/>
            <a:ahLst/>
            <a:cxnLst/>
            <a:rect l="l" t="t" r="r" b="b"/>
            <a:pathLst>
              <a:path w="9688455" h="3945723">
                <a:moveTo>
                  <a:pt x="0" y="0"/>
                </a:moveTo>
                <a:lnTo>
                  <a:pt x="9688455" y="0"/>
                </a:lnTo>
                <a:lnTo>
                  <a:pt x="9688455" y="3945724"/>
                </a:lnTo>
                <a:lnTo>
                  <a:pt x="0" y="3945724"/>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025925" y="376985"/>
            <a:ext cx="10480275" cy="1359346"/>
          </a:xfrm>
          <a:prstGeom prst="rect">
            <a:avLst/>
          </a:prstGeom>
        </p:spPr>
        <p:txBody>
          <a:bodyPr lIns="0" tIns="0" rIns="0" bIns="0" rtlCol="0" anchor="t">
            <a:spAutoFit/>
          </a:bodyPr>
          <a:lstStyle/>
          <a:p>
            <a:pPr>
              <a:lnSpc>
                <a:spcPts val="5342"/>
              </a:lnSpc>
            </a:pPr>
            <a:r>
              <a:rPr lang="en-US" sz="5088" spc="498">
                <a:solidFill>
                  <a:srgbClr val="231F20"/>
                </a:solidFill>
                <a:latin typeface="Oswald Bold"/>
              </a:rPr>
              <a:t>EVENT COUNT BY CHANNEL MODE</a:t>
            </a:r>
          </a:p>
        </p:txBody>
      </p:sp>
      <p:sp>
        <p:nvSpPr>
          <p:cNvPr id="7" name="TextBox 7"/>
          <p:cNvSpPr txBox="1"/>
          <p:nvPr/>
        </p:nvSpPr>
        <p:spPr>
          <a:xfrm>
            <a:off x="1025926" y="1238095"/>
            <a:ext cx="9819837" cy="796565"/>
          </a:xfrm>
          <a:prstGeom prst="rect">
            <a:avLst/>
          </a:prstGeom>
        </p:spPr>
        <p:txBody>
          <a:bodyPr lIns="0" tIns="0" rIns="0" bIns="0" rtlCol="0" anchor="t">
            <a:spAutoFit/>
          </a:bodyPr>
          <a:lstStyle/>
          <a:p>
            <a:pPr>
              <a:lnSpc>
                <a:spcPts val="2107"/>
              </a:lnSpc>
            </a:pPr>
            <a:r>
              <a:rPr lang="en-US" sz="1527" spc="149">
                <a:solidFill>
                  <a:srgbClr val="231F20"/>
                </a:solidFill>
                <a:latin typeface="DM Sans Medium"/>
              </a:rPr>
              <a:t>Event count measures how often users interact with specific elements on a website within a given time span</a:t>
            </a:r>
            <a:r>
              <a:rPr lang="en-US" sz="1527" spc="149">
                <a:solidFill>
                  <a:srgbClr val="231F20"/>
                </a:solidFill>
                <a:latin typeface="DM Sans"/>
              </a:rPr>
              <a:t>. The higher the number, the more likely users are to find something worth clicking, watching, or purchasing on the site.</a:t>
            </a:r>
          </a:p>
        </p:txBody>
      </p:sp>
      <p:sp>
        <p:nvSpPr>
          <p:cNvPr id="8" name="TextBox 8"/>
          <p:cNvSpPr txBox="1"/>
          <p:nvPr/>
        </p:nvSpPr>
        <p:spPr>
          <a:xfrm>
            <a:off x="6802813" y="2137346"/>
            <a:ext cx="4896111" cy="3489610"/>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Users that found the website using </a:t>
            </a:r>
            <a:r>
              <a:rPr lang="en-US" sz="1527" spc="149">
                <a:solidFill>
                  <a:srgbClr val="231F20"/>
                </a:solidFill>
                <a:latin typeface="DM Sans Bold"/>
              </a:rPr>
              <a:t>Organic Search </a:t>
            </a:r>
            <a:r>
              <a:rPr lang="en-US" sz="1527" spc="149">
                <a:solidFill>
                  <a:srgbClr val="231F20"/>
                </a:solidFill>
                <a:latin typeface="DM Sans"/>
              </a:rPr>
              <a:t>accounted to generate the most Event Counts.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a:t>
            </a:r>
            <a:r>
              <a:rPr lang="en-US" sz="1527" spc="149">
                <a:solidFill>
                  <a:srgbClr val="231F20"/>
                </a:solidFill>
                <a:latin typeface="DM Sans"/>
              </a:rPr>
              <a:t>mode generated the second most Event Counts.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Direct </a:t>
            </a:r>
            <a:r>
              <a:rPr lang="en-US" sz="1527" spc="149">
                <a:solidFill>
                  <a:srgbClr val="231F20"/>
                </a:solidFill>
                <a:latin typeface="DM Sans"/>
              </a:rPr>
              <a:t>mode generated the third most Event Counts.</a:t>
            </a:r>
          </a:p>
          <a:p>
            <a:pPr marL="329694" lvl="1" indent="-164848">
              <a:lnSpc>
                <a:spcPts val="2107"/>
              </a:lnSpc>
              <a:buFont typeface="Arial"/>
              <a:buChar char="•"/>
            </a:pPr>
            <a:r>
              <a:rPr lang="en-US" sz="1527" spc="149">
                <a:solidFill>
                  <a:srgbClr val="231F20"/>
                </a:solidFill>
                <a:latin typeface="DM Sans Bold"/>
              </a:rPr>
              <a:t> </a:t>
            </a:r>
            <a:r>
              <a:rPr lang="en-US" sz="1527" spc="149">
                <a:solidFill>
                  <a:srgbClr val="231F20"/>
                </a:solidFill>
                <a:latin typeface="DM Sans"/>
              </a:rPr>
              <a:t>Users that found using the </a:t>
            </a:r>
            <a:r>
              <a:rPr lang="en-US" sz="1527" spc="149">
                <a:solidFill>
                  <a:srgbClr val="231F20"/>
                </a:solidFill>
                <a:latin typeface="DM Sans Bold"/>
              </a:rPr>
              <a:t>Paid Search </a:t>
            </a:r>
            <a:r>
              <a:rPr lang="en-US" sz="1527" spc="149">
                <a:solidFill>
                  <a:srgbClr val="231F20"/>
                </a:solidFill>
                <a:latin typeface="DM Sans"/>
              </a:rPr>
              <a:t>mode generated the fourth most Event Counts.</a:t>
            </a:r>
          </a:p>
          <a:p>
            <a:pPr marL="329694" lvl="1" indent="-164848">
              <a:lnSpc>
                <a:spcPts val="2107"/>
              </a:lnSpc>
              <a:buFont typeface="Arial"/>
              <a:buChar char="•"/>
            </a:pPr>
            <a:r>
              <a:rPr lang="en-US" sz="1527" spc="149">
                <a:solidFill>
                  <a:srgbClr val="231F20"/>
                </a:solidFill>
                <a:latin typeface="DM Sans Bold"/>
              </a:rPr>
              <a:t>Unassigned </a:t>
            </a:r>
            <a:r>
              <a:rPr lang="en-US" sz="1527" spc="149">
                <a:solidFill>
                  <a:srgbClr val="231F20"/>
                </a:solidFill>
                <a:latin typeface="DM Sans"/>
              </a:rPr>
              <a:t>and </a:t>
            </a:r>
            <a:r>
              <a:rPr lang="en-US" sz="1527" spc="149">
                <a:solidFill>
                  <a:srgbClr val="231F20"/>
                </a:solidFill>
                <a:latin typeface="DM Sans Bold"/>
              </a:rPr>
              <a:t>Organic Social </a:t>
            </a:r>
            <a:r>
              <a:rPr lang="en-US" sz="1527" spc="149">
                <a:solidFill>
                  <a:srgbClr val="231F20"/>
                </a:solidFill>
                <a:latin typeface="DM Sans"/>
              </a:rPr>
              <a:t>generated the least amount of Event Counts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365836" y="6780768"/>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5828639" y="2933836"/>
            <a:ext cx="6266097" cy="2631619"/>
          </a:xfrm>
          <a:custGeom>
            <a:avLst/>
            <a:gdLst/>
            <a:ahLst/>
            <a:cxnLst/>
            <a:rect l="l" t="t" r="r" b="b"/>
            <a:pathLst>
              <a:path w="9399146" h="3947428">
                <a:moveTo>
                  <a:pt x="0" y="0"/>
                </a:moveTo>
                <a:lnTo>
                  <a:pt x="9399147" y="0"/>
                </a:lnTo>
                <a:lnTo>
                  <a:pt x="9399147" y="3947428"/>
                </a:lnTo>
                <a:lnTo>
                  <a:pt x="0" y="3947428"/>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025926" y="351827"/>
            <a:ext cx="10709606" cy="1359346"/>
          </a:xfrm>
          <a:prstGeom prst="rect">
            <a:avLst/>
          </a:prstGeom>
        </p:spPr>
        <p:txBody>
          <a:bodyPr lIns="0" tIns="0" rIns="0" bIns="0" rtlCol="0" anchor="t">
            <a:spAutoFit/>
          </a:bodyPr>
          <a:lstStyle/>
          <a:p>
            <a:pPr algn="ctr">
              <a:lnSpc>
                <a:spcPts val="5342"/>
              </a:lnSpc>
            </a:pPr>
            <a:r>
              <a:rPr lang="en-US" sz="5088" spc="498">
                <a:solidFill>
                  <a:srgbClr val="231F20"/>
                </a:solidFill>
                <a:latin typeface="Oswald Bold"/>
              </a:rPr>
              <a:t>CONVERSION BASED ON CHANNEL GROUP</a:t>
            </a:r>
          </a:p>
        </p:txBody>
      </p:sp>
      <p:sp>
        <p:nvSpPr>
          <p:cNvPr id="7" name="TextBox 7"/>
          <p:cNvSpPr txBox="1"/>
          <p:nvPr/>
        </p:nvSpPr>
        <p:spPr>
          <a:xfrm>
            <a:off x="1471632" y="1850906"/>
            <a:ext cx="9818193" cy="796565"/>
          </a:xfrm>
          <a:prstGeom prst="rect">
            <a:avLst/>
          </a:prstGeom>
        </p:spPr>
        <p:txBody>
          <a:bodyPr lIns="0" tIns="0" rIns="0" bIns="0" rtlCol="0" anchor="t">
            <a:spAutoFit/>
          </a:bodyPr>
          <a:lstStyle/>
          <a:p>
            <a:pPr algn="ctr">
              <a:lnSpc>
                <a:spcPts val="2107"/>
              </a:lnSpc>
            </a:pPr>
            <a:r>
              <a:rPr lang="en-US" sz="1527" spc="149">
                <a:solidFill>
                  <a:srgbClr val="231F20"/>
                </a:solidFill>
                <a:latin typeface="DM Sans"/>
              </a:rPr>
              <a:t>A conversion is any user action that's valuable to your business; for example, a user purchasing from your store or subscribing to your newsletter are examples of common conversions.</a:t>
            </a:r>
          </a:p>
        </p:txBody>
      </p:sp>
      <p:sp>
        <p:nvSpPr>
          <p:cNvPr id="8" name="TextBox 8"/>
          <p:cNvSpPr txBox="1"/>
          <p:nvPr/>
        </p:nvSpPr>
        <p:spPr>
          <a:xfrm>
            <a:off x="685801" y="2774849"/>
            <a:ext cx="5044659" cy="2951001"/>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a:t>
            </a:r>
            <a:r>
              <a:rPr lang="en-US" sz="1527" spc="149">
                <a:solidFill>
                  <a:srgbClr val="231F20"/>
                </a:solidFill>
                <a:latin typeface="DM Sans"/>
              </a:rPr>
              <a:t>search mode generated the most amount of Conversions.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a:t>
            </a:r>
            <a:r>
              <a:rPr lang="en-US" sz="1527" spc="149">
                <a:solidFill>
                  <a:srgbClr val="231F20"/>
                </a:solidFill>
                <a:latin typeface="DM Sans"/>
              </a:rPr>
              <a:t>search mode generated the second most amount of Conversions.</a:t>
            </a:r>
          </a:p>
          <a:p>
            <a:pPr marL="329694" lvl="1" indent="-164848">
              <a:lnSpc>
                <a:spcPts val="2107"/>
              </a:lnSpc>
              <a:buFont typeface="Arial"/>
              <a:buChar char="•"/>
            </a:pPr>
            <a:r>
              <a:rPr lang="en-US" sz="1527" spc="149">
                <a:solidFill>
                  <a:srgbClr val="231F20"/>
                </a:solidFill>
                <a:latin typeface="DM Sans"/>
              </a:rPr>
              <a:t>Users with </a:t>
            </a:r>
            <a:r>
              <a:rPr lang="en-US" sz="1527" spc="149">
                <a:solidFill>
                  <a:srgbClr val="231F20"/>
                </a:solidFill>
                <a:latin typeface="DM Sans Bold"/>
              </a:rPr>
              <a:t>Direct </a:t>
            </a:r>
            <a:r>
              <a:rPr lang="en-US" sz="1527" spc="149">
                <a:solidFill>
                  <a:srgbClr val="231F20"/>
                </a:solidFill>
                <a:latin typeface="DM Sans"/>
              </a:rPr>
              <a:t>Channel mode generated the third most Conversions.</a:t>
            </a:r>
          </a:p>
          <a:p>
            <a:pPr marL="329694" lvl="1" indent="-164848">
              <a:lnSpc>
                <a:spcPts val="2107"/>
              </a:lnSpc>
              <a:buFont typeface="Arial"/>
              <a:buChar char="•"/>
            </a:pPr>
            <a:r>
              <a:rPr lang="en-US" sz="1527" spc="149">
                <a:solidFill>
                  <a:srgbClr val="231F20"/>
                </a:solidFill>
                <a:latin typeface="DM Sans Bold"/>
              </a:rPr>
              <a:t>Paid Search </a:t>
            </a:r>
            <a:r>
              <a:rPr lang="en-US" sz="1527" spc="149">
                <a:solidFill>
                  <a:srgbClr val="231F20"/>
                </a:solidFill>
                <a:latin typeface="DM Sans"/>
              </a:rPr>
              <a:t>accounted to generate the Fourth most amount of conversions.</a:t>
            </a:r>
          </a:p>
          <a:p>
            <a:pPr marL="329694" lvl="1" indent="-164848">
              <a:lnSpc>
                <a:spcPts val="2107"/>
              </a:lnSpc>
              <a:buFont typeface="Arial"/>
              <a:buChar char="•"/>
            </a:pPr>
            <a:r>
              <a:rPr lang="en-US" sz="1527" spc="149">
                <a:solidFill>
                  <a:srgbClr val="231F20"/>
                </a:solidFill>
                <a:latin typeface="DM Sans Bold"/>
              </a:rPr>
              <a:t>Unassigned </a:t>
            </a:r>
            <a:r>
              <a:rPr lang="en-US" sz="1527" spc="149">
                <a:solidFill>
                  <a:srgbClr val="231F20"/>
                </a:solidFill>
                <a:latin typeface="DM Sans"/>
              </a:rPr>
              <a:t>and </a:t>
            </a:r>
            <a:r>
              <a:rPr lang="en-US" sz="1527" spc="149">
                <a:solidFill>
                  <a:srgbClr val="231F20"/>
                </a:solidFill>
                <a:latin typeface="DM Sans Bold"/>
              </a:rPr>
              <a:t>Organic Social </a:t>
            </a:r>
            <a:r>
              <a:rPr lang="en-US" sz="1527" spc="149">
                <a:solidFill>
                  <a:srgbClr val="231F20"/>
                </a:solidFill>
                <a:latin typeface="DM Sans"/>
              </a:rPr>
              <a:t>generated the least amount of conversions.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B5920-A4C2-7E45-3A96-2990A256B99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B7EB7AD-AFF0-7EC3-8EC8-7ED141A829FC}"/>
              </a:ext>
            </a:extLst>
          </p:cNvPr>
          <p:cNvSpPr txBox="1"/>
          <p:nvPr/>
        </p:nvSpPr>
        <p:spPr>
          <a:xfrm>
            <a:off x="2838450" y="2459504"/>
            <a:ext cx="6515100" cy="1938992"/>
          </a:xfrm>
          <a:prstGeom prst="rect">
            <a:avLst/>
          </a:prstGeom>
          <a:noFill/>
        </p:spPr>
        <p:txBody>
          <a:bodyPr wrap="square" rtlCol="0">
            <a:spAutoFit/>
          </a:bodyPr>
          <a:lstStyle/>
          <a:p>
            <a:pPr algn="ctr"/>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TRAFFIC ACQUISITION</a:t>
            </a:r>
          </a:p>
        </p:txBody>
      </p:sp>
    </p:spTree>
    <p:extLst>
      <p:ext uri="{BB962C8B-B14F-4D97-AF65-F5344CB8AC3E}">
        <p14:creationId xmlns:p14="http://schemas.microsoft.com/office/powerpoint/2010/main" val="334930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grpSp>
        <p:nvGrpSpPr>
          <p:cNvPr id="3" name="Group 3"/>
          <p:cNvGrpSpPr/>
          <p:nvPr/>
        </p:nvGrpSpPr>
        <p:grpSpPr>
          <a:xfrm>
            <a:off x="0" y="1"/>
            <a:ext cx="12192000" cy="1215823"/>
            <a:chOff x="0" y="0"/>
            <a:chExt cx="4816593" cy="480325"/>
          </a:xfrm>
        </p:grpSpPr>
        <p:sp>
          <p:nvSpPr>
            <p:cNvPr id="4" name="Freeform 4"/>
            <p:cNvSpPr/>
            <p:nvPr/>
          </p:nvSpPr>
          <p:spPr>
            <a:xfrm>
              <a:off x="0" y="0"/>
              <a:ext cx="4816592" cy="480325"/>
            </a:xfrm>
            <a:custGeom>
              <a:avLst/>
              <a:gdLst/>
              <a:ahLst/>
              <a:cxnLst/>
              <a:rect l="l" t="t" r="r" b="b"/>
              <a:pathLst>
                <a:path w="4816592" h="480325">
                  <a:moveTo>
                    <a:pt x="0" y="0"/>
                  </a:moveTo>
                  <a:lnTo>
                    <a:pt x="4816592" y="0"/>
                  </a:lnTo>
                  <a:lnTo>
                    <a:pt x="4816592" y="480325"/>
                  </a:lnTo>
                  <a:lnTo>
                    <a:pt x="0" y="480325"/>
                  </a:lnTo>
                  <a:close/>
                </a:path>
              </a:pathLst>
            </a:custGeom>
            <a:solidFill>
              <a:srgbClr val="1A1A1A"/>
            </a:solidFill>
          </p:spPr>
          <p:txBody>
            <a:bodyPr/>
            <a:lstStyle/>
            <a:p>
              <a:endParaRPr lang="en-US" sz="1200"/>
            </a:p>
          </p:txBody>
        </p:sp>
        <p:sp>
          <p:nvSpPr>
            <p:cNvPr id="5" name="TextBox 5"/>
            <p:cNvSpPr txBox="1"/>
            <p:nvPr/>
          </p:nvSpPr>
          <p:spPr>
            <a:xfrm>
              <a:off x="0" y="-19050"/>
              <a:ext cx="4816593" cy="499375"/>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9450220" y="-3704784"/>
            <a:ext cx="5077705" cy="5210331"/>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7" name="Freeform 7"/>
          <p:cNvSpPr/>
          <p:nvPr/>
        </p:nvSpPr>
        <p:spPr>
          <a:xfrm>
            <a:off x="-1900913" y="-2295064"/>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8" name="TextBox 8"/>
          <p:cNvSpPr txBox="1"/>
          <p:nvPr/>
        </p:nvSpPr>
        <p:spPr>
          <a:xfrm>
            <a:off x="2350283" y="191368"/>
            <a:ext cx="7491435" cy="1817101"/>
          </a:xfrm>
          <a:prstGeom prst="rect">
            <a:avLst/>
          </a:prstGeom>
        </p:spPr>
        <p:txBody>
          <a:bodyPr lIns="0" tIns="0" rIns="0" bIns="0" rtlCol="0" anchor="t">
            <a:spAutoFit/>
          </a:bodyPr>
          <a:lstStyle/>
          <a:p>
            <a:pPr algn="ctr">
              <a:lnSpc>
                <a:spcPts val="7388"/>
              </a:lnSpc>
            </a:pPr>
            <a:r>
              <a:rPr lang="en-US" sz="5354" spc="524">
                <a:solidFill>
                  <a:srgbClr val="FFFFFF"/>
                </a:solidFill>
                <a:latin typeface="Oswald Bold"/>
              </a:rPr>
              <a:t>TRAFFIC ACQUISITION</a:t>
            </a:r>
          </a:p>
        </p:txBody>
      </p:sp>
      <p:grpSp>
        <p:nvGrpSpPr>
          <p:cNvPr id="9" name="Group 9"/>
          <p:cNvGrpSpPr/>
          <p:nvPr/>
        </p:nvGrpSpPr>
        <p:grpSpPr>
          <a:xfrm>
            <a:off x="803989" y="1361013"/>
            <a:ext cx="10473719" cy="5035195"/>
            <a:chOff x="0" y="0"/>
            <a:chExt cx="1744696" cy="838755"/>
          </a:xfrm>
        </p:grpSpPr>
        <p:sp>
          <p:nvSpPr>
            <p:cNvPr id="10" name="Freeform 10"/>
            <p:cNvSpPr/>
            <p:nvPr/>
          </p:nvSpPr>
          <p:spPr>
            <a:xfrm>
              <a:off x="0" y="0"/>
              <a:ext cx="1744696" cy="838755"/>
            </a:xfrm>
            <a:custGeom>
              <a:avLst/>
              <a:gdLst/>
              <a:ahLst/>
              <a:cxnLst/>
              <a:rect l="l" t="t" r="r" b="b"/>
              <a:pathLst>
                <a:path w="1744696" h="838755">
                  <a:moveTo>
                    <a:pt x="0" y="0"/>
                  </a:moveTo>
                  <a:lnTo>
                    <a:pt x="1744696" y="0"/>
                  </a:lnTo>
                  <a:lnTo>
                    <a:pt x="1744696" y="838755"/>
                  </a:lnTo>
                  <a:lnTo>
                    <a:pt x="0" y="838755"/>
                  </a:lnTo>
                  <a:close/>
                </a:path>
              </a:pathLst>
            </a:custGeom>
            <a:solidFill>
              <a:srgbClr val="000000">
                <a:alpha val="0"/>
              </a:srgbClr>
            </a:solidFill>
            <a:ln w="38100" cap="sq">
              <a:solidFill>
                <a:srgbClr val="000000"/>
              </a:solidFill>
              <a:prstDash val="solid"/>
              <a:miter/>
            </a:ln>
          </p:spPr>
          <p:txBody>
            <a:bodyPr/>
            <a:lstStyle/>
            <a:p>
              <a:endParaRPr lang="en-US" sz="1200"/>
            </a:p>
          </p:txBody>
        </p:sp>
        <p:sp>
          <p:nvSpPr>
            <p:cNvPr id="11" name="TextBox 11"/>
            <p:cNvSpPr txBox="1"/>
            <p:nvPr/>
          </p:nvSpPr>
          <p:spPr>
            <a:xfrm>
              <a:off x="0" y="-19050"/>
              <a:ext cx="1744696" cy="857805"/>
            </a:xfrm>
            <a:prstGeom prst="rect">
              <a:avLst/>
            </a:prstGeom>
          </p:spPr>
          <p:txBody>
            <a:bodyPr lIns="33867" tIns="33867" rIns="33867" bIns="33867" rtlCol="0" anchor="ctr"/>
            <a:lstStyle/>
            <a:p>
              <a:pPr algn="ctr">
                <a:lnSpc>
                  <a:spcPts val="1906"/>
                </a:lnSpc>
              </a:pPr>
              <a:endParaRPr sz="1200"/>
            </a:p>
          </p:txBody>
        </p:sp>
      </p:grpSp>
      <p:sp>
        <p:nvSpPr>
          <p:cNvPr id="12" name="TextBox 12"/>
          <p:cNvSpPr txBox="1"/>
          <p:nvPr/>
        </p:nvSpPr>
        <p:spPr>
          <a:xfrm>
            <a:off x="1187942" y="1664927"/>
            <a:ext cx="9807793" cy="4495654"/>
          </a:xfrm>
          <a:prstGeom prst="rect">
            <a:avLst/>
          </a:prstGeom>
        </p:spPr>
        <p:txBody>
          <a:bodyPr lIns="0" tIns="0" rIns="0" bIns="0" rtlCol="0" anchor="t">
            <a:spAutoFit/>
          </a:bodyPr>
          <a:lstStyle/>
          <a:p>
            <a:pPr marL="495941" lvl="1" indent="-247971">
              <a:lnSpc>
                <a:spcPts val="3169"/>
              </a:lnSpc>
              <a:buFont typeface="Arial"/>
              <a:buChar char="•"/>
            </a:pPr>
            <a:r>
              <a:rPr lang="en-US" sz="2297" spc="225">
                <a:solidFill>
                  <a:srgbClr val="231F20"/>
                </a:solidFill>
                <a:latin typeface="DM Sans"/>
              </a:rPr>
              <a:t>Traffic acquisition is the strategic process of attracting and directing visitors to a website or online platform.</a:t>
            </a:r>
          </a:p>
          <a:p>
            <a:pPr marL="495941" lvl="1" indent="-247971">
              <a:lnSpc>
                <a:spcPts val="3169"/>
              </a:lnSpc>
              <a:buFont typeface="Arial"/>
              <a:buChar char="•"/>
            </a:pPr>
            <a:r>
              <a:rPr lang="en-US" sz="2297" spc="225">
                <a:solidFill>
                  <a:srgbClr val="231F20"/>
                </a:solidFill>
                <a:latin typeface="DM Sans"/>
              </a:rPr>
              <a:t>The ultimate goal of traffic acquisition is not just to bring in any visitors but to target and engage the right audience—those who are likely to convert into customers, subscribers, or active users. </a:t>
            </a:r>
          </a:p>
          <a:p>
            <a:pPr marL="495941" lvl="1" indent="-247971">
              <a:lnSpc>
                <a:spcPts val="3169"/>
              </a:lnSpc>
              <a:buFont typeface="Arial"/>
              <a:buChar char="•"/>
            </a:pPr>
            <a:r>
              <a:rPr lang="en-US" sz="2297" spc="225">
                <a:solidFill>
                  <a:srgbClr val="231F20"/>
                </a:solidFill>
                <a:latin typeface="DM Sans"/>
              </a:rPr>
              <a:t>Analyzing the effectiveness of different acquisition channels, optimizing strategies, and adapting to changing trends are essential aspects of a successful traffic acquisition strategy, contributing significantly to the overall growth and success of an online presence.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462463" y="442402"/>
            <a:ext cx="8314447" cy="3567653"/>
          </a:xfrm>
          <a:custGeom>
            <a:avLst/>
            <a:gdLst/>
            <a:ahLst/>
            <a:cxnLst/>
            <a:rect l="l" t="t" r="r" b="b"/>
            <a:pathLst>
              <a:path w="12471670" h="5351480">
                <a:moveTo>
                  <a:pt x="0" y="0"/>
                </a:moveTo>
                <a:lnTo>
                  <a:pt x="12471670" y="0"/>
                </a:lnTo>
                <a:lnTo>
                  <a:pt x="12471670" y="5351481"/>
                </a:lnTo>
                <a:lnTo>
                  <a:pt x="0" y="53514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7398310" y="1928345"/>
            <a:ext cx="4597070" cy="4243855"/>
          </a:xfrm>
          <a:custGeom>
            <a:avLst/>
            <a:gdLst/>
            <a:ahLst/>
            <a:cxnLst/>
            <a:rect l="l" t="t" r="r" b="b"/>
            <a:pathLst>
              <a:path w="6895605" h="6365783">
                <a:moveTo>
                  <a:pt x="0" y="0"/>
                </a:moveTo>
                <a:lnTo>
                  <a:pt x="6895606" y="0"/>
                </a:lnTo>
                <a:lnTo>
                  <a:pt x="6895606" y="6365783"/>
                </a:lnTo>
                <a:lnTo>
                  <a:pt x="0" y="6365783"/>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736837" y="266615"/>
            <a:ext cx="8718327" cy="626582"/>
          </a:xfrm>
          <a:prstGeom prst="rect">
            <a:avLst/>
          </a:prstGeom>
        </p:spPr>
        <p:txBody>
          <a:bodyPr lIns="0" tIns="0" rIns="0" bIns="0" rtlCol="0" anchor="t">
            <a:spAutoFit/>
          </a:bodyPr>
          <a:lstStyle/>
          <a:p>
            <a:pPr>
              <a:lnSpc>
                <a:spcPts val="5342"/>
              </a:lnSpc>
            </a:pPr>
            <a:r>
              <a:rPr lang="en-US" sz="4000" spc="498" dirty="0">
                <a:solidFill>
                  <a:srgbClr val="231F20"/>
                </a:solidFill>
                <a:latin typeface="Oswald Bold"/>
              </a:rPr>
              <a:t>USERS BY CHANNEL GROUP</a:t>
            </a:r>
          </a:p>
        </p:txBody>
      </p:sp>
      <p:sp>
        <p:nvSpPr>
          <p:cNvPr id="7" name="TextBox 7"/>
          <p:cNvSpPr txBox="1"/>
          <p:nvPr/>
        </p:nvSpPr>
        <p:spPr>
          <a:xfrm>
            <a:off x="1144480" y="1046100"/>
            <a:ext cx="9903041" cy="796565"/>
          </a:xfrm>
          <a:prstGeom prst="rect">
            <a:avLst/>
          </a:prstGeom>
        </p:spPr>
        <p:txBody>
          <a:bodyPr lIns="0" tIns="0" rIns="0" bIns="0" rtlCol="0" anchor="t">
            <a:spAutoFit/>
          </a:bodyPr>
          <a:lstStyle/>
          <a:p>
            <a:pPr algn="ctr">
              <a:lnSpc>
                <a:spcPts val="2107"/>
              </a:lnSpc>
            </a:pPr>
            <a:r>
              <a:rPr lang="en-US" sz="1527" spc="149">
                <a:solidFill>
                  <a:srgbClr val="231F20"/>
                </a:solidFill>
                <a:latin typeface="DM Sans"/>
              </a:rPr>
              <a:t>Users by Channel Group refers to a metric that provides insights into the number of users visiting a website based on different predefined channel groupings. Channels represent the various sources through which users find and access a website.</a:t>
            </a:r>
          </a:p>
        </p:txBody>
      </p:sp>
      <p:sp>
        <p:nvSpPr>
          <p:cNvPr id="8" name="TextBox 8"/>
          <p:cNvSpPr txBox="1"/>
          <p:nvPr/>
        </p:nvSpPr>
        <p:spPr>
          <a:xfrm>
            <a:off x="685800" y="2386349"/>
            <a:ext cx="6536733" cy="2948436"/>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 </a:t>
            </a:r>
            <a:r>
              <a:rPr lang="en-US" sz="1527" spc="149">
                <a:solidFill>
                  <a:srgbClr val="231F20"/>
                </a:solidFill>
                <a:latin typeface="DM Sans"/>
              </a:rPr>
              <a:t>Channel Group attracted the most amount of Users.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a:t>
            </a:r>
            <a:r>
              <a:rPr lang="en-US" sz="1527" spc="149">
                <a:solidFill>
                  <a:srgbClr val="231F20"/>
                </a:solidFill>
                <a:latin typeface="DM Sans"/>
              </a:rPr>
              <a:t>Channel group stood seconf in terms of Traffic Acquisition.</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Search </a:t>
            </a:r>
            <a:r>
              <a:rPr lang="en-US" sz="1527" spc="149">
                <a:solidFill>
                  <a:srgbClr val="231F20"/>
                </a:solidFill>
                <a:latin typeface="DM Sans"/>
              </a:rPr>
              <a:t>Channel generated the third most amount of Users.</a:t>
            </a:r>
          </a:p>
          <a:p>
            <a:pPr marL="329694" lvl="1" indent="-164848">
              <a:lnSpc>
                <a:spcPts val="2107"/>
              </a:lnSpc>
              <a:buFont typeface="Arial"/>
              <a:buChar char="•"/>
            </a:pPr>
            <a:r>
              <a:rPr lang="en-US" sz="1527" spc="149">
                <a:solidFill>
                  <a:srgbClr val="231F20"/>
                </a:solidFill>
                <a:latin typeface="DM Sans"/>
              </a:rPr>
              <a:t>Users through </a:t>
            </a:r>
            <a:r>
              <a:rPr lang="en-US" sz="1527" spc="149">
                <a:solidFill>
                  <a:srgbClr val="231F20"/>
                </a:solidFill>
                <a:latin typeface="DM Sans Bold"/>
              </a:rPr>
              <a:t>Direct </a:t>
            </a:r>
            <a:r>
              <a:rPr lang="en-US" sz="1527" spc="149">
                <a:solidFill>
                  <a:srgbClr val="231F20"/>
                </a:solidFill>
                <a:latin typeface="DM Sans"/>
              </a:rPr>
              <a:t>Search generated the fourth most amount of Users.</a:t>
            </a:r>
          </a:p>
          <a:p>
            <a:pPr marL="329694" lvl="1" indent="-164848">
              <a:lnSpc>
                <a:spcPts val="2107"/>
              </a:lnSpc>
              <a:buFont typeface="Arial"/>
              <a:buChar char="•"/>
            </a:pPr>
            <a:r>
              <a:rPr lang="en-US" sz="1527" spc="149">
                <a:solidFill>
                  <a:srgbClr val="231F20"/>
                </a:solidFill>
                <a:latin typeface="DM Sans"/>
              </a:rPr>
              <a:t>The least amount of Traffic was generated by the </a:t>
            </a:r>
            <a:r>
              <a:rPr lang="en-US" sz="1527" spc="149">
                <a:solidFill>
                  <a:srgbClr val="231F20"/>
                </a:solidFill>
                <a:latin typeface="DM Sans Bold"/>
              </a:rPr>
              <a:t>Paid Search </a:t>
            </a:r>
            <a:r>
              <a:rPr lang="en-US" sz="1527" spc="149">
                <a:solidFill>
                  <a:srgbClr val="231F20"/>
                </a:solidFill>
                <a:latin typeface="DM Sans"/>
              </a:rPr>
              <a:t>and </a:t>
            </a:r>
            <a:r>
              <a:rPr lang="en-US" sz="1527" spc="149">
                <a:solidFill>
                  <a:srgbClr val="231F20"/>
                </a:solidFill>
                <a:latin typeface="DM Sans Bold"/>
              </a:rPr>
              <a:t>Organic Social </a:t>
            </a:r>
            <a:r>
              <a:rPr lang="en-US" sz="1527" spc="149">
                <a:solidFill>
                  <a:srgbClr val="231F20"/>
                </a:solidFill>
                <a:latin typeface="DM Sans"/>
              </a:rPr>
              <a:t>Channel mode.</a:t>
            </a:r>
            <a:r>
              <a:rPr lang="en-US" sz="1527" spc="149">
                <a:solidFill>
                  <a:srgbClr val="231F20"/>
                </a:solidFill>
                <a:latin typeface="DM Sans Bold"/>
              </a:rPr>
              <a:t> </a:t>
            </a:r>
            <a:r>
              <a:rPr lang="en-US" sz="1527" spc="149">
                <a:solidFill>
                  <a:srgbClr val="231F20"/>
                </a:solidFill>
                <a:latin typeface="DM San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628019" y="618830"/>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91329" y="2529749"/>
            <a:ext cx="6004671" cy="2568078"/>
          </a:xfrm>
          <a:custGeom>
            <a:avLst/>
            <a:gdLst/>
            <a:ahLst/>
            <a:cxnLst/>
            <a:rect l="l" t="t" r="r" b="b"/>
            <a:pathLst>
              <a:path w="9007007" h="3852117">
                <a:moveTo>
                  <a:pt x="0" y="0"/>
                </a:moveTo>
                <a:lnTo>
                  <a:pt x="9007007" y="0"/>
                </a:lnTo>
                <a:lnTo>
                  <a:pt x="9007007" y="3852117"/>
                </a:lnTo>
                <a:lnTo>
                  <a:pt x="0" y="3852117"/>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598631" y="472277"/>
            <a:ext cx="10045532" cy="638316"/>
          </a:xfrm>
          <a:prstGeom prst="rect">
            <a:avLst/>
          </a:prstGeom>
        </p:spPr>
        <p:txBody>
          <a:bodyPr lIns="0" tIns="0" rIns="0" bIns="0" rtlCol="0" anchor="t">
            <a:spAutoFit/>
          </a:bodyPr>
          <a:lstStyle/>
          <a:p>
            <a:pPr>
              <a:lnSpc>
                <a:spcPts val="5342"/>
              </a:lnSpc>
            </a:pPr>
            <a:r>
              <a:rPr lang="en-US" sz="4400" spc="498" dirty="0">
                <a:solidFill>
                  <a:srgbClr val="231F20"/>
                </a:solidFill>
                <a:latin typeface="Oswald Bold"/>
              </a:rPr>
              <a:t>SESSIONS BY CHANNEL MODE</a:t>
            </a:r>
          </a:p>
        </p:txBody>
      </p:sp>
      <p:sp>
        <p:nvSpPr>
          <p:cNvPr id="7" name="TextBox 7"/>
          <p:cNvSpPr txBox="1"/>
          <p:nvPr/>
        </p:nvSpPr>
        <p:spPr>
          <a:xfrm>
            <a:off x="1199665" y="1483175"/>
            <a:ext cx="9792670" cy="527260"/>
          </a:xfrm>
          <a:prstGeom prst="rect">
            <a:avLst/>
          </a:prstGeom>
        </p:spPr>
        <p:txBody>
          <a:bodyPr lIns="0" tIns="0" rIns="0" bIns="0" rtlCol="0" anchor="t">
            <a:spAutoFit/>
          </a:bodyPr>
          <a:lstStyle/>
          <a:p>
            <a:pPr algn="ctr">
              <a:lnSpc>
                <a:spcPts val="2107"/>
              </a:lnSpc>
            </a:pPr>
            <a:r>
              <a:rPr lang="en-US" sz="1527" spc="149">
                <a:solidFill>
                  <a:srgbClr val="231F20"/>
                </a:solidFill>
                <a:latin typeface="DM Sans"/>
              </a:rPr>
              <a:t>Engagement session is a metrics that enables you to measure and analyze user engagement with your website or app.</a:t>
            </a:r>
          </a:p>
        </p:txBody>
      </p:sp>
      <p:sp>
        <p:nvSpPr>
          <p:cNvPr id="8" name="TextBox 8"/>
          <p:cNvSpPr txBox="1"/>
          <p:nvPr/>
        </p:nvSpPr>
        <p:spPr>
          <a:xfrm>
            <a:off x="6192074" y="2205642"/>
            <a:ext cx="5314126" cy="3217740"/>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Search </a:t>
            </a:r>
            <a:r>
              <a:rPr lang="en-US" sz="1527" spc="149">
                <a:solidFill>
                  <a:srgbClr val="231F20"/>
                </a:solidFill>
                <a:latin typeface="DM Sans"/>
              </a:rPr>
              <a:t>Channel Group generated the most amount of Sessions.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a:t>
            </a:r>
            <a:r>
              <a:rPr lang="en-US" sz="1527" spc="149">
                <a:solidFill>
                  <a:srgbClr val="231F20"/>
                </a:solidFill>
                <a:latin typeface="DM Sans"/>
              </a:rPr>
              <a:t>Channel group stood second in terms of Sessions.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 </a:t>
            </a:r>
            <a:r>
              <a:rPr lang="en-US" sz="1527" spc="149">
                <a:solidFill>
                  <a:srgbClr val="231F20"/>
                </a:solidFill>
                <a:latin typeface="DM Sans"/>
              </a:rPr>
              <a:t>Channel generated the third most amount of Sessions.</a:t>
            </a:r>
          </a:p>
          <a:p>
            <a:pPr marL="329694" lvl="1" indent="-164848">
              <a:lnSpc>
                <a:spcPts val="2107"/>
              </a:lnSpc>
              <a:buFont typeface="Arial"/>
              <a:buChar char="•"/>
            </a:pPr>
            <a:r>
              <a:rPr lang="en-US" sz="1527" spc="149">
                <a:solidFill>
                  <a:srgbClr val="231F20"/>
                </a:solidFill>
                <a:latin typeface="DM Sans"/>
              </a:rPr>
              <a:t>Users through </a:t>
            </a:r>
            <a:r>
              <a:rPr lang="en-US" sz="1527" spc="149">
                <a:solidFill>
                  <a:srgbClr val="231F20"/>
                </a:solidFill>
                <a:latin typeface="DM Sans Bold"/>
              </a:rPr>
              <a:t>Direct </a:t>
            </a:r>
            <a:r>
              <a:rPr lang="en-US" sz="1527" spc="149">
                <a:solidFill>
                  <a:srgbClr val="231F20"/>
                </a:solidFill>
                <a:latin typeface="DM Sans"/>
              </a:rPr>
              <a:t>Search generated the fourth most amount of Users.</a:t>
            </a:r>
          </a:p>
          <a:p>
            <a:pPr marL="329694" lvl="1" indent="-164848">
              <a:lnSpc>
                <a:spcPts val="2107"/>
              </a:lnSpc>
              <a:buFont typeface="Arial"/>
              <a:buChar char="•"/>
            </a:pPr>
            <a:r>
              <a:rPr lang="en-US" sz="1527" spc="149">
                <a:solidFill>
                  <a:srgbClr val="231F20"/>
                </a:solidFill>
                <a:latin typeface="DM Sans"/>
              </a:rPr>
              <a:t>The least amount of Session was generated by the </a:t>
            </a:r>
            <a:r>
              <a:rPr lang="en-US" sz="1527" spc="149">
                <a:solidFill>
                  <a:srgbClr val="231F20"/>
                </a:solidFill>
                <a:latin typeface="DM Sans Bold"/>
              </a:rPr>
              <a:t>Paid Search </a:t>
            </a:r>
            <a:r>
              <a:rPr lang="en-US" sz="1527" spc="149">
                <a:solidFill>
                  <a:srgbClr val="231F20"/>
                </a:solidFill>
                <a:latin typeface="DM Sans"/>
              </a:rPr>
              <a:t>and </a:t>
            </a:r>
            <a:r>
              <a:rPr lang="en-US" sz="1527" spc="149">
                <a:solidFill>
                  <a:srgbClr val="231F20"/>
                </a:solidFill>
                <a:latin typeface="DM Sans Bold"/>
              </a:rPr>
              <a:t>Organic Social </a:t>
            </a:r>
            <a:r>
              <a:rPr lang="en-US" sz="1527" spc="149">
                <a:solidFill>
                  <a:srgbClr val="231F20"/>
                </a:solidFill>
                <a:latin typeface="DM Sans"/>
              </a:rPr>
              <a:t>Channel mode.</a:t>
            </a:r>
            <a:r>
              <a:rPr lang="en-US" sz="1527" spc="149">
                <a:solidFill>
                  <a:srgbClr val="231F20"/>
                </a:solidFill>
                <a:latin typeface="DM Sans Bold"/>
              </a:rPr>
              <a:t> </a:t>
            </a:r>
            <a:r>
              <a:rPr lang="en-US" sz="1527" spc="149">
                <a:solidFill>
                  <a:srgbClr val="231F20"/>
                </a:solidFill>
                <a:latin typeface="DM San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6329816" y="2947349"/>
            <a:ext cx="5757445" cy="2490324"/>
          </a:xfrm>
          <a:custGeom>
            <a:avLst/>
            <a:gdLst/>
            <a:ahLst/>
            <a:cxnLst/>
            <a:rect l="l" t="t" r="r" b="b"/>
            <a:pathLst>
              <a:path w="8636168" h="3735486">
                <a:moveTo>
                  <a:pt x="0" y="0"/>
                </a:moveTo>
                <a:lnTo>
                  <a:pt x="8636168" y="0"/>
                </a:lnTo>
                <a:lnTo>
                  <a:pt x="8636168" y="3735485"/>
                </a:lnTo>
                <a:lnTo>
                  <a:pt x="0" y="3735485"/>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454012" y="223943"/>
            <a:ext cx="9283977" cy="1317990"/>
          </a:xfrm>
          <a:prstGeom prst="rect">
            <a:avLst/>
          </a:prstGeom>
        </p:spPr>
        <p:txBody>
          <a:bodyPr lIns="0" tIns="0" rIns="0" bIns="0" rtlCol="0" anchor="t">
            <a:spAutoFit/>
          </a:bodyPr>
          <a:lstStyle/>
          <a:p>
            <a:pPr algn="ctr">
              <a:lnSpc>
                <a:spcPts val="5342"/>
              </a:lnSpc>
            </a:pPr>
            <a:r>
              <a:rPr lang="en-US" sz="4400" spc="498" dirty="0">
                <a:solidFill>
                  <a:srgbClr val="231F20"/>
                </a:solidFill>
                <a:latin typeface="Oswald Bold"/>
              </a:rPr>
              <a:t>ENGAGEMENT TIME BASED ON CHANNEL GROUP</a:t>
            </a:r>
          </a:p>
        </p:txBody>
      </p:sp>
      <p:sp>
        <p:nvSpPr>
          <p:cNvPr id="7" name="TextBox 7"/>
          <p:cNvSpPr txBox="1"/>
          <p:nvPr/>
        </p:nvSpPr>
        <p:spPr>
          <a:xfrm>
            <a:off x="1687827" y="1692173"/>
            <a:ext cx="9283977" cy="1065869"/>
          </a:xfrm>
          <a:prstGeom prst="rect">
            <a:avLst/>
          </a:prstGeom>
        </p:spPr>
        <p:txBody>
          <a:bodyPr lIns="0" tIns="0" rIns="0" bIns="0" rtlCol="0" anchor="t">
            <a:spAutoFit/>
          </a:bodyPr>
          <a:lstStyle/>
          <a:p>
            <a:pPr marL="329694" lvl="1" indent="-164848" algn="ctr">
              <a:lnSpc>
                <a:spcPts val="2107"/>
              </a:lnSpc>
              <a:buFont typeface="Arial"/>
              <a:buChar char="•"/>
            </a:pPr>
            <a:r>
              <a:rPr lang="en-US" sz="1527" spc="149">
                <a:solidFill>
                  <a:srgbClr val="231F20"/>
                </a:solidFill>
                <a:latin typeface="DM Sans"/>
              </a:rPr>
              <a:t>Engagement time refers to the amount of time users spend actively interacting with or consuming content on a website, application, or digital platform. </a:t>
            </a:r>
          </a:p>
          <a:p>
            <a:pPr marL="329694" lvl="1" indent="-164848" algn="ctr">
              <a:lnSpc>
                <a:spcPts val="2107"/>
              </a:lnSpc>
              <a:buFont typeface="Arial"/>
              <a:buChar char="•"/>
            </a:pPr>
            <a:r>
              <a:rPr lang="en-US" sz="1527" spc="149">
                <a:solidFill>
                  <a:srgbClr val="231F20"/>
                </a:solidFill>
                <a:latin typeface="DM Sans"/>
              </a:rPr>
              <a:t>It is a metric used to gauge the level of user involvement and interest in the provided content.</a:t>
            </a:r>
          </a:p>
        </p:txBody>
      </p:sp>
      <p:sp>
        <p:nvSpPr>
          <p:cNvPr id="8" name="TextBox 8"/>
          <p:cNvSpPr txBox="1"/>
          <p:nvPr/>
        </p:nvSpPr>
        <p:spPr>
          <a:xfrm>
            <a:off x="685800" y="2851065"/>
            <a:ext cx="5543397" cy="2681696"/>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Search </a:t>
            </a:r>
            <a:r>
              <a:rPr lang="en-US" sz="1527" spc="149">
                <a:solidFill>
                  <a:srgbClr val="231F20"/>
                </a:solidFill>
                <a:latin typeface="DM Sans"/>
              </a:rPr>
              <a:t>Channel observed the most amount of Time Engagement.</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Direct Search </a:t>
            </a:r>
            <a:r>
              <a:rPr lang="en-US" sz="1527" spc="149">
                <a:solidFill>
                  <a:srgbClr val="231F20"/>
                </a:solidFill>
                <a:latin typeface="DM Sans"/>
              </a:rPr>
              <a:t>Channel observed the second most amount of Time Engagement.</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Social </a:t>
            </a:r>
            <a:r>
              <a:rPr lang="en-US" sz="1527" spc="149">
                <a:solidFill>
                  <a:srgbClr val="231F20"/>
                </a:solidFill>
                <a:latin typeface="DM Sans"/>
              </a:rPr>
              <a:t>stood third.</a:t>
            </a:r>
          </a:p>
          <a:p>
            <a:pPr marL="329694" lvl="1" indent="-164848">
              <a:lnSpc>
                <a:spcPts val="2107"/>
              </a:lnSpc>
              <a:buFont typeface="Arial"/>
              <a:buChar char="•"/>
            </a:pPr>
            <a:r>
              <a:rPr lang="en-US" sz="1527" spc="149">
                <a:solidFill>
                  <a:srgbClr val="231F20"/>
                </a:solidFill>
                <a:latin typeface="DM Sans"/>
              </a:rPr>
              <a:t>Users through </a:t>
            </a:r>
            <a:r>
              <a:rPr lang="en-US" sz="1527" spc="149">
                <a:solidFill>
                  <a:srgbClr val="231F20"/>
                </a:solidFill>
                <a:latin typeface="DM Sans Bold"/>
              </a:rPr>
              <a:t>Paid Search </a:t>
            </a:r>
            <a:r>
              <a:rPr lang="en-US" sz="1527" spc="149">
                <a:solidFill>
                  <a:srgbClr val="231F20"/>
                </a:solidFill>
                <a:latin typeface="DM Sans"/>
              </a:rPr>
              <a:t>Channel observed the fourth most amount of Time Engagement.</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a:t>
            </a:r>
            <a:r>
              <a:rPr lang="en-US" sz="1527" spc="149">
                <a:solidFill>
                  <a:srgbClr val="231F20"/>
                </a:solidFill>
                <a:latin typeface="DM Sans"/>
              </a:rPr>
              <a:t>and </a:t>
            </a:r>
            <a:r>
              <a:rPr lang="en-US" sz="1527" spc="149">
                <a:solidFill>
                  <a:srgbClr val="231F20"/>
                </a:solidFill>
                <a:latin typeface="DM Sans Bold"/>
              </a:rPr>
              <a:t>Unassigned </a:t>
            </a:r>
            <a:r>
              <a:rPr lang="en-US" sz="1527" spc="149">
                <a:solidFill>
                  <a:srgbClr val="231F20"/>
                </a:solidFill>
                <a:latin typeface="DM Sans"/>
              </a:rPr>
              <a:t>Channel observed the least amount of Time Engagement.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310363" y="618830"/>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105345" y="2988012"/>
            <a:ext cx="6104289" cy="2648769"/>
          </a:xfrm>
          <a:custGeom>
            <a:avLst/>
            <a:gdLst/>
            <a:ahLst/>
            <a:cxnLst/>
            <a:rect l="l" t="t" r="r" b="b"/>
            <a:pathLst>
              <a:path w="9156433" h="3973154">
                <a:moveTo>
                  <a:pt x="0" y="0"/>
                </a:moveTo>
                <a:lnTo>
                  <a:pt x="9156433" y="0"/>
                </a:lnTo>
                <a:lnTo>
                  <a:pt x="9156433" y="3973154"/>
                </a:lnTo>
                <a:lnTo>
                  <a:pt x="0" y="3973154"/>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789795" y="280411"/>
            <a:ext cx="10612411" cy="626582"/>
          </a:xfrm>
          <a:prstGeom prst="rect">
            <a:avLst/>
          </a:prstGeom>
        </p:spPr>
        <p:txBody>
          <a:bodyPr lIns="0" tIns="0" rIns="0" bIns="0" rtlCol="0" anchor="t">
            <a:spAutoFit/>
          </a:bodyPr>
          <a:lstStyle/>
          <a:p>
            <a:pPr>
              <a:lnSpc>
                <a:spcPts val="5342"/>
              </a:lnSpc>
            </a:pPr>
            <a:r>
              <a:rPr lang="en-US" sz="4000" spc="498" dirty="0">
                <a:solidFill>
                  <a:srgbClr val="231F20"/>
                </a:solidFill>
                <a:latin typeface="Oswald Bold"/>
              </a:rPr>
              <a:t>ENGAGEMENT SESSION PER USER</a:t>
            </a:r>
          </a:p>
        </p:txBody>
      </p:sp>
      <p:sp>
        <p:nvSpPr>
          <p:cNvPr id="7" name="TextBox 7"/>
          <p:cNvSpPr txBox="1"/>
          <p:nvPr/>
        </p:nvSpPr>
        <p:spPr>
          <a:xfrm>
            <a:off x="1268647" y="1120161"/>
            <a:ext cx="9654707" cy="1335174"/>
          </a:xfrm>
          <a:prstGeom prst="rect">
            <a:avLst/>
          </a:prstGeom>
        </p:spPr>
        <p:txBody>
          <a:bodyPr lIns="0" tIns="0" rIns="0" bIns="0" rtlCol="0" anchor="t">
            <a:spAutoFit/>
          </a:bodyPr>
          <a:lstStyle/>
          <a:p>
            <a:pPr marL="329694" lvl="1" indent="-164847">
              <a:lnSpc>
                <a:spcPts val="2107"/>
              </a:lnSpc>
              <a:buFont typeface="Arial"/>
              <a:buChar char="•"/>
            </a:pPr>
            <a:r>
              <a:rPr lang="en-US" sz="1527" spc="149">
                <a:solidFill>
                  <a:srgbClr val="231F20"/>
                </a:solidFill>
                <a:latin typeface="DM Sans"/>
              </a:rPr>
              <a:t>Engagement session per user is a crucial metric that provides insights into the level of interaction and interest a user has with a website or application during a single visit. </a:t>
            </a:r>
          </a:p>
          <a:p>
            <a:pPr marL="329694" lvl="1" indent="-164847">
              <a:lnSpc>
                <a:spcPts val="2107"/>
              </a:lnSpc>
              <a:buFont typeface="Arial"/>
              <a:buChar char="•"/>
            </a:pPr>
            <a:r>
              <a:rPr lang="en-US" sz="1527" spc="149">
                <a:solidFill>
                  <a:srgbClr val="231F20"/>
                </a:solidFill>
                <a:latin typeface="DM Sans"/>
              </a:rPr>
              <a:t>This metric measures the average time a user spends actively engaging with content or features, indicating the depth of their involvement</a:t>
            </a:r>
          </a:p>
        </p:txBody>
      </p:sp>
      <p:sp>
        <p:nvSpPr>
          <p:cNvPr id="8" name="TextBox 8"/>
          <p:cNvSpPr txBox="1"/>
          <p:nvPr/>
        </p:nvSpPr>
        <p:spPr>
          <a:xfrm>
            <a:off x="6299832" y="2557865"/>
            <a:ext cx="5206369" cy="4297523"/>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Search</a:t>
            </a:r>
            <a:r>
              <a:rPr lang="en-US" sz="1527" spc="149">
                <a:solidFill>
                  <a:srgbClr val="231F20"/>
                </a:solidFill>
                <a:latin typeface="DM Sans"/>
              </a:rPr>
              <a:t> Channel observed the most amount of Engagement Session per user.</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Direct Search</a:t>
            </a:r>
            <a:r>
              <a:rPr lang="en-US" sz="1527" spc="149">
                <a:solidFill>
                  <a:srgbClr val="231F20"/>
                </a:solidFill>
                <a:latin typeface="DM Sans"/>
              </a:rPr>
              <a:t> Channel observed the second most amount of Engagement session per user.</a:t>
            </a:r>
          </a:p>
          <a:p>
            <a:pPr marL="329694" lvl="1" indent="-164848">
              <a:lnSpc>
                <a:spcPts val="2107"/>
              </a:lnSpc>
              <a:buFont typeface="Arial"/>
              <a:buChar char="•"/>
            </a:pPr>
            <a:r>
              <a:rPr lang="en-US" sz="1527" spc="149">
                <a:solidFill>
                  <a:srgbClr val="231F20"/>
                </a:solidFill>
                <a:latin typeface="DM Sans"/>
              </a:rPr>
              <a:t>Users through </a:t>
            </a:r>
            <a:r>
              <a:rPr lang="en-US" sz="1527" spc="149">
                <a:solidFill>
                  <a:srgbClr val="231F20"/>
                </a:solidFill>
                <a:latin typeface="DM Sans Bold"/>
              </a:rPr>
              <a:t>Paid Search</a:t>
            </a:r>
            <a:r>
              <a:rPr lang="en-US" sz="1527" spc="149">
                <a:solidFill>
                  <a:srgbClr val="231F20"/>
                </a:solidFill>
                <a:latin typeface="DM Sans"/>
              </a:rPr>
              <a:t> Channel observed the third most amount of Engagement Session per user.</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Social </a:t>
            </a:r>
            <a:r>
              <a:rPr lang="en-US" sz="1527" spc="149">
                <a:solidFill>
                  <a:srgbClr val="231F20"/>
                </a:solidFill>
                <a:latin typeface="DM Sans"/>
              </a:rPr>
              <a:t>stood fourth in terms of most amount of Engagement session per user.</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a:t>
            </a:r>
            <a:r>
              <a:rPr lang="en-US" sz="1527" spc="149">
                <a:solidFill>
                  <a:srgbClr val="231F20"/>
                </a:solidFill>
                <a:latin typeface="DM Sans"/>
              </a:rPr>
              <a:t> and </a:t>
            </a:r>
            <a:r>
              <a:rPr lang="en-US" sz="1527" spc="149">
                <a:solidFill>
                  <a:srgbClr val="231F20"/>
                </a:solidFill>
                <a:latin typeface="DM Sans Bold"/>
              </a:rPr>
              <a:t>Unassigned Channel </a:t>
            </a:r>
            <a:r>
              <a:rPr lang="en-US" sz="1527" spc="149">
                <a:solidFill>
                  <a:srgbClr val="231F20"/>
                </a:solidFill>
                <a:latin typeface="DM Sans"/>
              </a:rPr>
              <a:t>observed the least amount of Engagement session per user.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6096000" y="2526385"/>
            <a:ext cx="5991646" cy="2539236"/>
          </a:xfrm>
          <a:custGeom>
            <a:avLst/>
            <a:gdLst/>
            <a:ahLst/>
            <a:cxnLst/>
            <a:rect l="l" t="t" r="r" b="b"/>
            <a:pathLst>
              <a:path w="8987469" h="3808854">
                <a:moveTo>
                  <a:pt x="0" y="0"/>
                </a:moveTo>
                <a:lnTo>
                  <a:pt x="8987469" y="0"/>
                </a:lnTo>
                <a:lnTo>
                  <a:pt x="8987469" y="3808854"/>
                </a:lnTo>
                <a:lnTo>
                  <a:pt x="0" y="3808854"/>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187497" y="279129"/>
            <a:ext cx="10318703" cy="1359346"/>
          </a:xfrm>
          <a:prstGeom prst="rect">
            <a:avLst/>
          </a:prstGeom>
        </p:spPr>
        <p:txBody>
          <a:bodyPr lIns="0" tIns="0" rIns="0" bIns="0" rtlCol="0" anchor="t">
            <a:spAutoFit/>
          </a:bodyPr>
          <a:lstStyle/>
          <a:p>
            <a:pPr algn="ctr">
              <a:lnSpc>
                <a:spcPts val="5342"/>
              </a:lnSpc>
            </a:pPr>
            <a:r>
              <a:rPr lang="en-US" sz="5088" spc="498">
                <a:solidFill>
                  <a:srgbClr val="231F20"/>
                </a:solidFill>
                <a:latin typeface="Oswald Bold"/>
              </a:rPr>
              <a:t>CONVERSIONS BY CHANNEL GROUP</a:t>
            </a:r>
          </a:p>
        </p:txBody>
      </p:sp>
      <p:sp>
        <p:nvSpPr>
          <p:cNvPr id="7" name="TextBox 7"/>
          <p:cNvSpPr txBox="1"/>
          <p:nvPr/>
        </p:nvSpPr>
        <p:spPr>
          <a:xfrm>
            <a:off x="562261" y="2321206"/>
            <a:ext cx="5281267" cy="2951001"/>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 </a:t>
            </a:r>
            <a:r>
              <a:rPr lang="en-US" sz="1527" spc="149">
                <a:solidFill>
                  <a:srgbClr val="231F20"/>
                </a:solidFill>
                <a:latin typeface="DM Sans"/>
              </a:rPr>
              <a:t>Channel generated the most amount of Conversions.</a:t>
            </a:r>
          </a:p>
          <a:p>
            <a:pPr marL="329694" lvl="1" indent="-164848">
              <a:lnSpc>
                <a:spcPts val="2107"/>
              </a:lnSpc>
              <a:buFont typeface="Arial"/>
              <a:buChar char="•"/>
            </a:pPr>
            <a:r>
              <a:rPr lang="en-US" sz="1527" spc="149">
                <a:solidFill>
                  <a:srgbClr val="231F20"/>
                </a:solidFill>
                <a:latin typeface="DM Sans Bold"/>
              </a:rPr>
              <a:t>Organic Search </a:t>
            </a:r>
            <a:r>
              <a:rPr lang="en-US" sz="1527" spc="149">
                <a:solidFill>
                  <a:srgbClr val="231F20"/>
                </a:solidFill>
                <a:latin typeface="DM Sans"/>
              </a:rPr>
              <a:t>generated the second most amount of Conversions.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Direct </a:t>
            </a:r>
            <a:r>
              <a:rPr lang="en-US" sz="1527" spc="149">
                <a:solidFill>
                  <a:srgbClr val="231F20"/>
                </a:solidFill>
                <a:latin typeface="DM Sans"/>
              </a:rPr>
              <a:t>Search Channels generated the third most amount of Conversions.</a:t>
            </a:r>
          </a:p>
          <a:p>
            <a:pPr marL="329694" lvl="1" indent="-164848">
              <a:lnSpc>
                <a:spcPts val="2107"/>
              </a:lnSpc>
              <a:buFont typeface="Arial"/>
              <a:buChar char="•"/>
            </a:pPr>
            <a:r>
              <a:rPr lang="en-US" sz="1527" spc="149">
                <a:solidFill>
                  <a:srgbClr val="231F20"/>
                </a:solidFill>
                <a:latin typeface="DM Sans Bold"/>
              </a:rPr>
              <a:t>Display </a:t>
            </a:r>
            <a:r>
              <a:rPr lang="en-US" sz="1527" spc="149">
                <a:solidFill>
                  <a:srgbClr val="231F20"/>
                </a:solidFill>
                <a:latin typeface="DM Sans"/>
              </a:rPr>
              <a:t>Search Channels generated the fourth most amount of conversions.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Paid Search </a:t>
            </a:r>
            <a:r>
              <a:rPr lang="en-US" sz="1527" spc="149">
                <a:solidFill>
                  <a:srgbClr val="231F20"/>
                </a:solidFill>
                <a:latin typeface="DM Sans"/>
              </a:rPr>
              <a:t>and </a:t>
            </a:r>
            <a:r>
              <a:rPr lang="en-US" sz="1527" spc="149">
                <a:solidFill>
                  <a:srgbClr val="231F20"/>
                </a:solidFill>
                <a:latin typeface="DM Sans Bold"/>
              </a:rPr>
              <a:t>Organic Social </a:t>
            </a:r>
            <a:r>
              <a:rPr lang="en-US" sz="1527" spc="149">
                <a:solidFill>
                  <a:srgbClr val="231F20"/>
                </a:solidFill>
                <a:latin typeface="DM Sans"/>
              </a:rPr>
              <a:t>generated the least amount of Conversions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90DEF-D39F-5E09-E418-7A330E3A0D7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43C9DD0-89B4-2866-4A61-4D679F43D57B}"/>
              </a:ext>
            </a:extLst>
          </p:cNvPr>
          <p:cNvSpPr txBox="1"/>
          <p:nvPr/>
        </p:nvSpPr>
        <p:spPr>
          <a:xfrm>
            <a:off x="2838450" y="2459504"/>
            <a:ext cx="6515100" cy="1938992"/>
          </a:xfrm>
          <a:prstGeom prst="rect">
            <a:avLst/>
          </a:prstGeom>
          <a:noFill/>
        </p:spPr>
        <p:txBody>
          <a:bodyPr wrap="square" rtlCol="0">
            <a:spAutoFit/>
          </a:bodyPr>
          <a:lstStyle/>
          <a:p>
            <a:pPr algn="ctr"/>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CONVERSION</a:t>
            </a:r>
          </a:p>
          <a:p>
            <a:pPr algn="ctr"/>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REPORT</a:t>
            </a:r>
          </a:p>
        </p:txBody>
      </p:sp>
    </p:spTree>
    <p:extLst>
      <p:ext uri="{BB962C8B-B14F-4D97-AF65-F5344CB8AC3E}">
        <p14:creationId xmlns:p14="http://schemas.microsoft.com/office/powerpoint/2010/main" val="10315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53B5C8E-8DAE-2BE7-441C-9C896BB1A39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D7217EC-04E8-64E9-2457-7EBC09DCC78E}"/>
              </a:ext>
            </a:extLst>
          </p:cNvPr>
          <p:cNvSpPr txBox="1"/>
          <p:nvPr/>
        </p:nvSpPr>
        <p:spPr>
          <a:xfrm>
            <a:off x="4374502" y="942392"/>
            <a:ext cx="4674248" cy="769441"/>
          </a:xfrm>
          <a:prstGeom prst="rect">
            <a:avLst/>
          </a:prstGeom>
          <a:noFill/>
        </p:spPr>
        <p:txBody>
          <a:bodyPr wrap="square" rtlCol="0">
            <a:sp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12" name="TextBox 11">
            <a:extLst>
              <a:ext uri="{FF2B5EF4-FFF2-40B4-BE49-F238E27FC236}">
                <a16:creationId xmlns:a16="http://schemas.microsoft.com/office/drawing/2014/main" id="{720EB426-D215-99A3-9B0F-40383F7EF23D}"/>
              </a:ext>
            </a:extLst>
          </p:cNvPr>
          <p:cNvSpPr txBox="1"/>
          <p:nvPr/>
        </p:nvSpPr>
        <p:spPr>
          <a:xfrm>
            <a:off x="1287624" y="1856791"/>
            <a:ext cx="9119119" cy="4525598"/>
          </a:xfrm>
          <a:prstGeom prst="rect">
            <a:avLst/>
          </a:prstGeom>
          <a:noFill/>
        </p:spPr>
        <p:txBody>
          <a:bodyPr wrap="square" rtlCol="0">
            <a:spAutoFit/>
          </a:bodyPr>
          <a:lstStyle/>
          <a:p>
            <a:pPr algn="just">
              <a:lnSpc>
                <a:spcPts val="3480"/>
              </a:lnSpc>
            </a:pPr>
            <a:r>
              <a:rPr lang="en-US" sz="1800" dirty="0">
                <a:solidFill>
                  <a:srgbClr val="100F0D"/>
                </a:solidFill>
                <a:latin typeface="Montserrat Light"/>
              </a:rPr>
              <a:t>As an intern in the Business Analytics team, the task of a Business Analyst is to analyze the dataset and generate actionable insights to optimize page performance for a fictional company called </a:t>
            </a:r>
            <a:r>
              <a:rPr lang="en-US" sz="1800" dirty="0">
                <a:solidFill>
                  <a:srgbClr val="100F0D"/>
                </a:solidFill>
                <a:latin typeface="Montserrat Light Bold"/>
              </a:rPr>
              <a:t>“XYZ”</a:t>
            </a:r>
            <a:r>
              <a:rPr lang="en-US" sz="1800" dirty="0">
                <a:solidFill>
                  <a:srgbClr val="100F0D"/>
                </a:solidFill>
                <a:latin typeface="Montserrat Light"/>
              </a:rPr>
              <a:t>. </a:t>
            </a:r>
          </a:p>
          <a:p>
            <a:pPr algn="just">
              <a:lnSpc>
                <a:spcPts val="3480"/>
              </a:lnSpc>
            </a:pPr>
            <a:r>
              <a:rPr lang="en-US" sz="1800" dirty="0">
                <a:solidFill>
                  <a:srgbClr val="100F0D"/>
                </a:solidFill>
                <a:latin typeface="Montserrat Light"/>
              </a:rPr>
              <a:t>The dataset contains user data from various regions, customer</a:t>
            </a:r>
          </a:p>
          <a:p>
            <a:pPr algn="just">
              <a:lnSpc>
                <a:spcPts val="3480"/>
              </a:lnSpc>
            </a:pPr>
            <a:r>
              <a:rPr lang="en-US" sz="1800" dirty="0">
                <a:solidFill>
                  <a:srgbClr val="100F0D"/>
                </a:solidFill>
                <a:latin typeface="Montserrat Light"/>
              </a:rPr>
              <a:t>demographics, product information, and marketing campaign details.</a:t>
            </a:r>
          </a:p>
          <a:p>
            <a:pPr algn="just">
              <a:lnSpc>
                <a:spcPts val="3480"/>
              </a:lnSpc>
            </a:pPr>
            <a:r>
              <a:rPr lang="en-US" sz="1800" dirty="0">
                <a:solidFill>
                  <a:srgbClr val="100F0D"/>
                </a:solidFill>
                <a:latin typeface="Montserrat Light"/>
              </a:rPr>
              <a:t>The objective of the assignment is to identify critical factors influencing Data Analysis and Insights for different Page Optimization and how to get more user installation and engagement from the App and Website User and propose recommendations for improving performance.</a:t>
            </a:r>
          </a:p>
          <a:p>
            <a:pPr algn="just">
              <a:lnSpc>
                <a:spcPts val="3480"/>
              </a:lnSpc>
            </a:pPr>
            <a:endParaRPr lang="en-US" sz="1800" dirty="0">
              <a:solidFill>
                <a:srgbClr val="100F0D"/>
              </a:solidFill>
              <a:latin typeface="Montserrat Light"/>
            </a:endParaRPr>
          </a:p>
        </p:txBody>
      </p:sp>
    </p:spTree>
    <p:extLst>
      <p:ext uri="{BB962C8B-B14F-4D97-AF65-F5344CB8AC3E}">
        <p14:creationId xmlns:p14="http://schemas.microsoft.com/office/powerpoint/2010/main" val="134921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grpSp>
        <p:nvGrpSpPr>
          <p:cNvPr id="3" name="Group 3"/>
          <p:cNvGrpSpPr/>
          <p:nvPr/>
        </p:nvGrpSpPr>
        <p:grpSpPr>
          <a:xfrm>
            <a:off x="0" y="0"/>
            <a:ext cx="12192000" cy="1146841"/>
            <a:chOff x="0" y="0"/>
            <a:chExt cx="4816593" cy="453073"/>
          </a:xfrm>
        </p:grpSpPr>
        <p:sp>
          <p:nvSpPr>
            <p:cNvPr id="4" name="Freeform 4"/>
            <p:cNvSpPr/>
            <p:nvPr/>
          </p:nvSpPr>
          <p:spPr>
            <a:xfrm>
              <a:off x="0" y="0"/>
              <a:ext cx="4816592" cy="453073"/>
            </a:xfrm>
            <a:custGeom>
              <a:avLst/>
              <a:gdLst/>
              <a:ahLst/>
              <a:cxnLst/>
              <a:rect l="l" t="t" r="r" b="b"/>
              <a:pathLst>
                <a:path w="4816592" h="453073">
                  <a:moveTo>
                    <a:pt x="0" y="0"/>
                  </a:moveTo>
                  <a:lnTo>
                    <a:pt x="4816592" y="0"/>
                  </a:lnTo>
                  <a:lnTo>
                    <a:pt x="4816592" y="453073"/>
                  </a:lnTo>
                  <a:lnTo>
                    <a:pt x="0" y="453073"/>
                  </a:lnTo>
                  <a:close/>
                </a:path>
              </a:pathLst>
            </a:custGeom>
            <a:solidFill>
              <a:srgbClr val="1A1A1A"/>
            </a:solidFill>
          </p:spPr>
          <p:txBody>
            <a:bodyPr/>
            <a:lstStyle/>
            <a:p>
              <a:endParaRPr lang="en-US" sz="1200"/>
            </a:p>
          </p:txBody>
        </p:sp>
        <p:sp>
          <p:nvSpPr>
            <p:cNvPr id="5" name="TextBox 5"/>
            <p:cNvSpPr txBox="1"/>
            <p:nvPr/>
          </p:nvSpPr>
          <p:spPr>
            <a:xfrm>
              <a:off x="0" y="-19050"/>
              <a:ext cx="4816593" cy="472123"/>
            </a:xfrm>
            <a:prstGeom prst="rect">
              <a:avLst/>
            </a:prstGeom>
          </p:spPr>
          <p:txBody>
            <a:bodyPr lIns="33867" tIns="33867" rIns="33867" bIns="33867" rtlCol="0" anchor="ctr"/>
            <a:lstStyle/>
            <a:p>
              <a:pPr algn="ctr">
                <a:lnSpc>
                  <a:spcPts val="1906"/>
                </a:lnSpc>
              </a:pPr>
              <a:endParaRPr sz="1200"/>
            </a:p>
          </p:txBody>
        </p:sp>
      </p:grpSp>
      <p:sp>
        <p:nvSpPr>
          <p:cNvPr id="6" name="Freeform 6"/>
          <p:cNvSpPr/>
          <p:nvPr/>
        </p:nvSpPr>
        <p:spPr>
          <a:xfrm>
            <a:off x="9546794" y="-3894375"/>
            <a:ext cx="5077705" cy="5210331"/>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7" name="Freeform 7"/>
          <p:cNvSpPr/>
          <p:nvPr/>
        </p:nvSpPr>
        <p:spPr>
          <a:xfrm>
            <a:off x="-1900913" y="-2295064"/>
            <a:ext cx="4473288" cy="4590127"/>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8" name="TextBox 8"/>
          <p:cNvSpPr txBox="1"/>
          <p:nvPr/>
        </p:nvSpPr>
        <p:spPr>
          <a:xfrm>
            <a:off x="2460654" y="128736"/>
            <a:ext cx="7270693" cy="1817101"/>
          </a:xfrm>
          <a:prstGeom prst="rect">
            <a:avLst/>
          </a:prstGeom>
        </p:spPr>
        <p:txBody>
          <a:bodyPr lIns="0" tIns="0" rIns="0" bIns="0" rtlCol="0" anchor="t">
            <a:spAutoFit/>
          </a:bodyPr>
          <a:lstStyle/>
          <a:p>
            <a:pPr algn="ctr">
              <a:lnSpc>
                <a:spcPts val="7388"/>
              </a:lnSpc>
            </a:pPr>
            <a:r>
              <a:rPr lang="en-US" sz="5354" spc="524">
                <a:solidFill>
                  <a:srgbClr val="FFFFFF"/>
                </a:solidFill>
                <a:latin typeface="Oswald Bold"/>
              </a:rPr>
              <a:t>CONVERSION REPORT</a:t>
            </a:r>
          </a:p>
        </p:txBody>
      </p:sp>
      <p:grpSp>
        <p:nvGrpSpPr>
          <p:cNvPr id="9" name="Group 9"/>
          <p:cNvGrpSpPr/>
          <p:nvPr/>
        </p:nvGrpSpPr>
        <p:grpSpPr>
          <a:xfrm>
            <a:off x="1470351" y="2171330"/>
            <a:ext cx="9251298" cy="3320685"/>
            <a:chOff x="0" y="0"/>
            <a:chExt cx="2679864" cy="961917"/>
          </a:xfrm>
        </p:grpSpPr>
        <p:sp>
          <p:nvSpPr>
            <p:cNvPr id="10" name="Freeform 10"/>
            <p:cNvSpPr/>
            <p:nvPr/>
          </p:nvSpPr>
          <p:spPr>
            <a:xfrm>
              <a:off x="0" y="0"/>
              <a:ext cx="2679864" cy="961917"/>
            </a:xfrm>
            <a:custGeom>
              <a:avLst/>
              <a:gdLst/>
              <a:ahLst/>
              <a:cxnLst/>
              <a:rect l="l" t="t" r="r" b="b"/>
              <a:pathLst>
                <a:path w="2679864" h="961917">
                  <a:moveTo>
                    <a:pt x="0" y="0"/>
                  </a:moveTo>
                  <a:lnTo>
                    <a:pt x="2679864" y="0"/>
                  </a:lnTo>
                  <a:lnTo>
                    <a:pt x="2679864" y="961917"/>
                  </a:lnTo>
                  <a:lnTo>
                    <a:pt x="0" y="961917"/>
                  </a:lnTo>
                  <a:close/>
                </a:path>
              </a:pathLst>
            </a:custGeom>
            <a:solidFill>
              <a:srgbClr val="000000">
                <a:alpha val="0"/>
              </a:srgbClr>
            </a:solidFill>
            <a:ln w="38100" cap="sq">
              <a:solidFill>
                <a:srgbClr val="000000"/>
              </a:solidFill>
              <a:prstDash val="solid"/>
              <a:miter/>
            </a:ln>
          </p:spPr>
          <p:txBody>
            <a:bodyPr/>
            <a:lstStyle/>
            <a:p>
              <a:endParaRPr lang="en-US" sz="1200"/>
            </a:p>
          </p:txBody>
        </p:sp>
        <p:sp>
          <p:nvSpPr>
            <p:cNvPr id="11" name="TextBox 11"/>
            <p:cNvSpPr txBox="1"/>
            <p:nvPr/>
          </p:nvSpPr>
          <p:spPr>
            <a:xfrm>
              <a:off x="0" y="-19050"/>
              <a:ext cx="2679864" cy="980967"/>
            </a:xfrm>
            <a:prstGeom prst="rect">
              <a:avLst/>
            </a:prstGeom>
          </p:spPr>
          <p:txBody>
            <a:bodyPr lIns="33867" tIns="33867" rIns="33867" bIns="33867" rtlCol="0" anchor="ctr"/>
            <a:lstStyle/>
            <a:p>
              <a:pPr algn="ctr">
                <a:lnSpc>
                  <a:spcPts val="1906"/>
                </a:lnSpc>
              </a:pPr>
              <a:endParaRPr sz="1200"/>
            </a:p>
          </p:txBody>
        </p:sp>
      </p:grpSp>
      <p:sp>
        <p:nvSpPr>
          <p:cNvPr id="12" name="TextBox 12"/>
          <p:cNvSpPr txBox="1"/>
          <p:nvPr/>
        </p:nvSpPr>
        <p:spPr>
          <a:xfrm>
            <a:off x="1470351" y="2402949"/>
            <a:ext cx="9148103" cy="2950744"/>
          </a:xfrm>
          <a:prstGeom prst="rect">
            <a:avLst/>
          </a:prstGeom>
        </p:spPr>
        <p:txBody>
          <a:bodyPr lIns="0" tIns="0" rIns="0" bIns="0" rtlCol="0" anchor="t">
            <a:spAutoFit/>
          </a:bodyPr>
          <a:lstStyle/>
          <a:p>
            <a:pPr marL="328374" lvl="1" indent="-164187">
              <a:lnSpc>
                <a:spcPts val="2099"/>
              </a:lnSpc>
              <a:buFont typeface="Arial"/>
              <a:buChar char="•"/>
            </a:pPr>
            <a:r>
              <a:rPr lang="en-US" sz="1521" spc="149">
                <a:solidFill>
                  <a:srgbClr val="231F20"/>
                </a:solidFill>
                <a:latin typeface="DM Sans"/>
              </a:rPr>
              <a:t>A conversion report is a comprehensive analysis that provides valuable insights into the success of a website, campaign, or marketing strategy in terms of achieving predefined goals. </a:t>
            </a:r>
          </a:p>
          <a:p>
            <a:pPr marL="328374" lvl="1" indent="-164187">
              <a:lnSpc>
                <a:spcPts val="2099"/>
              </a:lnSpc>
              <a:buFont typeface="Arial"/>
              <a:buChar char="•"/>
            </a:pPr>
            <a:r>
              <a:rPr lang="en-US" sz="1521" spc="149">
                <a:solidFill>
                  <a:srgbClr val="231F20"/>
                </a:solidFill>
                <a:latin typeface="DM Sans"/>
              </a:rPr>
              <a:t>The conversion report typically outlines the number of conversions, conversion rates, and the effectiveness of different channels in driving successful outcomes.</a:t>
            </a:r>
          </a:p>
          <a:p>
            <a:pPr marL="328374" lvl="1" indent="-164187">
              <a:lnSpc>
                <a:spcPts val="2099"/>
              </a:lnSpc>
              <a:buFont typeface="Arial"/>
              <a:buChar char="•"/>
            </a:pPr>
            <a:r>
              <a:rPr lang="en-US" sz="1521" spc="149">
                <a:solidFill>
                  <a:srgbClr val="231F20"/>
                </a:solidFill>
                <a:latin typeface="DM Sans"/>
              </a:rPr>
              <a:t>This report is a critical tool for businesses to evaluate the performance of their digital initiatives, helping them identify high-performing channels and areas that may require improvement. </a:t>
            </a:r>
          </a:p>
          <a:p>
            <a:pPr marL="328374" lvl="1" indent="-164187">
              <a:lnSpc>
                <a:spcPts val="2099"/>
              </a:lnSpc>
              <a:buFont typeface="Arial"/>
              <a:buChar char="•"/>
            </a:pPr>
            <a:r>
              <a:rPr lang="en-US" sz="1521" spc="149">
                <a:solidFill>
                  <a:srgbClr val="231F20"/>
                </a:solidFill>
                <a:latin typeface="DM Sans"/>
              </a:rPr>
              <a:t>A well-analyzed conversion report not only provides a snapshot of past performance but also serves as a valuable guide for making data-driven decisions to improve future campaigns and achieve business objectives.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352040" y="6835954"/>
            <a:ext cx="8314447" cy="3567653"/>
          </a:xfrm>
          <a:custGeom>
            <a:avLst/>
            <a:gdLst/>
            <a:ahLst/>
            <a:cxnLst/>
            <a:rect l="l" t="t" r="r" b="b"/>
            <a:pathLst>
              <a:path w="12471670" h="5351480">
                <a:moveTo>
                  <a:pt x="0" y="0"/>
                </a:moveTo>
                <a:lnTo>
                  <a:pt x="12471669" y="0"/>
                </a:lnTo>
                <a:lnTo>
                  <a:pt x="12471669"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6095686" y="2784387"/>
            <a:ext cx="5978549" cy="2549177"/>
          </a:xfrm>
          <a:custGeom>
            <a:avLst/>
            <a:gdLst/>
            <a:ahLst/>
            <a:cxnLst/>
            <a:rect l="l" t="t" r="r" b="b"/>
            <a:pathLst>
              <a:path w="8967823" h="3823766">
                <a:moveTo>
                  <a:pt x="0" y="0"/>
                </a:moveTo>
                <a:lnTo>
                  <a:pt x="8967823" y="0"/>
                </a:lnTo>
                <a:lnTo>
                  <a:pt x="8967823" y="3823766"/>
                </a:lnTo>
                <a:lnTo>
                  <a:pt x="0" y="3823766"/>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025925" y="76200"/>
            <a:ext cx="10820400" cy="1308050"/>
          </a:xfrm>
          <a:prstGeom prst="rect">
            <a:avLst/>
          </a:prstGeom>
        </p:spPr>
        <p:txBody>
          <a:bodyPr lIns="0" tIns="0" rIns="0" bIns="0" rtlCol="0" anchor="t">
            <a:spAutoFit/>
          </a:bodyPr>
          <a:lstStyle/>
          <a:p>
            <a:pPr algn="ctr">
              <a:lnSpc>
                <a:spcPts val="5132"/>
              </a:lnSpc>
            </a:pPr>
            <a:r>
              <a:rPr lang="en-US" sz="4888" spc="479">
                <a:solidFill>
                  <a:srgbClr val="231F20"/>
                </a:solidFill>
                <a:latin typeface="Oswald Bold"/>
              </a:rPr>
              <a:t>CONVERSIONS BASED ON TOP 5 EVENTS</a:t>
            </a:r>
          </a:p>
        </p:txBody>
      </p:sp>
      <p:sp>
        <p:nvSpPr>
          <p:cNvPr id="7" name="TextBox 7"/>
          <p:cNvSpPr txBox="1"/>
          <p:nvPr/>
        </p:nvSpPr>
        <p:spPr>
          <a:xfrm>
            <a:off x="685800" y="1593790"/>
            <a:ext cx="10819772" cy="527260"/>
          </a:xfrm>
          <a:prstGeom prst="rect">
            <a:avLst/>
          </a:prstGeom>
        </p:spPr>
        <p:txBody>
          <a:bodyPr lIns="0" tIns="0" rIns="0" bIns="0" rtlCol="0" anchor="t">
            <a:spAutoFit/>
          </a:bodyPr>
          <a:lstStyle/>
          <a:p>
            <a:pPr>
              <a:lnSpc>
                <a:spcPts val="2107"/>
              </a:lnSpc>
            </a:pPr>
            <a:r>
              <a:rPr lang="en-US" sz="1527" spc="149">
                <a:solidFill>
                  <a:srgbClr val="231F20"/>
                </a:solidFill>
                <a:latin typeface="DM Sans"/>
              </a:rPr>
              <a:t>Conversions, or successful outcomes on a website, become clearer when we focus on the top five events that matter most, shedding light on the key actions users take to achieve specific goals.</a:t>
            </a:r>
          </a:p>
        </p:txBody>
      </p:sp>
      <p:sp>
        <p:nvSpPr>
          <p:cNvPr id="8" name="TextBox 8"/>
          <p:cNvSpPr txBox="1"/>
          <p:nvPr/>
        </p:nvSpPr>
        <p:spPr>
          <a:xfrm>
            <a:off x="685800" y="2307948"/>
            <a:ext cx="5409258" cy="3489610"/>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top-most Event was named </a:t>
            </a:r>
            <a:r>
              <a:rPr lang="en-US" sz="1527" spc="149">
                <a:solidFill>
                  <a:srgbClr val="231F20"/>
                </a:solidFill>
                <a:latin typeface="DM Sans Bold"/>
              </a:rPr>
              <a:t>notification_receive</a:t>
            </a:r>
            <a:r>
              <a:rPr lang="en-US" sz="1527" spc="149">
                <a:solidFill>
                  <a:srgbClr val="231F20"/>
                </a:solidFill>
                <a:latin typeface="DM Sans"/>
              </a:rPr>
              <a:t>, which gives us an insight that the specific event generated the most amount of Conversions.</a:t>
            </a:r>
          </a:p>
          <a:p>
            <a:pPr marL="329694" lvl="1" indent="-164848">
              <a:lnSpc>
                <a:spcPts val="2107"/>
              </a:lnSpc>
              <a:buFont typeface="Arial"/>
              <a:buChar char="•"/>
            </a:pPr>
            <a:r>
              <a:rPr lang="en-US" sz="1527" spc="149">
                <a:solidFill>
                  <a:srgbClr val="231F20"/>
                </a:solidFill>
                <a:latin typeface="DM Sans Bold"/>
              </a:rPr>
              <a:t>session_start  </a:t>
            </a:r>
            <a:r>
              <a:rPr lang="en-US" sz="1527" spc="149">
                <a:solidFill>
                  <a:srgbClr val="231F20"/>
                </a:solidFill>
                <a:latin typeface="DM Sans"/>
              </a:rPr>
              <a:t>event generated the second-most amount of Conversions.</a:t>
            </a:r>
          </a:p>
          <a:p>
            <a:pPr marL="329694" lvl="1" indent="-164848">
              <a:lnSpc>
                <a:spcPts val="2107"/>
              </a:lnSpc>
              <a:buFont typeface="Arial"/>
              <a:buChar char="•"/>
            </a:pPr>
            <a:r>
              <a:rPr lang="en-US" sz="1527" spc="149">
                <a:solidFill>
                  <a:srgbClr val="231F20"/>
                </a:solidFill>
                <a:latin typeface="DM Sans"/>
              </a:rPr>
              <a:t>The third most Conversion was generated by </a:t>
            </a:r>
            <a:r>
              <a:rPr lang="en-US" sz="1527" spc="149">
                <a:solidFill>
                  <a:srgbClr val="231F20"/>
                </a:solidFill>
                <a:latin typeface="DM Sans Bold"/>
              </a:rPr>
              <a:t>first_open </a:t>
            </a:r>
            <a:r>
              <a:rPr lang="en-US" sz="1527" spc="149">
                <a:solidFill>
                  <a:srgbClr val="231F20"/>
                </a:solidFill>
                <a:latin typeface="DM Sans"/>
              </a:rPr>
              <a:t>event.</a:t>
            </a:r>
          </a:p>
          <a:p>
            <a:pPr marL="329694" lvl="1" indent="-164848">
              <a:lnSpc>
                <a:spcPts val="2107"/>
              </a:lnSpc>
              <a:buFont typeface="Arial"/>
              <a:buChar char="•"/>
            </a:pPr>
            <a:r>
              <a:rPr lang="en-US" sz="1527" spc="149">
                <a:solidFill>
                  <a:srgbClr val="231F20"/>
                </a:solidFill>
                <a:latin typeface="DM Sans Bold"/>
              </a:rPr>
              <a:t>app_remove </a:t>
            </a:r>
            <a:r>
              <a:rPr lang="en-US" sz="1527" spc="149">
                <a:solidFill>
                  <a:srgbClr val="231F20"/>
                </a:solidFill>
                <a:latin typeface="DM Sans"/>
              </a:rPr>
              <a:t>event Converted to be the fourth-most Event.</a:t>
            </a:r>
          </a:p>
          <a:p>
            <a:pPr marL="329694" lvl="1" indent="-164848">
              <a:lnSpc>
                <a:spcPts val="2107"/>
              </a:lnSpc>
              <a:buFont typeface="Arial"/>
              <a:buChar char="•"/>
            </a:pPr>
            <a:r>
              <a:rPr lang="en-US" sz="1527" spc="149">
                <a:solidFill>
                  <a:srgbClr val="231F20"/>
                </a:solidFill>
                <a:latin typeface="DM Sans Bold"/>
              </a:rPr>
              <a:t>Promilo_111_otp_screen </a:t>
            </a:r>
            <a:r>
              <a:rPr lang="en-US" sz="1527" spc="149">
                <a:solidFill>
                  <a:srgbClr val="231F20"/>
                </a:solidFill>
                <a:latin typeface="DM Sans"/>
              </a:rPr>
              <a:t>stood fifth in terms of most Conversions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586631" y="499169"/>
            <a:ext cx="8314447" cy="3567653"/>
          </a:xfrm>
          <a:custGeom>
            <a:avLst/>
            <a:gdLst/>
            <a:ahLst/>
            <a:cxnLst/>
            <a:rect l="l" t="t" r="r" b="b"/>
            <a:pathLst>
              <a:path w="12471670" h="5351480">
                <a:moveTo>
                  <a:pt x="0" y="0"/>
                </a:moveTo>
                <a:lnTo>
                  <a:pt x="12471669" y="0"/>
                </a:lnTo>
                <a:lnTo>
                  <a:pt x="12471669"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149579" y="2816145"/>
            <a:ext cx="5946421" cy="2558619"/>
          </a:xfrm>
          <a:custGeom>
            <a:avLst/>
            <a:gdLst/>
            <a:ahLst/>
            <a:cxnLst/>
            <a:rect l="l" t="t" r="r" b="b"/>
            <a:pathLst>
              <a:path w="8919632" h="3837929">
                <a:moveTo>
                  <a:pt x="0" y="0"/>
                </a:moveTo>
                <a:lnTo>
                  <a:pt x="8919632" y="0"/>
                </a:lnTo>
                <a:lnTo>
                  <a:pt x="8919632" y="3837929"/>
                </a:lnTo>
                <a:lnTo>
                  <a:pt x="0" y="3837929"/>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922852" y="355978"/>
            <a:ext cx="10346295" cy="581891"/>
          </a:xfrm>
          <a:prstGeom prst="rect">
            <a:avLst/>
          </a:prstGeom>
        </p:spPr>
        <p:txBody>
          <a:bodyPr lIns="0" tIns="0" rIns="0" bIns="0" rtlCol="0" anchor="t">
            <a:spAutoFit/>
          </a:bodyPr>
          <a:lstStyle/>
          <a:p>
            <a:pPr>
              <a:lnSpc>
                <a:spcPts val="5202"/>
              </a:lnSpc>
            </a:pPr>
            <a:r>
              <a:rPr lang="en-US" sz="2800" spc="485" dirty="0">
                <a:solidFill>
                  <a:srgbClr val="231F20"/>
                </a:solidFill>
                <a:latin typeface="Oswald Bold"/>
              </a:rPr>
              <a:t>CONVERSIONS BASED ON BOTTOM 5 EVENTS</a:t>
            </a:r>
          </a:p>
        </p:txBody>
      </p:sp>
      <p:sp>
        <p:nvSpPr>
          <p:cNvPr id="7" name="TextBox 7"/>
          <p:cNvSpPr txBox="1"/>
          <p:nvPr/>
        </p:nvSpPr>
        <p:spPr>
          <a:xfrm>
            <a:off x="1070570" y="1492403"/>
            <a:ext cx="10050860" cy="796565"/>
          </a:xfrm>
          <a:prstGeom prst="rect">
            <a:avLst/>
          </a:prstGeom>
        </p:spPr>
        <p:txBody>
          <a:bodyPr lIns="0" tIns="0" rIns="0" bIns="0" rtlCol="0" anchor="t">
            <a:spAutoFit/>
          </a:bodyPr>
          <a:lstStyle/>
          <a:p>
            <a:pPr algn="ctr">
              <a:lnSpc>
                <a:spcPts val="2107"/>
              </a:lnSpc>
            </a:pPr>
            <a:r>
              <a:rPr lang="en-US" sz="1527" spc="149">
                <a:solidFill>
                  <a:srgbClr val="231F20"/>
                </a:solidFill>
                <a:latin typeface="DM Sans"/>
              </a:rPr>
              <a:t>Understanding the bottom five events provides insights into the less impactful actions users take, helping identify areas for improvement in achieving desired conversions on a website or digital platform.</a:t>
            </a:r>
          </a:p>
        </p:txBody>
      </p:sp>
      <p:sp>
        <p:nvSpPr>
          <p:cNvPr id="8" name="TextBox 8"/>
          <p:cNvSpPr txBox="1"/>
          <p:nvPr/>
        </p:nvSpPr>
        <p:spPr>
          <a:xfrm>
            <a:off x="6269673" y="2487308"/>
            <a:ext cx="5410200" cy="3220305"/>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5th most Event was named </a:t>
            </a:r>
            <a:r>
              <a:rPr lang="en-US" sz="1527" spc="149">
                <a:solidFill>
                  <a:srgbClr val="231F20"/>
                </a:solidFill>
                <a:latin typeface="DM Sans Bold"/>
              </a:rPr>
              <a:t>Promilo 106_Resume Builder</a:t>
            </a:r>
            <a:r>
              <a:rPr lang="en-US" sz="1527" spc="149">
                <a:solidFill>
                  <a:srgbClr val="231F20"/>
                </a:solidFill>
                <a:latin typeface="DM Sans"/>
              </a:rPr>
              <a:t>, which gives us an insight that the specific event generated the fifth least amount of Conversions.</a:t>
            </a:r>
          </a:p>
          <a:p>
            <a:pPr marL="329694" lvl="1" indent="-164848">
              <a:lnSpc>
                <a:spcPts val="2107"/>
              </a:lnSpc>
              <a:buFont typeface="Arial"/>
              <a:buChar char="•"/>
            </a:pPr>
            <a:r>
              <a:rPr lang="en-US" sz="1527" spc="149">
                <a:solidFill>
                  <a:srgbClr val="231F20"/>
                </a:solidFill>
                <a:latin typeface="DM Sans Bold"/>
              </a:rPr>
              <a:t>Promilo 106_my_interests_screen </a:t>
            </a:r>
            <a:r>
              <a:rPr lang="en-US" sz="1527" spc="149">
                <a:solidFill>
                  <a:srgbClr val="231F20"/>
                </a:solidFill>
                <a:latin typeface="DM Sans"/>
              </a:rPr>
              <a:t>generated the fourth-least amount of Conversions.</a:t>
            </a:r>
          </a:p>
          <a:p>
            <a:pPr marL="329694" lvl="1" indent="-164848">
              <a:lnSpc>
                <a:spcPts val="2107"/>
              </a:lnSpc>
              <a:buFont typeface="Arial"/>
              <a:buChar char="•"/>
            </a:pPr>
            <a:r>
              <a:rPr lang="en-US" sz="1527" spc="149">
                <a:solidFill>
                  <a:srgbClr val="231F20"/>
                </a:solidFill>
                <a:latin typeface="DM Sans Bold"/>
              </a:rPr>
              <a:t>Promilo 106_Dashboards, Promilo 106_my_profile_learners, Promilo 106_campaign_events </a:t>
            </a:r>
            <a:r>
              <a:rPr lang="en-US" sz="1527" spc="149">
                <a:solidFill>
                  <a:srgbClr val="231F20"/>
                </a:solidFill>
                <a:latin typeface="DM Sans"/>
              </a:rPr>
              <a:t>accounted to be the least generating Events in terms of Conversions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200333" y="704533"/>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283058" y="6849750"/>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5730056" y="2817504"/>
            <a:ext cx="6343794" cy="2393749"/>
          </a:xfrm>
          <a:custGeom>
            <a:avLst/>
            <a:gdLst/>
            <a:ahLst/>
            <a:cxnLst/>
            <a:rect l="l" t="t" r="r" b="b"/>
            <a:pathLst>
              <a:path w="9515691" h="3590623">
                <a:moveTo>
                  <a:pt x="0" y="0"/>
                </a:moveTo>
                <a:lnTo>
                  <a:pt x="9515692" y="0"/>
                </a:lnTo>
                <a:lnTo>
                  <a:pt x="9515692" y="3590623"/>
                </a:lnTo>
                <a:lnTo>
                  <a:pt x="0" y="3590623"/>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343641" y="368095"/>
            <a:ext cx="9504718" cy="626582"/>
          </a:xfrm>
          <a:prstGeom prst="rect">
            <a:avLst/>
          </a:prstGeom>
        </p:spPr>
        <p:txBody>
          <a:bodyPr lIns="0" tIns="0" rIns="0" bIns="0" rtlCol="0" anchor="t">
            <a:spAutoFit/>
          </a:bodyPr>
          <a:lstStyle/>
          <a:p>
            <a:pPr>
              <a:lnSpc>
                <a:spcPts val="5272"/>
              </a:lnSpc>
            </a:pPr>
            <a:r>
              <a:rPr lang="en-US" sz="4000" spc="492" dirty="0">
                <a:solidFill>
                  <a:srgbClr val="231F20"/>
                </a:solidFill>
                <a:latin typeface="Oswald Bold"/>
              </a:rPr>
              <a:t>TOTAL USERS BY EVENT NAME</a:t>
            </a:r>
          </a:p>
        </p:txBody>
      </p:sp>
      <p:sp>
        <p:nvSpPr>
          <p:cNvPr id="7" name="TextBox 7"/>
          <p:cNvSpPr txBox="1"/>
          <p:nvPr/>
        </p:nvSpPr>
        <p:spPr>
          <a:xfrm>
            <a:off x="1120730" y="1285792"/>
            <a:ext cx="9950541" cy="796565"/>
          </a:xfrm>
          <a:prstGeom prst="rect">
            <a:avLst/>
          </a:prstGeom>
        </p:spPr>
        <p:txBody>
          <a:bodyPr lIns="0" tIns="0" rIns="0" bIns="0" rtlCol="0" anchor="t">
            <a:spAutoFit/>
          </a:bodyPr>
          <a:lstStyle/>
          <a:p>
            <a:pPr>
              <a:lnSpc>
                <a:spcPts val="2107"/>
              </a:lnSpc>
            </a:pPr>
            <a:r>
              <a:rPr lang="en-US" sz="1527" spc="149">
                <a:solidFill>
                  <a:srgbClr val="231F20"/>
                </a:solidFill>
                <a:latin typeface="DM Sans"/>
              </a:rPr>
              <a:t>The total number of users categorized by event name gives a detailed breakdown of user interactions, providing a comprehensive view of specific actions and their respective impacts on a website or application.</a:t>
            </a:r>
          </a:p>
        </p:txBody>
      </p:sp>
      <p:sp>
        <p:nvSpPr>
          <p:cNvPr id="8" name="TextBox 8"/>
          <p:cNvSpPr txBox="1"/>
          <p:nvPr/>
        </p:nvSpPr>
        <p:spPr>
          <a:xfrm>
            <a:off x="685800" y="2272882"/>
            <a:ext cx="4894969" cy="3489610"/>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Bold"/>
              </a:rPr>
              <a:t>first_open </a:t>
            </a:r>
            <a:r>
              <a:rPr lang="en-US" sz="1527" spc="149">
                <a:solidFill>
                  <a:srgbClr val="231F20"/>
                </a:solidFill>
                <a:latin typeface="DM Sans"/>
              </a:rPr>
              <a:t>events generated the most amount of Users.</a:t>
            </a:r>
          </a:p>
          <a:p>
            <a:pPr marL="329694" lvl="1" indent="-164848">
              <a:lnSpc>
                <a:spcPts val="2107"/>
              </a:lnSpc>
              <a:buFont typeface="Arial"/>
              <a:buChar char="•"/>
            </a:pPr>
            <a:r>
              <a:rPr lang="en-US" sz="1527" spc="149">
                <a:solidFill>
                  <a:srgbClr val="231F20"/>
                </a:solidFill>
                <a:latin typeface="DM Sans Bold"/>
              </a:rPr>
              <a:t>session_start event </a:t>
            </a:r>
            <a:r>
              <a:rPr lang="en-US" sz="1527" spc="149">
                <a:solidFill>
                  <a:srgbClr val="231F20"/>
                </a:solidFill>
                <a:latin typeface="DM Sans"/>
              </a:rPr>
              <a:t>generated the second most amount of Users in terms of Conversions.</a:t>
            </a:r>
          </a:p>
          <a:p>
            <a:pPr marL="329694" lvl="1" indent="-164848">
              <a:lnSpc>
                <a:spcPts val="2107"/>
              </a:lnSpc>
              <a:buFont typeface="Arial"/>
              <a:buChar char="•"/>
            </a:pPr>
            <a:r>
              <a:rPr lang="en-US" sz="1527" spc="149">
                <a:solidFill>
                  <a:srgbClr val="231F20"/>
                </a:solidFill>
                <a:latin typeface="DM Sans"/>
              </a:rPr>
              <a:t> </a:t>
            </a:r>
            <a:r>
              <a:rPr lang="en-US" sz="1527" spc="149">
                <a:solidFill>
                  <a:srgbClr val="231F20"/>
                </a:solidFill>
                <a:latin typeface="DM Sans Bold"/>
              </a:rPr>
              <a:t>app_remove </a:t>
            </a:r>
            <a:r>
              <a:rPr lang="en-US" sz="1527" spc="149">
                <a:solidFill>
                  <a:srgbClr val="231F20"/>
                </a:solidFill>
                <a:latin typeface="DM Sans"/>
              </a:rPr>
              <a:t>event generated the third most amount of Users.</a:t>
            </a:r>
          </a:p>
          <a:p>
            <a:pPr marL="329694" lvl="1" indent="-164848">
              <a:lnSpc>
                <a:spcPts val="2107"/>
              </a:lnSpc>
              <a:buFont typeface="Arial"/>
              <a:buChar char="•"/>
            </a:pPr>
            <a:r>
              <a:rPr lang="en-US" sz="1527" spc="149">
                <a:solidFill>
                  <a:srgbClr val="231F20"/>
                </a:solidFill>
                <a:latin typeface="DM Sans Bold"/>
              </a:rPr>
              <a:t>notification_receive </a:t>
            </a:r>
            <a:r>
              <a:rPr lang="en-US" sz="1527" spc="149">
                <a:solidFill>
                  <a:srgbClr val="231F20"/>
                </a:solidFill>
                <a:latin typeface="DM Sans"/>
              </a:rPr>
              <a:t>generated the fourth most amount of Users.</a:t>
            </a:r>
          </a:p>
          <a:p>
            <a:pPr marL="329694" lvl="1" indent="-164848">
              <a:lnSpc>
                <a:spcPts val="2107"/>
              </a:lnSpc>
              <a:buFont typeface="Arial"/>
              <a:buChar char="•"/>
            </a:pPr>
            <a:r>
              <a:rPr lang="en-US" sz="1527" spc="149">
                <a:solidFill>
                  <a:srgbClr val="231F20"/>
                </a:solidFill>
                <a:latin typeface="DM Sans Bold"/>
              </a:rPr>
              <a:t>Promilo11_Event_Enter_Feed_Page </a:t>
            </a:r>
            <a:r>
              <a:rPr lang="en-US" sz="1527" spc="149">
                <a:solidFill>
                  <a:srgbClr val="231F20"/>
                </a:solidFill>
                <a:latin typeface="DM Sans"/>
              </a:rPr>
              <a:t>generated the fifth mostamount of Users based on Conversion.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D271F74-343D-0A4C-D3A8-5631141B2FD7}"/>
              </a:ext>
            </a:extLst>
          </p:cNvPr>
          <p:cNvSpPr txBox="1"/>
          <p:nvPr/>
        </p:nvSpPr>
        <p:spPr>
          <a:xfrm>
            <a:off x="2838450" y="3122682"/>
            <a:ext cx="6515100" cy="1015663"/>
          </a:xfrm>
          <a:prstGeom prst="rect">
            <a:avLst/>
          </a:prstGeom>
          <a:noFill/>
        </p:spPr>
        <p:txBody>
          <a:bodyPr wrap="square" rtlCol="0">
            <a:spAutoFit/>
          </a:bodyPr>
          <a:lstStyle/>
          <a:p>
            <a:pPr algn="ctr"/>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USER ACQUISITION</a:t>
            </a:r>
          </a:p>
        </p:txBody>
      </p:sp>
    </p:spTree>
    <p:extLst>
      <p:ext uri="{BB962C8B-B14F-4D97-AF65-F5344CB8AC3E}">
        <p14:creationId xmlns:p14="http://schemas.microsoft.com/office/powerpoint/2010/main" val="266339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8877515-04DF-219A-2C99-0C480C52D0A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F9215AE-019D-756A-EF3E-0BA0041707D4}"/>
              </a:ext>
            </a:extLst>
          </p:cNvPr>
          <p:cNvSpPr txBox="1"/>
          <p:nvPr/>
        </p:nvSpPr>
        <p:spPr>
          <a:xfrm>
            <a:off x="3879202" y="646170"/>
            <a:ext cx="4674248"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USER ACQUISITION</a:t>
            </a:r>
          </a:p>
        </p:txBody>
      </p:sp>
      <p:sp>
        <p:nvSpPr>
          <p:cNvPr id="12" name="TextBox 11">
            <a:extLst>
              <a:ext uri="{FF2B5EF4-FFF2-40B4-BE49-F238E27FC236}">
                <a16:creationId xmlns:a16="http://schemas.microsoft.com/office/drawing/2014/main" id="{BD6F1018-4D46-0602-E01C-9405C2C19F19}"/>
              </a:ext>
            </a:extLst>
          </p:cNvPr>
          <p:cNvSpPr txBox="1"/>
          <p:nvPr/>
        </p:nvSpPr>
        <p:spPr>
          <a:xfrm>
            <a:off x="1287624" y="1856791"/>
            <a:ext cx="9119119" cy="3970318"/>
          </a:xfrm>
          <a:prstGeom prst="rect">
            <a:avLst/>
          </a:prstGeom>
          <a:noFill/>
        </p:spPr>
        <p:txBody>
          <a:bodyPr wrap="square" rtlCol="0">
            <a:spAutoFit/>
          </a:bodyPr>
          <a:lstStyle/>
          <a:p>
            <a:pPr marL="738616" lvl="1" indent="-369308" algn="just">
              <a:buFont typeface="Arial"/>
              <a:buChar char="•"/>
            </a:pPr>
            <a:r>
              <a:rPr lang="en-US" sz="1800" spc="335" dirty="0">
                <a:solidFill>
                  <a:srgbClr val="231F20"/>
                </a:solidFill>
                <a:latin typeface="DM Sans"/>
              </a:rPr>
              <a:t>User acquisition is a fundamental aspect of business growth, emphasizing the strategic methods employed to increase the user base. </a:t>
            </a:r>
          </a:p>
          <a:p>
            <a:pPr marL="738616" lvl="1" indent="-369308" algn="just">
              <a:buFont typeface="Arial"/>
              <a:buChar char="•"/>
            </a:pPr>
            <a:r>
              <a:rPr lang="en-US" sz="1800" spc="335" dirty="0">
                <a:solidFill>
                  <a:srgbClr val="231F20"/>
                </a:solidFill>
                <a:latin typeface="DM Sans"/>
              </a:rPr>
              <a:t>Successful user acquisition involves understanding the target audience, creating compelling value propositions, and utilizing various marketing channels such as content marketing, social media, paid advertising, and email campaigns. </a:t>
            </a:r>
          </a:p>
          <a:p>
            <a:pPr marL="738616" lvl="1" indent="-369308" algn="just">
              <a:buFont typeface="Arial"/>
              <a:buChar char="•"/>
            </a:pPr>
            <a:r>
              <a:rPr lang="en-US" sz="1800" spc="335" dirty="0">
                <a:solidFill>
                  <a:srgbClr val="231F20"/>
                </a:solidFill>
                <a:latin typeface="DM Sans"/>
              </a:rPr>
              <a:t>The goal is not only to acquire users but also to convert them into active and engaged customers. Analytics and tracking play a crucial role in measuring the effectiveness of different acquisition channels, enabling businesses to make data-driven decisions over time. </a:t>
            </a:r>
          </a:p>
        </p:txBody>
      </p:sp>
    </p:spTree>
    <p:extLst>
      <p:ext uri="{BB962C8B-B14F-4D97-AF65-F5344CB8AC3E}">
        <p14:creationId xmlns:p14="http://schemas.microsoft.com/office/powerpoint/2010/main" val="279050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639914" y="6996669"/>
            <a:ext cx="8314447" cy="3567653"/>
          </a:xfrm>
          <a:custGeom>
            <a:avLst/>
            <a:gdLst/>
            <a:ahLst/>
            <a:cxnLst/>
            <a:rect l="l" t="t" r="r" b="b"/>
            <a:pathLst>
              <a:path w="12471670" h="5351480">
                <a:moveTo>
                  <a:pt x="0" y="0"/>
                </a:moveTo>
                <a:lnTo>
                  <a:pt x="12471670" y="0"/>
                </a:lnTo>
                <a:lnTo>
                  <a:pt x="12471670" y="5351481"/>
                </a:lnTo>
                <a:lnTo>
                  <a:pt x="0" y="53514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7283833" y="1683555"/>
            <a:ext cx="4658991" cy="3982939"/>
          </a:xfrm>
          <a:custGeom>
            <a:avLst/>
            <a:gdLst/>
            <a:ahLst/>
            <a:cxnLst/>
            <a:rect l="l" t="t" r="r" b="b"/>
            <a:pathLst>
              <a:path w="6988487" h="5974409">
                <a:moveTo>
                  <a:pt x="0" y="0"/>
                </a:moveTo>
                <a:lnTo>
                  <a:pt x="6988487" y="0"/>
                </a:lnTo>
                <a:lnTo>
                  <a:pt x="6988487" y="5974410"/>
                </a:lnTo>
                <a:lnTo>
                  <a:pt x="0" y="5974410"/>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914525" y="368095"/>
            <a:ext cx="9781674" cy="614848"/>
          </a:xfrm>
          <a:prstGeom prst="rect">
            <a:avLst/>
          </a:prstGeom>
        </p:spPr>
        <p:txBody>
          <a:bodyPr wrap="square" lIns="0" tIns="0" rIns="0" bIns="0" rtlCol="0" anchor="t">
            <a:spAutoFit/>
          </a:bodyPr>
          <a:lstStyle/>
          <a:p>
            <a:pPr>
              <a:lnSpc>
                <a:spcPts val="5272"/>
              </a:lnSpc>
            </a:pPr>
            <a:r>
              <a:rPr lang="en-US" sz="3200" spc="492" dirty="0">
                <a:solidFill>
                  <a:srgbClr val="231F20"/>
                </a:solidFill>
                <a:latin typeface="Oswald Bold"/>
              </a:rPr>
              <a:t>NEW USERS BY CHANNEL GROUP</a:t>
            </a:r>
          </a:p>
        </p:txBody>
      </p:sp>
      <p:sp>
        <p:nvSpPr>
          <p:cNvPr id="7" name="TextBox 7"/>
          <p:cNvSpPr txBox="1"/>
          <p:nvPr/>
        </p:nvSpPr>
        <p:spPr>
          <a:xfrm>
            <a:off x="685800" y="2714607"/>
            <a:ext cx="6421478" cy="3489610"/>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Most amount of Users reached our website by the </a:t>
            </a:r>
            <a:r>
              <a:rPr lang="en-US" sz="1527" spc="149">
                <a:solidFill>
                  <a:srgbClr val="231F20"/>
                </a:solidFill>
                <a:latin typeface="DM Sans Bold"/>
              </a:rPr>
              <a:t>Display </a:t>
            </a:r>
            <a:r>
              <a:rPr lang="en-US" sz="1527" spc="149">
                <a:solidFill>
                  <a:srgbClr val="231F20"/>
                </a:solidFill>
                <a:latin typeface="DM Sans"/>
              </a:rPr>
              <a:t>Channel Mode</a:t>
            </a:r>
            <a:r>
              <a:rPr lang="en-US" sz="1527" spc="149">
                <a:solidFill>
                  <a:srgbClr val="231F20"/>
                </a:solidFill>
                <a:latin typeface="DM Sans Bold"/>
              </a:rPr>
              <a:t>.</a:t>
            </a:r>
          </a:p>
          <a:p>
            <a:pPr marL="329694" lvl="1" indent="-164848">
              <a:lnSpc>
                <a:spcPts val="2107"/>
              </a:lnSpc>
              <a:buFont typeface="Arial"/>
              <a:buChar char="•"/>
            </a:pPr>
            <a:r>
              <a:rPr lang="en-US" sz="1527" spc="149">
                <a:solidFill>
                  <a:srgbClr val="231F20"/>
                </a:solidFill>
                <a:latin typeface="DM Sans Bold"/>
              </a:rPr>
              <a:t>Organic Search </a:t>
            </a:r>
            <a:r>
              <a:rPr lang="en-US" sz="1527" spc="149">
                <a:solidFill>
                  <a:srgbClr val="231F20"/>
                </a:solidFill>
                <a:latin typeface="DM Sans"/>
              </a:rPr>
              <a:t>Mode generated </a:t>
            </a:r>
            <a:r>
              <a:rPr lang="en-US" sz="1527" spc="149">
                <a:solidFill>
                  <a:srgbClr val="231F20"/>
                </a:solidFill>
                <a:latin typeface="DM Sans Bold"/>
              </a:rPr>
              <a:t>33.5%</a:t>
            </a:r>
            <a:r>
              <a:rPr lang="en-US" sz="1527" spc="149">
                <a:solidFill>
                  <a:srgbClr val="231F20"/>
                </a:solidFill>
                <a:latin typeface="DM Sans"/>
              </a:rPr>
              <a:t> of User Acquisition.</a:t>
            </a:r>
          </a:p>
          <a:p>
            <a:pPr marL="329694" lvl="1" indent="-164848">
              <a:lnSpc>
                <a:spcPts val="2107"/>
              </a:lnSpc>
              <a:buFont typeface="Arial"/>
              <a:buChar char="•"/>
            </a:pPr>
            <a:r>
              <a:rPr lang="en-US" sz="1527" spc="149">
                <a:solidFill>
                  <a:srgbClr val="231F20"/>
                </a:solidFill>
                <a:latin typeface="DM Sans Bold"/>
              </a:rPr>
              <a:t>Paid Search </a:t>
            </a:r>
            <a:r>
              <a:rPr lang="en-US" sz="1527" spc="149">
                <a:solidFill>
                  <a:srgbClr val="231F20"/>
                </a:solidFill>
                <a:latin typeface="DM Sans"/>
              </a:rPr>
              <a:t>stood third in terms of most contributions towards user acquistion with </a:t>
            </a:r>
            <a:r>
              <a:rPr lang="en-US" sz="1527" spc="149">
                <a:solidFill>
                  <a:srgbClr val="231F20"/>
                </a:solidFill>
                <a:latin typeface="DM Sans Bold"/>
              </a:rPr>
              <a:t>13.2%</a:t>
            </a:r>
            <a:r>
              <a:rPr lang="en-US" sz="1527" spc="149">
                <a:solidFill>
                  <a:srgbClr val="231F20"/>
                </a:solidFill>
                <a:latin typeface="DM Sans"/>
              </a:rPr>
              <a:t> of Acquisition.</a:t>
            </a:r>
          </a:p>
          <a:p>
            <a:pPr marL="329694" lvl="1" indent="-164848">
              <a:lnSpc>
                <a:spcPts val="2107"/>
              </a:lnSpc>
              <a:buFont typeface="Arial"/>
              <a:buChar char="•"/>
            </a:pPr>
            <a:r>
              <a:rPr lang="en-US" sz="1527" spc="149">
                <a:solidFill>
                  <a:srgbClr val="231F20"/>
                </a:solidFill>
                <a:latin typeface="DM Sans"/>
              </a:rPr>
              <a:t>Only </a:t>
            </a:r>
            <a:r>
              <a:rPr lang="en-US" sz="1527" spc="149">
                <a:solidFill>
                  <a:srgbClr val="231F20"/>
                </a:solidFill>
                <a:latin typeface="DM Sans Bold"/>
              </a:rPr>
              <a:t>8.3%</a:t>
            </a:r>
            <a:r>
              <a:rPr lang="en-US" sz="1527" spc="149">
                <a:solidFill>
                  <a:srgbClr val="231F20"/>
                </a:solidFill>
                <a:latin typeface="DM Sans"/>
              </a:rPr>
              <a:t> of the Users reached our website in the </a:t>
            </a:r>
            <a:r>
              <a:rPr lang="en-US" sz="1527" spc="149">
                <a:solidFill>
                  <a:srgbClr val="231F20"/>
                </a:solidFill>
                <a:latin typeface="DM Sans Bold"/>
              </a:rPr>
              <a:t>Direct </a:t>
            </a:r>
            <a:r>
              <a:rPr lang="en-US" sz="1527" spc="149">
                <a:solidFill>
                  <a:srgbClr val="231F20"/>
                </a:solidFill>
                <a:latin typeface="DM Sans"/>
              </a:rPr>
              <a:t>Channel Mode.</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 </a:t>
            </a:r>
            <a:r>
              <a:rPr lang="en-US" sz="1527" spc="149">
                <a:solidFill>
                  <a:srgbClr val="231F20"/>
                </a:solidFill>
                <a:latin typeface="DM Sans"/>
              </a:rPr>
              <a:t>channel mode contributed the second least with just 1.4% of Users.</a:t>
            </a:r>
          </a:p>
          <a:p>
            <a:pPr marL="329694" lvl="1" indent="-164848">
              <a:lnSpc>
                <a:spcPts val="2107"/>
              </a:lnSpc>
              <a:buFont typeface="Arial"/>
              <a:buChar char="•"/>
            </a:pPr>
            <a:r>
              <a:rPr lang="en-US" sz="1527" spc="149">
                <a:solidFill>
                  <a:srgbClr val="231F20"/>
                </a:solidFill>
                <a:latin typeface="DM Sans Bold"/>
              </a:rPr>
              <a:t>Organic Social </a:t>
            </a:r>
            <a:r>
              <a:rPr lang="en-US" sz="1527" spc="149">
                <a:solidFill>
                  <a:srgbClr val="231F20"/>
                </a:solidFill>
                <a:latin typeface="DM Sans"/>
              </a:rPr>
              <a:t>contributed the least amount of Users to the website.</a:t>
            </a:r>
          </a:p>
        </p:txBody>
      </p:sp>
      <p:sp>
        <p:nvSpPr>
          <p:cNvPr id="8" name="TextBox 8"/>
          <p:cNvSpPr txBox="1"/>
          <p:nvPr/>
        </p:nvSpPr>
        <p:spPr>
          <a:xfrm>
            <a:off x="685800" y="1244980"/>
            <a:ext cx="6323037" cy="1335174"/>
          </a:xfrm>
          <a:prstGeom prst="rect">
            <a:avLst/>
          </a:prstGeom>
        </p:spPr>
        <p:txBody>
          <a:bodyPr lIns="0" tIns="0" rIns="0" bIns="0" rtlCol="0" anchor="t">
            <a:spAutoFit/>
          </a:bodyPr>
          <a:lstStyle/>
          <a:p>
            <a:pPr marL="329694" lvl="1" indent="-164847">
              <a:lnSpc>
                <a:spcPts val="2107"/>
              </a:lnSpc>
              <a:buFont typeface="Arial"/>
              <a:buChar char="•"/>
            </a:pPr>
            <a:r>
              <a:rPr lang="en-US" sz="1527" spc="149">
                <a:solidFill>
                  <a:srgbClr val="231F20"/>
                </a:solidFill>
                <a:latin typeface="DM Sans"/>
              </a:rPr>
              <a:t>Channels are predefined categories that help you track and analyze where your website's traffic comes from. - </a:t>
            </a:r>
          </a:p>
          <a:p>
            <a:pPr marL="329694" lvl="1" indent="-164847">
              <a:lnSpc>
                <a:spcPts val="2107"/>
              </a:lnSpc>
              <a:buFont typeface="Arial"/>
              <a:buChar char="•"/>
            </a:pPr>
            <a:r>
              <a:rPr lang="en-US" sz="1527" spc="149">
                <a:solidFill>
                  <a:srgbClr val="231F20"/>
                </a:solidFill>
                <a:latin typeface="DM Sans"/>
              </a:rPr>
              <a:t>They provide a clear way to monitor the performance of different sources sending visitors to your site, such as search engines, social media, or referral links.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755857" y="181034"/>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754762" y="7154294"/>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5565503" y="3043928"/>
            <a:ext cx="6446020" cy="2877697"/>
          </a:xfrm>
          <a:custGeom>
            <a:avLst/>
            <a:gdLst/>
            <a:ahLst/>
            <a:cxnLst/>
            <a:rect l="l" t="t" r="r" b="b"/>
            <a:pathLst>
              <a:path w="9669030" h="4316546">
                <a:moveTo>
                  <a:pt x="0" y="0"/>
                </a:moveTo>
                <a:lnTo>
                  <a:pt x="9669030" y="0"/>
                </a:lnTo>
                <a:lnTo>
                  <a:pt x="9669030" y="4316546"/>
                </a:lnTo>
                <a:lnTo>
                  <a:pt x="0" y="4316546"/>
                </a:lnTo>
                <a:lnTo>
                  <a:pt x="0" y="0"/>
                </a:lnTo>
                <a:close/>
              </a:path>
            </a:pathLst>
          </a:custGeom>
          <a:blipFill>
            <a:blip r:embed="rId5"/>
            <a:stretch>
              <a:fillRect r="-4899"/>
            </a:stretch>
          </a:blipFill>
        </p:spPr>
        <p:txBody>
          <a:bodyPr/>
          <a:lstStyle/>
          <a:p>
            <a:endParaRPr lang="en-US" sz="1200"/>
          </a:p>
        </p:txBody>
      </p:sp>
      <p:sp>
        <p:nvSpPr>
          <p:cNvPr id="6" name="TextBox 6"/>
          <p:cNvSpPr txBox="1"/>
          <p:nvPr/>
        </p:nvSpPr>
        <p:spPr>
          <a:xfrm>
            <a:off x="1460668" y="187757"/>
            <a:ext cx="10045532" cy="1359346"/>
          </a:xfrm>
          <a:prstGeom prst="rect">
            <a:avLst/>
          </a:prstGeom>
        </p:spPr>
        <p:txBody>
          <a:bodyPr lIns="0" tIns="0" rIns="0" bIns="0" rtlCol="0" anchor="t">
            <a:spAutoFit/>
          </a:bodyPr>
          <a:lstStyle/>
          <a:p>
            <a:pPr algn="ctr">
              <a:lnSpc>
                <a:spcPts val="5342"/>
              </a:lnSpc>
            </a:pPr>
            <a:r>
              <a:rPr lang="en-US" sz="4800" spc="498" dirty="0">
                <a:solidFill>
                  <a:srgbClr val="231F20"/>
                </a:solidFill>
                <a:latin typeface="Oswald Bold"/>
              </a:rPr>
              <a:t>ENGAGED SESSIONS BASED ON CHANNEL GROUP</a:t>
            </a:r>
          </a:p>
        </p:txBody>
      </p:sp>
      <p:sp>
        <p:nvSpPr>
          <p:cNvPr id="7" name="TextBox 7"/>
          <p:cNvSpPr txBox="1"/>
          <p:nvPr/>
        </p:nvSpPr>
        <p:spPr>
          <a:xfrm>
            <a:off x="570952" y="1753837"/>
            <a:ext cx="10935249" cy="527260"/>
          </a:xfrm>
          <a:prstGeom prst="rect">
            <a:avLst/>
          </a:prstGeom>
        </p:spPr>
        <p:txBody>
          <a:bodyPr lIns="0" tIns="0" rIns="0" bIns="0" rtlCol="0" anchor="t">
            <a:spAutoFit/>
          </a:bodyPr>
          <a:lstStyle/>
          <a:p>
            <a:pPr algn="ctr">
              <a:lnSpc>
                <a:spcPts val="2107"/>
              </a:lnSpc>
            </a:pPr>
            <a:r>
              <a:rPr lang="en-US" sz="1527" spc="149">
                <a:solidFill>
                  <a:srgbClr val="231F20"/>
                </a:solidFill>
                <a:latin typeface="DM Sans"/>
              </a:rPr>
              <a:t>Engagement session is a metrics that enables you to measure and analyze user engagement with your website or app.</a:t>
            </a:r>
          </a:p>
        </p:txBody>
      </p:sp>
      <p:sp>
        <p:nvSpPr>
          <p:cNvPr id="8" name="TextBox 8"/>
          <p:cNvSpPr txBox="1"/>
          <p:nvPr/>
        </p:nvSpPr>
        <p:spPr>
          <a:xfrm>
            <a:off x="570951" y="2474580"/>
            <a:ext cx="4994552" cy="4028219"/>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marL="329694" lvl="1" indent="-164848">
              <a:lnSpc>
                <a:spcPts val="2107"/>
              </a:lnSpc>
              <a:buFont typeface="Arial"/>
              <a:buChar char="•"/>
            </a:pPr>
            <a:r>
              <a:rPr lang="en-US" sz="1527" spc="149">
                <a:solidFill>
                  <a:srgbClr val="231F20"/>
                </a:solidFill>
                <a:latin typeface="DM Sans"/>
              </a:rPr>
              <a:t>The users that found us using </a:t>
            </a:r>
            <a:r>
              <a:rPr lang="en-US" sz="1527" spc="149">
                <a:solidFill>
                  <a:srgbClr val="231F20"/>
                </a:solidFill>
                <a:latin typeface="DM Sans Bold"/>
              </a:rPr>
              <a:t>Organic Search </a:t>
            </a:r>
            <a:r>
              <a:rPr lang="en-US" sz="1527" spc="149">
                <a:solidFill>
                  <a:srgbClr val="231F20"/>
                </a:solidFill>
                <a:latin typeface="DM Sans"/>
              </a:rPr>
              <a:t> had the most amount of Engaged Session.</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Channel </a:t>
            </a:r>
            <a:r>
              <a:rPr lang="en-US" sz="1527" spc="149">
                <a:solidFill>
                  <a:srgbClr val="231F20"/>
                </a:solidFill>
                <a:latin typeface="DM Sans"/>
              </a:rPr>
              <a:t>generated the second most Engaged Session for the User.</a:t>
            </a:r>
          </a:p>
          <a:p>
            <a:pPr marL="329694" lvl="1" indent="-164848">
              <a:lnSpc>
                <a:spcPts val="2107"/>
              </a:lnSpc>
              <a:buFont typeface="Arial"/>
              <a:buChar char="•"/>
            </a:pPr>
            <a:r>
              <a:rPr lang="en-US" sz="1527" spc="149">
                <a:solidFill>
                  <a:srgbClr val="231F20"/>
                </a:solidFill>
                <a:latin typeface="DM Sans"/>
              </a:rPr>
              <a:t> The users who </a:t>
            </a:r>
            <a:r>
              <a:rPr lang="en-US" sz="1527" spc="149">
                <a:solidFill>
                  <a:srgbClr val="231F20"/>
                </a:solidFill>
                <a:latin typeface="DM Sans Bold"/>
              </a:rPr>
              <a:t>Directly </a:t>
            </a:r>
            <a:r>
              <a:rPr lang="en-US" sz="1527" spc="149">
                <a:solidFill>
                  <a:srgbClr val="231F20"/>
                </a:solidFill>
                <a:latin typeface="DM Sans"/>
              </a:rPr>
              <a:t>searched for our website stood third in terms of Engaged Session.</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Paid Search </a:t>
            </a:r>
            <a:r>
              <a:rPr lang="en-US" sz="1527" spc="149">
                <a:solidFill>
                  <a:srgbClr val="231F20"/>
                </a:solidFill>
                <a:latin typeface="DM Sans"/>
              </a:rPr>
              <a:t>mode accounted to be the fourth most Session Engagement to the Users.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 </a:t>
            </a:r>
            <a:r>
              <a:rPr lang="en-US" sz="1527" spc="149">
                <a:solidFill>
                  <a:srgbClr val="231F20"/>
                </a:solidFill>
                <a:latin typeface="DM Sans"/>
              </a:rPr>
              <a:t>and</a:t>
            </a:r>
            <a:r>
              <a:rPr lang="en-US" sz="1527" spc="149">
                <a:solidFill>
                  <a:srgbClr val="231F20"/>
                </a:solidFill>
                <a:latin typeface="DM Sans Bold"/>
              </a:rPr>
              <a:t> Organic Social </a:t>
            </a:r>
            <a:r>
              <a:rPr lang="en-US" sz="1527" spc="149">
                <a:solidFill>
                  <a:srgbClr val="231F20"/>
                </a:solidFill>
                <a:latin typeface="DM Sans"/>
              </a:rPr>
              <a:t>generated the least amount of User Engagement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780901" y="253714"/>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131298" y="676697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170694" y="2856005"/>
            <a:ext cx="6139379" cy="2641603"/>
          </a:xfrm>
          <a:custGeom>
            <a:avLst/>
            <a:gdLst/>
            <a:ahLst/>
            <a:cxnLst/>
            <a:rect l="l" t="t" r="r" b="b"/>
            <a:pathLst>
              <a:path w="9209068" h="3962405">
                <a:moveTo>
                  <a:pt x="0" y="0"/>
                </a:moveTo>
                <a:lnTo>
                  <a:pt x="9209069" y="0"/>
                </a:lnTo>
                <a:lnTo>
                  <a:pt x="9209069" y="3962405"/>
                </a:lnTo>
                <a:lnTo>
                  <a:pt x="0" y="3962405"/>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1339301" y="368233"/>
            <a:ext cx="10209236" cy="1359346"/>
          </a:xfrm>
          <a:prstGeom prst="rect">
            <a:avLst/>
          </a:prstGeom>
        </p:spPr>
        <p:txBody>
          <a:bodyPr lIns="0" tIns="0" rIns="0" bIns="0" rtlCol="0" anchor="t">
            <a:spAutoFit/>
          </a:bodyPr>
          <a:lstStyle/>
          <a:p>
            <a:pPr algn="ctr">
              <a:lnSpc>
                <a:spcPts val="5342"/>
              </a:lnSpc>
            </a:pPr>
            <a:r>
              <a:rPr lang="en-US" sz="5088" spc="498">
                <a:solidFill>
                  <a:srgbClr val="231F20"/>
                </a:solidFill>
                <a:latin typeface="Oswald Bold"/>
              </a:rPr>
              <a:t>ENGAGEMENT RATE BASED ON CHANNEL GROUP</a:t>
            </a:r>
          </a:p>
        </p:txBody>
      </p:sp>
      <p:sp>
        <p:nvSpPr>
          <p:cNvPr id="7" name="TextBox 7"/>
          <p:cNvSpPr txBox="1"/>
          <p:nvPr/>
        </p:nvSpPr>
        <p:spPr>
          <a:xfrm>
            <a:off x="1155452" y="1899477"/>
            <a:ext cx="9881097" cy="257956"/>
          </a:xfrm>
          <a:prstGeom prst="rect">
            <a:avLst/>
          </a:prstGeom>
        </p:spPr>
        <p:txBody>
          <a:bodyPr lIns="0" tIns="0" rIns="0" bIns="0" rtlCol="0" anchor="t">
            <a:spAutoFit/>
          </a:bodyPr>
          <a:lstStyle/>
          <a:p>
            <a:pPr>
              <a:lnSpc>
                <a:spcPts val="2107"/>
              </a:lnSpc>
            </a:pPr>
            <a:r>
              <a:rPr lang="en-US" sz="1527" spc="149">
                <a:solidFill>
                  <a:srgbClr val="231F20"/>
                </a:solidFill>
                <a:latin typeface="DM Sans"/>
              </a:rPr>
              <a:t>The engagement rate is the percentage of engaged sessions on your website or mobile app</a:t>
            </a:r>
          </a:p>
        </p:txBody>
      </p:sp>
      <p:sp>
        <p:nvSpPr>
          <p:cNvPr id="8" name="TextBox 8"/>
          <p:cNvSpPr txBox="1"/>
          <p:nvPr/>
        </p:nvSpPr>
        <p:spPr>
          <a:xfrm>
            <a:off x="6474885" y="2487308"/>
            <a:ext cx="5388319" cy="3220305"/>
          </a:xfrm>
          <a:prstGeom prst="rect">
            <a:avLst/>
          </a:prstGeom>
        </p:spPr>
        <p:txBody>
          <a:bodyPr lIns="0" tIns="0" rIns="0" bIns="0" rtlCol="0" anchor="t">
            <a:spAutoFit/>
          </a:bodyPr>
          <a:lstStyle/>
          <a:p>
            <a:pPr>
              <a:lnSpc>
                <a:spcPts val="2107"/>
              </a:lnSpc>
            </a:pPr>
            <a:r>
              <a:rPr lang="en-US" sz="1527" spc="149">
                <a:solidFill>
                  <a:srgbClr val="231F20"/>
                </a:solidFill>
                <a:latin typeface="DM Sans Bold"/>
              </a:rPr>
              <a:t>THE FINDINGS:</a:t>
            </a:r>
          </a:p>
          <a:p>
            <a:pPr>
              <a:lnSpc>
                <a:spcPts val="2107"/>
              </a:lnSpc>
            </a:pPr>
            <a:endParaRPr lang="en-US" sz="1527" spc="149">
              <a:solidFill>
                <a:srgbClr val="231F20"/>
              </a:solidFill>
              <a:latin typeface="DM Sans Bold"/>
            </a:endParaRP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Organic Search </a:t>
            </a:r>
            <a:r>
              <a:rPr lang="en-US" sz="1527" spc="149">
                <a:solidFill>
                  <a:srgbClr val="231F20"/>
                </a:solidFill>
                <a:latin typeface="DM Sans"/>
              </a:rPr>
              <a:t>Users accounted the most amount of Engagement Rate.</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 </a:t>
            </a:r>
            <a:r>
              <a:rPr lang="en-US" sz="1527" spc="149">
                <a:solidFill>
                  <a:srgbClr val="231F20"/>
                </a:solidFill>
                <a:latin typeface="DM Sans"/>
              </a:rPr>
              <a:t>Channel stood second.</a:t>
            </a:r>
          </a:p>
          <a:p>
            <a:pPr marL="329694" lvl="1" indent="-164848">
              <a:lnSpc>
                <a:spcPts val="2107"/>
              </a:lnSpc>
              <a:buFont typeface="Arial"/>
              <a:buChar char="•"/>
            </a:pPr>
            <a:r>
              <a:rPr lang="en-US" sz="1527" spc="149">
                <a:solidFill>
                  <a:srgbClr val="231F20"/>
                </a:solidFill>
                <a:latin typeface="DM Sans"/>
              </a:rPr>
              <a:t>Users with </a:t>
            </a:r>
            <a:r>
              <a:rPr lang="en-US" sz="1527" spc="149">
                <a:solidFill>
                  <a:srgbClr val="231F20"/>
                </a:solidFill>
                <a:latin typeface="DM Sans Bold"/>
              </a:rPr>
              <a:t>Organic Social </a:t>
            </a:r>
            <a:r>
              <a:rPr lang="en-US" sz="1527" spc="149">
                <a:solidFill>
                  <a:srgbClr val="231F20"/>
                </a:solidFill>
                <a:latin typeface="DM Sans"/>
              </a:rPr>
              <a:t>accounted to be the third most Engagement rate for the Users.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Display </a:t>
            </a:r>
            <a:r>
              <a:rPr lang="en-US" sz="1527" spc="149">
                <a:solidFill>
                  <a:srgbClr val="231F20"/>
                </a:solidFill>
                <a:latin typeface="DM Sans"/>
              </a:rPr>
              <a:t>mode generated the fourth most amount of Engagement Rate.</a:t>
            </a:r>
          </a:p>
          <a:p>
            <a:pPr marL="329694" lvl="1" indent="-164848">
              <a:lnSpc>
                <a:spcPts val="2107"/>
              </a:lnSpc>
              <a:buFont typeface="Arial"/>
              <a:buChar char="•"/>
            </a:pPr>
            <a:r>
              <a:rPr lang="en-US" sz="1527" spc="149">
                <a:solidFill>
                  <a:srgbClr val="231F20"/>
                </a:solidFill>
                <a:latin typeface="DM Sans"/>
              </a:rPr>
              <a:t> The </a:t>
            </a:r>
            <a:r>
              <a:rPr lang="en-US" sz="1527" spc="149">
                <a:solidFill>
                  <a:srgbClr val="231F20"/>
                </a:solidFill>
                <a:latin typeface="DM Sans Bold"/>
              </a:rPr>
              <a:t>Paid Search </a:t>
            </a:r>
            <a:r>
              <a:rPr lang="en-US" sz="1527" spc="149">
                <a:solidFill>
                  <a:srgbClr val="231F20"/>
                </a:solidFill>
                <a:latin typeface="DM Sans"/>
              </a:rPr>
              <a:t>and </a:t>
            </a:r>
            <a:r>
              <a:rPr lang="en-US" sz="1527" spc="149">
                <a:solidFill>
                  <a:srgbClr val="231F20"/>
                </a:solidFill>
                <a:latin typeface="DM Sans Bold"/>
              </a:rPr>
              <a:t>Direct </a:t>
            </a:r>
            <a:r>
              <a:rPr lang="en-US" sz="1527" spc="149">
                <a:solidFill>
                  <a:srgbClr val="231F20"/>
                </a:solidFill>
                <a:latin typeface="DM Sans"/>
              </a:rPr>
              <a:t>channel mode generated the least engagement rate compared to the other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471424" y="6940088"/>
            <a:ext cx="8314447" cy="3567653"/>
          </a:xfrm>
          <a:custGeom>
            <a:avLst/>
            <a:gdLst/>
            <a:ahLst/>
            <a:cxnLst/>
            <a:rect l="l" t="t" r="r" b="b"/>
            <a:pathLst>
              <a:path w="12471670" h="5351480">
                <a:moveTo>
                  <a:pt x="0" y="0"/>
                </a:moveTo>
                <a:lnTo>
                  <a:pt x="12471670" y="0"/>
                </a:lnTo>
                <a:lnTo>
                  <a:pt x="12471670" y="5351481"/>
                </a:lnTo>
                <a:lnTo>
                  <a:pt x="0" y="53514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5541460" y="2825422"/>
            <a:ext cx="6650541" cy="2886297"/>
          </a:xfrm>
          <a:custGeom>
            <a:avLst/>
            <a:gdLst/>
            <a:ahLst/>
            <a:cxnLst/>
            <a:rect l="l" t="t" r="r" b="b"/>
            <a:pathLst>
              <a:path w="9975811" h="4329446">
                <a:moveTo>
                  <a:pt x="0" y="0"/>
                </a:moveTo>
                <a:lnTo>
                  <a:pt x="9975811" y="0"/>
                </a:lnTo>
                <a:lnTo>
                  <a:pt x="9975811" y="4329446"/>
                </a:lnTo>
                <a:lnTo>
                  <a:pt x="0" y="4329446"/>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685800" y="269792"/>
            <a:ext cx="11322131" cy="1359346"/>
          </a:xfrm>
          <a:prstGeom prst="rect">
            <a:avLst/>
          </a:prstGeom>
        </p:spPr>
        <p:txBody>
          <a:bodyPr wrap="square" lIns="0" tIns="0" rIns="0" bIns="0" rtlCol="0" anchor="t">
            <a:spAutoFit/>
          </a:bodyPr>
          <a:lstStyle/>
          <a:p>
            <a:pPr algn="ctr">
              <a:lnSpc>
                <a:spcPts val="5342"/>
              </a:lnSpc>
            </a:pPr>
            <a:r>
              <a:rPr lang="en-US" sz="4800" spc="498" dirty="0">
                <a:solidFill>
                  <a:srgbClr val="231F20"/>
                </a:solidFill>
                <a:latin typeface="Oswald Bold"/>
              </a:rPr>
              <a:t>ENGAGED SESSIONS PER USER BASED ON CHANNEL GROUP</a:t>
            </a:r>
          </a:p>
        </p:txBody>
      </p:sp>
      <p:sp>
        <p:nvSpPr>
          <p:cNvPr id="7" name="TextBox 7"/>
          <p:cNvSpPr txBox="1"/>
          <p:nvPr/>
        </p:nvSpPr>
        <p:spPr>
          <a:xfrm>
            <a:off x="685800" y="1739155"/>
            <a:ext cx="10820400" cy="796565"/>
          </a:xfrm>
          <a:prstGeom prst="rect">
            <a:avLst/>
          </a:prstGeom>
        </p:spPr>
        <p:txBody>
          <a:bodyPr lIns="0" tIns="0" rIns="0" bIns="0" rtlCol="0" anchor="t">
            <a:spAutoFit/>
          </a:bodyPr>
          <a:lstStyle/>
          <a:p>
            <a:pPr>
              <a:lnSpc>
                <a:spcPts val="2107"/>
              </a:lnSpc>
            </a:pPr>
            <a:r>
              <a:rPr lang="en-US" sz="1527" spc="149">
                <a:solidFill>
                  <a:srgbClr val="231F20"/>
                </a:solidFill>
                <a:latin typeface="DM Sans"/>
              </a:rPr>
              <a:t>An engaged session is a period during which a user is engaged with your website or app. </a:t>
            </a:r>
          </a:p>
          <a:p>
            <a:pPr algn="ctr">
              <a:lnSpc>
                <a:spcPts val="2107"/>
              </a:lnSpc>
            </a:pPr>
            <a:r>
              <a:rPr lang="en-US" sz="1527" spc="149">
                <a:solidFill>
                  <a:srgbClr val="231F20"/>
                </a:solidFill>
                <a:latin typeface="DM Sans"/>
              </a:rPr>
              <a:t>An engaged session is </a:t>
            </a:r>
            <a:r>
              <a:rPr lang="en-US" sz="1527" spc="149">
                <a:solidFill>
                  <a:srgbClr val="231F20"/>
                </a:solidFill>
                <a:latin typeface="DM Sans Medium"/>
              </a:rPr>
              <a:t>a session that lasts longer than 10 seconds, has a conversion event, or has at least 2 pageviews or screenviews</a:t>
            </a:r>
            <a:r>
              <a:rPr lang="en-US" sz="1527" spc="149">
                <a:solidFill>
                  <a:srgbClr val="231F20"/>
                </a:solidFill>
                <a:latin typeface="DM Sans"/>
              </a:rPr>
              <a:t>.</a:t>
            </a:r>
          </a:p>
        </p:txBody>
      </p:sp>
      <p:sp>
        <p:nvSpPr>
          <p:cNvPr id="8" name="TextBox 8"/>
          <p:cNvSpPr txBox="1"/>
          <p:nvPr/>
        </p:nvSpPr>
        <p:spPr>
          <a:xfrm>
            <a:off x="685800" y="2660425"/>
            <a:ext cx="4748448" cy="3220305"/>
          </a:xfrm>
          <a:prstGeom prst="rect">
            <a:avLst/>
          </a:prstGeom>
        </p:spPr>
        <p:txBody>
          <a:bodyPr lIns="0" tIns="0" rIns="0" bIns="0" rtlCol="0" anchor="t">
            <a:spAutoFit/>
          </a:bodyPr>
          <a:lstStyle/>
          <a:p>
            <a:pPr>
              <a:lnSpc>
                <a:spcPts val="2107"/>
              </a:lnSpc>
            </a:pPr>
            <a:r>
              <a:rPr lang="en-US" sz="1527" spc="149">
                <a:solidFill>
                  <a:srgbClr val="231F20"/>
                </a:solidFill>
                <a:latin typeface="DM Sans"/>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a:t>
            </a:r>
            <a:r>
              <a:rPr lang="en-US" sz="1527" spc="149">
                <a:solidFill>
                  <a:srgbClr val="231F20"/>
                </a:solidFill>
                <a:latin typeface="DM Sans"/>
              </a:rPr>
              <a:t> Search mode accounted the most amount of Engagement per User amount.</a:t>
            </a:r>
          </a:p>
          <a:p>
            <a:pPr marL="329694" lvl="1" indent="-164848">
              <a:lnSpc>
                <a:spcPts val="2107"/>
              </a:lnSpc>
              <a:buFont typeface="Arial"/>
              <a:buChar char="•"/>
            </a:pPr>
            <a:r>
              <a:rPr lang="en-US" sz="1527" spc="149">
                <a:solidFill>
                  <a:srgbClr val="231F20"/>
                </a:solidFill>
                <a:latin typeface="DM Sans"/>
              </a:rPr>
              <a:t>Users finding us through </a:t>
            </a:r>
            <a:r>
              <a:rPr lang="en-US" sz="1527" spc="149">
                <a:solidFill>
                  <a:srgbClr val="231F20"/>
                </a:solidFill>
                <a:latin typeface="DM Sans Bold"/>
              </a:rPr>
              <a:t>Organic Search </a:t>
            </a:r>
            <a:r>
              <a:rPr lang="en-US" sz="1527" spc="149">
                <a:solidFill>
                  <a:srgbClr val="231F20"/>
                </a:solidFill>
                <a:latin typeface="DM Sans"/>
              </a:rPr>
              <a:t>stood second. </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Direct </a:t>
            </a:r>
            <a:r>
              <a:rPr lang="en-US" sz="1527" spc="149">
                <a:solidFill>
                  <a:srgbClr val="231F20"/>
                </a:solidFill>
                <a:latin typeface="DM Sans"/>
              </a:rPr>
              <a:t>Search mode generated the third most amount of engagement per user.</a:t>
            </a:r>
          </a:p>
          <a:p>
            <a:pPr marL="329694" lvl="1" indent="-164848">
              <a:lnSpc>
                <a:spcPts val="2107"/>
              </a:lnSpc>
              <a:buFont typeface="Arial"/>
              <a:buChar char="•"/>
            </a:pPr>
            <a:r>
              <a:rPr lang="en-US" sz="1527" spc="149">
                <a:solidFill>
                  <a:srgbClr val="231F20"/>
                </a:solidFill>
                <a:latin typeface="DM Sans Bold"/>
              </a:rPr>
              <a:t>Paid Search </a:t>
            </a:r>
            <a:r>
              <a:rPr lang="en-US" sz="1527" spc="149">
                <a:solidFill>
                  <a:srgbClr val="231F20"/>
                </a:solidFill>
                <a:latin typeface="DM Sans"/>
              </a:rPr>
              <a:t>and </a:t>
            </a:r>
            <a:r>
              <a:rPr lang="en-US" sz="1527" spc="149">
                <a:solidFill>
                  <a:srgbClr val="231F20"/>
                </a:solidFill>
                <a:latin typeface="DM Sans Bold"/>
              </a:rPr>
              <a:t>Display </a:t>
            </a:r>
            <a:r>
              <a:rPr lang="en-US" sz="1527" spc="149">
                <a:solidFill>
                  <a:srgbClr val="231F20"/>
                </a:solidFill>
                <a:latin typeface="DM Sans"/>
              </a:rPr>
              <a:t>channel mode generated the least amount of Engagement per user.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sz="1200"/>
          </a:p>
        </p:txBody>
      </p:sp>
      <p:sp>
        <p:nvSpPr>
          <p:cNvPr id="3" name="Freeform 3"/>
          <p:cNvSpPr/>
          <p:nvPr/>
        </p:nvSpPr>
        <p:spPr>
          <a:xfrm rot="3407869">
            <a:off x="8034777" y="745922"/>
            <a:ext cx="8314447" cy="3567653"/>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4" name="Freeform 4"/>
          <p:cNvSpPr/>
          <p:nvPr/>
        </p:nvSpPr>
        <p:spPr>
          <a:xfrm rot="3407869">
            <a:off x="-3471424" y="6940088"/>
            <a:ext cx="8314447" cy="3567653"/>
          </a:xfrm>
          <a:custGeom>
            <a:avLst/>
            <a:gdLst/>
            <a:ahLst/>
            <a:cxnLst/>
            <a:rect l="l" t="t" r="r" b="b"/>
            <a:pathLst>
              <a:path w="12471670" h="5351480">
                <a:moveTo>
                  <a:pt x="0" y="0"/>
                </a:moveTo>
                <a:lnTo>
                  <a:pt x="12471670" y="0"/>
                </a:lnTo>
                <a:lnTo>
                  <a:pt x="12471670" y="5351481"/>
                </a:lnTo>
                <a:lnTo>
                  <a:pt x="0" y="53514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
        <p:nvSpPr>
          <p:cNvPr id="5" name="Freeform 5"/>
          <p:cNvSpPr/>
          <p:nvPr/>
        </p:nvSpPr>
        <p:spPr>
          <a:xfrm>
            <a:off x="5541460" y="2825422"/>
            <a:ext cx="6650541" cy="2886297"/>
          </a:xfrm>
          <a:custGeom>
            <a:avLst/>
            <a:gdLst/>
            <a:ahLst/>
            <a:cxnLst/>
            <a:rect l="l" t="t" r="r" b="b"/>
            <a:pathLst>
              <a:path w="9975811" h="4329446">
                <a:moveTo>
                  <a:pt x="0" y="0"/>
                </a:moveTo>
                <a:lnTo>
                  <a:pt x="9975811" y="0"/>
                </a:lnTo>
                <a:lnTo>
                  <a:pt x="9975811" y="4329446"/>
                </a:lnTo>
                <a:lnTo>
                  <a:pt x="0" y="4329446"/>
                </a:lnTo>
                <a:lnTo>
                  <a:pt x="0" y="0"/>
                </a:lnTo>
                <a:close/>
              </a:path>
            </a:pathLst>
          </a:custGeom>
          <a:blipFill>
            <a:blip r:embed="rId5"/>
            <a:stretch>
              <a:fillRect/>
            </a:stretch>
          </a:blipFill>
        </p:spPr>
        <p:txBody>
          <a:bodyPr/>
          <a:lstStyle/>
          <a:p>
            <a:endParaRPr lang="en-US" sz="1200"/>
          </a:p>
        </p:txBody>
      </p:sp>
      <p:sp>
        <p:nvSpPr>
          <p:cNvPr id="6" name="TextBox 6"/>
          <p:cNvSpPr txBox="1"/>
          <p:nvPr/>
        </p:nvSpPr>
        <p:spPr>
          <a:xfrm>
            <a:off x="685800" y="269792"/>
            <a:ext cx="11322131" cy="1359346"/>
          </a:xfrm>
          <a:prstGeom prst="rect">
            <a:avLst/>
          </a:prstGeom>
        </p:spPr>
        <p:txBody>
          <a:bodyPr lIns="0" tIns="0" rIns="0" bIns="0" rtlCol="0" anchor="t">
            <a:spAutoFit/>
          </a:bodyPr>
          <a:lstStyle/>
          <a:p>
            <a:pPr algn="ctr">
              <a:lnSpc>
                <a:spcPts val="5342"/>
              </a:lnSpc>
            </a:pPr>
            <a:r>
              <a:rPr lang="en-US" sz="4800" spc="498" dirty="0">
                <a:solidFill>
                  <a:srgbClr val="231F20"/>
                </a:solidFill>
                <a:latin typeface="Oswald Bold"/>
              </a:rPr>
              <a:t>ENGAGED SESSIONS PER USER BASED ON CHANNEL GROUP</a:t>
            </a:r>
          </a:p>
        </p:txBody>
      </p:sp>
      <p:sp>
        <p:nvSpPr>
          <p:cNvPr id="7" name="TextBox 7"/>
          <p:cNvSpPr txBox="1"/>
          <p:nvPr/>
        </p:nvSpPr>
        <p:spPr>
          <a:xfrm>
            <a:off x="685800" y="1739155"/>
            <a:ext cx="10820400" cy="796565"/>
          </a:xfrm>
          <a:prstGeom prst="rect">
            <a:avLst/>
          </a:prstGeom>
        </p:spPr>
        <p:txBody>
          <a:bodyPr lIns="0" tIns="0" rIns="0" bIns="0" rtlCol="0" anchor="t">
            <a:spAutoFit/>
          </a:bodyPr>
          <a:lstStyle/>
          <a:p>
            <a:pPr>
              <a:lnSpc>
                <a:spcPts val="2107"/>
              </a:lnSpc>
            </a:pPr>
            <a:r>
              <a:rPr lang="en-US" sz="1527" spc="149">
                <a:solidFill>
                  <a:srgbClr val="231F20"/>
                </a:solidFill>
                <a:latin typeface="DM Sans"/>
              </a:rPr>
              <a:t>An engaged session is a period during which a user is engaged with your website or app. </a:t>
            </a:r>
          </a:p>
          <a:p>
            <a:pPr algn="ctr">
              <a:lnSpc>
                <a:spcPts val="2107"/>
              </a:lnSpc>
            </a:pPr>
            <a:r>
              <a:rPr lang="en-US" sz="1527" spc="149">
                <a:solidFill>
                  <a:srgbClr val="231F20"/>
                </a:solidFill>
                <a:latin typeface="DM Sans"/>
              </a:rPr>
              <a:t>An engaged session is </a:t>
            </a:r>
            <a:r>
              <a:rPr lang="en-US" sz="1527" spc="149">
                <a:solidFill>
                  <a:srgbClr val="231F20"/>
                </a:solidFill>
                <a:latin typeface="DM Sans Medium"/>
              </a:rPr>
              <a:t>a session that lasts longer than 10 seconds, has a conversion event, or has at least 2 pageviews or screenviews</a:t>
            </a:r>
            <a:r>
              <a:rPr lang="en-US" sz="1527" spc="149">
                <a:solidFill>
                  <a:srgbClr val="231F20"/>
                </a:solidFill>
                <a:latin typeface="DM Sans"/>
              </a:rPr>
              <a:t>.</a:t>
            </a:r>
          </a:p>
        </p:txBody>
      </p:sp>
      <p:sp>
        <p:nvSpPr>
          <p:cNvPr id="8" name="TextBox 8"/>
          <p:cNvSpPr txBox="1"/>
          <p:nvPr/>
        </p:nvSpPr>
        <p:spPr>
          <a:xfrm>
            <a:off x="685800" y="2660425"/>
            <a:ext cx="4748448" cy="3220305"/>
          </a:xfrm>
          <a:prstGeom prst="rect">
            <a:avLst/>
          </a:prstGeom>
        </p:spPr>
        <p:txBody>
          <a:bodyPr lIns="0" tIns="0" rIns="0" bIns="0" rtlCol="0" anchor="t">
            <a:spAutoFit/>
          </a:bodyPr>
          <a:lstStyle/>
          <a:p>
            <a:pPr>
              <a:lnSpc>
                <a:spcPts val="2107"/>
              </a:lnSpc>
            </a:pPr>
            <a:r>
              <a:rPr lang="en-US" sz="1527" spc="149">
                <a:solidFill>
                  <a:srgbClr val="231F20"/>
                </a:solidFill>
                <a:latin typeface="DM Sans"/>
              </a:rPr>
              <a:t>THE FINDINGS:</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Unassigned</a:t>
            </a:r>
            <a:r>
              <a:rPr lang="en-US" sz="1527" spc="149">
                <a:solidFill>
                  <a:srgbClr val="231F20"/>
                </a:solidFill>
                <a:latin typeface="DM Sans"/>
              </a:rPr>
              <a:t> Search mode accounted the most amount of Engagement per User amount.</a:t>
            </a:r>
          </a:p>
          <a:p>
            <a:pPr marL="329694" lvl="1" indent="-164848">
              <a:lnSpc>
                <a:spcPts val="2107"/>
              </a:lnSpc>
              <a:buFont typeface="Arial"/>
              <a:buChar char="•"/>
            </a:pPr>
            <a:r>
              <a:rPr lang="en-US" sz="1527" spc="149">
                <a:solidFill>
                  <a:srgbClr val="231F20"/>
                </a:solidFill>
                <a:latin typeface="DM Sans"/>
              </a:rPr>
              <a:t>Users finding us through </a:t>
            </a:r>
            <a:r>
              <a:rPr lang="en-US" sz="1527" spc="149">
                <a:solidFill>
                  <a:srgbClr val="231F20"/>
                </a:solidFill>
                <a:latin typeface="DM Sans Bold"/>
              </a:rPr>
              <a:t>Organic Search </a:t>
            </a:r>
            <a:r>
              <a:rPr lang="en-US" sz="1527" spc="149">
                <a:solidFill>
                  <a:srgbClr val="231F20"/>
                </a:solidFill>
                <a:latin typeface="DM Sans"/>
              </a:rPr>
              <a:t>stood second. </a:t>
            </a:r>
          </a:p>
          <a:p>
            <a:pPr marL="329694" lvl="1" indent="-164848">
              <a:lnSpc>
                <a:spcPts val="2107"/>
              </a:lnSpc>
              <a:buFont typeface="Arial"/>
              <a:buChar char="•"/>
            </a:pPr>
            <a:r>
              <a:rPr lang="en-US" sz="1527" spc="149">
                <a:solidFill>
                  <a:srgbClr val="231F20"/>
                </a:solidFill>
                <a:latin typeface="DM Sans"/>
              </a:rPr>
              <a:t>The </a:t>
            </a:r>
            <a:r>
              <a:rPr lang="en-US" sz="1527" spc="149">
                <a:solidFill>
                  <a:srgbClr val="231F20"/>
                </a:solidFill>
                <a:latin typeface="DM Sans Bold"/>
              </a:rPr>
              <a:t>Direct </a:t>
            </a:r>
            <a:r>
              <a:rPr lang="en-US" sz="1527" spc="149">
                <a:solidFill>
                  <a:srgbClr val="231F20"/>
                </a:solidFill>
                <a:latin typeface="DM Sans"/>
              </a:rPr>
              <a:t>Search mode generated the third most amount of engagement per user.</a:t>
            </a:r>
          </a:p>
          <a:p>
            <a:pPr marL="329694" lvl="1" indent="-164848">
              <a:lnSpc>
                <a:spcPts val="2107"/>
              </a:lnSpc>
              <a:buFont typeface="Arial"/>
              <a:buChar char="•"/>
            </a:pPr>
            <a:r>
              <a:rPr lang="en-US" sz="1527" spc="149">
                <a:solidFill>
                  <a:srgbClr val="231F20"/>
                </a:solidFill>
                <a:latin typeface="DM Sans Bold"/>
              </a:rPr>
              <a:t>Paid Search </a:t>
            </a:r>
            <a:r>
              <a:rPr lang="en-US" sz="1527" spc="149">
                <a:solidFill>
                  <a:srgbClr val="231F20"/>
                </a:solidFill>
                <a:latin typeface="DM Sans"/>
              </a:rPr>
              <a:t>and </a:t>
            </a:r>
            <a:r>
              <a:rPr lang="en-US" sz="1527" spc="149">
                <a:solidFill>
                  <a:srgbClr val="231F20"/>
                </a:solidFill>
                <a:latin typeface="DM Sans Bold"/>
              </a:rPr>
              <a:t>Display </a:t>
            </a:r>
            <a:r>
              <a:rPr lang="en-US" sz="1527" spc="149">
                <a:solidFill>
                  <a:srgbClr val="231F20"/>
                </a:solidFill>
                <a:latin typeface="DM Sans"/>
              </a:rPr>
              <a:t>channel mode generated the least amount of Engagement per user.</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81D4CC6-3580-4AFF-ADAD-40005A217EE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34</TotalTime>
  <Words>2053</Words>
  <Application>Microsoft Office PowerPoint</Application>
  <PresentationFormat>Widescreen</PresentationFormat>
  <Paragraphs>149</Paragraphs>
  <Slides>23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MS PMincho</vt:lpstr>
      <vt:lpstr>Arial</vt:lpstr>
      <vt:lpstr>Calibri</vt:lpstr>
      <vt:lpstr>Courier New</vt:lpstr>
      <vt:lpstr>DM Sans</vt:lpstr>
      <vt:lpstr>DM Sans Bold</vt:lpstr>
      <vt:lpstr>DM Sans Medium</vt:lpstr>
      <vt:lpstr>Mangal</vt:lpstr>
      <vt:lpstr>Montserrat Classic Bold</vt:lpstr>
      <vt:lpstr>Montserrat Light</vt:lpstr>
      <vt:lpstr>Montserrat Light Bold</vt:lpstr>
      <vt:lpstr>Oswald Bold</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VINOTH M</dc:creator>
  <cp:lastModifiedBy>VINOTH M</cp:lastModifiedBy>
  <cp:revision>1</cp:revision>
  <dcterms:created xsi:type="dcterms:W3CDTF">2024-02-29T02:52:51Z</dcterms:created>
  <dcterms:modified xsi:type="dcterms:W3CDTF">2024-02-29T03:27:42Z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