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R. Vinoth</a:t>
            </a:r>
          </a:p>
          <a:p>
            <a:pPr marL="457200" indent="-457200">
              <a:buAutoNum type="arabicPeriod"/>
            </a:pPr>
            <a:r>
              <a:rPr lang="en-US" sz="2000" b="1" dirty="0">
                <a:solidFill>
                  <a:schemeClr val="accent1">
                    <a:lumMod val="75000"/>
                  </a:schemeClr>
                </a:solidFill>
                <a:latin typeface="Arial"/>
                <a:cs typeface="Arial"/>
              </a:rPr>
              <a:t>Dr. </a:t>
            </a:r>
            <a:r>
              <a:rPr lang="en-US" sz="2000" b="1" dirty="0" err="1">
                <a:solidFill>
                  <a:schemeClr val="accent1">
                    <a:lumMod val="75000"/>
                  </a:schemeClr>
                </a:solidFill>
                <a:latin typeface="Arial"/>
                <a:cs typeface="Arial"/>
              </a:rPr>
              <a:t>Sivanthi</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Aditanar</a:t>
            </a:r>
            <a:r>
              <a:rPr lang="en-US" sz="2000" b="1" dirty="0">
                <a:solidFill>
                  <a:schemeClr val="accent1">
                    <a:lumMod val="75000"/>
                  </a:schemeClr>
                </a:solidFill>
                <a:latin typeface="Arial"/>
                <a:cs typeface="Arial"/>
              </a:rPr>
              <a:t> College Of Engineering</a:t>
            </a:r>
          </a:p>
          <a:p>
            <a:pPr marL="457200" indent="-457200">
              <a:buAutoNum type="arabicPeriod"/>
            </a:pPr>
            <a:r>
              <a:rPr lang="en-US" sz="2000" b="1" dirty="0">
                <a:solidFill>
                  <a:schemeClr val="accent1">
                    <a:lumMod val="75000"/>
                  </a:schemeClr>
                </a:solidFill>
                <a:latin typeface="Arial"/>
                <a:cs typeface="Arial"/>
              </a:rPr>
              <a:t>B.E/CSE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604803" y="1218582"/>
            <a:ext cx="11029615" cy="4673324"/>
          </a:xfrm>
        </p:spPr>
        <p:txBody>
          <a:bodyPr>
            <a:normAutofit lnSpcReduction="10000"/>
          </a:bodyPr>
          <a:lstStyle/>
          <a:p>
            <a:pPr marL="0" indent="0" algn="just">
              <a:buNone/>
            </a:pPr>
            <a:r>
              <a:rPr lang="en-US" sz="3200" dirty="0">
                <a:solidFill>
                  <a:srgbClr val="0F0F0F"/>
                </a:solidFill>
                <a:ea typeface="+mn-lt"/>
                <a:cs typeface="+mn-lt"/>
              </a:rPr>
              <a:t> In today's digital age, where </a:t>
            </a:r>
            <a:r>
              <a:rPr lang="en-US" sz="3200" dirty="0" err="1">
                <a:solidFill>
                  <a:srgbClr val="0F0F0F"/>
                </a:solidFill>
                <a:ea typeface="+mn-lt"/>
                <a:cs typeface="+mn-lt"/>
              </a:rPr>
              <a:t>cybersecurity</a:t>
            </a:r>
            <a:r>
              <a:rPr lang="en-US" sz="3200" dirty="0">
                <a:solidFill>
                  <a:srgbClr val="0F0F0F"/>
                </a:solidFill>
                <a:ea typeface="+mn-lt"/>
                <a:cs typeface="+mn-lt"/>
              </a:rPr>
              <a:t> threats loom large, one of the significant concerns is the proliferation of </a:t>
            </a:r>
            <a:r>
              <a:rPr lang="en-US" sz="3200" dirty="0" err="1">
                <a:solidFill>
                  <a:srgbClr val="0F0F0F"/>
                </a:solidFill>
                <a:ea typeface="+mn-lt"/>
                <a:cs typeface="+mn-lt"/>
              </a:rPr>
              <a:t>keyloggers</a:t>
            </a:r>
            <a:r>
              <a:rPr lang="en-US" sz="3200" dirty="0">
                <a:solidFill>
                  <a:srgbClr val="0F0F0F"/>
                </a:solidFill>
                <a:ea typeface="+mn-lt"/>
                <a:cs typeface="+mn-lt"/>
              </a:rPr>
              <a:t>, stealthy software tools designed to monitor and record keystrokes on a user's computer without their knowledge. </a:t>
            </a:r>
            <a:r>
              <a:rPr lang="en-US" sz="3200" dirty="0" err="1">
                <a:solidFill>
                  <a:srgbClr val="0F0F0F"/>
                </a:solidFill>
                <a:ea typeface="+mn-lt"/>
                <a:cs typeface="+mn-lt"/>
              </a:rPr>
              <a:t>Keyloggers</a:t>
            </a:r>
            <a:r>
              <a:rPr lang="en-US" sz="3200" dirty="0">
                <a:solidFill>
                  <a:srgbClr val="0F0F0F"/>
                </a:solidFill>
                <a:ea typeface="+mn-lt"/>
                <a:cs typeface="+mn-lt"/>
              </a:rPr>
              <a:t> pose a severe threat to individuals and organizations as they can capture sensitive information such as passwords, credit card details, and other personal data, leading to identity theft, financial loss, and privacy </a:t>
            </a:r>
            <a:r>
              <a:rPr lang="en-US" sz="3200" dirty="0" err="1">
                <a:solidFill>
                  <a:srgbClr val="0F0F0F"/>
                </a:solidFill>
                <a:ea typeface="+mn-lt"/>
                <a:cs typeface="+mn-lt"/>
              </a:rPr>
              <a:t>breaches.project</a:t>
            </a:r>
            <a:r>
              <a:rPr lang="en-US" sz="3200" dirty="0">
                <a:solidFill>
                  <a:srgbClr val="0F0F0F"/>
                </a:solidFill>
                <a:ea typeface="+mn-lt"/>
                <a:cs typeface="+mn-lt"/>
              </a:rPr>
              <a:t> problem statement for </a:t>
            </a:r>
            <a:r>
              <a:rPr lang="en-US" sz="3200" dirty="0" err="1">
                <a:solidFill>
                  <a:srgbClr val="0F0F0F"/>
                </a:solidFill>
                <a:ea typeface="+mn-lt"/>
                <a:cs typeface="+mn-lt"/>
              </a:rPr>
              <a:t>keylogger</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IN" sz="1200" b="1" dirty="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a:latin typeface="Calibri"/>
              <a:cs typeface="Calibri"/>
            </a:endParaRP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IN" sz="1200" b="1" dirty="0">
                <a:latin typeface="Calibri"/>
                <a:ea typeface="+mn-lt"/>
                <a:cs typeface="+mn-lt"/>
              </a:rPr>
              <a:t>Gather historical data on bike rentals, including time, date, location, and other relevant factors.</a:t>
            </a:r>
            <a:endParaRPr lang="en-IN" sz="1200" b="1" dirty="0">
              <a:latin typeface="Calibri"/>
              <a:cs typeface="Calibri"/>
            </a:endParaRPr>
          </a:p>
          <a:p>
            <a:pPr marL="629920" lvl="1" indent="-305435"/>
            <a:r>
              <a:rPr lang="en-IN" sz="1200" b="1" dirty="0">
                <a:latin typeface="Calibri"/>
                <a:ea typeface="+mn-lt"/>
                <a:cs typeface="+mn-lt"/>
              </a:rPr>
              <a:t>Utilize real-time data sources, such as weather conditions, events, and holidays, to enhance prediction accuracy.</a:t>
            </a:r>
            <a:endParaRPr lang="en-IN" sz="1200" b="1" dirty="0">
              <a:latin typeface="Calibri"/>
              <a:cs typeface="Calibri"/>
            </a:endParaRPr>
          </a:p>
          <a:p>
            <a:pPr marL="305435" indent="-305435"/>
            <a:r>
              <a:rPr lang="en-IN" sz="1200" b="1" dirty="0">
                <a:latin typeface="Calibri"/>
                <a:ea typeface="+mn-lt"/>
                <a:cs typeface="+mn-lt"/>
              </a:rPr>
              <a:t>Data </a:t>
            </a:r>
            <a:r>
              <a:rPr lang="en-IN" sz="1200" b="1" dirty="0" err="1">
                <a:latin typeface="Calibri"/>
                <a:ea typeface="+mn-lt"/>
                <a:cs typeface="+mn-lt"/>
              </a:rPr>
              <a:t>Preprocessing</a:t>
            </a:r>
            <a:r>
              <a:rPr lang="en-IN" sz="1200" b="1" dirty="0">
                <a:latin typeface="Calibri"/>
                <a:ea typeface="+mn-lt"/>
                <a:cs typeface="+mn-lt"/>
              </a:rPr>
              <a:t>:</a:t>
            </a:r>
            <a:endParaRPr lang="en-IN" sz="1200" b="1" dirty="0">
              <a:latin typeface="Calibri"/>
              <a:cs typeface="Calibri"/>
            </a:endParaRPr>
          </a:p>
          <a:p>
            <a:pPr marL="629920" lvl="1" indent="-305435"/>
            <a:r>
              <a:rPr lang="en-IN" sz="1200" b="1" dirty="0">
                <a:latin typeface="Calibri"/>
                <a:ea typeface="+mn-lt"/>
                <a:cs typeface="+mn-lt"/>
              </a:rPr>
              <a:t>Clean and </a:t>
            </a:r>
            <a:r>
              <a:rPr lang="en-IN" sz="1200" b="1" dirty="0" err="1">
                <a:latin typeface="Calibri"/>
                <a:ea typeface="+mn-lt"/>
                <a:cs typeface="+mn-lt"/>
              </a:rPr>
              <a:t>preprocess</a:t>
            </a:r>
            <a:r>
              <a:rPr lang="en-IN" sz="1200" b="1" dirty="0">
                <a:latin typeface="Calibri"/>
                <a:ea typeface="+mn-lt"/>
                <a:cs typeface="+mn-lt"/>
              </a:rPr>
              <a:t> the collected data to handle missing values, outliers, and inconsistencies.</a:t>
            </a:r>
            <a:endParaRPr lang="en-IN" sz="1200" b="1" dirty="0">
              <a:latin typeface="Calibri"/>
              <a:cs typeface="Calibri"/>
            </a:endParaRPr>
          </a:p>
          <a:p>
            <a:pPr marL="629920" lvl="1" indent="-305435"/>
            <a:r>
              <a:rPr lang="en-IN" sz="1200" b="1" dirty="0">
                <a:latin typeface="Calibri"/>
                <a:ea typeface="+mn-lt"/>
                <a:cs typeface="+mn-lt"/>
              </a:rPr>
              <a:t>Feature engineering to extract relevant features from the data that might impact bike demand.</a:t>
            </a:r>
            <a:endParaRPr lang="en-IN" sz="1200" b="1" dirty="0">
              <a:latin typeface="Calibri"/>
              <a:cs typeface="Calibri"/>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IN" sz="1200" b="1" dirty="0">
                <a:latin typeface="Calibri"/>
                <a:ea typeface="+mn-lt"/>
                <a:cs typeface="+mn-lt"/>
              </a:rPr>
              <a:t>Implement a machine learning algorithm, such as a time-series forecasting model (e.g., ARIMA, SARIMA, or LSTM), to predict bike counts based on historical patterns.</a:t>
            </a:r>
            <a:endParaRPr lang="en-IN" sz="1200" b="1" dirty="0">
              <a:latin typeface="Calibri"/>
              <a:cs typeface="Calibri"/>
            </a:endParaRPr>
          </a:p>
          <a:p>
            <a:pPr marL="629920" lvl="1" indent="-305435"/>
            <a:r>
              <a:rPr lang="en-IN" sz="1200" b="1" dirty="0">
                <a:latin typeface="Calibri"/>
                <a:ea typeface="+mn-lt"/>
                <a:cs typeface="+mn-lt"/>
              </a:rPr>
              <a:t>Consider incorporating other factors like weather conditions, day of the week, and special events to improve prediction accuracy.</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IN" sz="1200" b="1" dirty="0">
                <a:latin typeface="Calibri"/>
                <a:ea typeface="+mn-lt"/>
                <a:cs typeface="+mn-lt"/>
              </a:rPr>
              <a:t>Develop a user-friendly interface or application that provides real-time predictions for bike counts at different hours.</a:t>
            </a:r>
            <a:endParaRPr lang="en-IN" sz="1200" b="1" dirty="0">
              <a:latin typeface="Calibri"/>
              <a:cs typeface="Calibri"/>
            </a:endParaRPr>
          </a:p>
          <a:p>
            <a:pPr marL="629920" lvl="1" indent="-305435"/>
            <a:r>
              <a:rPr lang="en-IN" sz="1200" b="1" dirty="0">
                <a:latin typeface="Calibri"/>
                <a:ea typeface="+mn-lt"/>
                <a:cs typeface="+mn-lt"/>
              </a:rPr>
              <a:t>Deploy the solution on a scalable and reliable platform, considering factors like server infrastructure, response time, and user accessibility.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IN" sz="1200" b="1" dirty="0">
                <a:latin typeface="Calibri"/>
                <a:ea typeface="+mn-lt"/>
                <a:cs typeface="+mn-lt"/>
              </a:rPr>
              <a:t>Assess the model's performance using appropriate metrics such as Mean Absolute Error (MAE), Root Mean Squared Error (RMSE), or other relevant metrics.</a:t>
            </a:r>
            <a:endParaRPr lang="en-IN" sz="1200" b="1" dirty="0">
              <a:latin typeface="Calibri"/>
              <a:cs typeface="Calibri"/>
            </a:endParaRPr>
          </a:p>
          <a:p>
            <a:pPr marL="629920" lvl="1" indent="-305435"/>
            <a:r>
              <a:rPr lang="en-IN" sz="1200" b="1" dirty="0">
                <a:latin typeface="Calibri"/>
                <a:ea typeface="+mn-lt"/>
                <a:cs typeface="+mn-lt"/>
              </a:rPr>
              <a:t>Fine-tune the model based on feedback and continuous monitoring of prediction accuracy.</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sz="16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11</TotalTime>
  <Words>785</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rajamani.snkl@outlook.com</cp:lastModifiedBy>
  <cp:revision>26</cp:revision>
  <dcterms:created xsi:type="dcterms:W3CDTF">2021-05-26T16:50:10Z</dcterms:created>
  <dcterms:modified xsi:type="dcterms:W3CDTF">2024-04-05T02:52:41Z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