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7" r:id="rId1"/>
  </p:sldMasterIdLst>
  <p:notesMasterIdLst>
    <p:notesMasterId r:id="rId14"/>
  </p:notesMasterIdLst>
  <p:sldIdLst>
    <p:sldId id="256" r:id="rId2"/>
    <p:sldId id="257" r:id="rId3"/>
    <p:sldId id="263" r:id="rId4"/>
    <p:sldId id="270" r:id="rId5"/>
    <p:sldId id="275" r:id="rId6"/>
    <p:sldId id="264" r:id="rId7"/>
    <p:sldId id="265" r:id="rId8"/>
    <p:sldId id="266" r:id="rId9"/>
    <p:sldId id="268" r:id="rId10"/>
    <p:sldId id="274"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3FF44F-1978-4FB0-90EE-7D260D43C2B8}">
          <p14:sldIdLst>
            <p14:sldId id="256"/>
            <p14:sldId id="257"/>
            <p14:sldId id="263"/>
          </p14:sldIdLst>
        </p14:section>
        <p14:section name="Untitled Section" id="{C2939D8F-9242-4E38-8FBB-BCE49A4AE169}">
          <p14:sldIdLst>
            <p14:sldId id="270"/>
            <p14:sldId id="275"/>
            <p14:sldId id="264"/>
            <p14:sldId id="265"/>
            <p14:sldId id="266"/>
            <p14:sldId id="268"/>
            <p14:sldId id="274"/>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81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43" autoAdjust="0"/>
    <p:restoredTop sz="94660" autoAdjust="0"/>
  </p:normalViewPr>
  <p:slideViewPr>
    <p:cSldViewPr>
      <p:cViewPr>
        <p:scale>
          <a:sx n="78" d="100"/>
          <a:sy n="78" d="100"/>
        </p:scale>
        <p:origin x="-1212" y="-72"/>
      </p:cViewPr>
      <p:guideLst>
        <p:guide orient="horz" pos="2160"/>
        <p:guide pos="2880"/>
      </p:guideLst>
    </p:cSldViewPr>
  </p:slideViewPr>
  <p:outlineViewPr>
    <p:cViewPr>
      <p:scale>
        <a:sx n="33" d="100"/>
        <a:sy n="33" d="100"/>
      </p:scale>
      <p:origin x="0" y="118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782188-A2A3-4BE5-A905-CD5CFC8BC654}"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A309889-5A55-47A1-AD24-1B7CEFC58548}">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Admin User</a:t>
          </a:r>
          <a:endParaRPr lang="en-US" dirty="0"/>
        </a:p>
      </dgm:t>
    </dgm:pt>
    <dgm:pt modelId="{6E6240D3-1233-4007-9705-6AFD972BA0E2}" type="parTrans" cxnId="{438D5845-D7BA-490C-8D39-746EBE103E52}">
      <dgm:prSet/>
      <dgm:spPr/>
      <dgm:t>
        <a:bodyPr/>
        <a:lstStyle/>
        <a:p>
          <a:endParaRPr lang="en-US"/>
        </a:p>
      </dgm:t>
    </dgm:pt>
    <dgm:pt modelId="{1DE3A287-362C-4CD4-8C37-A7FA4C0C5C66}" type="sibTrans" cxnId="{438D5845-D7BA-490C-8D39-746EBE103E52}">
      <dgm:prSet/>
      <dgm:spPr/>
      <dgm:t>
        <a:bodyPr/>
        <a:lstStyle/>
        <a:p>
          <a:endParaRPr lang="en-US"/>
        </a:p>
      </dgm:t>
    </dgm:pt>
    <dgm:pt modelId="{579F76F1-9249-42F0-8640-CF6F8E90CF63}">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Admin user should manage the OEM user accounts through create, read, update and delete operations.</a:t>
          </a:r>
          <a:endParaRPr lang="en-US" dirty="0"/>
        </a:p>
      </dgm:t>
    </dgm:pt>
    <dgm:pt modelId="{34033C6F-13A5-4250-B55E-F0B91042B253}" type="parTrans" cxnId="{E292FEFB-481A-4D5B-B0AE-74E6352CCF9A}">
      <dgm:prSet/>
      <dgm:spPr/>
      <dgm:t>
        <a:bodyPr/>
        <a:lstStyle/>
        <a:p>
          <a:endParaRPr lang="en-US"/>
        </a:p>
      </dgm:t>
    </dgm:pt>
    <dgm:pt modelId="{DC74D431-87DB-4DB6-BD6A-96E9B1DC10FF}" type="sibTrans" cxnId="{E292FEFB-481A-4D5B-B0AE-74E6352CCF9A}">
      <dgm:prSet/>
      <dgm:spPr/>
      <dgm:t>
        <a:bodyPr/>
        <a:lstStyle/>
        <a:p>
          <a:endParaRPr lang="en-US"/>
        </a:p>
      </dgm:t>
    </dgm:pt>
    <dgm:pt modelId="{4E6F3DB1-A9B4-40CD-9458-F226A327B8C6}">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OEM User</a:t>
          </a:r>
          <a:endParaRPr lang="en-US" dirty="0"/>
        </a:p>
      </dgm:t>
    </dgm:pt>
    <dgm:pt modelId="{7CE0A03D-5359-4A62-B7A0-48A5B35AACD8}" type="parTrans" cxnId="{885D00D4-8426-4DF3-9DC5-276FB1766F15}">
      <dgm:prSet/>
      <dgm:spPr/>
      <dgm:t>
        <a:bodyPr/>
        <a:lstStyle/>
        <a:p>
          <a:endParaRPr lang="en-US"/>
        </a:p>
      </dgm:t>
    </dgm:pt>
    <dgm:pt modelId="{19BD1ECE-DE84-412C-9C43-2099A25EC999}" type="sibTrans" cxnId="{885D00D4-8426-4DF3-9DC5-276FB1766F15}">
      <dgm:prSet/>
      <dgm:spPr/>
      <dgm:t>
        <a:bodyPr/>
        <a:lstStyle/>
        <a:p>
          <a:endParaRPr lang="en-US"/>
        </a:p>
      </dgm:t>
    </dgm:pt>
    <dgm:pt modelId="{BBA84504-C62B-4E68-BD22-E930AA88D89A}">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Only OEM user can update its own account</a:t>
          </a:r>
          <a:endParaRPr lang="en-US" dirty="0"/>
        </a:p>
      </dgm:t>
    </dgm:pt>
    <dgm:pt modelId="{05081520-B369-4DCC-B425-1C825E7DB959}" type="parTrans" cxnId="{65B956E9-2124-4C82-AABA-7F8E8FB26E62}">
      <dgm:prSet/>
      <dgm:spPr/>
      <dgm:t>
        <a:bodyPr/>
        <a:lstStyle/>
        <a:p>
          <a:endParaRPr lang="en-US"/>
        </a:p>
      </dgm:t>
    </dgm:pt>
    <dgm:pt modelId="{FEE601C9-D80E-4E80-AB46-EAE71250C094}" type="sibTrans" cxnId="{65B956E9-2124-4C82-AABA-7F8E8FB26E62}">
      <dgm:prSet/>
      <dgm:spPr/>
      <dgm:t>
        <a:bodyPr/>
        <a:lstStyle/>
        <a:p>
          <a:endParaRPr lang="en-US"/>
        </a:p>
      </dgm:t>
    </dgm:pt>
    <dgm:pt modelId="{35A389C4-A9A4-481C-8972-FADC8A8B6C08}">
      <dgm:prSet>
        <dgm:style>
          <a:lnRef idx="1">
            <a:schemeClr val="dk1"/>
          </a:lnRef>
          <a:fillRef idx="2">
            <a:schemeClr val="dk1"/>
          </a:fillRef>
          <a:effectRef idx="1">
            <a:schemeClr val="dk1"/>
          </a:effectRef>
          <a:fontRef idx="minor">
            <a:schemeClr val="dk1"/>
          </a:fontRef>
        </dgm:style>
      </dgm:prSet>
      <dgm:spPr/>
      <dgm:t>
        <a:bodyPr/>
        <a:lstStyle/>
        <a:p>
          <a:r>
            <a:rPr lang="en-US" dirty="0" smtClean="0"/>
            <a:t>The admin user must be allowed to upload some files to OEM user</a:t>
          </a:r>
        </a:p>
      </dgm:t>
    </dgm:pt>
    <dgm:pt modelId="{37655C78-97AE-4F18-8815-643AF44D7C6E}" type="parTrans" cxnId="{93C6F4CF-4FFB-4856-9F61-E6F71BA87B36}">
      <dgm:prSet/>
      <dgm:spPr/>
      <dgm:t>
        <a:bodyPr/>
        <a:lstStyle/>
        <a:p>
          <a:endParaRPr lang="en-US"/>
        </a:p>
      </dgm:t>
    </dgm:pt>
    <dgm:pt modelId="{FA153FC6-C6B0-40C6-9560-DC4DE40CAB24}" type="sibTrans" cxnId="{93C6F4CF-4FFB-4856-9F61-E6F71BA87B36}">
      <dgm:prSet/>
      <dgm:spPr/>
      <dgm:t>
        <a:bodyPr/>
        <a:lstStyle/>
        <a:p>
          <a:endParaRPr lang="en-US"/>
        </a:p>
      </dgm:t>
    </dgm:pt>
    <dgm:pt modelId="{CE99A428-10DD-43A9-9193-17118C78C0EE}">
      <dgm:prSet>
        <dgm:style>
          <a:lnRef idx="1">
            <a:schemeClr val="dk1"/>
          </a:lnRef>
          <a:fillRef idx="2">
            <a:schemeClr val="dk1"/>
          </a:fillRef>
          <a:effectRef idx="1">
            <a:schemeClr val="dk1"/>
          </a:effectRef>
          <a:fontRef idx="minor">
            <a:schemeClr val="dk1"/>
          </a:fontRef>
        </dgm:style>
      </dgm:prSet>
      <dgm:spPr/>
      <dgm:t>
        <a:bodyPr/>
        <a:lstStyle/>
        <a:p>
          <a:r>
            <a:rPr lang="en-US" dirty="0" smtClean="0"/>
            <a:t>The admin user must be allowed to see OEM related Information like who accessed the application and how many times the report downloaded.</a:t>
          </a:r>
        </a:p>
      </dgm:t>
    </dgm:pt>
    <dgm:pt modelId="{7C237B5F-C1A2-4C02-A77C-DBEBBC40C588}" type="parTrans" cxnId="{8AAEF4AC-D8BC-4AFD-80DB-D5146B26A158}">
      <dgm:prSet/>
      <dgm:spPr/>
      <dgm:t>
        <a:bodyPr/>
        <a:lstStyle/>
        <a:p>
          <a:endParaRPr lang="en-US"/>
        </a:p>
      </dgm:t>
    </dgm:pt>
    <dgm:pt modelId="{4775B5CE-08C0-41A9-A761-1EA9F72F2267}" type="sibTrans" cxnId="{8AAEF4AC-D8BC-4AFD-80DB-D5146B26A158}">
      <dgm:prSet/>
      <dgm:spPr/>
      <dgm:t>
        <a:bodyPr/>
        <a:lstStyle/>
        <a:p>
          <a:endParaRPr lang="en-US"/>
        </a:p>
      </dgm:t>
    </dgm:pt>
    <dgm:pt modelId="{2AFB83E9-95E9-4557-A20A-3D867E376ABF}">
      <dgm:prSet>
        <dgm:style>
          <a:lnRef idx="1">
            <a:schemeClr val="accent1"/>
          </a:lnRef>
          <a:fillRef idx="2">
            <a:schemeClr val="accent1"/>
          </a:fillRef>
          <a:effectRef idx="1">
            <a:schemeClr val="accent1"/>
          </a:effectRef>
          <a:fontRef idx="minor">
            <a:schemeClr val="dk1"/>
          </a:fontRef>
        </dgm:style>
      </dgm:prSet>
      <dgm:spPr/>
      <dgm:t>
        <a:bodyPr/>
        <a:lstStyle/>
        <a:p>
          <a:r>
            <a:rPr lang="en-US" dirty="0" smtClean="0"/>
            <a:t>OEM user can be able to download billing information file from the Web GUI</a:t>
          </a:r>
          <a:endParaRPr lang="en-US" dirty="0"/>
        </a:p>
      </dgm:t>
    </dgm:pt>
    <dgm:pt modelId="{4ADFBEAF-140F-488D-94D4-9FDB741801E9}" type="parTrans" cxnId="{EC433E79-B964-4155-962D-CF61814B96BC}">
      <dgm:prSet/>
      <dgm:spPr/>
      <dgm:t>
        <a:bodyPr/>
        <a:lstStyle/>
        <a:p>
          <a:endParaRPr lang="en-US"/>
        </a:p>
      </dgm:t>
    </dgm:pt>
    <dgm:pt modelId="{06C5720E-0DAA-43DC-B398-5FFCE58D6604}" type="sibTrans" cxnId="{EC433E79-B964-4155-962D-CF61814B96BC}">
      <dgm:prSet/>
      <dgm:spPr/>
      <dgm:t>
        <a:bodyPr/>
        <a:lstStyle/>
        <a:p>
          <a:endParaRPr lang="en-US"/>
        </a:p>
      </dgm:t>
    </dgm:pt>
    <dgm:pt modelId="{E444D61A-8638-4135-BF73-CCBF4D7B6A51}">
      <dgm:prSet>
        <dgm:style>
          <a:lnRef idx="1">
            <a:schemeClr val="accent1"/>
          </a:lnRef>
          <a:fillRef idx="2">
            <a:schemeClr val="accent1"/>
          </a:fillRef>
          <a:effectRef idx="1">
            <a:schemeClr val="accent1"/>
          </a:effectRef>
          <a:fontRef idx="minor">
            <a:schemeClr val="dk1"/>
          </a:fontRef>
        </dgm:style>
      </dgm:prSet>
      <dgm:spPr/>
      <dgm:t>
        <a:bodyPr/>
        <a:lstStyle/>
        <a:p>
          <a:r>
            <a:rPr lang="en-US" dirty="0" smtClean="0"/>
            <a:t>The user authentication is done using e-mail ID and password.</a:t>
          </a:r>
          <a:endParaRPr lang="en-US" dirty="0"/>
        </a:p>
      </dgm:t>
    </dgm:pt>
    <dgm:pt modelId="{6802B48E-0A1D-4BAC-8145-DB0482D26127}" type="parTrans" cxnId="{ECD7611B-BD66-423B-B586-7B7F596B50A0}">
      <dgm:prSet/>
      <dgm:spPr/>
      <dgm:t>
        <a:bodyPr/>
        <a:lstStyle/>
        <a:p>
          <a:endParaRPr lang="en-US"/>
        </a:p>
      </dgm:t>
    </dgm:pt>
    <dgm:pt modelId="{93F0D01F-0FA5-458B-A05E-73EF3233992F}" type="sibTrans" cxnId="{ECD7611B-BD66-423B-B586-7B7F596B50A0}">
      <dgm:prSet/>
      <dgm:spPr/>
      <dgm:t>
        <a:bodyPr/>
        <a:lstStyle/>
        <a:p>
          <a:endParaRPr lang="en-US"/>
        </a:p>
      </dgm:t>
    </dgm:pt>
    <dgm:pt modelId="{905E42AD-D10A-45E0-A8DF-07FB53B10CC8}" type="pres">
      <dgm:prSet presAssocID="{BD782188-A2A3-4BE5-A905-CD5CFC8BC654}" presName="linear" presStyleCnt="0">
        <dgm:presLayoutVars>
          <dgm:dir/>
          <dgm:resizeHandles val="exact"/>
        </dgm:presLayoutVars>
      </dgm:prSet>
      <dgm:spPr/>
      <dgm:t>
        <a:bodyPr/>
        <a:lstStyle/>
        <a:p>
          <a:endParaRPr lang="en-IN"/>
        </a:p>
      </dgm:t>
    </dgm:pt>
    <dgm:pt modelId="{E0520C57-27FA-4099-B0A6-C4601FBA0EA6}" type="pres">
      <dgm:prSet presAssocID="{4A309889-5A55-47A1-AD24-1B7CEFC58548}" presName="comp" presStyleCnt="0"/>
      <dgm:spPr/>
    </dgm:pt>
    <dgm:pt modelId="{1CF02881-66FE-438D-85A1-9472349E29BB}" type="pres">
      <dgm:prSet presAssocID="{4A309889-5A55-47A1-AD24-1B7CEFC58548}" presName="box" presStyleLbl="node1" presStyleIdx="0" presStyleCnt="2" custLinFactNeighborX="-1064"/>
      <dgm:spPr/>
      <dgm:t>
        <a:bodyPr/>
        <a:lstStyle/>
        <a:p>
          <a:endParaRPr lang="en-US"/>
        </a:p>
      </dgm:t>
    </dgm:pt>
    <dgm:pt modelId="{D70F26C5-9317-4291-9703-4E2516FA36E2}" type="pres">
      <dgm:prSet presAssocID="{4A309889-5A55-47A1-AD24-1B7CEFC58548}" presName="img"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a:noFill/>
        </a:ln>
      </dgm:spPr>
    </dgm:pt>
    <dgm:pt modelId="{66FEE112-2058-48D6-A2E4-2B4524FBC8C5}" type="pres">
      <dgm:prSet presAssocID="{4A309889-5A55-47A1-AD24-1B7CEFC58548}" presName="text" presStyleLbl="node1" presStyleIdx="0" presStyleCnt="2">
        <dgm:presLayoutVars>
          <dgm:bulletEnabled val="1"/>
        </dgm:presLayoutVars>
      </dgm:prSet>
      <dgm:spPr/>
      <dgm:t>
        <a:bodyPr/>
        <a:lstStyle/>
        <a:p>
          <a:endParaRPr lang="en-US"/>
        </a:p>
      </dgm:t>
    </dgm:pt>
    <dgm:pt modelId="{E86C82AC-0840-47CB-A95B-0E623D51505C}" type="pres">
      <dgm:prSet presAssocID="{1DE3A287-362C-4CD4-8C37-A7FA4C0C5C66}" presName="spacer" presStyleCnt="0"/>
      <dgm:spPr/>
    </dgm:pt>
    <dgm:pt modelId="{E6B2C7B0-DC64-4A31-B2A4-0CFDB7AC2817}" type="pres">
      <dgm:prSet presAssocID="{4E6F3DB1-A9B4-40CD-9458-F226A327B8C6}" presName="comp" presStyleCnt="0"/>
      <dgm:spPr/>
    </dgm:pt>
    <dgm:pt modelId="{B5674432-30F5-43F8-8E6C-FE919CBC4A1D}" type="pres">
      <dgm:prSet presAssocID="{4E6F3DB1-A9B4-40CD-9458-F226A327B8C6}" presName="box" presStyleLbl="node1" presStyleIdx="1" presStyleCnt="2"/>
      <dgm:spPr/>
      <dgm:t>
        <a:bodyPr/>
        <a:lstStyle/>
        <a:p>
          <a:endParaRPr lang="en-US"/>
        </a:p>
      </dgm:t>
    </dgm:pt>
    <dgm:pt modelId="{C566FF50-5A6F-43E6-9CA8-1138853D79AA}" type="pres">
      <dgm:prSet presAssocID="{4E6F3DB1-A9B4-40CD-9458-F226A327B8C6}" presName="img"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dgm:spPr>
    </dgm:pt>
    <dgm:pt modelId="{60A1FAD6-638A-4D47-80E6-862AF0737984}" type="pres">
      <dgm:prSet presAssocID="{4E6F3DB1-A9B4-40CD-9458-F226A327B8C6}" presName="text" presStyleLbl="node1" presStyleIdx="1" presStyleCnt="2">
        <dgm:presLayoutVars>
          <dgm:bulletEnabled val="1"/>
        </dgm:presLayoutVars>
      </dgm:prSet>
      <dgm:spPr/>
      <dgm:t>
        <a:bodyPr/>
        <a:lstStyle/>
        <a:p>
          <a:endParaRPr lang="en-US"/>
        </a:p>
      </dgm:t>
    </dgm:pt>
  </dgm:ptLst>
  <dgm:cxnLst>
    <dgm:cxn modelId="{43A900F8-FF1C-4825-AC17-F1CD78445036}" type="presOf" srcId="{579F76F1-9249-42F0-8640-CF6F8E90CF63}" destId="{1CF02881-66FE-438D-85A1-9472349E29BB}" srcOrd="0" destOrd="1" presId="urn:microsoft.com/office/officeart/2005/8/layout/vList4"/>
    <dgm:cxn modelId="{6AE67E8C-04C9-45AD-9AEA-EA2EE15CDC8C}" type="presOf" srcId="{4E6F3DB1-A9B4-40CD-9458-F226A327B8C6}" destId="{60A1FAD6-638A-4D47-80E6-862AF0737984}" srcOrd="1" destOrd="0" presId="urn:microsoft.com/office/officeart/2005/8/layout/vList4"/>
    <dgm:cxn modelId="{D14D0583-6158-4AB4-B089-6A610FB9C94D}" type="presOf" srcId="{4E6F3DB1-A9B4-40CD-9458-F226A327B8C6}" destId="{B5674432-30F5-43F8-8E6C-FE919CBC4A1D}" srcOrd="0" destOrd="0" presId="urn:microsoft.com/office/officeart/2005/8/layout/vList4"/>
    <dgm:cxn modelId="{3B3E081F-5C1A-46F9-BCE0-0B2212FDAD60}" type="presOf" srcId="{CE99A428-10DD-43A9-9193-17118C78C0EE}" destId="{1CF02881-66FE-438D-85A1-9472349E29BB}" srcOrd="0" destOrd="3" presId="urn:microsoft.com/office/officeart/2005/8/layout/vList4"/>
    <dgm:cxn modelId="{8AAEF4AC-D8BC-4AFD-80DB-D5146B26A158}" srcId="{4A309889-5A55-47A1-AD24-1B7CEFC58548}" destId="{CE99A428-10DD-43A9-9193-17118C78C0EE}" srcOrd="2" destOrd="0" parTransId="{7C237B5F-C1A2-4C02-A77C-DBEBBC40C588}" sibTransId="{4775B5CE-08C0-41A9-A761-1EA9F72F2267}"/>
    <dgm:cxn modelId="{438D5845-D7BA-490C-8D39-746EBE103E52}" srcId="{BD782188-A2A3-4BE5-A905-CD5CFC8BC654}" destId="{4A309889-5A55-47A1-AD24-1B7CEFC58548}" srcOrd="0" destOrd="0" parTransId="{6E6240D3-1233-4007-9705-6AFD972BA0E2}" sibTransId="{1DE3A287-362C-4CD4-8C37-A7FA4C0C5C66}"/>
    <dgm:cxn modelId="{ECD7611B-BD66-423B-B586-7B7F596B50A0}" srcId="{4E6F3DB1-A9B4-40CD-9458-F226A327B8C6}" destId="{E444D61A-8638-4135-BF73-CCBF4D7B6A51}" srcOrd="2" destOrd="0" parTransId="{6802B48E-0A1D-4BAC-8145-DB0482D26127}" sibTransId="{93F0D01F-0FA5-458B-A05E-73EF3233992F}"/>
    <dgm:cxn modelId="{8C549A1A-73B4-4C44-A287-54702C8C6763}" type="presOf" srcId="{579F76F1-9249-42F0-8640-CF6F8E90CF63}" destId="{66FEE112-2058-48D6-A2E4-2B4524FBC8C5}" srcOrd="1" destOrd="1" presId="urn:microsoft.com/office/officeart/2005/8/layout/vList4"/>
    <dgm:cxn modelId="{53698CBF-5F2F-4E08-BA8E-14B9AFE744D6}" type="presOf" srcId="{35A389C4-A9A4-481C-8972-FADC8A8B6C08}" destId="{66FEE112-2058-48D6-A2E4-2B4524FBC8C5}" srcOrd="1" destOrd="2" presId="urn:microsoft.com/office/officeart/2005/8/layout/vList4"/>
    <dgm:cxn modelId="{EC433E79-B964-4155-962D-CF61814B96BC}" srcId="{4E6F3DB1-A9B4-40CD-9458-F226A327B8C6}" destId="{2AFB83E9-95E9-4557-A20A-3D867E376ABF}" srcOrd="1" destOrd="0" parTransId="{4ADFBEAF-140F-488D-94D4-9FDB741801E9}" sibTransId="{06C5720E-0DAA-43DC-B398-5FFCE58D6604}"/>
    <dgm:cxn modelId="{241E1F1A-E589-4521-9173-4EF10801F949}" type="presOf" srcId="{E444D61A-8638-4135-BF73-CCBF4D7B6A51}" destId="{60A1FAD6-638A-4D47-80E6-862AF0737984}" srcOrd="1" destOrd="3" presId="urn:microsoft.com/office/officeart/2005/8/layout/vList4"/>
    <dgm:cxn modelId="{885D00D4-8426-4DF3-9DC5-276FB1766F15}" srcId="{BD782188-A2A3-4BE5-A905-CD5CFC8BC654}" destId="{4E6F3DB1-A9B4-40CD-9458-F226A327B8C6}" srcOrd="1" destOrd="0" parTransId="{7CE0A03D-5359-4A62-B7A0-48A5B35AACD8}" sibTransId="{19BD1ECE-DE84-412C-9C43-2099A25EC999}"/>
    <dgm:cxn modelId="{ADCCDED8-891B-4431-BF5E-F491BD8067B5}" type="presOf" srcId="{BBA84504-C62B-4E68-BD22-E930AA88D89A}" destId="{60A1FAD6-638A-4D47-80E6-862AF0737984}" srcOrd="1" destOrd="1" presId="urn:microsoft.com/office/officeart/2005/8/layout/vList4"/>
    <dgm:cxn modelId="{93C6F4CF-4FFB-4856-9F61-E6F71BA87B36}" srcId="{4A309889-5A55-47A1-AD24-1B7CEFC58548}" destId="{35A389C4-A9A4-481C-8972-FADC8A8B6C08}" srcOrd="1" destOrd="0" parTransId="{37655C78-97AE-4F18-8815-643AF44D7C6E}" sibTransId="{FA153FC6-C6B0-40C6-9560-DC4DE40CAB24}"/>
    <dgm:cxn modelId="{E292FEFB-481A-4D5B-B0AE-74E6352CCF9A}" srcId="{4A309889-5A55-47A1-AD24-1B7CEFC58548}" destId="{579F76F1-9249-42F0-8640-CF6F8E90CF63}" srcOrd="0" destOrd="0" parTransId="{34033C6F-13A5-4250-B55E-F0B91042B253}" sibTransId="{DC74D431-87DB-4DB6-BD6A-96E9B1DC10FF}"/>
    <dgm:cxn modelId="{B29492A5-2D18-414B-AD44-9FBB6D7C698E}" type="presOf" srcId="{BBA84504-C62B-4E68-BD22-E930AA88D89A}" destId="{B5674432-30F5-43F8-8E6C-FE919CBC4A1D}" srcOrd="0" destOrd="1" presId="urn:microsoft.com/office/officeart/2005/8/layout/vList4"/>
    <dgm:cxn modelId="{0FDBEF0E-D3C0-4A31-8076-B4BBA13706E9}" type="presOf" srcId="{E444D61A-8638-4135-BF73-CCBF4D7B6A51}" destId="{B5674432-30F5-43F8-8E6C-FE919CBC4A1D}" srcOrd="0" destOrd="3" presId="urn:microsoft.com/office/officeart/2005/8/layout/vList4"/>
    <dgm:cxn modelId="{C1DA40BF-0847-43CA-B103-1224B67CD017}" type="presOf" srcId="{2AFB83E9-95E9-4557-A20A-3D867E376ABF}" destId="{B5674432-30F5-43F8-8E6C-FE919CBC4A1D}" srcOrd="0" destOrd="2" presId="urn:microsoft.com/office/officeart/2005/8/layout/vList4"/>
    <dgm:cxn modelId="{65B956E9-2124-4C82-AABA-7F8E8FB26E62}" srcId="{4E6F3DB1-A9B4-40CD-9458-F226A327B8C6}" destId="{BBA84504-C62B-4E68-BD22-E930AA88D89A}" srcOrd="0" destOrd="0" parTransId="{05081520-B369-4DCC-B425-1C825E7DB959}" sibTransId="{FEE601C9-D80E-4E80-AB46-EAE71250C094}"/>
    <dgm:cxn modelId="{F9C74275-B8EE-47D7-85D8-5B02D7A8DD38}" type="presOf" srcId="{CE99A428-10DD-43A9-9193-17118C78C0EE}" destId="{66FEE112-2058-48D6-A2E4-2B4524FBC8C5}" srcOrd="1" destOrd="3" presId="urn:microsoft.com/office/officeart/2005/8/layout/vList4"/>
    <dgm:cxn modelId="{FC5C46EB-C4D1-4BBD-ADB8-20D8909BC77C}" type="presOf" srcId="{4A309889-5A55-47A1-AD24-1B7CEFC58548}" destId="{66FEE112-2058-48D6-A2E4-2B4524FBC8C5}" srcOrd="1" destOrd="0" presId="urn:microsoft.com/office/officeart/2005/8/layout/vList4"/>
    <dgm:cxn modelId="{56623C43-15D0-489E-A778-4EABB3273AFD}" type="presOf" srcId="{4A309889-5A55-47A1-AD24-1B7CEFC58548}" destId="{1CF02881-66FE-438D-85A1-9472349E29BB}" srcOrd="0" destOrd="0" presId="urn:microsoft.com/office/officeart/2005/8/layout/vList4"/>
    <dgm:cxn modelId="{A5D9BE0B-51A1-48E5-A468-1F29D4823612}" type="presOf" srcId="{BD782188-A2A3-4BE5-A905-CD5CFC8BC654}" destId="{905E42AD-D10A-45E0-A8DF-07FB53B10CC8}" srcOrd="0" destOrd="0" presId="urn:microsoft.com/office/officeart/2005/8/layout/vList4"/>
    <dgm:cxn modelId="{3E14844C-DDAC-44E3-A18D-268834B40BFA}" type="presOf" srcId="{35A389C4-A9A4-481C-8972-FADC8A8B6C08}" destId="{1CF02881-66FE-438D-85A1-9472349E29BB}" srcOrd="0" destOrd="2" presId="urn:microsoft.com/office/officeart/2005/8/layout/vList4"/>
    <dgm:cxn modelId="{CB71F240-7F3C-4D28-BF7F-D2816C9DF1B9}" type="presOf" srcId="{2AFB83E9-95E9-4557-A20A-3D867E376ABF}" destId="{60A1FAD6-638A-4D47-80E6-862AF0737984}" srcOrd="1" destOrd="2" presId="urn:microsoft.com/office/officeart/2005/8/layout/vList4"/>
    <dgm:cxn modelId="{D024244D-D08B-4CD5-B614-1E9119B235A1}" type="presParOf" srcId="{905E42AD-D10A-45E0-A8DF-07FB53B10CC8}" destId="{E0520C57-27FA-4099-B0A6-C4601FBA0EA6}" srcOrd="0" destOrd="0" presId="urn:microsoft.com/office/officeart/2005/8/layout/vList4"/>
    <dgm:cxn modelId="{113656B6-A7BE-4685-ADC9-522599030720}" type="presParOf" srcId="{E0520C57-27FA-4099-B0A6-C4601FBA0EA6}" destId="{1CF02881-66FE-438D-85A1-9472349E29BB}" srcOrd="0" destOrd="0" presId="urn:microsoft.com/office/officeart/2005/8/layout/vList4"/>
    <dgm:cxn modelId="{2CFE213C-9A07-4848-9CD8-AFD84094C137}" type="presParOf" srcId="{E0520C57-27FA-4099-B0A6-C4601FBA0EA6}" destId="{D70F26C5-9317-4291-9703-4E2516FA36E2}" srcOrd="1" destOrd="0" presId="urn:microsoft.com/office/officeart/2005/8/layout/vList4"/>
    <dgm:cxn modelId="{5789E1AE-8730-4D07-AAF6-2FCB5AEDDB56}" type="presParOf" srcId="{E0520C57-27FA-4099-B0A6-C4601FBA0EA6}" destId="{66FEE112-2058-48D6-A2E4-2B4524FBC8C5}" srcOrd="2" destOrd="0" presId="urn:microsoft.com/office/officeart/2005/8/layout/vList4"/>
    <dgm:cxn modelId="{BBB6D826-241C-4839-9E57-CBCB3EFE1056}" type="presParOf" srcId="{905E42AD-D10A-45E0-A8DF-07FB53B10CC8}" destId="{E86C82AC-0840-47CB-A95B-0E623D51505C}" srcOrd="1" destOrd="0" presId="urn:microsoft.com/office/officeart/2005/8/layout/vList4"/>
    <dgm:cxn modelId="{03E9573F-F0C4-4CE9-9151-7A844EEB17BC}" type="presParOf" srcId="{905E42AD-D10A-45E0-A8DF-07FB53B10CC8}" destId="{E6B2C7B0-DC64-4A31-B2A4-0CFDB7AC2817}" srcOrd="2" destOrd="0" presId="urn:microsoft.com/office/officeart/2005/8/layout/vList4"/>
    <dgm:cxn modelId="{627A71AF-F369-4ADA-8BC4-BD3C47622D7B}" type="presParOf" srcId="{E6B2C7B0-DC64-4A31-B2A4-0CFDB7AC2817}" destId="{B5674432-30F5-43F8-8E6C-FE919CBC4A1D}" srcOrd="0" destOrd="0" presId="urn:microsoft.com/office/officeart/2005/8/layout/vList4"/>
    <dgm:cxn modelId="{184A0140-C4EA-44BA-8E4B-ADC78CA601EC}" type="presParOf" srcId="{E6B2C7B0-DC64-4A31-B2A4-0CFDB7AC2817}" destId="{C566FF50-5A6F-43E6-9CA8-1138853D79AA}" srcOrd="1" destOrd="0" presId="urn:microsoft.com/office/officeart/2005/8/layout/vList4"/>
    <dgm:cxn modelId="{D7736A15-5652-4464-89A5-F638BDEFE3B7}" type="presParOf" srcId="{E6B2C7B0-DC64-4A31-B2A4-0CFDB7AC2817}" destId="{60A1FAD6-638A-4D47-80E6-862AF073798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02881-66FE-438D-85A1-9472349E29BB}">
      <dsp:nvSpPr>
        <dsp:cNvPr id="0" name=""/>
        <dsp:cNvSpPr/>
      </dsp:nvSpPr>
      <dsp:spPr>
        <a:xfrm>
          <a:off x="0" y="0"/>
          <a:ext cx="7162800" cy="2031503"/>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Admin User</a:t>
          </a:r>
          <a:endParaRPr lang="en-US" sz="1900" kern="1200" dirty="0"/>
        </a:p>
        <a:p>
          <a:pPr marL="114300" lvl="1" indent="-114300" algn="l" defTabSz="666750">
            <a:lnSpc>
              <a:spcPct val="90000"/>
            </a:lnSpc>
            <a:spcBef>
              <a:spcPct val="0"/>
            </a:spcBef>
            <a:spcAft>
              <a:spcPct val="15000"/>
            </a:spcAft>
            <a:buChar char="••"/>
          </a:pPr>
          <a:r>
            <a:rPr lang="en-US" sz="1500" kern="1200" dirty="0" smtClean="0"/>
            <a:t>Admin user should manage the OEM user accounts through create, read, update and delete operations.</a:t>
          </a:r>
          <a:endParaRPr lang="en-US" sz="1500" kern="1200" dirty="0"/>
        </a:p>
        <a:p>
          <a:pPr marL="114300" lvl="1" indent="-114300" algn="l" defTabSz="666750">
            <a:lnSpc>
              <a:spcPct val="90000"/>
            </a:lnSpc>
            <a:spcBef>
              <a:spcPct val="0"/>
            </a:spcBef>
            <a:spcAft>
              <a:spcPct val="15000"/>
            </a:spcAft>
            <a:buChar char="••"/>
          </a:pPr>
          <a:r>
            <a:rPr lang="en-US" sz="1500" kern="1200" dirty="0" smtClean="0"/>
            <a:t>The admin user must be allowed to upload some files to OEM user</a:t>
          </a:r>
        </a:p>
        <a:p>
          <a:pPr marL="114300" lvl="1" indent="-114300" algn="l" defTabSz="666750">
            <a:lnSpc>
              <a:spcPct val="90000"/>
            </a:lnSpc>
            <a:spcBef>
              <a:spcPct val="0"/>
            </a:spcBef>
            <a:spcAft>
              <a:spcPct val="15000"/>
            </a:spcAft>
            <a:buChar char="••"/>
          </a:pPr>
          <a:r>
            <a:rPr lang="en-US" sz="1500" kern="1200" dirty="0" smtClean="0"/>
            <a:t>The admin user must be allowed to see OEM related Information like who accessed the application and how many times the report downloaded.</a:t>
          </a:r>
        </a:p>
      </dsp:txBody>
      <dsp:txXfrm>
        <a:off x="1635710" y="0"/>
        <a:ext cx="5527089" cy="2031503"/>
      </dsp:txXfrm>
    </dsp:sp>
    <dsp:sp modelId="{D70F26C5-9317-4291-9703-4E2516FA36E2}">
      <dsp:nvSpPr>
        <dsp:cNvPr id="0" name=""/>
        <dsp:cNvSpPr/>
      </dsp:nvSpPr>
      <dsp:spPr>
        <a:xfrm>
          <a:off x="203150" y="203150"/>
          <a:ext cx="1432560" cy="162520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B5674432-30F5-43F8-8E6C-FE919CBC4A1D}">
      <dsp:nvSpPr>
        <dsp:cNvPr id="0" name=""/>
        <dsp:cNvSpPr/>
      </dsp:nvSpPr>
      <dsp:spPr>
        <a:xfrm>
          <a:off x="0" y="2234654"/>
          <a:ext cx="7162800" cy="2031503"/>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OEM User</a:t>
          </a:r>
          <a:endParaRPr lang="en-US" sz="1900" kern="1200" dirty="0"/>
        </a:p>
        <a:p>
          <a:pPr marL="114300" lvl="1" indent="-114300" algn="l" defTabSz="666750">
            <a:lnSpc>
              <a:spcPct val="90000"/>
            </a:lnSpc>
            <a:spcBef>
              <a:spcPct val="0"/>
            </a:spcBef>
            <a:spcAft>
              <a:spcPct val="15000"/>
            </a:spcAft>
            <a:buChar char="••"/>
          </a:pPr>
          <a:r>
            <a:rPr lang="en-US" sz="1500" kern="1200" dirty="0" smtClean="0"/>
            <a:t>Only OEM user can update its own account</a:t>
          </a:r>
          <a:endParaRPr lang="en-US" sz="1500" kern="1200" dirty="0"/>
        </a:p>
        <a:p>
          <a:pPr marL="114300" lvl="1" indent="-114300" algn="l" defTabSz="666750">
            <a:lnSpc>
              <a:spcPct val="90000"/>
            </a:lnSpc>
            <a:spcBef>
              <a:spcPct val="0"/>
            </a:spcBef>
            <a:spcAft>
              <a:spcPct val="15000"/>
            </a:spcAft>
            <a:buChar char="••"/>
          </a:pPr>
          <a:r>
            <a:rPr lang="en-US" sz="1500" kern="1200" dirty="0" smtClean="0"/>
            <a:t>OEM user can be able to download billing information file from the Web GUI</a:t>
          </a:r>
          <a:endParaRPr lang="en-US" sz="1500" kern="1200" dirty="0"/>
        </a:p>
        <a:p>
          <a:pPr marL="114300" lvl="1" indent="-114300" algn="l" defTabSz="666750">
            <a:lnSpc>
              <a:spcPct val="90000"/>
            </a:lnSpc>
            <a:spcBef>
              <a:spcPct val="0"/>
            </a:spcBef>
            <a:spcAft>
              <a:spcPct val="15000"/>
            </a:spcAft>
            <a:buChar char="••"/>
          </a:pPr>
          <a:r>
            <a:rPr lang="en-US" sz="1500" kern="1200" dirty="0" smtClean="0"/>
            <a:t>The user authentication is done using e-mail ID and password.</a:t>
          </a:r>
          <a:endParaRPr lang="en-US" sz="1500" kern="1200" dirty="0"/>
        </a:p>
      </dsp:txBody>
      <dsp:txXfrm>
        <a:off x="1635710" y="2234654"/>
        <a:ext cx="5527089" cy="2031503"/>
      </dsp:txXfrm>
    </dsp:sp>
    <dsp:sp modelId="{C566FF50-5A6F-43E6-9CA8-1138853D79AA}">
      <dsp:nvSpPr>
        <dsp:cNvPr id="0" name=""/>
        <dsp:cNvSpPr/>
      </dsp:nvSpPr>
      <dsp:spPr>
        <a:xfrm>
          <a:off x="203150" y="2437804"/>
          <a:ext cx="1432560" cy="162520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5E56EC-6E83-4734-9F6C-A3AD63E7A432}" type="datetimeFigureOut">
              <a:rPr lang="en-SG" smtClean="0"/>
              <a:t>18/4/2018</a:t>
            </a:fld>
            <a:endParaRPr lang="en-SG"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873554-676F-4B96-ADA9-FD4C1D3A4244}" type="slidenum">
              <a:rPr lang="en-SG" smtClean="0"/>
              <a:t>‹#›</a:t>
            </a:fld>
            <a:endParaRPr lang="en-SG" dirty="0"/>
          </a:p>
        </p:txBody>
      </p:sp>
    </p:spTree>
    <p:extLst>
      <p:ext uri="{BB962C8B-B14F-4D97-AF65-F5344CB8AC3E}">
        <p14:creationId xmlns:p14="http://schemas.microsoft.com/office/powerpoint/2010/main" val="3651327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73554-676F-4B96-ADA9-FD4C1D3A4244}" type="slidenum">
              <a:rPr lang="en-SG" smtClean="0"/>
              <a:t>4</a:t>
            </a:fld>
            <a:endParaRPr lang="en-SG" dirty="0"/>
          </a:p>
        </p:txBody>
      </p:sp>
    </p:spTree>
    <p:extLst>
      <p:ext uri="{BB962C8B-B14F-4D97-AF65-F5344CB8AC3E}">
        <p14:creationId xmlns:p14="http://schemas.microsoft.com/office/powerpoint/2010/main" val="5566518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gif"/><Relationship Id="rId4" Type="http://schemas.openxmlformats.org/officeDocument/2006/relationships/image" Target="../media/image7.png"/><Relationship Id="rId9"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6F414076-378E-4069-8CCF-D151B9D5750D}" type="datetime1">
              <a:rPr lang="en-SG" smtClean="0"/>
              <a:t>18/4/2018</a:t>
            </a:fld>
            <a:endParaRPr lang="en-SG"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SG" dirty="0" smtClean="0"/>
              <a:t>Confidential © Emerio. 2014</a:t>
            </a:r>
            <a:endParaRPr lang="en-SG"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E5794D5-075A-46F3-9225-E91D699062CC}" type="slidenum">
              <a:rPr lang="en-SG" smtClean="0"/>
              <a:t>‹#›</a:t>
            </a:fld>
            <a:endParaRPr lang="en-SG" dirty="0"/>
          </a:p>
        </p:txBody>
      </p:sp>
      <p:sp>
        <p:nvSpPr>
          <p:cNvPr id="23" name="Rectangle 22"/>
          <p:cNvSpPr/>
          <p:nvPr/>
        </p:nvSpPr>
        <p:spPr>
          <a:xfrm>
            <a:off x="14478" y="137514"/>
            <a:ext cx="9129522" cy="1621536"/>
          </a:xfrm>
          <a:prstGeom prst="rect">
            <a:avLst/>
          </a:prstGeom>
          <a:solidFill>
            <a:schemeClr val="bg1"/>
          </a:solidFill>
          <a:ln>
            <a:noFill/>
          </a:ln>
          <a:effectLst>
            <a:innerShdw blurRad="190500" dist="381000" dir="16320000">
              <a:schemeClr val="bg2">
                <a:lumMod val="90000"/>
                <a:alpha val="29000"/>
              </a:scheme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89" y="4562472"/>
            <a:ext cx="9144000" cy="2276475"/>
          </a:xfrm>
          <a:prstGeom prst="rect">
            <a:avLst/>
          </a:prstGeom>
        </p:spPr>
      </p:pic>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38610" y="6091559"/>
            <a:ext cx="479980" cy="563977"/>
          </a:xfrm>
          <a:prstGeom prst="rect">
            <a:avLst/>
          </a:prstGeom>
        </p:spPr>
      </p:pic>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52663" y="5260546"/>
            <a:ext cx="458016" cy="538170"/>
          </a:xfrm>
          <a:prstGeom prst="rect">
            <a:avLst/>
          </a:prstGeom>
        </p:spPr>
      </p:pic>
      <p:grpSp>
        <p:nvGrpSpPr>
          <p:cNvPr id="27" name="Group 26"/>
          <p:cNvGrpSpPr/>
          <p:nvPr/>
        </p:nvGrpSpPr>
        <p:grpSpPr>
          <a:xfrm>
            <a:off x="7733344" y="6300370"/>
            <a:ext cx="544515" cy="523288"/>
            <a:chOff x="7288844" y="6274970"/>
            <a:chExt cx="544515" cy="523288"/>
          </a:xfrm>
        </p:grpSpPr>
        <p:pic>
          <p:nvPicPr>
            <p:cNvPr id="28" name="Picture 2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88844" y="6284840"/>
              <a:ext cx="461325" cy="513418"/>
            </a:xfrm>
            <a:prstGeom prst="rect">
              <a:avLst/>
            </a:prstGeom>
          </p:spPr>
        </p:pic>
        <p:pic>
          <p:nvPicPr>
            <p:cNvPr id="29" name="Picture 2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06484" y="6274970"/>
              <a:ext cx="226875" cy="266579"/>
            </a:xfrm>
            <a:prstGeom prst="rect">
              <a:avLst/>
            </a:prstGeom>
          </p:spPr>
        </p:pic>
      </p:grpSp>
      <p:pic>
        <p:nvPicPr>
          <p:cNvPr id="30" name="Picture 2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21177242">
            <a:off x="6825467" y="5639194"/>
            <a:ext cx="386620" cy="430277"/>
          </a:xfrm>
          <a:prstGeom prst="rect">
            <a:avLst/>
          </a:prstGeom>
          <a:effectLst>
            <a:outerShdw blurRad="50800" dist="38100" dir="2700000" algn="tl" rotWithShape="0">
              <a:prstClr val="black">
                <a:alpha val="40000"/>
              </a:prstClr>
            </a:outerShdw>
          </a:effectLst>
        </p:spPr>
      </p:pic>
      <p:pic>
        <p:nvPicPr>
          <p:cNvPr id="31" name="Picture 3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20806192">
            <a:off x="2785313" y="5796569"/>
            <a:ext cx="361171" cy="401955"/>
          </a:xfrm>
          <a:prstGeom prst="rect">
            <a:avLst/>
          </a:prstGeom>
        </p:spPr>
      </p:pic>
      <p:grpSp>
        <p:nvGrpSpPr>
          <p:cNvPr id="32" name="Group 31"/>
          <p:cNvGrpSpPr/>
          <p:nvPr/>
        </p:nvGrpSpPr>
        <p:grpSpPr>
          <a:xfrm>
            <a:off x="380630" y="5606135"/>
            <a:ext cx="614784" cy="497045"/>
            <a:chOff x="211463" y="5649906"/>
            <a:chExt cx="868037" cy="701797"/>
          </a:xfrm>
        </p:grpSpPr>
        <p:pic>
          <p:nvPicPr>
            <p:cNvPr id="33" name="Picture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11463" y="5649906"/>
              <a:ext cx="630590" cy="701797"/>
            </a:xfrm>
            <a:prstGeom prst="rect">
              <a:avLst/>
            </a:prstGeom>
            <a:effectLst>
              <a:outerShdw blurRad="50800" dist="38100" dir="2700000" algn="tl" rotWithShape="0">
                <a:prstClr val="black">
                  <a:alpha val="40000"/>
                </a:prstClr>
              </a:outerShdw>
            </a:effectLst>
          </p:spPr>
        </p:pic>
        <p:pic>
          <p:nvPicPr>
            <p:cNvPr id="34" name="Picture 3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8484" y="5946349"/>
              <a:ext cx="331016" cy="388945"/>
            </a:xfrm>
            <a:prstGeom prst="rect">
              <a:avLst/>
            </a:prstGeom>
          </p:spPr>
        </p:pic>
      </p:grpSp>
      <p:pic>
        <p:nvPicPr>
          <p:cNvPr id="35" name="Picture 3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666643" y="5730648"/>
            <a:ext cx="788842" cy="606652"/>
          </a:xfrm>
          <a:prstGeom prst="rect">
            <a:avLst/>
          </a:prstGeom>
        </p:spPr>
      </p:pic>
      <p:pic>
        <p:nvPicPr>
          <p:cNvPr id="36" name="Picture 3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687250" y="5945709"/>
            <a:ext cx="788842" cy="606652"/>
          </a:xfrm>
          <a:prstGeom prst="rect">
            <a:avLst/>
          </a:prstGeom>
        </p:spPr>
      </p:pic>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651065" y="4856742"/>
            <a:ext cx="3919835" cy="842224"/>
          </a:xfrm>
          <a:prstGeom prst="rect">
            <a:avLst/>
          </a:prstGeom>
        </p:spPr>
      </p:pic>
      <p:pic>
        <p:nvPicPr>
          <p:cNvPr id="38" name="Picture 3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518981" y="838200"/>
            <a:ext cx="2165366" cy="1299219"/>
          </a:xfrm>
          <a:prstGeom prst="rect">
            <a:avLst/>
          </a:prstGeom>
        </p:spPr>
      </p:pic>
      <p:sp>
        <p:nvSpPr>
          <p:cNvPr id="2" name="Title 1"/>
          <p:cNvSpPr>
            <a:spLocks noGrp="1"/>
          </p:cNvSpPr>
          <p:nvPr>
            <p:ph type="ctrTitle"/>
          </p:nvPr>
        </p:nvSpPr>
        <p:spPr>
          <a:xfrm>
            <a:off x="685800" y="2130425"/>
            <a:ext cx="7772400" cy="1470025"/>
          </a:xfrm>
        </p:spPr>
        <p:txBody>
          <a:bodyPr>
            <a:normAutofit/>
          </a:bodyPr>
          <a:lstStyle>
            <a:lvl1pPr algn="ctr">
              <a:defRPr sz="4000" b="1"/>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7842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80">
                                          <p:stCondLst>
                                            <p:cond delay="0"/>
                                          </p:stCondLst>
                                        </p:cTn>
                                        <p:tgtEl>
                                          <p:spTgt spid="30"/>
                                        </p:tgtEl>
                                      </p:cBhvr>
                                    </p:animEffect>
                                    <p:anim calcmode="lin" valueType="num">
                                      <p:cBhvr>
                                        <p:cTn id="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3" dur="26">
                                          <p:stCondLst>
                                            <p:cond delay="650"/>
                                          </p:stCondLst>
                                        </p:cTn>
                                        <p:tgtEl>
                                          <p:spTgt spid="30"/>
                                        </p:tgtEl>
                                      </p:cBhvr>
                                      <p:to x="100000" y="60000"/>
                                    </p:animScale>
                                    <p:animScale>
                                      <p:cBhvr>
                                        <p:cTn id="14" dur="166" decel="50000">
                                          <p:stCondLst>
                                            <p:cond delay="676"/>
                                          </p:stCondLst>
                                        </p:cTn>
                                        <p:tgtEl>
                                          <p:spTgt spid="30"/>
                                        </p:tgtEl>
                                      </p:cBhvr>
                                      <p:to x="100000" y="100000"/>
                                    </p:animScale>
                                    <p:animScale>
                                      <p:cBhvr>
                                        <p:cTn id="15" dur="26">
                                          <p:stCondLst>
                                            <p:cond delay="1312"/>
                                          </p:stCondLst>
                                        </p:cTn>
                                        <p:tgtEl>
                                          <p:spTgt spid="30"/>
                                        </p:tgtEl>
                                      </p:cBhvr>
                                      <p:to x="100000" y="80000"/>
                                    </p:animScale>
                                    <p:animScale>
                                      <p:cBhvr>
                                        <p:cTn id="16" dur="166" decel="50000">
                                          <p:stCondLst>
                                            <p:cond delay="1338"/>
                                          </p:stCondLst>
                                        </p:cTn>
                                        <p:tgtEl>
                                          <p:spTgt spid="30"/>
                                        </p:tgtEl>
                                      </p:cBhvr>
                                      <p:to x="100000" y="100000"/>
                                    </p:animScale>
                                    <p:animScale>
                                      <p:cBhvr>
                                        <p:cTn id="17" dur="26">
                                          <p:stCondLst>
                                            <p:cond delay="1642"/>
                                          </p:stCondLst>
                                        </p:cTn>
                                        <p:tgtEl>
                                          <p:spTgt spid="30"/>
                                        </p:tgtEl>
                                      </p:cBhvr>
                                      <p:to x="100000" y="90000"/>
                                    </p:animScale>
                                    <p:animScale>
                                      <p:cBhvr>
                                        <p:cTn id="18" dur="166" decel="50000">
                                          <p:stCondLst>
                                            <p:cond delay="1668"/>
                                          </p:stCondLst>
                                        </p:cTn>
                                        <p:tgtEl>
                                          <p:spTgt spid="30"/>
                                        </p:tgtEl>
                                      </p:cBhvr>
                                      <p:to x="100000" y="100000"/>
                                    </p:animScale>
                                    <p:animScale>
                                      <p:cBhvr>
                                        <p:cTn id="19" dur="26">
                                          <p:stCondLst>
                                            <p:cond delay="1808"/>
                                          </p:stCondLst>
                                        </p:cTn>
                                        <p:tgtEl>
                                          <p:spTgt spid="30"/>
                                        </p:tgtEl>
                                      </p:cBhvr>
                                      <p:to x="100000" y="95000"/>
                                    </p:animScale>
                                    <p:animScale>
                                      <p:cBhvr>
                                        <p:cTn id="20" dur="166" decel="50000">
                                          <p:stCondLst>
                                            <p:cond delay="1834"/>
                                          </p:stCondLst>
                                        </p:cTn>
                                        <p:tgtEl>
                                          <p:spTgt spid="30"/>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80">
                                          <p:stCondLst>
                                            <p:cond delay="0"/>
                                          </p:stCondLst>
                                        </p:cTn>
                                        <p:tgtEl>
                                          <p:spTgt spid="25"/>
                                        </p:tgtEl>
                                      </p:cBhvr>
                                    </p:animEffect>
                                    <p:anim calcmode="lin" valueType="num">
                                      <p:cBhvr>
                                        <p:cTn id="24"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9" dur="26">
                                          <p:stCondLst>
                                            <p:cond delay="650"/>
                                          </p:stCondLst>
                                        </p:cTn>
                                        <p:tgtEl>
                                          <p:spTgt spid="25"/>
                                        </p:tgtEl>
                                      </p:cBhvr>
                                      <p:to x="100000" y="60000"/>
                                    </p:animScale>
                                    <p:animScale>
                                      <p:cBhvr>
                                        <p:cTn id="30" dur="166" decel="50000">
                                          <p:stCondLst>
                                            <p:cond delay="676"/>
                                          </p:stCondLst>
                                        </p:cTn>
                                        <p:tgtEl>
                                          <p:spTgt spid="25"/>
                                        </p:tgtEl>
                                      </p:cBhvr>
                                      <p:to x="100000" y="100000"/>
                                    </p:animScale>
                                    <p:animScale>
                                      <p:cBhvr>
                                        <p:cTn id="31" dur="26">
                                          <p:stCondLst>
                                            <p:cond delay="1312"/>
                                          </p:stCondLst>
                                        </p:cTn>
                                        <p:tgtEl>
                                          <p:spTgt spid="25"/>
                                        </p:tgtEl>
                                      </p:cBhvr>
                                      <p:to x="100000" y="80000"/>
                                    </p:animScale>
                                    <p:animScale>
                                      <p:cBhvr>
                                        <p:cTn id="32" dur="166" decel="50000">
                                          <p:stCondLst>
                                            <p:cond delay="1338"/>
                                          </p:stCondLst>
                                        </p:cTn>
                                        <p:tgtEl>
                                          <p:spTgt spid="25"/>
                                        </p:tgtEl>
                                      </p:cBhvr>
                                      <p:to x="100000" y="100000"/>
                                    </p:animScale>
                                    <p:animScale>
                                      <p:cBhvr>
                                        <p:cTn id="33" dur="26">
                                          <p:stCondLst>
                                            <p:cond delay="1642"/>
                                          </p:stCondLst>
                                        </p:cTn>
                                        <p:tgtEl>
                                          <p:spTgt spid="25"/>
                                        </p:tgtEl>
                                      </p:cBhvr>
                                      <p:to x="100000" y="90000"/>
                                    </p:animScale>
                                    <p:animScale>
                                      <p:cBhvr>
                                        <p:cTn id="34" dur="166" decel="50000">
                                          <p:stCondLst>
                                            <p:cond delay="1668"/>
                                          </p:stCondLst>
                                        </p:cTn>
                                        <p:tgtEl>
                                          <p:spTgt spid="25"/>
                                        </p:tgtEl>
                                      </p:cBhvr>
                                      <p:to x="100000" y="100000"/>
                                    </p:animScale>
                                    <p:animScale>
                                      <p:cBhvr>
                                        <p:cTn id="35" dur="26">
                                          <p:stCondLst>
                                            <p:cond delay="1808"/>
                                          </p:stCondLst>
                                        </p:cTn>
                                        <p:tgtEl>
                                          <p:spTgt spid="25"/>
                                        </p:tgtEl>
                                      </p:cBhvr>
                                      <p:to x="100000" y="95000"/>
                                    </p:animScale>
                                    <p:animScale>
                                      <p:cBhvr>
                                        <p:cTn id="36" dur="166" decel="50000">
                                          <p:stCondLst>
                                            <p:cond delay="1834"/>
                                          </p:stCondLst>
                                        </p:cTn>
                                        <p:tgtEl>
                                          <p:spTgt spid="25"/>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80">
                                          <p:stCondLst>
                                            <p:cond delay="0"/>
                                          </p:stCondLst>
                                        </p:cTn>
                                        <p:tgtEl>
                                          <p:spTgt spid="27"/>
                                        </p:tgtEl>
                                      </p:cBhvr>
                                    </p:animEffect>
                                    <p:anim calcmode="lin" valueType="num">
                                      <p:cBhvr>
                                        <p:cTn id="4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45" dur="26">
                                          <p:stCondLst>
                                            <p:cond delay="650"/>
                                          </p:stCondLst>
                                        </p:cTn>
                                        <p:tgtEl>
                                          <p:spTgt spid="27"/>
                                        </p:tgtEl>
                                      </p:cBhvr>
                                      <p:to x="100000" y="60000"/>
                                    </p:animScale>
                                    <p:animScale>
                                      <p:cBhvr>
                                        <p:cTn id="46" dur="166" decel="50000">
                                          <p:stCondLst>
                                            <p:cond delay="676"/>
                                          </p:stCondLst>
                                        </p:cTn>
                                        <p:tgtEl>
                                          <p:spTgt spid="27"/>
                                        </p:tgtEl>
                                      </p:cBhvr>
                                      <p:to x="100000" y="100000"/>
                                    </p:animScale>
                                    <p:animScale>
                                      <p:cBhvr>
                                        <p:cTn id="47" dur="26">
                                          <p:stCondLst>
                                            <p:cond delay="1312"/>
                                          </p:stCondLst>
                                        </p:cTn>
                                        <p:tgtEl>
                                          <p:spTgt spid="27"/>
                                        </p:tgtEl>
                                      </p:cBhvr>
                                      <p:to x="100000" y="80000"/>
                                    </p:animScale>
                                    <p:animScale>
                                      <p:cBhvr>
                                        <p:cTn id="48" dur="166" decel="50000">
                                          <p:stCondLst>
                                            <p:cond delay="1338"/>
                                          </p:stCondLst>
                                        </p:cTn>
                                        <p:tgtEl>
                                          <p:spTgt spid="27"/>
                                        </p:tgtEl>
                                      </p:cBhvr>
                                      <p:to x="100000" y="100000"/>
                                    </p:animScale>
                                    <p:animScale>
                                      <p:cBhvr>
                                        <p:cTn id="49" dur="26">
                                          <p:stCondLst>
                                            <p:cond delay="1642"/>
                                          </p:stCondLst>
                                        </p:cTn>
                                        <p:tgtEl>
                                          <p:spTgt spid="27"/>
                                        </p:tgtEl>
                                      </p:cBhvr>
                                      <p:to x="100000" y="90000"/>
                                    </p:animScale>
                                    <p:animScale>
                                      <p:cBhvr>
                                        <p:cTn id="50" dur="166" decel="50000">
                                          <p:stCondLst>
                                            <p:cond delay="1668"/>
                                          </p:stCondLst>
                                        </p:cTn>
                                        <p:tgtEl>
                                          <p:spTgt spid="27"/>
                                        </p:tgtEl>
                                      </p:cBhvr>
                                      <p:to x="100000" y="100000"/>
                                    </p:animScale>
                                    <p:animScale>
                                      <p:cBhvr>
                                        <p:cTn id="51" dur="26">
                                          <p:stCondLst>
                                            <p:cond delay="1808"/>
                                          </p:stCondLst>
                                        </p:cTn>
                                        <p:tgtEl>
                                          <p:spTgt spid="27"/>
                                        </p:tgtEl>
                                      </p:cBhvr>
                                      <p:to x="100000" y="95000"/>
                                    </p:animScale>
                                    <p:animScale>
                                      <p:cBhvr>
                                        <p:cTn id="52" dur="166" decel="50000">
                                          <p:stCondLst>
                                            <p:cond delay="1834"/>
                                          </p:stCondLst>
                                        </p:cTn>
                                        <p:tgtEl>
                                          <p:spTgt spid="27"/>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580">
                                          <p:stCondLst>
                                            <p:cond delay="0"/>
                                          </p:stCondLst>
                                        </p:cTn>
                                        <p:tgtEl>
                                          <p:spTgt spid="35"/>
                                        </p:tgtEl>
                                      </p:cBhvr>
                                    </p:animEffect>
                                    <p:anim calcmode="lin" valueType="num">
                                      <p:cBhvr>
                                        <p:cTn id="56"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61" dur="26">
                                          <p:stCondLst>
                                            <p:cond delay="650"/>
                                          </p:stCondLst>
                                        </p:cTn>
                                        <p:tgtEl>
                                          <p:spTgt spid="35"/>
                                        </p:tgtEl>
                                      </p:cBhvr>
                                      <p:to x="100000" y="60000"/>
                                    </p:animScale>
                                    <p:animScale>
                                      <p:cBhvr>
                                        <p:cTn id="62" dur="166" decel="50000">
                                          <p:stCondLst>
                                            <p:cond delay="676"/>
                                          </p:stCondLst>
                                        </p:cTn>
                                        <p:tgtEl>
                                          <p:spTgt spid="35"/>
                                        </p:tgtEl>
                                      </p:cBhvr>
                                      <p:to x="100000" y="100000"/>
                                    </p:animScale>
                                    <p:animScale>
                                      <p:cBhvr>
                                        <p:cTn id="63" dur="26">
                                          <p:stCondLst>
                                            <p:cond delay="1312"/>
                                          </p:stCondLst>
                                        </p:cTn>
                                        <p:tgtEl>
                                          <p:spTgt spid="35"/>
                                        </p:tgtEl>
                                      </p:cBhvr>
                                      <p:to x="100000" y="80000"/>
                                    </p:animScale>
                                    <p:animScale>
                                      <p:cBhvr>
                                        <p:cTn id="64" dur="166" decel="50000">
                                          <p:stCondLst>
                                            <p:cond delay="1338"/>
                                          </p:stCondLst>
                                        </p:cTn>
                                        <p:tgtEl>
                                          <p:spTgt spid="35"/>
                                        </p:tgtEl>
                                      </p:cBhvr>
                                      <p:to x="100000" y="100000"/>
                                    </p:animScale>
                                    <p:animScale>
                                      <p:cBhvr>
                                        <p:cTn id="65" dur="26">
                                          <p:stCondLst>
                                            <p:cond delay="1642"/>
                                          </p:stCondLst>
                                        </p:cTn>
                                        <p:tgtEl>
                                          <p:spTgt spid="35"/>
                                        </p:tgtEl>
                                      </p:cBhvr>
                                      <p:to x="100000" y="90000"/>
                                    </p:animScale>
                                    <p:animScale>
                                      <p:cBhvr>
                                        <p:cTn id="66" dur="166" decel="50000">
                                          <p:stCondLst>
                                            <p:cond delay="1668"/>
                                          </p:stCondLst>
                                        </p:cTn>
                                        <p:tgtEl>
                                          <p:spTgt spid="35"/>
                                        </p:tgtEl>
                                      </p:cBhvr>
                                      <p:to x="100000" y="100000"/>
                                    </p:animScale>
                                    <p:animScale>
                                      <p:cBhvr>
                                        <p:cTn id="67" dur="26">
                                          <p:stCondLst>
                                            <p:cond delay="1808"/>
                                          </p:stCondLst>
                                        </p:cTn>
                                        <p:tgtEl>
                                          <p:spTgt spid="35"/>
                                        </p:tgtEl>
                                      </p:cBhvr>
                                      <p:to x="100000" y="95000"/>
                                    </p:animScale>
                                    <p:animScale>
                                      <p:cBhvr>
                                        <p:cTn id="68" dur="166" decel="50000">
                                          <p:stCondLst>
                                            <p:cond delay="1834"/>
                                          </p:stCondLst>
                                        </p:cTn>
                                        <p:tgtEl>
                                          <p:spTgt spid="35"/>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80">
                                          <p:stCondLst>
                                            <p:cond delay="0"/>
                                          </p:stCondLst>
                                        </p:cTn>
                                        <p:tgtEl>
                                          <p:spTgt spid="32"/>
                                        </p:tgtEl>
                                      </p:cBhvr>
                                    </p:animEffect>
                                    <p:anim calcmode="lin" valueType="num">
                                      <p:cBhvr>
                                        <p:cTn id="72"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77" dur="26">
                                          <p:stCondLst>
                                            <p:cond delay="650"/>
                                          </p:stCondLst>
                                        </p:cTn>
                                        <p:tgtEl>
                                          <p:spTgt spid="32"/>
                                        </p:tgtEl>
                                      </p:cBhvr>
                                      <p:to x="100000" y="60000"/>
                                    </p:animScale>
                                    <p:animScale>
                                      <p:cBhvr>
                                        <p:cTn id="78" dur="166" decel="50000">
                                          <p:stCondLst>
                                            <p:cond delay="676"/>
                                          </p:stCondLst>
                                        </p:cTn>
                                        <p:tgtEl>
                                          <p:spTgt spid="32"/>
                                        </p:tgtEl>
                                      </p:cBhvr>
                                      <p:to x="100000" y="100000"/>
                                    </p:animScale>
                                    <p:animScale>
                                      <p:cBhvr>
                                        <p:cTn id="79" dur="26">
                                          <p:stCondLst>
                                            <p:cond delay="1312"/>
                                          </p:stCondLst>
                                        </p:cTn>
                                        <p:tgtEl>
                                          <p:spTgt spid="32"/>
                                        </p:tgtEl>
                                      </p:cBhvr>
                                      <p:to x="100000" y="80000"/>
                                    </p:animScale>
                                    <p:animScale>
                                      <p:cBhvr>
                                        <p:cTn id="80" dur="166" decel="50000">
                                          <p:stCondLst>
                                            <p:cond delay="1338"/>
                                          </p:stCondLst>
                                        </p:cTn>
                                        <p:tgtEl>
                                          <p:spTgt spid="32"/>
                                        </p:tgtEl>
                                      </p:cBhvr>
                                      <p:to x="100000" y="100000"/>
                                    </p:animScale>
                                    <p:animScale>
                                      <p:cBhvr>
                                        <p:cTn id="81" dur="26">
                                          <p:stCondLst>
                                            <p:cond delay="1642"/>
                                          </p:stCondLst>
                                        </p:cTn>
                                        <p:tgtEl>
                                          <p:spTgt spid="32"/>
                                        </p:tgtEl>
                                      </p:cBhvr>
                                      <p:to x="100000" y="90000"/>
                                    </p:animScale>
                                    <p:animScale>
                                      <p:cBhvr>
                                        <p:cTn id="82" dur="166" decel="50000">
                                          <p:stCondLst>
                                            <p:cond delay="1668"/>
                                          </p:stCondLst>
                                        </p:cTn>
                                        <p:tgtEl>
                                          <p:spTgt spid="32"/>
                                        </p:tgtEl>
                                      </p:cBhvr>
                                      <p:to x="100000" y="100000"/>
                                    </p:animScale>
                                    <p:animScale>
                                      <p:cBhvr>
                                        <p:cTn id="83" dur="26">
                                          <p:stCondLst>
                                            <p:cond delay="1808"/>
                                          </p:stCondLst>
                                        </p:cTn>
                                        <p:tgtEl>
                                          <p:spTgt spid="32"/>
                                        </p:tgtEl>
                                      </p:cBhvr>
                                      <p:to x="100000" y="95000"/>
                                    </p:animScale>
                                    <p:animScale>
                                      <p:cBhvr>
                                        <p:cTn id="84" dur="166" decel="50000">
                                          <p:stCondLst>
                                            <p:cond delay="1834"/>
                                          </p:stCondLst>
                                        </p:cTn>
                                        <p:tgtEl>
                                          <p:spTgt spid="32"/>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down)">
                                      <p:cBhvr>
                                        <p:cTn id="87" dur="580">
                                          <p:stCondLst>
                                            <p:cond delay="0"/>
                                          </p:stCondLst>
                                        </p:cTn>
                                        <p:tgtEl>
                                          <p:spTgt spid="36"/>
                                        </p:tgtEl>
                                      </p:cBhvr>
                                    </p:animEffect>
                                    <p:anim calcmode="lin" valueType="num">
                                      <p:cBhvr>
                                        <p:cTn id="8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93" dur="26">
                                          <p:stCondLst>
                                            <p:cond delay="650"/>
                                          </p:stCondLst>
                                        </p:cTn>
                                        <p:tgtEl>
                                          <p:spTgt spid="36"/>
                                        </p:tgtEl>
                                      </p:cBhvr>
                                      <p:to x="100000" y="60000"/>
                                    </p:animScale>
                                    <p:animScale>
                                      <p:cBhvr>
                                        <p:cTn id="94" dur="166" decel="50000">
                                          <p:stCondLst>
                                            <p:cond delay="676"/>
                                          </p:stCondLst>
                                        </p:cTn>
                                        <p:tgtEl>
                                          <p:spTgt spid="36"/>
                                        </p:tgtEl>
                                      </p:cBhvr>
                                      <p:to x="100000" y="100000"/>
                                    </p:animScale>
                                    <p:animScale>
                                      <p:cBhvr>
                                        <p:cTn id="95" dur="26">
                                          <p:stCondLst>
                                            <p:cond delay="1312"/>
                                          </p:stCondLst>
                                        </p:cTn>
                                        <p:tgtEl>
                                          <p:spTgt spid="36"/>
                                        </p:tgtEl>
                                      </p:cBhvr>
                                      <p:to x="100000" y="80000"/>
                                    </p:animScale>
                                    <p:animScale>
                                      <p:cBhvr>
                                        <p:cTn id="96" dur="166" decel="50000">
                                          <p:stCondLst>
                                            <p:cond delay="1338"/>
                                          </p:stCondLst>
                                        </p:cTn>
                                        <p:tgtEl>
                                          <p:spTgt spid="36"/>
                                        </p:tgtEl>
                                      </p:cBhvr>
                                      <p:to x="100000" y="100000"/>
                                    </p:animScale>
                                    <p:animScale>
                                      <p:cBhvr>
                                        <p:cTn id="97" dur="26">
                                          <p:stCondLst>
                                            <p:cond delay="1642"/>
                                          </p:stCondLst>
                                        </p:cTn>
                                        <p:tgtEl>
                                          <p:spTgt spid="36"/>
                                        </p:tgtEl>
                                      </p:cBhvr>
                                      <p:to x="100000" y="90000"/>
                                    </p:animScale>
                                    <p:animScale>
                                      <p:cBhvr>
                                        <p:cTn id="98" dur="166" decel="50000">
                                          <p:stCondLst>
                                            <p:cond delay="1668"/>
                                          </p:stCondLst>
                                        </p:cTn>
                                        <p:tgtEl>
                                          <p:spTgt spid="36"/>
                                        </p:tgtEl>
                                      </p:cBhvr>
                                      <p:to x="100000" y="100000"/>
                                    </p:animScale>
                                    <p:animScale>
                                      <p:cBhvr>
                                        <p:cTn id="99" dur="26">
                                          <p:stCondLst>
                                            <p:cond delay="1808"/>
                                          </p:stCondLst>
                                        </p:cTn>
                                        <p:tgtEl>
                                          <p:spTgt spid="36"/>
                                        </p:tgtEl>
                                      </p:cBhvr>
                                      <p:to x="100000" y="95000"/>
                                    </p:animScale>
                                    <p:animScale>
                                      <p:cBhvr>
                                        <p:cTn id="100" dur="166" decel="50000">
                                          <p:stCondLst>
                                            <p:cond delay="1834"/>
                                          </p:stCondLst>
                                        </p:cTn>
                                        <p:tgtEl>
                                          <p:spTgt spid="36"/>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wipe(down)">
                                      <p:cBhvr>
                                        <p:cTn id="103" dur="580">
                                          <p:stCondLst>
                                            <p:cond delay="0"/>
                                          </p:stCondLst>
                                        </p:cTn>
                                        <p:tgtEl>
                                          <p:spTgt spid="26"/>
                                        </p:tgtEl>
                                      </p:cBhvr>
                                    </p:animEffect>
                                    <p:anim calcmode="lin" valueType="num">
                                      <p:cBhvr>
                                        <p:cTn id="10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09" dur="26">
                                          <p:stCondLst>
                                            <p:cond delay="650"/>
                                          </p:stCondLst>
                                        </p:cTn>
                                        <p:tgtEl>
                                          <p:spTgt spid="26"/>
                                        </p:tgtEl>
                                      </p:cBhvr>
                                      <p:to x="100000" y="60000"/>
                                    </p:animScale>
                                    <p:animScale>
                                      <p:cBhvr>
                                        <p:cTn id="110" dur="166" decel="50000">
                                          <p:stCondLst>
                                            <p:cond delay="676"/>
                                          </p:stCondLst>
                                        </p:cTn>
                                        <p:tgtEl>
                                          <p:spTgt spid="26"/>
                                        </p:tgtEl>
                                      </p:cBhvr>
                                      <p:to x="100000" y="100000"/>
                                    </p:animScale>
                                    <p:animScale>
                                      <p:cBhvr>
                                        <p:cTn id="111" dur="26">
                                          <p:stCondLst>
                                            <p:cond delay="1312"/>
                                          </p:stCondLst>
                                        </p:cTn>
                                        <p:tgtEl>
                                          <p:spTgt spid="26"/>
                                        </p:tgtEl>
                                      </p:cBhvr>
                                      <p:to x="100000" y="80000"/>
                                    </p:animScale>
                                    <p:animScale>
                                      <p:cBhvr>
                                        <p:cTn id="112" dur="166" decel="50000">
                                          <p:stCondLst>
                                            <p:cond delay="1338"/>
                                          </p:stCondLst>
                                        </p:cTn>
                                        <p:tgtEl>
                                          <p:spTgt spid="26"/>
                                        </p:tgtEl>
                                      </p:cBhvr>
                                      <p:to x="100000" y="100000"/>
                                    </p:animScale>
                                    <p:animScale>
                                      <p:cBhvr>
                                        <p:cTn id="113" dur="26">
                                          <p:stCondLst>
                                            <p:cond delay="1642"/>
                                          </p:stCondLst>
                                        </p:cTn>
                                        <p:tgtEl>
                                          <p:spTgt spid="26"/>
                                        </p:tgtEl>
                                      </p:cBhvr>
                                      <p:to x="100000" y="90000"/>
                                    </p:animScale>
                                    <p:animScale>
                                      <p:cBhvr>
                                        <p:cTn id="114" dur="166" decel="50000">
                                          <p:stCondLst>
                                            <p:cond delay="1668"/>
                                          </p:stCondLst>
                                        </p:cTn>
                                        <p:tgtEl>
                                          <p:spTgt spid="26"/>
                                        </p:tgtEl>
                                      </p:cBhvr>
                                      <p:to x="100000" y="100000"/>
                                    </p:animScale>
                                    <p:animScale>
                                      <p:cBhvr>
                                        <p:cTn id="115" dur="26">
                                          <p:stCondLst>
                                            <p:cond delay="1808"/>
                                          </p:stCondLst>
                                        </p:cTn>
                                        <p:tgtEl>
                                          <p:spTgt spid="26"/>
                                        </p:tgtEl>
                                      </p:cBhvr>
                                      <p:to x="100000" y="95000"/>
                                    </p:animScale>
                                    <p:animScale>
                                      <p:cBhvr>
                                        <p:cTn id="116" dur="166" decel="50000">
                                          <p:stCondLst>
                                            <p:cond delay="1834"/>
                                          </p:stCondLst>
                                        </p:cTn>
                                        <p:tgtEl>
                                          <p:spTgt spid="26"/>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1"/>
                                        </p:tgtEl>
                                        <p:attrNameLst>
                                          <p:attrName>style.visibility</p:attrName>
                                        </p:attrNameLst>
                                      </p:cBhvr>
                                      <p:to>
                                        <p:strVal val="visible"/>
                                      </p:to>
                                    </p:set>
                                    <p:animEffect transition="in" filter="wipe(down)">
                                      <p:cBhvr>
                                        <p:cTn id="119" dur="580">
                                          <p:stCondLst>
                                            <p:cond delay="0"/>
                                          </p:stCondLst>
                                        </p:cTn>
                                        <p:tgtEl>
                                          <p:spTgt spid="31"/>
                                        </p:tgtEl>
                                      </p:cBhvr>
                                    </p:animEffect>
                                    <p:anim calcmode="lin" valueType="num">
                                      <p:cBhvr>
                                        <p:cTn id="120"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25" dur="26">
                                          <p:stCondLst>
                                            <p:cond delay="650"/>
                                          </p:stCondLst>
                                        </p:cTn>
                                        <p:tgtEl>
                                          <p:spTgt spid="31"/>
                                        </p:tgtEl>
                                      </p:cBhvr>
                                      <p:to x="100000" y="60000"/>
                                    </p:animScale>
                                    <p:animScale>
                                      <p:cBhvr>
                                        <p:cTn id="126" dur="166" decel="50000">
                                          <p:stCondLst>
                                            <p:cond delay="676"/>
                                          </p:stCondLst>
                                        </p:cTn>
                                        <p:tgtEl>
                                          <p:spTgt spid="31"/>
                                        </p:tgtEl>
                                      </p:cBhvr>
                                      <p:to x="100000" y="100000"/>
                                    </p:animScale>
                                    <p:animScale>
                                      <p:cBhvr>
                                        <p:cTn id="127" dur="26">
                                          <p:stCondLst>
                                            <p:cond delay="1312"/>
                                          </p:stCondLst>
                                        </p:cTn>
                                        <p:tgtEl>
                                          <p:spTgt spid="31"/>
                                        </p:tgtEl>
                                      </p:cBhvr>
                                      <p:to x="100000" y="80000"/>
                                    </p:animScale>
                                    <p:animScale>
                                      <p:cBhvr>
                                        <p:cTn id="128" dur="166" decel="50000">
                                          <p:stCondLst>
                                            <p:cond delay="1338"/>
                                          </p:stCondLst>
                                        </p:cTn>
                                        <p:tgtEl>
                                          <p:spTgt spid="31"/>
                                        </p:tgtEl>
                                      </p:cBhvr>
                                      <p:to x="100000" y="100000"/>
                                    </p:animScale>
                                    <p:animScale>
                                      <p:cBhvr>
                                        <p:cTn id="129" dur="26">
                                          <p:stCondLst>
                                            <p:cond delay="1642"/>
                                          </p:stCondLst>
                                        </p:cTn>
                                        <p:tgtEl>
                                          <p:spTgt spid="31"/>
                                        </p:tgtEl>
                                      </p:cBhvr>
                                      <p:to x="100000" y="90000"/>
                                    </p:animScale>
                                    <p:animScale>
                                      <p:cBhvr>
                                        <p:cTn id="130" dur="166" decel="50000">
                                          <p:stCondLst>
                                            <p:cond delay="1668"/>
                                          </p:stCondLst>
                                        </p:cTn>
                                        <p:tgtEl>
                                          <p:spTgt spid="31"/>
                                        </p:tgtEl>
                                      </p:cBhvr>
                                      <p:to x="100000" y="100000"/>
                                    </p:animScale>
                                    <p:animScale>
                                      <p:cBhvr>
                                        <p:cTn id="131" dur="26">
                                          <p:stCondLst>
                                            <p:cond delay="1808"/>
                                          </p:stCondLst>
                                        </p:cTn>
                                        <p:tgtEl>
                                          <p:spTgt spid="31"/>
                                        </p:tgtEl>
                                      </p:cBhvr>
                                      <p:to x="100000" y="95000"/>
                                    </p:animScale>
                                    <p:animScale>
                                      <p:cBhvr>
                                        <p:cTn id="132" dur="166" decel="50000">
                                          <p:stCondLst>
                                            <p:cond delay="1834"/>
                                          </p:stCondLst>
                                        </p:cTn>
                                        <p:tgtEl>
                                          <p:spTgt spid="31"/>
                                        </p:tgtEl>
                                      </p:cBhvr>
                                      <p:to x="100000" y="100000"/>
                                    </p:animScale>
                                  </p:childTnLst>
                                </p:cTn>
                              </p:par>
                            </p:childTnLst>
                          </p:cTn>
                        </p:par>
                        <p:par>
                          <p:cTn id="133" fill="hold">
                            <p:stCondLst>
                              <p:cond delay="2000"/>
                            </p:stCondLst>
                            <p:childTnLst>
                              <p:par>
                                <p:cTn id="134" presetID="2" presetClass="entr" presetSubtype="4" fill="hold" nodeType="after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D1A49290-300D-4754-A5A0-CB66BB7E12D0}" type="datetime1">
              <a:rPr lang="en-SG" smtClean="0"/>
              <a:t>18/4/2018</a:t>
            </a:fld>
            <a:endParaRPr lang="en-SG" dirty="0"/>
          </a:p>
        </p:txBody>
      </p:sp>
      <p:sp>
        <p:nvSpPr>
          <p:cNvPr id="9"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
        <p:nvSpPr>
          <p:cNvPr id="10"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Tree>
    <p:extLst>
      <p:ext uri="{BB962C8B-B14F-4D97-AF65-F5344CB8AC3E}">
        <p14:creationId xmlns:p14="http://schemas.microsoft.com/office/powerpoint/2010/main" val="426878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4E2F3923-C492-459C-88C9-56C7174D3EE2}" type="datetime1">
              <a:rPr lang="en-SG" smtClean="0"/>
              <a:t>18/4/2018</a:t>
            </a:fld>
            <a:endParaRPr lang="en-SG" dirty="0"/>
          </a:p>
        </p:txBody>
      </p:sp>
      <p:sp>
        <p:nvSpPr>
          <p:cNvPr id="9"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
        <p:nvSpPr>
          <p:cNvPr id="10"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Tree>
    <p:extLst>
      <p:ext uri="{BB962C8B-B14F-4D97-AF65-F5344CB8AC3E}">
        <p14:creationId xmlns:p14="http://schemas.microsoft.com/office/powerpoint/2010/main" val="3450824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5BE83D24-7D60-427B-8DB3-2D767D154C6E}" type="datetime1">
              <a:rPr lang="en-SG" smtClean="0"/>
              <a:t>18/4/2018</a:t>
            </a:fld>
            <a:endParaRPr lang="en-SG" dirty="0"/>
          </a:p>
        </p:txBody>
      </p:sp>
      <p:sp>
        <p:nvSpPr>
          <p:cNvPr id="8"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
        <p:nvSpPr>
          <p:cNvPr id="9" name="Text Placeholder 3"/>
          <p:cNvSpPr>
            <a:spLocks noGrp="1"/>
          </p:cNvSpPr>
          <p:nvPr>
            <p:ph type="body" sz="half" idx="10"/>
          </p:nvPr>
        </p:nvSpPr>
        <p:spPr>
          <a:xfrm>
            <a:off x="457200" y="1435100"/>
            <a:ext cx="8153400" cy="4691063"/>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Tree>
    <p:extLst>
      <p:ext uri="{BB962C8B-B14F-4D97-AF65-F5344CB8AC3E}">
        <p14:creationId xmlns:p14="http://schemas.microsoft.com/office/powerpoint/2010/main" val="30951373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pic>
        <p:nvPicPr>
          <p:cNvPr id="11" name="Picture 10" descr="thank you.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27776"/>
            <a:ext cx="9144000" cy="1030224"/>
          </a:xfrm>
          <a:prstGeom prst="rect">
            <a:avLst/>
          </a:prstGeom>
        </p:spPr>
      </p:pic>
    </p:spTree>
    <p:extLst>
      <p:ext uri="{BB962C8B-B14F-4D97-AF65-F5344CB8AC3E}">
        <p14:creationId xmlns:p14="http://schemas.microsoft.com/office/powerpoint/2010/main" val="15348329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07F22FE7-2F25-4DAC-8B1D-411EC0493A09}" type="datetime1">
              <a:rPr lang="en-SG" smtClean="0"/>
              <a:t>18/4/2018</a:t>
            </a:fld>
            <a:endParaRPr lang="en-SG" dirty="0"/>
          </a:p>
        </p:txBody>
      </p:sp>
      <p:sp>
        <p:nvSpPr>
          <p:cNvPr id="8"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
        <p:nvSpPr>
          <p:cNvPr id="9"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Tree>
    <p:extLst>
      <p:ext uri="{BB962C8B-B14F-4D97-AF65-F5344CB8AC3E}">
        <p14:creationId xmlns:p14="http://schemas.microsoft.com/office/powerpoint/2010/main" val="240307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B920FB79-7C1A-49D3-9B43-87E12A0CAFF8}" type="datetime1">
              <a:rPr lang="en-SG" smtClean="0"/>
              <a:t>18/4/2018</a:t>
            </a:fld>
            <a:endParaRPr lang="en-SG" dirty="0"/>
          </a:p>
        </p:txBody>
      </p:sp>
      <p:sp>
        <p:nvSpPr>
          <p:cNvPr id="8"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
        <p:nvSpPr>
          <p:cNvPr id="9"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Tree>
    <p:extLst>
      <p:ext uri="{BB962C8B-B14F-4D97-AF65-F5344CB8AC3E}">
        <p14:creationId xmlns:p14="http://schemas.microsoft.com/office/powerpoint/2010/main" val="110327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54FDCD53-ED61-4F70-B05E-3165ABE54021}" type="datetime1">
              <a:rPr lang="en-SG" smtClean="0"/>
              <a:t>18/4/2018</a:t>
            </a:fld>
            <a:endParaRPr lang="en-SG" dirty="0"/>
          </a:p>
        </p:txBody>
      </p:sp>
      <p:sp>
        <p:nvSpPr>
          <p:cNvPr id="9"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
        <p:nvSpPr>
          <p:cNvPr id="10"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Tree>
    <p:extLst>
      <p:ext uri="{BB962C8B-B14F-4D97-AF65-F5344CB8AC3E}">
        <p14:creationId xmlns:p14="http://schemas.microsoft.com/office/powerpoint/2010/main" val="301441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7AAA31BC-C3B7-4E00-94C5-B2A558ED8BB5}" type="datetime1">
              <a:rPr lang="en-SG" smtClean="0"/>
              <a:t>18/4/2018</a:t>
            </a:fld>
            <a:endParaRPr lang="en-SG" dirty="0"/>
          </a:p>
        </p:txBody>
      </p:sp>
      <p:sp>
        <p:nvSpPr>
          <p:cNvPr id="12" name="Slide Number Placeholder 5"/>
          <p:cNvSpPr>
            <a:spLocks noGrp="1"/>
          </p:cNvSpPr>
          <p:nvPr>
            <p:ph type="sldNum" sz="quarter" idx="12"/>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
        <p:nvSpPr>
          <p:cNvPr id="13" name="Footer Placeholder 4"/>
          <p:cNvSpPr>
            <a:spLocks noGrp="1"/>
          </p:cNvSpPr>
          <p:nvPr>
            <p:ph type="ftr" sz="quarter" idx="1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Tree>
    <p:extLst>
      <p:ext uri="{BB962C8B-B14F-4D97-AF65-F5344CB8AC3E}">
        <p14:creationId xmlns:p14="http://schemas.microsoft.com/office/powerpoint/2010/main" val="2261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B9247FEE-E697-4EBE-8DEE-F599985A3333}" type="datetime1">
              <a:rPr lang="en-SG" smtClean="0"/>
              <a:t>18/4/2018</a:t>
            </a:fld>
            <a:endParaRPr lang="en-SG" dirty="0"/>
          </a:p>
        </p:txBody>
      </p:sp>
      <p:sp>
        <p:nvSpPr>
          <p:cNvPr id="8"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
        <p:nvSpPr>
          <p:cNvPr id="9"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Tree>
    <p:extLst>
      <p:ext uri="{BB962C8B-B14F-4D97-AF65-F5344CB8AC3E}">
        <p14:creationId xmlns:p14="http://schemas.microsoft.com/office/powerpoint/2010/main" val="309513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FE153EF5-3E4B-4474-92B9-25312E3C5F11}" type="datetime1">
              <a:rPr lang="en-SG" smtClean="0"/>
              <a:t>18/4/2018</a:t>
            </a:fld>
            <a:endParaRPr lang="en-SG" dirty="0"/>
          </a:p>
        </p:txBody>
      </p:sp>
      <p:sp>
        <p:nvSpPr>
          <p:cNvPr id="7"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
        <p:nvSpPr>
          <p:cNvPr id="8"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Tree>
    <p:extLst>
      <p:ext uri="{BB962C8B-B14F-4D97-AF65-F5344CB8AC3E}">
        <p14:creationId xmlns:p14="http://schemas.microsoft.com/office/powerpoint/2010/main" val="4052927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0DB63002-B1D9-4A66-8689-C68F7794DF5A}" type="datetime1">
              <a:rPr lang="en-SG" smtClean="0"/>
              <a:t>18/4/2018</a:t>
            </a:fld>
            <a:endParaRPr lang="en-SG" dirty="0"/>
          </a:p>
        </p:txBody>
      </p:sp>
      <p:sp>
        <p:nvSpPr>
          <p:cNvPr id="10"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
        <p:nvSpPr>
          <p:cNvPr id="11"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Tree>
    <p:extLst>
      <p:ext uri="{BB962C8B-B14F-4D97-AF65-F5344CB8AC3E}">
        <p14:creationId xmlns:p14="http://schemas.microsoft.com/office/powerpoint/2010/main" val="252403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1D6DDB4C-8249-442B-8BD0-24D5E6626FDA}" type="datetime1">
              <a:rPr lang="en-SG" smtClean="0"/>
              <a:t>18/4/2018</a:t>
            </a:fld>
            <a:endParaRPr lang="en-SG" dirty="0"/>
          </a:p>
        </p:txBody>
      </p:sp>
      <p:sp>
        <p:nvSpPr>
          <p:cNvPr id="10"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sp>
        <p:nvSpPr>
          <p:cNvPr id="11"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Tree>
    <p:extLst>
      <p:ext uri="{BB962C8B-B14F-4D97-AF65-F5344CB8AC3E}">
        <p14:creationId xmlns:p14="http://schemas.microsoft.com/office/powerpoint/2010/main" val="1785166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5"/>
          <a:stretch>
            <a:fillRect/>
          </a:stretch>
        </p:blipFill>
        <p:spPr>
          <a:xfrm>
            <a:off x="0" y="5925312"/>
            <a:ext cx="9144000" cy="932688"/>
          </a:xfrm>
          <a:prstGeom prst="rect">
            <a:avLst/>
          </a:prstGeom>
        </p:spPr>
      </p:pic>
      <p:pic>
        <p:nvPicPr>
          <p:cNvPr id="8" name="Picture 7"/>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0" y="0"/>
            <a:ext cx="9144000" cy="1024128"/>
          </a:xfrm>
          <a:prstGeom prst="rect">
            <a:avLst/>
          </a:prstGeom>
        </p:spPr>
      </p:pic>
      <p:pic>
        <p:nvPicPr>
          <p:cNvPr id="7" name="Picture 6"/>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0" y="5925312"/>
            <a:ext cx="9144000" cy="932688"/>
          </a:xfrm>
          <a:prstGeom prst="rect">
            <a:avLst/>
          </a:prstGeom>
        </p:spPr>
      </p:pic>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000">
                <a:solidFill>
                  <a:srgbClr val="1F497D"/>
                </a:solidFill>
              </a:defRPr>
            </a:lvl1pPr>
          </a:lstStyle>
          <a:p>
            <a:fld id="{4C6A32EE-6AB0-4178-A89D-0799E1E3A1F3}" type="datetime1">
              <a:rPr lang="en-SG" smtClean="0"/>
              <a:t>18/4/2018</a:t>
            </a:fld>
            <a:endParaRPr lang="en-SG" dirty="0"/>
          </a:p>
        </p:txBody>
      </p:sp>
      <p:sp>
        <p:nvSpPr>
          <p:cNvPr id="10"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rgbClr val="1F497D"/>
                </a:solidFill>
              </a:defRPr>
            </a:lvl1pPr>
          </a:lstStyle>
          <a:p>
            <a:r>
              <a:rPr lang="en-SG" dirty="0" smtClean="0"/>
              <a:t>Confidential © Emerio. 2014</a:t>
            </a:r>
            <a:endParaRPr lang="en-SG" dirty="0"/>
          </a:p>
        </p:txBody>
      </p:sp>
      <p:sp>
        <p:nvSpPr>
          <p:cNvPr id="11" name="Slide Number Placeholder 5"/>
          <p:cNvSpPr>
            <a:spLocks noGrp="1"/>
          </p:cNvSpPr>
          <p:nvPr>
            <p:ph type="sldNum" sz="quarter" idx="4"/>
          </p:nvPr>
        </p:nvSpPr>
        <p:spPr>
          <a:xfrm>
            <a:off x="6777306" y="6492875"/>
            <a:ext cx="2133600" cy="365125"/>
          </a:xfrm>
          <a:prstGeom prst="rect">
            <a:avLst/>
          </a:prstGeom>
        </p:spPr>
        <p:txBody>
          <a:bodyPr vert="horz" lIns="91440" tIns="45720" rIns="91440" bIns="45720" rtlCol="0" anchor="ctr"/>
          <a:lstStyle>
            <a:lvl1pPr algn="r">
              <a:defRPr sz="1000">
                <a:solidFill>
                  <a:srgbClr val="1F497D"/>
                </a:solidFill>
              </a:defRPr>
            </a:lvl1pPr>
          </a:lstStyle>
          <a:p>
            <a:fld id="{7DCAA35E-78A8-4A6E-9751-54777C23CB34}" type="slidenum">
              <a:rPr lang="en-SG" smtClean="0"/>
              <a:t>‹#›</a:t>
            </a:fld>
            <a:endParaRPr lang="en-SG" dirty="0"/>
          </a:p>
        </p:txBody>
      </p:sp>
      <p:pic>
        <p:nvPicPr>
          <p:cNvPr id="12" name="Picture 11"/>
          <p:cNvPicPr>
            <a:picLocks noChangeAspect="1"/>
          </p:cNvPicPr>
          <p:nvPr/>
        </p:nvPicPr>
        <p:blipFill>
          <a:blip r:embed="rId18"/>
          <a:stretch>
            <a:fillRect/>
          </a:stretch>
        </p:blipFill>
        <p:spPr>
          <a:xfrm>
            <a:off x="0" y="0"/>
            <a:ext cx="9144000" cy="1024128"/>
          </a:xfrm>
          <a:prstGeom prst="rect">
            <a:avLst/>
          </a:prstGeom>
        </p:spPr>
      </p:pic>
      <p:sp>
        <p:nvSpPr>
          <p:cNvPr id="2" name="Title Placeholder 1"/>
          <p:cNvSpPr>
            <a:spLocks noGrp="1"/>
          </p:cNvSpPr>
          <p:nvPr>
            <p:ph type="title"/>
          </p:nvPr>
        </p:nvSpPr>
        <p:spPr>
          <a:xfrm>
            <a:off x="635007" y="121401"/>
            <a:ext cx="6630159" cy="9027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1020499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4" r:id="rId12"/>
    <p:sldLayoutId id="2147483745" r:id="rId13"/>
  </p:sldLayoutIdLst>
  <p:hf hdr="0"/>
  <p:txStyles>
    <p:titleStyle>
      <a:lvl1pPr algn="l" defTabSz="457200" rtl="0" eaLnBrk="1" latinLnBrk="0" hangingPunct="1">
        <a:spcBef>
          <a:spcPct val="0"/>
        </a:spcBef>
        <a:buNone/>
        <a:defRPr sz="2800" b="1" kern="1200">
          <a:solidFill>
            <a:srgbClr val="1F497D"/>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9994" y="2438400"/>
            <a:ext cx="5916556" cy="892552"/>
          </a:xfrm>
          <a:prstGeom prst="rect">
            <a:avLst/>
          </a:prstGeom>
        </p:spPr>
        <p:txBody>
          <a:bodyPr wrap="none">
            <a:spAutoFit/>
          </a:bodyPr>
          <a:lstStyle/>
          <a:p>
            <a:pPr algn="ctr"/>
            <a:r>
              <a:rPr kumimoji="1" lang="en-US" altLang="ja-JP" sz="2800" b="1" dirty="0" smtClean="0">
                <a:latin typeface="+mj-lt"/>
                <a:ea typeface="Meiryo UI" panose="020B0604030504040204" pitchFamily="50" charset="-128"/>
                <a:cs typeface="Times New Roman" panose="02020603050405020304" pitchFamily="18" charset="0"/>
              </a:rPr>
              <a:t>NTTPC-OEM</a:t>
            </a:r>
            <a:r>
              <a:rPr lang="en-US" altLang="ja-JP" sz="2800" b="1" dirty="0">
                <a:latin typeface="+mj-lt"/>
                <a:ea typeface="Meiryo UI" panose="020B0604030504040204" pitchFamily="50" charset="-128"/>
                <a:cs typeface="Times New Roman" panose="02020603050405020304" pitchFamily="18" charset="0"/>
              </a:rPr>
              <a:t>-</a:t>
            </a:r>
            <a:r>
              <a:rPr kumimoji="1" lang="en-US" altLang="ja-JP" sz="2800" b="1" dirty="0" smtClean="0">
                <a:latin typeface="+mj-lt"/>
                <a:ea typeface="Meiryo UI" panose="020B0604030504040204" pitchFamily="50" charset="-128"/>
                <a:cs typeface="Times New Roman" panose="02020603050405020304" pitchFamily="18" charset="0"/>
              </a:rPr>
              <a:t>VoIP</a:t>
            </a:r>
            <a:r>
              <a:rPr lang="ja-JP" altLang="en-US" sz="2800" b="1" dirty="0" smtClean="0">
                <a:latin typeface="+mj-lt"/>
                <a:ea typeface="Meiryo UI" panose="020B0604030504040204" pitchFamily="50" charset="-128"/>
                <a:cs typeface="Times New Roman" panose="02020603050405020304" pitchFamily="18" charset="0"/>
              </a:rPr>
              <a:t> </a:t>
            </a:r>
            <a:r>
              <a:rPr lang="en-US" altLang="ja-JP" sz="2800" b="1" dirty="0" smtClean="0">
                <a:latin typeface="+mj-lt"/>
                <a:ea typeface="Meiryo UI" panose="020B0604030504040204" pitchFamily="50" charset="-128"/>
                <a:cs typeface="Times New Roman" panose="02020603050405020304" pitchFamily="18" charset="0"/>
              </a:rPr>
              <a:t>Phase 2</a:t>
            </a:r>
            <a:endParaRPr lang="en-US" altLang="ja-JP" sz="2800" b="1" dirty="0" smtClean="0">
              <a:latin typeface="+mj-lt"/>
              <a:ea typeface="Meiryo UI" panose="020B0604030504040204" pitchFamily="50" charset="-128"/>
              <a:cs typeface="Times New Roman" panose="02020603050405020304" pitchFamily="18" charset="0"/>
            </a:endParaRPr>
          </a:p>
          <a:p>
            <a:pPr algn="ctr"/>
            <a:r>
              <a:rPr lang="en-US" altLang="ja-JP" sz="2400" b="1" dirty="0" smtClean="0">
                <a:latin typeface="+mj-lt"/>
                <a:ea typeface="Meiryo UI" panose="020B0604030504040204" pitchFamily="50" charset="-128"/>
                <a:cs typeface="Times New Roman" panose="02020603050405020304" pitchFamily="18" charset="0"/>
              </a:rPr>
              <a:t>Development </a:t>
            </a:r>
            <a:r>
              <a:rPr lang="en-US" altLang="ja-JP" sz="2400" b="1" dirty="0" smtClean="0">
                <a:latin typeface="+mj-lt"/>
                <a:ea typeface="Meiryo UI" panose="020B0604030504040204" pitchFamily="50" charset="-128"/>
                <a:cs typeface="Times New Roman" panose="02020603050405020304" pitchFamily="18" charset="0"/>
              </a:rPr>
              <a:t>Approach/Understanding Slide</a:t>
            </a:r>
            <a:endParaRPr lang="en-US" sz="2800" b="1" dirty="0">
              <a:latin typeface="Tahoma"/>
              <a:cs typeface="Tahoma"/>
            </a:endParaRPr>
          </a:p>
        </p:txBody>
      </p:sp>
      <p:sp>
        <p:nvSpPr>
          <p:cNvPr id="5" name="TextBox 4"/>
          <p:cNvSpPr txBox="1"/>
          <p:nvPr/>
        </p:nvSpPr>
        <p:spPr>
          <a:xfrm>
            <a:off x="3272978" y="4190010"/>
            <a:ext cx="2598057" cy="369332"/>
          </a:xfrm>
          <a:prstGeom prst="rect">
            <a:avLst/>
          </a:prstGeom>
          <a:noFill/>
        </p:spPr>
        <p:txBody>
          <a:bodyPr wrap="square" rtlCol="0">
            <a:spAutoFit/>
          </a:bodyPr>
          <a:lstStyle/>
          <a:p>
            <a:pPr algn="ctr"/>
            <a:r>
              <a:rPr lang="en-US" sz="1800" b="1" dirty="0" smtClean="0"/>
              <a:t>Date (</a:t>
            </a:r>
            <a:r>
              <a:rPr lang="en-US" b="1" dirty="0" smtClean="0"/>
              <a:t>18</a:t>
            </a:r>
            <a:r>
              <a:rPr lang="en-US" sz="1800" b="1" dirty="0" smtClean="0"/>
              <a:t> </a:t>
            </a:r>
            <a:r>
              <a:rPr lang="en-US" sz="1800" b="1" dirty="0" smtClean="0"/>
              <a:t>April 2018)</a:t>
            </a:r>
          </a:p>
        </p:txBody>
      </p:sp>
    </p:spTree>
    <p:extLst>
      <p:ext uri="{BB962C8B-B14F-4D97-AF65-F5344CB8AC3E}">
        <p14:creationId xmlns:p14="http://schemas.microsoft.com/office/powerpoint/2010/main" val="3094298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6211888" cy="533400"/>
          </a:xfrm>
        </p:spPr>
        <p:txBody>
          <a:bodyPr/>
          <a:lstStyle/>
          <a:p>
            <a:r>
              <a:rPr lang="en-US" dirty="0" smtClean="0"/>
              <a:t>5. E-mail feature</a:t>
            </a:r>
            <a:endParaRPr lang="en-US" dirty="0"/>
          </a:p>
        </p:txBody>
      </p:sp>
      <p:sp>
        <p:nvSpPr>
          <p:cNvPr id="5" name="Date Placeholder 4"/>
          <p:cNvSpPr>
            <a:spLocks noGrp="1"/>
          </p:cNvSpPr>
          <p:nvPr>
            <p:ph type="dt" sz="half" idx="10"/>
          </p:nvPr>
        </p:nvSpPr>
        <p:spPr/>
        <p:txBody>
          <a:bodyPr/>
          <a:lstStyle/>
          <a:p>
            <a:fld id="{1D6DDB4C-8249-442B-8BD0-24D5E6626FDA}" type="datetime1">
              <a:rPr lang="en-SG" smtClean="0"/>
              <a:t>18/4/2018</a:t>
            </a:fld>
            <a:endParaRPr lang="en-SG" dirty="0"/>
          </a:p>
        </p:txBody>
      </p:sp>
      <p:sp>
        <p:nvSpPr>
          <p:cNvPr id="6" name="Slide Number Placeholder 5"/>
          <p:cNvSpPr>
            <a:spLocks noGrp="1"/>
          </p:cNvSpPr>
          <p:nvPr>
            <p:ph type="sldNum" sz="quarter" idx="4"/>
          </p:nvPr>
        </p:nvSpPr>
        <p:spPr>
          <a:xfrm>
            <a:off x="6781800" y="6508115"/>
            <a:ext cx="2133600" cy="365125"/>
          </a:xfrm>
        </p:spPr>
        <p:txBody>
          <a:bodyPr/>
          <a:lstStyle/>
          <a:p>
            <a:fld id="{7DCAA35E-78A8-4A6E-9751-54777C23CB34}" type="slidenum">
              <a:rPr lang="en-SG" smtClean="0"/>
              <a:t>10</a:t>
            </a:fld>
            <a:endParaRPr lang="en-SG" dirty="0"/>
          </a:p>
        </p:txBody>
      </p:sp>
      <p:sp>
        <p:nvSpPr>
          <p:cNvPr id="7" name="Footer Placeholder 6"/>
          <p:cNvSpPr>
            <a:spLocks noGrp="1"/>
          </p:cNvSpPr>
          <p:nvPr>
            <p:ph type="ftr" sz="quarter" idx="3"/>
          </p:nvPr>
        </p:nvSpPr>
        <p:spPr/>
        <p:txBody>
          <a:bodyPr/>
          <a:lstStyle/>
          <a:p>
            <a:r>
              <a:rPr lang="en-SG" dirty="0" smtClean="0"/>
              <a:t>Confidential © Emerio. 2014</a:t>
            </a:r>
            <a:endParaRPr lang="en-SG" dirty="0"/>
          </a:p>
        </p:txBody>
      </p:sp>
      <p:sp>
        <p:nvSpPr>
          <p:cNvPr id="8" name="Rounded Rectangle 7"/>
          <p:cNvSpPr/>
          <p:nvPr/>
        </p:nvSpPr>
        <p:spPr>
          <a:xfrm>
            <a:off x="3684270" y="1066800"/>
            <a:ext cx="1592580" cy="6667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VoIP Billing Calculation Tool </a:t>
            </a:r>
            <a:endParaRPr lang="en-US" sz="1400" dirty="0"/>
          </a:p>
        </p:txBody>
      </p:sp>
      <p:cxnSp>
        <p:nvCxnSpPr>
          <p:cNvPr id="10" name="Straight Arrow Connector 9"/>
          <p:cNvCxnSpPr>
            <a:stCxn id="8" idx="2"/>
          </p:cNvCxnSpPr>
          <p:nvPr/>
        </p:nvCxnSpPr>
        <p:spPr>
          <a:xfrm>
            <a:off x="4480560" y="1733550"/>
            <a:ext cx="0" cy="288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516630" y="2057400"/>
            <a:ext cx="1927860" cy="609600"/>
          </a:xfrm>
          <a:prstGeom prst="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Upload to GUI</a:t>
            </a:r>
            <a:endParaRPr lang="en-US" sz="1400" dirty="0"/>
          </a:p>
        </p:txBody>
      </p:sp>
      <p:sp>
        <p:nvSpPr>
          <p:cNvPr id="14" name="Flowchart: Decision 13"/>
          <p:cNvSpPr/>
          <p:nvPr/>
        </p:nvSpPr>
        <p:spPr>
          <a:xfrm>
            <a:off x="4165183" y="3901281"/>
            <a:ext cx="586740" cy="457200"/>
          </a:xfrm>
          <a:prstGeom prst="flowChartDecision">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752599" y="4648200"/>
            <a:ext cx="2133601" cy="796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Notification sent to the OEM user with Admin in charge in cc</a:t>
            </a:r>
          </a:p>
        </p:txBody>
      </p:sp>
      <p:sp>
        <p:nvSpPr>
          <p:cNvPr id="16" name="Rectangle 15"/>
          <p:cNvSpPr/>
          <p:nvPr/>
        </p:nvSpPr>
        <p:spPr>
          <a:xfrm>
            <a:off x="5326380" y="4576763"/>
            <a:ext cx="1844040" cy="8255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Option in GUI to toggle Mail Notification</a:t>
            </a:r>
          </a:p>
        </p:txBody>
      </p:sp>
      <p:cxnSp>
        <p:nvCxnSpPr>
          <p:cNvPr id="18" name="Straight Connector 17"/>
          <p:cNvCxnSpPr/>
          <p:nvPr/>
        </p:nvCxnSpPr>
        <p:spPr>
          <a:xfrm>
            <a:off x="2819400" y="4106863"/>
            <a:ext cx="1387920" cy="12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819400" y="4119563"/>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67860" y="3581400"/>
            <a:ext cx="0" cy="288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724400" y="4126992"/>
            <a:ext cx="147514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211642" y="4119563"/>
            <a:ext cx="0" cy="4051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3056890" y="3897312"/>
            <a:ext cx="586740" cy="226219"/>
          </a:xfrm>
          <a:prstGeom prst="roundRect">
            <a:avLst/>
          </a:prstGeom>
          <a:noFill/>
          <a:ln>
            <a:solidFill>
              <a:schemeClr val="bg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YES</a:t>
            </a:r>
            <a:endParaRPr lang="en-US" sz="1400" dirty="0">
              <a:solidFill>
                <a:schemeClr val="tx1"/>
              </a:solidFill>
            </a:endParaRPr>
          </a:p>
        </p:txBody>
      </p:sp>
      <p:sp>
        <p:nvSpPr>
          <p:cNvPr id="29" name="Rounded Rectangle 28"/>
          <p:cNvSpPr/>
          <p:nvPr/>
        </p:nvSpPr>
        <p:spPr>
          <a:xfrm>
            <a:off x="5180965" y="3901281"/>
            <a:ext cx="516890" cy="228600"/>
          </a:xfrm>
          <a:prstGeom prst="roundRect">
            <a:avLst/>
          </a:prstGeom>
          <a:noFill/>
          <a:ln>
            <a:solidFill>
              <a:schemeClr val="bg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NO</a:t>
            </a:r>
          </a:p>
        </p:txBody>
      </p:sp>
      <p:cxnSp>
        <p:nvCxnSpPr>
          <p:cNvPr id="21" name="Straight Arrow Connector 20"/>
          <p:cNvCxnSpPr/>
          <p:nvPr/>
        </p:nvCxnSpPr>
        <p:spPr>
          <a:xfrm>
            <a:off x="4480560" y="2667000"/>
            <a:ext cx="0" cy="288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Folded Corner 29"/>
          <p:cNvSpPr/>
          <p:nvPr/>
        </p:nvSpPr>
        <p:spPr>
          <a:xfrm>
            <a:off x="3643630" y="2997200"/>
            <a:ext cx="1633220" cy="584200"/>
          </a:xfrm>
          <a:prstGeom prst="foldedCorner">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Mail Notification</a:t>
            </a:r>
          </a:p>
          <a:p>
            <a:pPr algn="ctr"/>
            <a:r>
              <a:rPr lang="en-US" sz="1400" dirty="0" smtClean="0"/>
              <a:t>Configuration</a:t>
            </a:r>
            <a:endParaRPr lang="en-US" sz="1400" dirty="0"/>
          </a:p>
        </p:txBody>
      </p:sp>
    </p:spTree>
    <p:extLst>
      <p:ext uri="{BB962C8B-B14F-4D97-AF65-F5344CB8AC3E}">
        <p14:creationId xmlns:p14="http://schemas.microsoft.com/office/powerpoint/2010/main" val="3778094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630159" cy="640599"/>
          </a:xfrm>
        </p:spPr>
        <p:txBody>
          <a:bodyPr>
            <a:normAutofit/>
          </a:bodyPr>
          <a:lstStyle/>
          <a:p>
            <a:r>
              <a:rPr lang="en-US" dirty="0" smtClean="0">
                <a:latin typeface="+mn-lt"/>
              </a:rPr>
              <a:t>Questions?</a:t>
            </a:r>
            <a:endParaRPr lang="en-US" dirty="0">
              <a:latin typeface="+mn-lt"/>
            </a:endParaRPr>
          </a:p>
        </p:txBody>
      </p:sp>
      <p:sp>
        <p:nvSpPr>
          <p:cNvPr id="4" name="Date Placeholder 3"/>
          <p:cNvSpPr>
            <a:spLocks noGrp="1"/>
          </p:cNvSpPr>
          <p:nvPr>
            <p:ph type="dt" sz="half" idx="2"/>
          </p:nvPr>
        </p:nvSpPr>
        <p:spPr/>
        <p:txBody>
          <a:bodyPr/>
          <a:lstStyle/>
          <a:p>
            <a:fld id="{095552E2-0DD7-4988-8EB6-35C93409B820}" type="datetime1">
              <a:rPr lang="en-US" smtClean="0"/>
              <a:pPr/>
              <a:t>4/18/2018</a:t>
            </a:fld>
            <a:endParaRPr lang="en-US" dirty="0"/>
          </a:p>
        </p:txBody>
      </p:sp>
      <p:sp>
        <p:nvSpPr>
          <p:cNvPr id="5" name="Footer Placeholder 4"/>
          <p:cNvSpPr>
            <a:spLocks noGrp="1"/>
          </p:cNvSpPr>
          <p:nvPr>
            <p:ph type="ftr" sz="quarter" idx="3"/>
          </p:nvPr>
        </p:nvSpPr>
        <p:spPr/>
        <p:txBody>
          <a:bodyPr/>
          <a:lstStyle/>
          <a:p>
            <a:r>
              <a:rPr lang="en-US" dirty="0" smtClean="0"/>
              <a:t>© COPYRIGHT 2014 EMERIO</a:t>
            </a:r>
            <a:endParaRPr lang="en-US" dirty="0"/>
          </a:p>
        </p:txBody>
      </p:sp>
      <p:sp>
        <p:nvSpPr>
          <p:cNvPr id="6" name="Slide Number Placeholder 5"/>
          <p:cNvSpPr>
            <a:spLocks noGrp="1"/>
          </p:cNvSpPr>
          <p:nvPr>
            <p:ph type="sldNum" sz="quarter" idx="4"/>
          </p:nvPr>
        </p:nvSpPr>
        <p:spPr/>
        <p:txBody>
          <a:bodyPr/>
          <a:lstStyle/>
          <a:p>
            <a:fld id="{B40485AD-C930-AD4E-BC62-E69B04C4D5C2}" type="slidenum">
              <a:rPr lang="en-US" smtClean="0"/>
              <a:pPr/>
              <a:t>11</a:t>
            </a:fld>
            <a:endParaRPr lang="en-US" dirty="0"/>
          </a:p>
        </p:txBody>
      </p:sp>
      <p:sp>
        <p:nvSpPr>
          <p:cNvPr id="3" name="Content Placeholder 2"/>
          <p:cNvSpPr>
            <a:spLocks noGrp="1"/>
          </p:cNvSpPr>
          <p:nvPr>
            <p:ph idx="1"/>
          </p:nvPr>
        </p:nvSpPr>
        <p:spPr/>
        <p:txBody>
          <a:bodyPr>
            <a:normAutofit/>
          </a:bodyPr>
          <a:lstStyle/>
          <a:p>
            <a:pPr>
              <a:buFont typeface="+mj-lt"/>
              <a:buAutoNum type="arabicPeriod"/>
            </a:pPr>
            <a:r>
              <a:rPr lang="en-US" sz="1600" dirty="0"/>
              <a:t>T</a:t>
            </a:r>
            <a:r>
              <a:rPr lang="en-US" sz="1600" dirty="0" smtClean="0"/>
              <a:t>wo </a:t>
            </a:r>
            <a:r>
              <a:rPr lang="en-US" sz="1600" dirty="0"/>
              <a:t>kinds of report files have to be generated from the tool. One is the calculated billing files to be sent to each OEM respectively and the other new files to use as an input to the accounting system to be used by the sales </a:t>
            </a:r>
            <a:r>
              <a:rPr lang="en-US" sz="1600" dirty="0" smtClean="0"/>
              <a:t>team. What is the format of the second file type?</a:t>
            </a:r>
          </a:p>
          <a:p>
            <a:pPr>
              <a:buFont typeface="+mj-lt"/>
              <a:buAutoNum type="arabicPeriod"/>
            </a:pPr>
            <a:r>
              <a:rPr lang="en-US" sz="1600" dirty="0" smtClean="0"/>
              <a:t>What is the file format of the communication file that NTTPC sales team is downloading every month?</a:t>
            </a:r>
          </a:p>
          <a:p>
            <a:pPr>
              <a:buFont typeface="+mj-lt"/>
              <a:buAutoNum type="arabicPeriod"/>
            </a:pPr>
            <a:r>
              <a:rPr lang="en-US" sz="1600" dirty="0" smtClean="0"/>
              <a:t>How feasible is to get Data using FTP/SCP/CIFS/API from NTT Communication?</a:t>
            </a:r>
          </a:p>
          <a:p>
            <a:endParaRPr lang="en-US" sz="1600" dirty="0"/>
          </a:p>
          <a:p>
            <a:endParaRPr lang="en-US" sz="1600" dirty="0"/>
          </a:p>
        </p:txBody>
      </p:sp>
    </p:spTree>
    <p:extLst>
      <p:ext uri="{BB962C8B-B14F-4D97-AF65-F5344CB8AC3E}">
        <p14:creationId xmlns:p14="http://schemas.microsoft.com/office/powerpoint/2010/main" val="3159152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Collage_Latest(Coloredv2).jpg"/>
          <p:cNvPicPr>
            <a:picLocks noChangeAspect="1"/>
          </p:cNvPicPr>
          <p:nvPr/>
        </p:nvPicPr>
        <p:blipFill rotWithShape="1">
          <a:blip r:embed="rId2">
            <a:extLst>
              <a:ext uri="{28A0092B-C50C-407E-A947-70E740481C1C}">
                <a14:useLocalDpi xmlns:a14="http://schemas.microsoft.com/office/drawing/2010/main" val="0"/>
              </a:ext>
            </a:extLst>
          </a:blip>
          <a:srcRect b="13253"/>
          <a:stretch/>
        </p:blipFill>
        <p:spPr>
          <a:xfrm>
            <a:off x="304800" y="1776932"/>
            <a:ext cx="4513628" cy="2947468"/>
          </a:xfrm>
          <a:prstGeom prst="rect">
            <a:avLst/>
          </a:prstGeom>
        </p:spPr>
      </p:pic>
      <p:sp>
        <p:nvSpPr>
          <p:cNvPr id="2" name="TextBox 1"/>
          <p:cNvSpPr txBox="1"/>
          <p:nvPr/>
        </p:nvSpPr>
        <p:spPr>
          <a:xfrm>
            <a:off x="5486399" y="2412124"/>
            <a:ext cx="3657601" cy="1569660"/>
          </a:xfrm>
          <a:prstGeom prst="rect">
            <a:avLst/>
          </a:prstGeom>
          <a:noFill/>
        </p:spPr>
        <p:txBody>
          <a:bodyPr wrap="square" rtlCol="0">
            <a:spAutoFit/>
          </a:bodyPr>
          <a:lstStyle/>
          <a:p>
            <a:r>
              <a:rPr lang="en-SG" sz="1600" b="1" dirty="0">
                <a:solidFill>
                  <a:srgbClr val="1F497D"/>
                </a:solidFill>
              </a:rPr>
              <a:t>Emerio Technologies </a:t>
            </a:r>
            <a:r>
              <a:rPr lang="en-SG" sz="1600" b="1" dirty="0" smtClean="0">
                <a:solidFill>
                  <a:srgbClr val="1F497D"/>
                </a:solidFill>
              </a:rPr>
              <a:t>Pvt. Ltd. </a:t>
            </a:r>
            <a:endParaRPr lang="en-SG" sz="1600" b="1" dirty="0">
              <a:solidFill>
                <a:srgbClr val="1F497D"/>
              </a:solidFill>
            </a:endParaRPr>
          </a:p>
          <a:p>
            <a:r>
              <a:rPr lang="en-SG" sz="1600" dirty="0">
                <a:solidFill>
                  <a:srgbClr val="1F497D"/>
                </a:solidFill>
              </a:rPr>
              <a:t>8th Floor, SKCL Central Square </a:t>
            </a:r>
            <a:r>
              <a:rPr lang="en-SG" sz="1600" dirty="0" smtClean="0">
                <a:solidFill>
                  <a:srgbClr val="1F497D"/>
                </a:solidFill>
              </a:rPr>
              <a:t>II,</a:t>
            </a:r>
            <a:endParaRPr lang="en-SG" sz="1600" dirty="0">
              <a:solidFill>
                <a:srgbClr val="1F497D"/>
              </a:solidFill>
            </a:endParaRPr>
          </a:p>
          <a:p>
            <a:r>
              <a:rPr lang="en-SG" sz="1600" dirty="0">
                <a:solidFill>
                  <a:srgbClr val="1F497D"/>
                </a:solidFill>
              </a:rPr>
              <a:t>Unit </a:t>
            </a:r>
            <a:r>
              <a:rPr lang="en-SG" sz="1600" dirty="0" smtClean="0">
                <a:solidFill>
                  <a:srgbClr val="1F497D"/>
                </a:solidFill>
              </a:rPr>
              <a:t>B20, Thiru Vi Ka </a:t>
            </a:r>
            <a:r>
              <a:rPr lang="en-SG" sz="1600" dirty="0">
                <a:solidFill>
                  <a:srgbClr val="1F497D"/>
                </a:solidFill>
              </a:rPr>
              <a:t>Industrial </a:t>
            </a:r>
            <a:r>
              <a:rPr lang="en-SG" sz="1600" dirty="0" smtClean="0">
                <a:solidFill>
                  <a:srgbClr val="1F497D"/>
                </a:solidFill>
              </a:rPr>
              <a:t>Estate,</a:t>
            </a:r>
            <a:endParaRPr lang="en-SG" sz="1600" dirty="0">
              <a:solidFill>
                <a:srgbClr val="1F497D"/>
              </a:solidFill>
            </a:endParaRPr>
          </a:p>
          <a:p>
            <a:r>
              <a:rPr lang="en-SG" sz="1600" dirty="0">
                <a:solidFill>
                  <a:srgbClr val="1F497D"/>
                </a:solidFill>
              </a:rPr>
              <a:t>Guindy, Chennai 600 032, </a:t>
            </a:r>
            <a:r>
              <a:rPr lang="en-SG" sz="1600" dirty="0" smtClean="0">
                <a:solidFill>
                  <a:srgbClr val="1F497D"/>
                </a:solidFill>
              </a:rPr>
              <a:t>India.</a:t>
            </a:r>
          </a:p>
          <a:p>
            <a:r>
              <a:rPr lang="en-US" sz="1600" b="1" dirty="0">
                <a:solidFill>
                  <a:srgbClr val="1F497D"/>
                </a:solidFill>
              </a:rPr>
              <a:t>Tel:</a:t>
            </a:r>
            <a:r>
              <a:rPr lang="en-US" sz="1600" dirty="0">
                <a:solidFill>
                  <a:srgbClr val="1F497D"/>
                </a:solidFill>
              </a:rPr>
              <a:t> +91 (44) </a:t>
            </a:r>
            <a:r>
              <a:rPr lang="en-US" sz="1600" dirty="0" smtClean="0">
                <a:solidFill>
                  <a:srgbClr val="1F497D"/>
                </a:solidFill>
              </a:rPr>
              <a:t>42929999</a:t>
            </a:r>
          </a:p>
          <a:p>
            <a:r>
              <a:rPr lang="en-US" sz="1600" b="1" dirty="0" smtClean="0">
                <a:solidFill>
                  <a:srgbClr val="1F497D"/>
                </a:solidFill>
              </a:rPr>
              <a:t>Fax:</a:t>
            </a:r>
            <a:r>
              <a:rPr lang="en-US" sz="1600" dirty="0" smtClean="0">
                <a:solidFill>
                  <a:srgbClr val="1F497D"/>
                </a:solidFill>
              </a:rPr>
              <a:t> +91 (44) 42929901</a:t>
            </a:r>
            <a:endParaRPr lang="en-SG" sz="1600" dirty="0">
              <a:solidFill>
                <a:srgbClr val="1F497D"/>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2514600"/>
            <a:ext cx="561739" cy="559676"/>
          </a:xfrm>
          <a:prstGeom prst="rect">
            <a:avLst/>
          </a:prstGeom>
        </p:spPr>
      </p:pic>
    </p:spTree>
    <p:extLst>
      <p:ext uri="{BB962C8B-B14F-4D97-AF65-F5344CB8AC3E}">
        <p14:creationId xmlns:p14="http://schemas.microsoft.com/office/powerpoint/2010/main" val="2237729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457200" y="1066800"/>
            <a:ext cx="8229600" cy="5059363"/>
          </a:xfrm>
        </p:spPr>
        <p:txBody>
          <a:bodyPr>
            <a:normAutofit fontScale="92500"/>
          </a:bodyPr>
          <a:lstStyle/>
          <a:p>
            <a:pPr marL="0" indent="0">
              <a:buNone/>
            </a:pPr>
            <a:r>
              <a:rPr lang="en-US" sz="1800" b="1" dirty="0" smtClean="0">
                <a:latin typeface="+mj-lt"/>
              </a:rPr>
              <a:t>The current scenario of the NTTPC OEM VoIP Billing Calculation tool </a:t>
            </a:r>
            <a:endParaRPr lang="en-US" sz="2300" dirty="0" smtClean="0">
              <a:latin typeface="+mj-lt"/>
            </a:endParaRPr>
          </a:p>
          <a:p>
            <a:pPr marL="400050" algn="just">
              <a:lnSpc>
                <a:spcPct val="110000"/>
              </a:lnSpc>
            </a:pPr>
            <a:r>
              <a:rPr lang="en-US" sz="2000" dirty="0" smtClean="0"/>
              <a:t>In </a:t>
            </a:r>
            <a:r>
              <a:rPr lang="en-US" sz="2000" dirty="0" smtClean="0"/>
              <a:t>the existing NTTPC VoIP Billing Calculation Tool the billing details for each OEM are calculated using the communication details obtained from NTT Com. After calculating, the billing details were sent to the OEMs in CD-R or over Web API. The Web APIs were developed as part of STEP 1 of this project.</a:t>
            </a:r>
            <a:endParaRPr lang="en-US" sz="2000" dirty="0"/>
          </a:p>
          <a:p>
            <a:pPr marL="400050" algn="just">
              <a:lnSpc>
                <a:spcPct val="110000"/>
              </a:lnSpc>
            </a:pPr>
            <a:r>
              <a:rPr lang="en-US" sz="2000" dirty="0" smtClean="0"/>
              <a:t>The existing system has drawbacks like un-avoidable consumption of time in getting the communication details from NTT Com; lack of retention capability to backup the input data after completing the billing calculation;  time consuming task of sending the billing details to some OEMs in CD-R format and finally to adhere to the company’s security policy while sending mails outside, it is required to send multiple mails to the same OEMs who receive the billing details through mail in the other services.</a:t>
            </a:r>
          </a:p>
          <a:p>
            <a:pPr marL="400050" algn="just">
              <a:lnSpc>
                <a:spcPct val="110000"/>
              </a:lnSpc>
            </a:pPr>
            <a:r>
              <a:rPr lang="en-US" sz="2000" dirty="0" smtClean="0"/>
              <a:t>In order to resolve the above issues as new billing calculation tool in Web GUI mode is to be developed.</a:t>
            </a:r>
          </a:p>
        </p:txBody>
      </p:sp>
      <p:sp>
        <p:nvSpPr>
          <p:cNvPr id="4" name="Date Placeholder 3"/>
          <p:cNvSpPr>
            <a:spLocks noGrp="1"/>
          </p:cNvSpPr>
          <p:nvPr>
            <p:ph type="dt" sz="half" idx="2"/>
          </p:nvPr>
        </p:nvSpPr>
        <p:spPr/>
        <p:txBody>
          <a:bodyPr/>
          <a:lstStyle/>
          <a:p>
            <a:fld id="{07F22FE7-2F25-4DAC-8B1D-411EC0493A09}" type="datetime1">
              <a:rPr lang="en-SG" smtClean="0"/>
              <a:t>18/4/2018</a:t>
            </a:fld>
            <a:endParaRPr lang="en-SG" dirty="0"/>
          </a:p>
        </p:txBody>
      </p:sp>
      <p:sp>
        <p:nvSpPr>
          <p:cNvPr id="5" name="Footer Placeholder 4"/>
          <p:cNvSpPr>
            <a:spLocks noGrp="1"/>
          </p:cNvSpPr>
          <p:nvPr>
            <p:ph type="ftr" sz="quarter" idx="3"/>
          </p:nvPr>
        </p:nvSpPr>
        <p:spPr/>
        <p:txBody>
          <a:bodyPr/>
          <a:lstStyle/>
          <a:p>
            <a:r>
              <a:rPr lang="en-SG" dirty="0" smtClean="0"/>
              <a:t>Confidential © Emerio. 2014</a:t>
            </a:r>
            <a:endParaRPr lang="en-SG" dirty="0"/>
          </a:p>
        </p:txBody>
      </p:sp>
      <p:sp>
        <p:nvSpPr>
          <p:cNvPr id="6" name="Slide Number Placeholder 5"/>
          <p:cNvSpPr>
            <a:spLocks noGrp="1"/>
          </p:cNvSpPr>
          <p:nvPr>
            <p:ph type="sldNum" sz="quarter" idx="4"/>
          </p:nvPr>
        </p:nvSpPr>
        <p:spPr/>
        <p:txBody>
          <a:bodyPr/>
          <a:lstStyle/>
          <a:p>
            <a:fld id="{7DCAA35E-78A8-4A6E-9751-54777C23CB34}" type="slidenum">
              <a:rPr lang="en-SG" smtClean="0"/>
              <a:t>2</a:t>
            </a:fld>
            <a:endParaRPr lang="en-SG" dirty="0"/>
          </a:p>
        </p:txBody>
      </p:sp>
    </p:spTree>
    <p:extLst>
      <p:ext uri="{BB962C8B-B14F-4D97-AF65-F5344CB8AC3E}">
        <p14:creationId xmlns:p14="http://schemas.microsoft.com/office/powerpoint/2010/main" val="1732132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238" y="76200"/>
            <a:ext cx="6630159" cy="902727"/>
          </a:xfrm>
        </p:spPr>
        <p:txBody>
          <a:bodyPr/>
          <a:lstStyle/>
          <a:p>
            <a:r>
              <a:rPr lang="en-US" dirty="0" smtClean="0"/>
              <a:t>Scope of the Project</a:t>
            </a:r>
            <a:endParaRPr lang="en-US" dirty="0"/>
          </a:p>
        </p:txBody>
      </p:sp>
      <p:sp>
        <p:nvSpPr>
          <p:cNvPr id="4" name="Date Placeholder 3"/>
          <p:cNvSpPr>
            <a:spLocks noGrp="1"/>
          </p:cNvSpPr>
          <p:nvPr>
            <p:ph type="dt" sz="half" idx="2"/>
          </p:nvPr>
        </p:nvSpPr>
        <p:spPr/>
        <p:txBody>
          <a:bodyPr/>
          <a:lstStyle/>
          <a:p>
            <a:fld id="{07F22FE7-2F25-4DAC-8B1D-411EC0493A09}" type="datetime1">
              <a:rPr lang="en-SG" smtClean="0"/>
              <a:t>18/4/2018</a:t>
            </a:fld>
            <a:endParaRPr lang="en-SG" dirty="0"/>
          </a:p>
        </p:txBody>
      </p:sp>
      <p:sp>
        <p:nvSpPr>
          <p:cNvPr id="5" name="Footer Placeholder 4"/>
          <p:cNvSpPr>
            <a:spLocks noGrp="1"/>
          </p:cNvSpPr>
          <p:nvPr>
            <p:ph type="ftr" sz="quarter" idx="3"/>
          </p:nvPr>
        </p:nvSpPr>
        <p:spPr/>
        <p:txBody>
          <a:bodyPr/>
          <a:lstStyle/>
          <a:p>
            <a:r>
              <a:rPr lang="en-SG" dirty="0" smtClean="0"/>
              <a:t>Confidential © Emerio. 2014</a:t>
            </a:r>
            <a:endParaRPr lang="en-SG" dirty="0"/>
          </a:p>
        </p:txBody>
      </p:sp>
      <p:sp>
        <p:nvSpPr>
          <p:cNvPr id="6" name="Slide Number Placeholder 5"/>
          <p:cNvSpPr>
            <a:spLocks noGrp="1"/>
          </p:cNvSpPr>
          <p:nvPr>
            <p:ph type="sldNum" sz="quarter" idx="4"/>
          </p:nvPr>
        </p:nvSpPr>
        <p:spPr/>
        <p:txBody>
          <a:bodyPr/>
          <a:lstStyle/>
          <a:p>
            <a:fld id="{7DCAA35E-78A8-4A6E-9751-54777C23CB34}" type="slidenum">
              <a:rPr lang="en-SG" smtClean="0"/>
              <a:t>3</a:t>
            </a:fld>
            <a:endParaRPr lang="en-SG" dirty="0"/>
          </a:p>
        </p:txBody>
      </p:sp>
      <p:pic>
        <p:nvPicPr>
          <p:cNvPr id="2050" name="Picture 2" descr="C:\Users\Ashwin1V\Desktop\Screenshot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484" y="981456"/>
            <a:ext cx="6934200" cy="422234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29184" y="4876800"/>
            <a:ext cx="8686800" cy="1754326"/>
          </a:xfrm>
          <a:prstGeom prst="rect">
            <a:avLst/>
          </a:prstGeom>
        </p:spPr>
        <p:txBody>
          <a:bodyPr wrap="square">
            <a:spAutoFit/>
          </a:bodyPr>
          <a:lstStyle/>
          <a:p>
            <a:endParaRPr lang="en-US" dirty="0"/>
          </a:p>
          <a:p>
            <a:pPr algn="just"/>
            <a:r>
              <a:rPr lang="en-US" dirty="0"/>
              <a:t>The process of getting communication files from NTT Com, longer retention period for billing information , a Web GUI and file storage feature for uploading and downloading files by admin and OEM user respectively are the new features that are needed to be added as per the project scope</a:t>
            </a:r>
            <a:r>
              <a:rPr lang="en-US" dirty="0" smtClean="0"/>
              <a:t>.</a:t>
            </a:r>
          </a:p>
          <a:p>
            <a:pPr algn="just"/>
            <a:endParaRPr lang="en-US" dirty="0"/>
          </a:p>
        </p:txBody>
      </p:sp>
    </p:spTree>
    <p:extLst>
      <p:ext uri="{BB962C8B-B14F-4D97-AF65-F5344CB8AC3E}">
        <p14:creationId xmlns:p14="http://schemas.microsoft.com/office/powerpoint/2010/main" val="3436743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1800" dirty="0" smtClean="0"/>
              <a:t>Automate the </a:t>
            </a:r>
            <a:r>
              <a:rPr lang="en-US" sz="1800" dirty="0"/>
              <a:t>process of getting communication details </a:t>
            </a:r>
            <a:r>
              <a:rPr lang="en-US" sz="1800" dirty="0" smtClean="0"/>
              <a:t>file from </a:t>
            </a:r>
            <a:r>
              <a:rPr lang="en-US" sz="1800" dirty="0"/>
              <a:t>NTT Com and running the calculation tool to reduce the overhead and operation mistakes</a:t>
            </a:r>
            <a:r>
              <a:rPr lang="en-US" sz="1800" dirty="0" smtClean="0"/>
              <a:t>.</a:t>
            </a:r>
          </a:p>
          <a:p>
            <a:pPr algn="just"/>
            <a:r>
              <a:rPr lang="en-US" sz="1800" dirty="0"/>
              <a:t>Improve the data retention period in the billing calculation tool. There should be a provision to save the billing information from NTT Com in Price DB for a certain period. </a:t>
            </a:r>
            <a:endParaRPr lang="en-US" sz="1800" dirty="0" smtClean="0"/>
          </a:p>
          <a:p>
            <a:pPr algn="just"/>
            <a:r>
              <a:rPr lang="en-US" sz="1800" dirty="0" smtClean="0"/>
              <a:t>Two files  must be generated by Sales Admin user, one is the billing details for OEM user and other new files for the accounting system</a:t>
            </a:r>
            <a:endParaRPr lang="en-US" sz="1800" dirty="0"/>
          </a:p>
          <a:p>
            <a:pPr algn="just"/>
            <a:r>
              <a:rPr lang="en-US" sz="1800" dirty="0"/>
              <a:t>The process of user management has to be enhanced. Web GUI based user authentication system has to be </a:t>
            </a:r>
            <a:r>
              <a:rPr lang="en-US" sz="1800" dirty="0" smtClean="0"/>
              <a:t>developed</a:t>
            </a:r>
            <a:r>
              <a:rPr lang="en-US" sz="1800" dirty="0"/>
              <a:t> </a:t>
            </a:r>
            <a:r>
              <a:rPr lang="en-US" sz="1800" dirty="0" smtClean="0"/>
              <a:t>with different features for Admin user and OEM user respectively.</a:t>
            </a:r>
            <a:endParaRPr lang="en-US" sz="1800" dirty="0"/>
          </a:p>
          <a:p>
            <a:pPr algn="just"/>
            <a:r>
              <a:rPr lang="en-US" sz="1800" dirty="0"/>
              <a:t>For user authentication, the system </a:t>
            </a:r>
            <a:r>
              <a:rPr lang="en-US" sz="1800" dirty="0" smtClean="0"/>
              <a:t>should use </a:t>
            </a:r>
            <a:r>
              <a:rPr lang="en-US" sz="1800" dirty="0"/>
              <a:t>email address as login ID and password to login. </a:t>
            </a:r>
            <a:endParaRPr lang="en-US" sz="1800" dirty="0" smtClean="0"/>
          </a:p>
          <a:p>
            <a:r>
              <a:rPr lang="en-US" sz="1800" dirty="0" smtClean="0"/>
              <a:t>A </a:t>
            </a:r>
            <a:r>
              <a:rPr lang="en-US" sz="1800" dirty="0"/>
              <a:t>stipulated time after running the billing calculation tool, an e-mail has to be sent to the OEM user keeping the Admin user in charge in ‘Cc address’. This function is necessary only if the billing details are sent to the OEM user through mail. Hence, a provision for enabling and disabling the “send e-mail” option has to be present.</a:t>
            </a:r>
          </a:p>
          <a:p>
            <a:pPr algn="just"/>
            <a:endParaRPr lang="en-US" sz="1600" dirty="0" smtClean="0"/>
          </a:p>
          <a:p>
            <a:pPr lvl="0"/>
            <a:endParaRPr lang="en-US" sz="1600" dirty="0" smtClean="0"/>
          </a:p>
          <a:p>
            <a:pPr marL="0" indent="0">
              <a:buNone/>
            </a:pPr>
            <a:endParaRPr lang="en-US" sz="1600" dirty="0" smtClean="0"/>
          </a:p>
          <a:p>
            <a:pPr lvl="0"/>
            <a:endParaRPr lang="en-US" sz="1600" dirty="0"/>
          </a:p>
        </p:txBody>
      </p:sp>
      <p:sp>
        <p:nvSpPr>
          <p:cNvPr id="4" name="Date Placeholder 3"/>
          <p:cNvSpPr>
            <a:spLocks noGrp="1"/>
          </p:cNvSpPr>
          <p:nvPr>
            <p:ph type="dt" sz="half" idx="2"/>
          </p:nvPr>
        </p:nvSpPr>
        <p:spPr/>
        <p:txBody>
          <a:bodyPr/>
          <a:lstStyle/>
          <a:p>
            <a:fld id="{07F22FE7-2F25-4DAC-8B1D-411EC0493A09}" type="datetime1">
              <a:rPr lang="en-SG" smtClean="0"/>
              <a:t>18/4/2018</a:t>
            </a:fld>
            <a:endParaRPr lang="en-SG" dirty="0"/>
          </a:p>
        </p:txBody>
      </p:sp>
      <p:sp>
        <p:nvSpPr>
          <p:cNvPr id="5" name="Footer Placeholder 4"/>
          <p:cNvSpPr>
            <a:spLocks noGrp="1"/>
          </p:cNvSpPr>
          <p:nvPr>
            <p:ph type="ftr" sz="quarter" idx="3"/>
          </p:nvPr>
        </p:nvSpPr>
        <p:spPr/>
        <p:txBody>
          <a:bodyPr/>
          <a:lstStyle/>
          <a:p>
            <a:r>
              <a:rPr lang="en-SG" dirty="0" smtClean="0"/>
              <a:t>Confidential © Emerio. 2014</a:t>
            </a:r>
            <a:endParaRPr lang="en-SG" dirty="0"/>
          </a:p>
        </p:txBody>
      </p:sp>
      <p:sp>
        <p:nvSpPr>
          <p:cNvPr id="6" name="Slide Number Placeholder 5"/>
          <p:cNvSpPr>
            <a:spLocks noGrp="1"/>
          </p:cNvSpPr>
          <p:nvPr>
            <p:ph type="sldNum" sz="quarter" idx="4"/>
          </p:nvPr>
        </p:nvSpPr>
        <p:spPr/>
        <p:txBody>
          <a:bodyPr/>
          <a:lstStyle/>
          <a:p>
            <a:fld id="{7DCAA35E-78A8-4A6E-9751-54777C23CB34}" type="slidenum">
              <a:rPr lang="en-SG" smtClean="0"/>
              <a:t>4</a:t>
            </a:fld>
            <a:endParaRPr lang="en-SG" dirty="0"/>
          </a:p>
        </p:txBody>
      </p:sp>
    </p:spTree>
    <p:extLst>
      <p:ext uri="{BB962C8B-B14F-4D97-AF65-F5344CB8AC3E}">
        <p14:creationId xmlns:p14="http://schemas.microsoft.com/office/powerpoint/2010/main" val="4067772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plan 	</a:t>
            </a:r>
            <a:endParaRPr lang="en-US" dirty="0"/>
          </a:p>
        </p:txBody>
      </p:sp>
      <p:sp>
        <p:nvSpPr>
          <p:cNvPr id="8" name="Content Placeholder 7"/>
          <p:cNvSpPr>
            <a:spLocks noGrp="1"/>
          </p:cNvSpPr>
          <p:nvPr>
            <p:ph idx="1"/>
          </p:nvPr>
        </p:nvSpPr>
        <p:spPr>
          <a:xfrm>
            <a:off x="457200" y="1143000"/>
            <a:ext cx="8229600" cy="4983163"/>
          </a:xfrm>
        </p:spPr>
        <p:txBody>
          <a:bodyPr>
            <a:normAutofit fontScale="92500"/>
          </a:bodyPr>
          <a:lstStyle/>
          <a:p>
            <a:pPr marL="0" indent="0">
              <a:buNone/>
            </a:pPr>
            <a:endParaRPr lang="en-US" sz="1800" b="1" dirty="0" smtClean="0">
              <a:latin typeface="+mj-lt"/>
            </a:endParaRPr>
          </a:p>
          <a:p>
            <a:pPr marL="0" indent="0">
              <a:buNone/>
            </a:pPr>
            <a:endParaRPr lang="en-US" sz="1800" b="1" dirty="0">
              <a:latin typeface="+mj-lt"/>
            </a:endParaRPr>
          </a:p>
          <a:p>
            <a:pPr marL="0" indent="0">
              <a:buNone/>
            </a:pPr>
            <a:endParaRPr lang="en-US" sz="1800" b="1" dirty="0" smtClean="0">
              <a:latin typeface="+mj-lt"/>
            </a:endParaRPr>
          </a:p>
          <a:p>
            <a:pPr marL="0" indent="0">
              <a:buNone/>
            </a:pPr>
            <a:endParaRPr lang="en-US" sz="1800" b="1" dirty="0">
              <a:latin typeface="+mj-lt"/>
            </a:endParaRPr>
          </a:p>
          <a:p>
            <a:pPr marL="0" indent="0">
              <a:buNone/>
            </a:pPr>
            <a:endParaRPr lang="en-US" sz="1800" b="1" dirty="0" smtClean="0">
              <a:latin typeface="+mj-lt"/>
            </a:endParaRPr>
          </a:p>
          <a:p>
            <a:pPr marL="0" indent="0">
              <a:buNone/>
            </a:pPr>
            <a:endParaRPr lang="en-US" sz="1800" b="1" dirty="0">
              <a:latin typeface="+mj-lt"/>
            </a:endParaRPr>
          </a:p>
          <a:p>
            <a:pPr marL="0" indent="0">
              <a:buNone/>
            </a:pPr>
            <a:endParaRPr lang="en-US" sz="1800" b="1" dirty="0" smtClean="0">
              <a:latin typeface="+mj-lt"/>
            </a:endParaRPr>
          </a:p>
          <a:p>
            <a:pPr marL="0" indent="0">
              <a:buNone/>
            </a:pPr>
            <a:endParaRPr lang="en-US" sz="1800" b="1" dirty="0">
              <a:latin typeface="+mj-lt"/>
            </a:endParaRPr>
          </a:p>
          <a:p>
            <a:pPr marL="0" indent="0">
              <a:buNone/>
            </a:pPr>
            <a:endParaRPr lang="en-US" sz="1800" b="1" dirty="0" smtClean="0">
              <a:latin typeface="+mj-lt"/>
            </a:endParaRPr>
          </a:p>
          <a:p>
            <a:pPr marL="0" indent="0">
              <a:buNone/>
            </a:pPr>
            <a:endParaRPr lang="en-US" sz="1800" b="1" dirty="0">
              <a:latin typeface="+mj-lt"/>
            </a:endParaRPr>
          </a:p>
          <a:p>
            <a:pPr marL="0" indent="0">
              <a:buNone/>
            </a:pPr>
            <a:endParaRPr lang="en-US" sz="1800" b="1" dirty="0" smtClean="0">
              <a:latin typeface="+mj-lt"/>
            </a:endParaRPr>
          </a:p>
          <a:p>
            <a:pPr marL="0" indent="0">
              <a:buNone/>
            </a:pPr>
            <a:endParaRPr lang="en-US" sz="1800" b="1" dirty="0">
              <a:latin typeface="+mj-lt"/>
            </a:endParaRPr>
          </a:p>
          <a:p>
            <a:pPr marL="0" indent="0">
              <a:buNone/>
            </a:pPr>
            <a:endParaRPr lang="en-US" sz="1800" b="1" dirty="0" smtClean="0">
              <a:latin typeface="+mj-lt"/>
            </a:endParaRPr>
          </a:p>
          <a:p>
            <a:pPr marL="0" indent="0">
              <a:buNone/>
            </a:pPr>
            <a:endParaRPr lang="en-US" sz="1800" b="1" dirty="0">
              <a:latin typeface="+mj-lt"/>
            </a:endParaRPr>
          </a:p>
          <a:p>
            <a:pPr marL="0" indent="0">
              <a:buNone/>
            </a:pPr>
            <a:endParaRPr lang="en-US" sz="1600" dirty="0" smtClean="0">
              <a:latin typeface="+mj-lt"/>
            </a:endParaRPr>
          </a:p>
          <a:p>
            <a:pPr marL="0" indent="0">
              <a:buNone/>
            </a:pPr>
            <a:r>
              <a:rPr lang="en-US" sz="1600" dirty="0" smtClean="0">
                <a:latin typeface="+mj-lt"/>
              </a:rPr>
              <a:t>The </a:t>
            </a:r>
            <a:r>
              <a:rPr lang="en-US" sz="1600" dirty="0">
                <a:latin typeface="+mj-lt"/>
              </a:rPr>
              <a:t>approach </a:t>
            </a:r>
            <a:r>
              <a:rPr lang="en-US" sz="1600" dirty="0" smtClean="0">
                <a:latin typeface="+mj-lt"/>
              </a:rPr>
              <a:t>plan towards </a:t>
            </a:r>
            <a:r>
              <a:rPr lang="en-US" sz="1600" dirty="0">
                <a:latin typeface="+mj-lt"/>
              </a:rPr>
              <a:t>the project  requirements is </a:t>
            </a:r>
            <a:r>
              <a:rPr lang="en-US" sz="1600" dirty="0" smtClean="0">
                <a:latin typeface="+mj-lt"/>
              </a:rPr>
              <a:t>further elaborated in the following sections </a:t>
            </a:r>
            <a:endParaRPr lang="en-US" sz="1600" dirty="0">
              <a:latin typeface="+mj-lt"/>
            </a:endParaRPr>
          </a:p>
          <a:p>
            <a:pPr marL="0" indent="0">
              <a:buNone/>
            </a:pPr>
            <a:endParaRPr lang="en-US" dirty="0"/>
          </a:p>
        </p:txBody>
      </p:sp>
      <p:sp>
        <p:nvSpPr>
          <p:cNvPr id="4" name="Date Placeholder 3"/>
          <p:cNvSpPr>
            <a:spLocks noGrp="1"/>
          </p:cNvSpPr>
          <p:nvPr>
            <p:ph type="dt" sz="half" idx="2"/>
          </p:nvPr>
        </p:nvSpPr>
        <p:spPr/>
        <p:txBody>
          <a:bodyPr/>
          <a:lstStyle/>
          <a:p>
            <a:fld id="{07F22FE7-2F25-4DAC-8B1D-411EC0493A09}" type="datetime1">
              <a:rPr lang="en-SG" smtClean="0"/>
              <a:t>18/4/2018</a:t>
            </a:fld>
            <a:endParaRPr lang="en-SG" dirty="0"/>
          </a:p>
        </p:txBody>
      </p:sp>
      <p:sp>
        <p:nvSpPr>
          <p:cNvPr id="5" name="Footer Placeholder 4"/>
          <p:cNvSpPr>
            <a:spLocks noGrp="1"/>
          </p:cNvSpPr>
          <p:nvPr>
            <p:ph type="ftr" sz="quarter" idx="3"/>
          </p:nvPr>
        </p:nvSpPr>
        <p:spPr/>
        <p:txBody>
          <a:bodyPr/>
          <a:lstStyle/>
          <a:p>
            <a:r>
              <a:rPr lang="en-SG" dirty="0" smtClean="0"/>
              <a:t>Confidential © Emerio. 2014</a:t>
            </a:r>
            <a:endParaRPr lang="en-SG" dirty="0"/>
          </a:p>
        </p:txBody>
      </p:sp>
      <p:sp>
        <p:nvSpPr>
          <p:cNvPr id="6" name="Slide Number Placeholder 5"/>
          <p:cNvSpPr>
            <a:spLocks noGrp="1"/>
          </p:cNvSpPr>
          <p:nvPr>
            <p:ph type="sldNum" sz="quarter" idx="4"/>
          </p:nvPr>
        </p:nvSpPr>
        <p:spPr/>
        <p:txBody>
          <a:bodyPr/>
          <a:lstStyle/>
          <a:p>
            <a:fld id="{7DCAA35E-78A8-4A6E-9751-54777C23CB34}" type="slidenum">
              <a:rPr lang="en-SG" smtClean="0"/>
              <a:t>5</a:t>
            </a:fld>
            <a:endParaRPr lang="en-SG" dirty="0"/>
          </a:p>
        </p:txBody>
      </p:sp>
      <p:pic>
        <p:nvPicPr>
          <p:cNvPr id="1027" name="Picture 3" descr="C:\Users\Ashwin1V\Downloads\NTTPC_2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6296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74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429000" y="2273300"/>
            <a:ext cx="1600200" cy="914400"/>
          </a:xfrm>
          <a:prstGeom prst="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228600"/>
            <a:ext cx="6364288" cy="533400"/>
          </a:xfrm>
        </p:spPr>
        <p:txBody>
          <a:bodyPr>
            <a:normAutofit/>
          </a:bodyPr>
          <a:lstStyle/>
          <a:p>
            <a:r>
              <a:rPr lang="en-US" dirty="0" smtClean="0"/>
              <a:t>1. Automation process</a:t>
            </a:r>
            <a:endParaRPr lang="en-US" dirty="0"/>
          </a:p>
        </p:txBody>
      </p:sp>
      <p:sp>
        <p:nvSpPr>
          <p:cNvPr id="10" name="Text Placeholder 9"/>
          <p:cNvSpPr>
            <a:spLocks noGrp="1"/>
          </p:cNvSpPr>
          <p:nvPr>
            <p:ph type="body" sz="half" idx="2"/>
          </p:nvPr>
        </p:nvSpPr>
        <p:spPr>
          <a:xfrm>
            <a:off x="838200" y="5029200"/>
            <a:ext cx="6781800" cy="1143000"/>
          </a:xfrm>
        </p:spPr>
        <p:txBody>
          <a:bodyPr>
            <a:normAutofit/>
          </a:bodyPr>
          <a:lstStyle/>
          <a:p>
            <a:pPr algn="just"/>
            <a:r>
              <a:rPr lang="en-US" sz="1600" dirty="0" smtClean="0"/>
              <a:t>At a pre-defined date, the PHP and Selenium code will execute every month. The code will authenticate and access the NTT Com Website, check for the Communication file and fetch it into the designated location. From that location the file will be fetched into the tool. </a:t>
            </a:r>
            <a:endParaRPr lang="en-US" sz="1600" dirty="0"/>
          </a:p>
        </p:txBody>
      </p:sp>
      <p:sp>
        <p:nvSpPr>
          <p:cNvPr id="4" name="Date Placeholder 3"/>
          <p:cNvSpPr>
            <a:spLocks noGrp="1"/>
          </p:cNvSpPr>
          <p:nvPr>
            <p:ph type="dt" sz="half" idx="10"/>
          </p:nvPr>
        </p:nvSpPr>
        <p:spPr/>
        <p:txBody>
          <a:bodyPr/>
          <a:lstStyle/>
          <a:p>
            <a:fld id="{07F22FE7-2F25-4DAC-8B1D-411EC0493A09}" type="datetime1">
              <a:rPr lang="en-SG" smtClean="0"/>
              <a:t>18/4/2018</a:t>
            </a:fld>
            <a:endParaRPr lang="en-SG" dirty="0"/>
          </a:p>
        </p:txBody>
      </p:sp>
      <p:sp>
        <p:nvSpPr>
          <p:cNvPr id="6" name="Slide Number Placeholder 5"/>
          <p:cNvSpPr>
            <a:spLocks noGrp="1"/>
          </p:cNvSpPr>
          <p:nvPr>
            <p:ph type="sldNum" sz="quarter" idx="4"/>
          </p:nvPr>
        </p:nvSpPr>
        <p:spPr/>
        <p:txBody>
          <a:bodyPr/>
          <a:lstStyle/>
          <a:p>
            <a:fld id="{7DCAA35E-78A8-4A6E-9751-54777C23CB34}" type="slidenum">
              <a:rPr lang="en-SG" smtClean="0"/>
              <a:t>6</a:t>
            </a:fld>
            <a:endParaRPr lang="en-SG" dirty="0"/>
          </a:p>
        </p:txBody>
      </p:sp>
      <p:sp>
        <p:nvSpPr>
          <p:cNvPr id="5" name="Footer Placeholder 4"/>
          <p:cNvSpPr>
            <a:spLocks noGrp="1"/>
          </p:cNvSpPr>
          <p:nvPr>
            <p:ph type="ftr" sz="quarter" idx="3"/>
          </p:nvPr>
        </p:nvSpPr>
        <p:spPr/>
        <p:txBody>
          <a:bodyPr/>
          <a:lstStyle/>
          <a:p>
            <a:r>
              <a:rPr lang="en-SG" dirty="0" smtClean="0"/>
              <a:t>Confidential © Emerio. 2014</a:t>
            </a:r>
            <a:endParaRPr lang="en-SG" dirty="0"/>
          </a:p>
        </p:txBody>
      </p:sp>
      <p:sp>
        <p:nvSpPr>
          <p:cNvPr id="12" name="Rounded Rectangle 11"/>
          <p:cNvSpPr/>
          <p:nvPr/>
        </p:nvSpPr>
        <p:spPr>
          <a:xfrm>
            <a:off x="3721100" y="1231900"/>
            <a:ext cx="1003300" cy="698500"/>
          </a:xfrm>
          <a:prstGeom prst="round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NTT Com Website</a:t>
            </a:r>
            <a:endParaRPr lang="en-US" sz="1400" dirty="0"/>
          </a:p>
        </p:txBody>
      </p:sp>
      <p:sp>
        <p:nvSpPr>
          <p:cNvPr id="15" name="Rectangle 14"/>
          <p:cNvSpPr/>
          <p:nvPr/>
        </p:nvSpPr>
        <p:spPr>
          <a:xfrm>
            <a:off x="5759196" y="2022475"/>
            <a:ext cx="1282700" cy="71120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PHP and Selenium Code </a:t>
            </a:r>
            <a:endParaRPr lang="en-US" sz="1400" dirty="0"/>
          </a:p>
        </p:txBody>
      </p:sp>
      <p:cxnSp>
        <p:nvCxnSpPr>
          <p:cNvPr id="20" name="Straight Connector 19"/>
          <p:cNvCxnSpPr/>
          <p:nvPr/>
        </p:nvCxnSpPr>
        <p:spPr>
          <a:xfrm>
            <a:off x="4222750" y="1930400"/>
            <a:ext cx="0" cy="3683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Folded Corner 29"/>
          <p:cNvSpPr/>
          <p:nvPr/>
        </p:nvSpPr>
        <p:spPr>
          <a:xfrm>
            <a:off x="3568700" y="2413000"/>
            <a:ext cx="1371600" cy="685800"/>
          </a:xfrm>
          <a:prstGeom prst="foldedCorner">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Communication File</a:t>
            </a:r>
            <a:endParaRPr lang="en-US" sz="1400" dirty="0"/>
          </a:p>
        </p:txBody>
      </p:sp>
      <p:sp>
        <p:nvSpPr>
          <p:cNvPr id="34" name="Rounded Rectangle 33"/>
          <p:cNvSpPr/>
          <p:nvPr/>
        </p:nvSpPr>
        <p:spPr>
          <a:xfrm>
            <a:off x="3517900" y="3625850"/>
            <a:ext cx="1447800" cy="666750"/>
          </a:xfrm>
          <a:prstGeom prst="round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VoIP Billing Calculation Tool </a:t>
            </a:r>
            <a:endParaRPr lang="en-US" sz="1400" dirty="0"/>
          </a:p>
        </p:txBody>
      </p:sp>
      <p:cxnSp>
        <p:nvCxnSpPr>
          <p:cNvPr id="48" name="Straight Arrow Connector 47"/>
          <p:cNvCxnSpPr>
            <a:stCxn id="31" idx="2"/>
            <a:endCxn id="34" idx="0"/>
          </p:cNvCxnSpPr>
          <p:nvPr/>
        </p:nvCxnSpPr>
        <p:spPr>
          <a:xfrm>
            <a:off x="4229100" y="3187700"/>
            <a:ext cx="12700" cy="438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4313237" y="3257550"/>
            <a:ext cx="949325" cy="292100"/>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50000"/>
                    <a:lumOff val="50000"/>
                  </a:schemeClr>
                </a:solidFill>
              </a:rPr>
              <a:t>Decrypted</a:t>
            </a:r>
            <a:endParaRPr lang="en-US" sz="1400" dirty="0">
              <a:solidFill>
                <a:schemeClr val="tx1">
                  <a:lumMod val="50000"/>
                  <a:lumOff val="50000"/>
                </a:schemeClr>
              </a:solidFill>
            </a:endParaRPr>
          </a:p>
        </p:txBody>
      </p:sp>
      <p:sp>
        <p:nvSpPr>
          <p:cNvPr id="63" name="Rectangle 62"/>
          <p:cNvSpPr/>
          <p:nvPr/>
        </p:nvSpPr>
        <p:spPr>
          <a:xfrm>
            <a:off x="1968500" y="2463800"/>
            <a:ext cx="1295400" cy="444500"/>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50000"/>
                    <a:lumOff val="50000"/>
                  </a:schemeClr>
                </a:solidFill>
              </a:rPr>
              <a:t>Pre-defined location</a:t>
            </a:r>
            <a:endParaRPr lang="en-US" sz="1400" dirty="0">
              <a:solidFill>
                <a:schemeClr val="tx1">
                  <a:lumMod val="50000"/>
                  <a:lumOff val="50000"/>
                </a:schemeClr>
              </a:solidFill>
            </a:endParaRPr>
          </a:p>
        </p:txBody>
      </p:sp>
      <p:sp>
        <p:nvSpPr>
          <p:cNvPr id="68" name="Right Brace 67"/>
          <p:cNvSpPr/>
          <p:nvPr/>
        </p:nvSpPr>
        <p:spPr>
          <a:xfrm>
            <a:off x="5130800" y="1206500"/>
            <a:ext cx="533400" cy="2343150"/>
          </a:xfrm>
          <a:prstGeom prst="rightBrac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9" name="Rectangle 68"/>
          <p:cNvSpPr/>
          <p:nvPr/>
        </p:nvSpPr>
        <p:spPr>
          <a:xfrm>
            <a:off x="4465637" y="1962150"/>
            <a:ext cx="796925" cy="247650"/>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50000"/>
                    <a:lumOff val="50000"/>
                  </a:schemeClr>
                </a:solidFill>
              </a:rPr>
              <a:t>Fetching</a:t>
            </a:r>
          </a:p>
        </p:txBody>
      </p:sp>
    </p:spTree>
    <p:extLst>
      <p:ext uri="{BB962C8B-B14F-4D97-AF65-F5344CB8AC3E}">
        <p14:creationId xmlns:p14="http://schemas.microsoft.com/office/powerpoint/2010/main" val="1422466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762000" y="228600"/>
            <a:ext cx="6364288" cy="533400"/>
          </a:xfrm>
        </p:spPr>
        <p:txBody>
          <a:bodyPr/>
          <a:lstStyle/>
          <a:p>
            <a:r>
              <a:rPr lang="en-US" dirty="0" smtClean="0"/>
              <a:t>2. Improving the data retention in Price DB</a:t>
            </a:r>
            <a:endParaRPr lang="en-US" dirty="0"/>
          </a:p>
        </p:txBody>
      </p:sp>
      <p:sp>
        <p:nvSpPr>
          <p:cNvPr id="14" name="Text Placeholder 13"/>
          <p:cNvSpPr>
            <a:spLocks noGrp="1"/>
          </p:cNvSpPr>
          <p:nvPr>
            <p:ph type="body" sz="half" idx="2"/>
          </p:nvPr>
        </p:nvSpPr>
        <p:spPr>
          <a:xfrm>
            <a:off x="914400" y="4800600"/>
            <a:ext cx="7010400" cy="804862"/>
          </a:xfrm>
        </p:spPr>
        <p:txBody>
          <a:bodyPr>
            <a:noAutofit/>
          </a:bodyPr>
          <a:lstStyle/>
          <a:p>
            <a:pPr algn="just"/>
            <a:r>
              <a:rPr lang="en-US" sz="1600" dirty="0" smtClean="0"/>
              <a:t>To improve the data retention in Price DB, it is required to take backup of the data. As the data  is getting deleted after calculations, the data backup has been planned before the calculations. But the data storage mode is yet to decide</a:t>
            </a:r>
            <a:endParaRPr lang="en-US" sz="1600" dirty="0"/>
          </a:p>
        </p:txBody>
      </p:sp>
      <p:sp>
        <p:nvSpPr>
          <p:cNvPr id="4" name="Date Placeholder 3"/>
          <p:cNvSpPr>
            <a:spLocks noGrp="1"/>
          </p:cNvSpPr>
          <p:nvPr>
            <p:ph type="dt" sz="half" idx="10"/>
          </p:nvPr>
        </p:nvSpPr>
        <p:spPr/>
        <p:txBody>
          <a:bodyPr/>
          <a:lstStyle/>
          <a:p>
            <a:fld id="{07F22FE7-2F25-4DAC-8B1D-411EC0493A09}" type="datetime1">
              <a:rPr lang="en-SG" smtClean="0"/>
              <a:t>18/4/2018</a:t>
            </a:fld>
            <a:endParaRPr lang="en-SG" dirty="0"/>
          </a:p>
        </p:txBody>
      </p:sp>
      <p:sp>
        <p:nvSpPr>
          <p:cNvPr id="6" name="Slide Number Placeholder 5"/>
          <p:cNvSpPr>
            <a:spLocks noGrp="1"/>
          </p:cNvSpPr>
          <p:nvPr>
            <p:ph type="sldNum" sz="quarter" idx="4"/>
          </p:nvPr>
        </p:nvSpPr>
        <p:spPr/>
        <p:txBody>
          <a:bodyPr/>
          <a:lstStyle/>
          <a:p>
            <a:fld id="{7DCAA35E-78A8-4A6E-9751-54777C23CB34}" type="slidenum">
              <a:rPr lang="en-SG" smtClean="0"/>
              <a:t>7</a:t>
            </a:fld>
            <a:endParaRPr lang="en-SG" dirty="0"/>
          </a:p>
        </p:txBody>
      </p:sp>
      <p:sp>
        <p:nvSpPr>
          <p:cNvPr id="5" name="Footer Placeholder 4"/>
          <p:cNvSpPr>
            <a:spLocks noGrp="1"/>
          </p:cNvSpPr>
          <p:nvPr>
            <p:ph type="ftr" sz="quarter" idx="3"/>
          </p:nvPr>
        </p:nvSpPr>
        <p:spPr/>
        <p:txBody>
          <a:bodyPr/>
          <a:lstStyle/>
          <a:p>
            <a:r>
              <a:rPr lang="en-SG" dirty="0" smtClean="0"/>
              <a:t>Confidential © Emerio. 2014</a:t>
            </a:r>
            <a:endParaRPr lang="en-SG" dirty="0"/>
          </a:p>
        </p:txBody>
      </p:sp>
      <p:sp>
        <p:nvSpPr>
          <p:cNvPr id="15" name="Folded Corner 14"/>
          <p:cNvSpPr/>
          <p:nvPr/>
        </p:nvSpPr>
        <p:spPr>
          <a:xfrm>
            <a:off x="1578864" y="1282700"/>
            <a:ext cx="1371600" cy="685800"/>
          </a:xfrm>
          <a:prstGeom prst="foldedCorner">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Communication File</a:t>
            </a:r>
            <a:endParaRPr lang="en-US" sz="1400" dirty="0"/>
          </a:p>
        </p:txBody>
      </p:sp>
      <p:sp>
        <p:nvSpPr>
          <p:cNvPr id="16" name="Rounded Rectangle 15"/>
          <p:cNvSpPr/>
          <p:nvPr/>
        </p:nvSpPr>
        <p:spPr>
          <a:xfrm>
            <a:off x="3585464" y="1295400"/>
            <a:ext cx="1447800" cy="666750"/>
          </a:xfrm>
          <a:prstGeom prst="round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VoIP Billing Calculation Tool </a:t>
            </a:r>
            <a:endParaRPr lang="en-US" sz="1400" dirty="0"/>
          </a:p>
        </p:txBody>
      </p:sp>
      <p:sp>
        <p:nvSpPr>
          <p:cNvPr id="17" name="Can 16"/>
          <p:cNvSpPr/>
          <p:nvPr/>
        </p:nvSpPr>
        <p:spPr>
          <a:xfrm>
            <a:off x="3788664" y="3835400"/>
            <a:ext cx="990600" cy="673100"/>
          </a:xfrm>
          <a:prstGeom prst="can">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Price DB</a:t>
            </a:r>
            <a:endParaRPr lang="en-US" sz="1400" dirty="0"/>
          </a:p>
        </p:txBody>
      </p:sp>
      <p:sp>
        <p:nvSpPr>
          <p:cNvPr id="19" name="Flowchart: Decision 18"/>
          <p:cNvSpPr/>
          <p:nvPr/>
        </p:nvSpPr>
        <p:spPr>
          <a:xfrm>
            <a:off x="3344164" y="2451100"/>
            <a:ext cx="1905000" cy="1117600"/>
          </a:xfrm>
          <a:prstGeom prst="flowChartDecision">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Calculations</a:t>
            </a:r>
            <a:endParaRPr lang="en-US" sz="1200" dirty="0"/>
          </a:p>
        </p:txBody>
      </p:sp>
      <p:cxnSp>
        <p:nvCxnSpPr>
          <p:cNvPr id="21" name="Straight Arrow Connector 20"/>
          <p:cNvCxnSpPr>
            <a:stCxn id="15" idx="3"/>
            <a:endCxn id="16" idx="1"/>
          </p:cNvCxnSpPr>
          <p:nvPr/>
        </p:nvCxnSpPr>
        <p:spPr>
          <a:xfrm>
            <a:off x="2950464" y="1625600"/>
            <a:ext cx="6350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9" idx="0"/>
          </p:cNvCxnSpPr>
          <p:nvPr/>
        </p:nvCxnSpPr>
        <p:spPr>
          <a:xfrm flipH="1">
            <a:off x="4296664" y="1987550"/>
            <a:ext cx="12700" cy="463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308856" y="3543300"/>
            <a:ext cx="0" cy="292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779264" y="4171950"/>
            <a:ext cx="18415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Can 33"/>
          <p:cNvSpPr/>
          <p:nvPr/>
        </p:nvSpPr>
        <p:spPr>
          <a:xfrm>
            <a:off x="6657340" y="3835400"/>
            <a:ext cx="736600" cy="654050"/>
          </a:xfrm>
          <a:prstGeom prst="can">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Backup</a:t>
            </a:r>
            <a:endParaRPr lang="en-US" sz="1400" dirty="0"/>
          </a:p>
        </p:txBody>
      </p:sp>
    </p:spTree>
    <p:extLst>
      <p:ext uri="{BB962C8B-B14F-4D97-AF65-F5344CB8AC3E}">
        <p14:creationId xmlns:p14="http://schemas.microsoft.com/office/powerpoint/2010/main" val="4124096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228600"/>
            <a:ext cx="6288088" cy="533400"/>
          </a:xfrm>
        </p:spPr>
        <p:txBody>
          <a:bodyPr/>
          <a:lstStyle/>
          <a:p>
            <a:r>
              <a:rPr lang="en-US" dirty="0" smtClean="0"/>
              <a:t>3. Generating report files</a:t>
            </a:r>
            <a:endParaRPr lang="en-US" dirty="0"/>
          </a:p>
        </p:txBody>
      </p:sp>
      <p:sp>
        <p:nvSpPr>
          <p:cNvPr id="9" name="Text Placeholder 8"/>
          <p:cNvSpPr>
            <a:spLocks noGrp="1"/>
          </p:cNvSpPr>
          <p:nvPr>
            <p:ph type="body" sz="half" idx="2"/>
          </p:nvPr>
        </p:nvSpPr>
        <p:spPr>
          <a:xfrm>
            <a:off x="990600" y="4724400"/>
            <a:ext cx="6997700" cy="1143000"/>
          </a:xfrm>
        </p:spPr>
        <p:txBody>
          <a:bodyPr>
            <a:noAutofit/>
          </a:bodyPr>
          <a:lstStyle/>
          <a:p>
            <a:pPr algn="just"/>
            <a:r>
              <a:rPr lang="en-US" sz="1600" dirty="0" smtClean="0"/>
              <a:t>The </a:t>
            </a:r>
            <a:r>
              <a:rPr lang="en-US" sz="1600" dirty="0"/>
              <a:t>calculated billing details </a:t>
            </a:r>
            <a:r>
              <a:rPr lang="en-US" sz="1600" dirty="0" smtClean="0"/>
              <a:t>are sent to each OEM respectively. One output will generate all the billing details of different charges. Another new files which are manually downloaded from NTT Com website are used for manual calculation and uploaded to the GUI</a:t>
            </a:r>
            <a:endParaRPr lang="en-US" sz="1600" dirty="0"/>
          </a:p>
        </p:txBody>
      </p:sp>
      <p:sp>
        <p:nvSpPr>
          <p:cNvPr id="4" name="Date Placeholder 3"/>
          <p:cNvSpPr>
            <a:spLocks noGrp="1"/>
          </p:cNvSpPr>
          <p:nvPr>
            <p:ph type="dt" sz="half" idx="10"/>
          </p:nvPr>
        </p:nvSpPr>
        <p:spPr/>
        <p:txBody>
          <a:bodyPr/>
          <a:lstStyle/>
          <a:p>
            <a:fld id="{07F22FE7-2F25-4DAC-8B1D-411EC0493A09}" type="datetime1">
              <a:rPr lang="en-SG" smtClean="0"/>
              <a:t>18/4/2018</a:t>
            </a:fld>
            <a:endParaRPr lang="en-SG" dirty="0"/>
          </a:p>
        </p:txBody>
      </p:sp>
      <p:sp>
        <p:nvSpPr>
          <p:cNvPr id="6" name="Slide Number Placeholder 5"/>
          <p:cNvSpPr>
            <a:spLocks noGrp="1"/>
          </p:cNvSpPr>
          <p:nvPr>
            <p:ph type="sldNum" sz="quarter" idx="4"/>
          </p:nvPr>
        </p:nvSpPr>
        <p:spPr/>
        <p:txBody>
          <a:bodyPr/>
          <a:lstStyle/>
          <a:p>
            <a:fld id="{7DCAA35E-78A8-4A6E-9751-54777C23CB34}" type="slidenum">
              <a:rPr lang="en-SG" smtClean="0"/>
              <a:t>8</a:t>
            </a:fld>
            <a:endParaRPr lang="en-SG" dirty="0"/>
          </a:p>
        </p:txBody>
      </p:sp>
      <p:sp>
        <p:nvSpPr>
          <p:cNvPr id="5" name="Footer Placeholder 4"/>
          <p:cNvSpPr>
            <a:spLocks noGrp="1"/>
          </p:cNvSpPr>
          <p:nvPr>
            <p:ph type="ftr" sz="quarter" idx="3"/>
          </p:nvPr>
        </p:nvSpPr>
        <p:spPr/>
        <p:txBody>
          <a:bodyPr/>
          <a:lstStyle/>
          <a:p>
            <a:r>
              <a:rPr lang="en-SG" dirty="0" smtClean="0"/>
              <a:t>Confidential © Emerio. 2014</a:t>
            </a:r>
            <a:endParaRPr lang="en-SG" dirty="0"/>
          </a:p>
        </p:txBody>
      </p:sp>
      <p:cxnSp>
        <p:nvCxnSpPr>
          <p:cNvPr id="12" name="Straight Connector 11"/>
          <p:cNvCxnSpPr/>
          <p:nvPr/>
        </p:nvCxnSpPr>
        <p:spPr>
          <a:xfrm>
            <a:off x="1152906" y="3200400"/>
            <a:ext cx="0" cy="393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0" idx="1"/>
          </p:cNvCxnSpPr>
          <p:nvPr/>
        </p:nvCxnSpPr>
        <p:spPr>
          <a:xfrm flipH="1">
            <a:off x="1152906" y="3608948"/>
            <a:ext cx="3038094" cy="16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152906" y="2047538"/>
            <a:ext cx="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5082683" y="2016477"/>
            <a:ext cx="0" cy="11740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Folded Corner 26"/>
          <p:cNvSpPr/>
          <p:nvPr/>
        </p:nvSpPr>
        <p:spPr>
          <a:xfrm>
            <a:off x="7083552" y="3221598"/>
            <a:ext cx="1054100" cy="7747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New files to accounting system</a:t>
            </a:r>
            <a:endParaRPr lang="en-US" sz="1400" dirty="0"/>
          </a:p>
        </p:txBody>
      </p:sp>
      <p:sp>
        <p:nvSpPr>
          <p:cNvPr id="19" name="Rounded Rectangle 18"/>
          <p:cNvSpPr/>
          <p:nvPr/>
        </p:nvSpPr>
        <p:spPr>
          <a:xfrm>
            <a:off x="2356104" y="1322218"/>
            <a:ext cx="1447800" cy="666750"/>
          </a:xfrm>
          <a:prstGeom prst="round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VoIP Billing Calculation Tool </a:t>
            </a:r>
            <a:endParaRPr lang="en-US" sz="1400" dirty="0"/>
          </a:p>
        </p:txBody>
      </p:sp>
      <p:grpSp>
        <p:nvGrpSpPr>
          <p:cNvPr id="20" name="グループ化 93"/>
          <p:cNvGrpSpPr/>
          <p:nvPr/>
        </p:nvGrpSpPr>
        <p:grpSpPr>
          <a:xfrm>
            <a:off x="4489771" y="3270078"/>
            <a:ext cx="1185823" cy="710060"/>
            <a:chOff x="5472719" y="4650527"/>
            <a:chExt cx="1718051" cy="914401"/>
          </a:xfrm>
        </p:grpSpPr>
        <p:pic>
          <p:nvPicPr>
            <p:cNvPr id="21" name="Picture 8" descr="http://kmdsk.km.in.nttpc.co.jp/Organization/pl/plpr/img/original/2/2_8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719" y="4650527"/>
              <a:ext cx="1143000" cy="914401"/>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98"/>
            <p:cNvSpPr txBox="1"/>
            <p:nvPr/>
          </p:nvSpPr>
          <p:spPr>
            <a:xfrm>
              <a:off x="6584403" y="4981277"/>
              <a:ext cx="606367" cy="396541"/>
            </a:xfrm>
            <a:prstGeom prst="rect">
              <a:avLst/>
            </a:prstGeom>
            <a:solidFill>
              <a:schemeClr val="bg1"/>
            </a:solidFill>
            <a:ln>
              <a:solidFill>
                <a:schemeClr val="bg1"/>
              </a:solidFill>
            </a:ln>
          </p:spPr>
          <p:txBody>
            <a:bodyPr wrap="none" rtlCol="0">
              <a:spAutoFit/>
            </a:bodyPr>
            <a:lstStyle/>
            <a:p>
              <a:pPr algn="ctr"/>
              <a:r>
                <a:rPr lang="en-US" altLang="ja-JP" sz="1000" dirty="0" smtClean="0">
                  <a:latin typeface="Times New Roman" panose="02020603050405020304" pitchFamily="18" charset="0"/>
                  <a:cs typeface="Times New Roman" panose="02020603050405020304" pitchFamily="18" charset="0"/>
                </a:rPr>
                <a:t>Sales</a:t>
              </a:r>
              <a:endParaRPr kumimoji="1" lang="en-US" altLang="ja-JP" sz="1000" dirty="0" smtClean="0">
                <a:latin typeface="Times New Roman" panose="02020603050405020304" pitchFamily="18" charset="0"/>
                <a:cs typeface="Times New Roman" panose="02020603050405020304" pitchFamily="18" charset="0"/>
              </a:endParaRPr>
            </a:p>
          </p:txBody>
        </p:sp>
      </p:grpSp>
      <p:sp>
        <p:nvSpPr>
          <p:cNvPr id="23" name="Rounded Rectangle 22"/>
          <p:cNvSpPr/>
          <p:nvPr/>
        </p:nvSpPr>
        <p:spPr>
          <a:xfrm>
            <a:off x="374904" y="1272838"/>
            <a:ext cx="1556004" cy="765511"/>
          </a:xfrm>
          <a:prstGeom prst="round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NTT Com Communication file</a:t>
            </a:r>
            <a:endParaRPr lang="en-US" sz="1400" dirty="0"/>
          </a:p>
        </p:txBody>
      </p:sp>
      <p:sp>
        <p:nvSpPr>
          <p:cNvPr id="24" name="Folded Corner 23"/>
          <p:cNvSpPr/>
          <p:nvPr/>
        </p:nvSpPr>
        <p:spPr>
          <a:xfrm>
            <a:off x="657606" y="2657138"/>
            <a:ext cx="990600" cy="542588"/>
          </a:xfrm>
          <a:prstGeom prst="foldedCorner">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Manual download</a:t>
            </a:r>
            <a:endParaRPr lang="en-US" sz="1400" dirty="0"/>
          </a:p>
        </p:txBody>
      </p:sp>
      <p:cxnSp>
        <p:nvCxnSpPr>
          <p:cNvPr id="34" name="Straight Arrow Connector 33"/>
          <p:cNvCxnSpPr/>
          <p:nvPr/>
        </p:nvCxnSpPr>
        <p:spPr>
          <a:xfrm>
            <a:off x="1937004" y="1661816"/>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40" idx="3"/>
          </p:cNvCxnSpPr>
          <p:nvPr/>
        </p:nvCxnSpPr>
        <p:spPr>
          <a:xfrm>
            <a:off x="6019800" y="3608948"/>
            <a:ext cx="106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4191000" y="3237758"/>
            <a:ext cx="1828800" cy="742380"/>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0" name="Straight Arrow Connector 29"/>
          <p:cNvCxnSpPr/>
          <p:nvPr/>
        </p:nvCxnSpPr>
        <p:spPr>
          <a:xfrm flipV="1">
            <a:off x="3822192" y="1655593"/>
            <a:ext cx="497949" cy="5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4358783" y="1322218"/>
            <a:ext cx="1447800" cy="6667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Web GUI</a:t>
            </a:r>
            <a:endParaRPr lang="en-US" sz="1400" dirty="0"/>
          </a:p>
        </p:txBody>
      </p:sp>
    </p:spTree>
    <p:extLst>
      <p:ext uri="{BB962C8B-B14F-4D97-AF65-F5344CB8AC3E}">
        <p14:creationId xmlns:p14="http://schemas.microsoft.com/office/powerpoint/2010/main" val="1921447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0" y="228600"/>
            <a:ext cx="5486400" cy="566738"/>
          </a:xfrm>
        </p:spPr>
        <p:txBody>
          <a:bodyPr/>
          <a:lstStyle/>
          <a:p>
            <a:r>
              <a:rPr lang="en-US" dirty="0" smtClean="0"/>
              <a:t>4. User Management &amp; Authentication</a:t>
            </a:r>
            <a:endParaRPr lang="en-US" dirty="0"/>
          </a:p>
        </p:txBody>
      </p:sp>
      <p:sp>
        <p:nvSpPr>
          <p:cNvPr id="4" name="Date Placeholder 3"/>
          <p:cNvSpPr>
            <a:spLocks noGrp="1"/>
          </p:cNvSpPr>
          <p:nvPr>
            <p:ph type="dt" sz="half" idx="10"/>
          </p:nvPr>
        </p:nvSpPr>
        <p:spPr/>
        <p:txBody>
          <a:bodyPr/>
          <a:lstStyle/>
          <a:p>
            <a:fld id="{07F22FE7-2F25-4DAC-8B1D-411EC0493A09}" type="datetime1">
              <a:rPr lang="en-SG" smtClean="0"/>
              <a:t>18/4/2018</a:t>
            </a:fld>
            <a:endParaRPr lang="en-SG" dirty="0"/>
          </a:p>
        </p:txBody>
      </p:sp>
      <p:sp>
        <p:nvSpPr>
          <p:cNvPr id="6" name="Slide Number Placeholder 5"/>
          <p:cNvSpPr>
            <a:spLocks noGrp="1"/>
          </p:cNvSpPr>
          <p:nvPr>
            <p:ph type="sldNum" sz="quarter" idx="4"/>
          </p:nvPr>
        </p:nvSpPr>
        <p:spPr/>
        <p:txBody>
          <a:bodyPr/>
          <a:lstStyle/>
          <a:p>
            <a:fld id="{7DCAA35E-78A8-4A6E-9751-54777C23CB34}" type="slidenum">
              <a:rPr lang="en-SG" smtClean="0"/>
              <a:t>9</a:t>
            </a:fld>
            <a:endParaRPr lang="en-SG" dirty="0"/>
          </a:p>
        </p:txBody>
      </p:sp>
      <p:sp>
        <p:nvSpPr>
          <p:cNvPr id="5" name="Footer Placeholder 4"/>
          <p:cNvSpPr>
            <a:spLocks noGrp="1"/>
          </p:cNvSpPr>
          <p:nvPr>
            <p:ph type="ftr" sz="quarter" idx="3"/>
          </p:nvPr>
        </p:nvSpPr>
        <p:spPr/>
        <p:txBody>
          <a:bodyPr/>
          <a:lstStyle/>
          <a:p>
            <a:r>
              <a:rPr lang="en-SG" dirty="0" smtClean="0"/>
              <a:t>Confidential © Emerio. 2014</a:t>
            </a:r>
            <a:endParaRPr lang="en-SG" dirty="0"/>
          </a:p>
        </p:txBody>
      </p:sp>
      <p:graphicFrame>
        <p:nvGraphicFramePr>
          <p:cNvPr id="8" name="Diagram 7"/>
          <p:cNvGraphicFramePr/>
          <p:nvPr>
            <p:extLst>
              <p:ext uri="{D42A27DB-BD31-4B8C-83A1-F6EECF244321}">
                <p14:modId xmlns:p14="http://schemas.microsoft.com/office/powerpoint/2010/main" val="4133048376"/>
              </p:ext>
            </p:extLst>
          </p:nvPr>
        </p:nvGraphicFramePr>
        <p:xfrm>
          <a:off x="1066800" y="1371600"/>
          <a:ext cx="71628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7617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Emerio - Corporate Overview (July,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Emerio - Corporate Template</Template>
  <TotalTime>11160</TotalTime>
  <Words>991</Words>
  <Application>Microsoft Office PowerPoint</Application>
  <PresentationFormat>On-screen Show (4:3)</PresentationFormat>
  <Paragraphs>121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Emerio - Corporate Overview (July, 2013)</vt:lpstr>
      <vt:lpstr>PowerPoint Presentation</vt:lpstr>
      <vt:lpstr>Introduction</vt:lpstr>
      <vt:lpstr>Scope of the Project</vt:lpstr>
      <vt:lpstr>Requirement Specifications</vt:lpstr>
      <vt:lpstr>Approach plan  </vt:lpstr>
      <vt:lpstr>1. Automation process</vt:lpstr>
      <vt:lpstr>2. Improving the data retention in Price DB</vt:lpstr>
      <vt:lpstr>3. Generating report files</vt:lpstr>
      <vt:lpstr>4. User Management &amp; Authentication</vt:lpstr>
      <vt:lpstr>5. E-mail feature</vt:lpstr>
      <vt:lpstr>Questions?</vt:lpstr>
      <vt:lpstr>PowerPoint Presentation</vt:lpstr>
    </vt:vector>
  </TitlesOfParts>
  <Company>Emerio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Emerio Technologies – Overview</dc:title>
  <dc:creator>Ganesh Rajamani</dc:creator>
  <cp:lastModifiedBy>Ganesh</cp:lastModifiedBy>
  <cp:revision>274</cp:revision>
  <dcterms:created xsi:type="dcterms:W3CDTF">2013-11-05T09:37:57Z</dcterms:created>
  <dcterms:modified xsi:type="dcterms:W3CDTF">2018-04-18T14:00:31Z</dcterms:modified>
</cp:coreProperties>
</file>