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6"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amb, Shilpa" initials="JS" lastIdx="1" clrIdx="0">
    <p:extLst>
      <p:ext uri="{19B8F6BF-5375-455C-9EA6-DF929625EA0E}">
        <p15:presenceInfo xmlns:p15="http://schemas.microsoft.com/office/powerpoint/2012/main" userId="S::shilpa.jhamb@accenture.com::c3786746-fb01-4ab8-8647-fe87b692db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62D0"/>
    <a:srgbClr val="CCCCFF"/>
    <a:srgbClr val="9999FF"/>
    <a:srgbClr val="6600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3255" autoAdjust="0"/>
  </p:normalViewPr>
  <p:slideViewPr>
    <p:cSldViewPr snapToGrid="0">
      <p:cViewPr varScale="1">
        <p:scale>
          <a:sx n="63" d="100"/>
          <a:sy n="63" d="100"/>
        </p:scale>
        <p:origin x="9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3003B-26E2-4F07-9D63-39A3500E42C0}"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C439F-1976-4F8B-B7ED-797D7D1505A3}" type="slidenum">
              <a:rPr lang="en-US" smtClean="0"/>
              <a:t>‹#›</a:t>
            </a:fld>
            <a:endParaRPr lang="en-US" dirty="0"/>
          </a:p>
        </p:txBody>
      </p:sp>
    </p:spTree>
    <p:extLst>
      <p:ext uri="{BB962C8B-B14F-4D97-AF65-F5344CB8AC3E}">
        <p14:creationId xmlns:p14="http://schemas.microsoft.com/office/powerpoint/2010/main" val="226212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FD1C439F-1976-4F8B-B7ED-797D7D1505A3}" type="slidenum">
              <a:rPr lang="en-US" smtClean="0"/>
              <a:t>1</a:t>
            </a:fld>
            <a:endParaRPr lang="en-US" dirty="0"/>
          </a:p>
        </p:txBody>
      </p:sp>
    </p:spTree>
    <p:extLst>
      <p:ext uri="{BB962C8B-B14F-4D97-AF65-F5344CB8AC3E}">
        <p14:creationId xmlns:p14="http://schemas.microsoft.com/office/powerpoint/2010/main" val="3892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1C439F-1976-4F8B-B7ED-797D7D1505A3}" type="slidenum">
              <a:rPr lang="en-US" smtClean="0"/>
              <a:t>3</a:t>
            </a:fld>
            <a:endParaRPr lang="en-US" dirty="0"/>
          </a:p>
        </p:txBody>
      </p:sp>
    </p:spTree>
    <p:extLst>
      <p:ext uri="{BB962C8B-B14F-4D97-AF65-F5344CB8AC3E}">
        <p14:creationId xmlns:p14="http://schemas.microsoft.com/office/powerpoint/2010/main" val="80988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8FD4-8E35-4782-8D91-C51D613B6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44BE83-2B7C-4A86-8798-158D0CEDF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D2D70A-3835-447C-A32D-2A4DB8C21F27}"/>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089D4100-9908-4FA0-BF7F-3D61DA6FCC26}"/>
              </a:ext>
            </a:extLst>
          </p:cNvPr>
          <p:cNvSpPr>
            <a:spLocks noGrp="1"/>
          </p:cNvSpPr>
          <p:nvPr>
            <p:ph type="ftr" sz="quarter" idx="11"/>
          </p:nvPr>
        </p:nvSpPr>
        <p:spPr>
          <a:xfrm>
            <a:off x="4038600" y="6731065"/>
            <a:ext cx="4114800" cy="132139"/>
          </a:xfrm>
          <a:solidFill>
            <a:schemeClr val="bg2"/>
          </a:solidFill>
        </p:spPr>
        <p:txBody>
          <a:bodyPr/>
          <a:lstStyle>
            <a:lvl1pPr>
              <a:defRPr>
                <a:solidFill>
                  <a:schemeClr val="bg1"/>
                </a:solidFill>
              </a:defRPr>
            </a:lvl1pPr>
          </a:lstStyle>
          <a:p>
            <a:r>
              <a:rPr lang="en-US" dirty="0"/>
              <a:t>Confidential – Internal Use Only</a:t>
            </a:r>
          </a:p>
        </p:txBody>
      </p:sp>
      <p:sp>
        <p:nvSpPr>
          <p:cNvPr id="6" name="Slide Number Placeholder 5">
            <a:extLst>
              <a:ext uri="{FF2B5EF4-FFF2-40B4-BE49-F238E27FC236}">
                <a16:creationId xmlns:a16="http://schemas.microsoft.com/office/drawing/2014/main" id="{DCFEF31F-CE30-4DB3-A019-F3A81E1394CA}"/>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313272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E446-19CA-4CC1-9586-13F0C2E33F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64965-487E-4E6C-9A90-C353087C7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31BC0-1613-405B-84F4-50AD26E1D287}"/>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E20ADB28-9BD8-46B4-8058-FBBC4C8951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C9B752-301A-41A1-8016-7A52809C047A}"/>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97860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11202-83A8-4133-B75C-478FB3CF28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5E2B5-D870-4552-90AF-61482B0D9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3BAC1-560B-4E0E-B93A-E30017070DBB}"/>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30F88E0C-332E-4B43-85E7-14F480BB6C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459EC-340F-419B-92FD-FD2421933A09}"/>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323396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408E-5DC9-40DC-B4B9-E1637330B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12232C-E95D-45B5-8BE6-F7F8E1B1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FBD-9E1C-4374-A422-5B4D083187BC}"/>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131F7100-EC86-4CDF-85DC-0316386383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BD4F95-BFEC-41DD-8F3A-053175B37665}"/>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41599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5072-1D09-48B7-9E32-876EEB337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CC528-6ED5-460C-8A98-BA77E7F0E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40466-8F5B-45AD-BFBA-FD0816436D92}"/>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8D0E22C1-D953-42A5-8010-1AC1D0038F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564200-BE31-4BE8-ACF8-F2A1F2705620}"/>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352275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8EC6-15E5-499B-995A-DA124A8C7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EE188-6E15-46FC-B992-B6D7A401F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32BD2-CF3F-4365-9E8C-B93D36DC3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ED3B3-06BC-4EC6-83D4-A629C75A28E6}"/>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6" name="Footer Placeholder 5">
            <a:extLst>
              <a:ext uri="{FF2B5EF4-FFF2-40B4-BE49-F238E27FC236}">
                <a16:creationId xmlns:a16="http://schemas.microsoft.com/office/drawing/2014/main" id="{FCE09848-5AF4-4101-ADC9-390BC4E48D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7996C1-4881-42F0-9F86-08EAFD986495}"/>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84532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DC1-B86D-406F-AE09-C46C9649D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90AAD-5AD2-4756-A311-86CFFA0DC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91A3A-0E6C-4990-B4C4-9F5BBAD4E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84CDC-F83C-46A9-85D4-F30069537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00F92-214E-4139-945A-1B0462772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FA11C-D13E-41E1-B506-3078F9C7D5EE}"/>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8" name="Footer Placeholder 7">
            <a:extLst>
              <a:ext uri="{FF2B5EF4-FFF2-40B4-BE49-F238E27FC236}">
                <a16:creationId xmlns:a16="http://schemas.microsoft.com/office/drawing/2014/main" id="{93B5B1E7-BFF7-405C-98E0-FE6B04BCB6E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4ACCA4-881C-453E-85B7-22EC0CDD09A9}"/>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98806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A208-741C-4825-B0A1-707E7F1E71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3059CA-47F1-447C-8CB2-E76FB7CC6BAC}"/>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4" name="Footer Placeholder 3">
            <a:extLst>
              <a:ext uri="{FF2B5EF4-FFF2-40B4-BE49-F238E27FC236}">
                <a16:creationId xmlns:a16="http://schemas.microsoft.com/office/drawing/2014/main" id="{E9351390-F24A-42A0-8A4F-A7A2F14BC8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2561DC-EE37-4C47-82A1-60D70E8588D5}"/>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15355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C0C87-E48A-4B7B-877F-AB8E81FB8DA1}"/>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3" name="Footer Placeholder 2">
            <a:extLst>
              <a:ext uri="{FF2B5EF4-FFF2-40B4-BE49-F238E27FC236}">
                <a16:creationId xmlns:a16="http://schemas.microsoft.com/office/drawing/2014/main" id="{44589966-4240-4C2E-B882-B4E336B36CD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DBAA94-7121-4946-A8FF-09C47FA1E941}"/>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29603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E7E2-5DF8-43C7-9BC1-7071BC741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52452-8FE8-48CF-9FA4-CE3ECC728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4BC7C-04C0-4A83-8E5D-FC55B0290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320FF-CE1B-41B9-B822-0B2E7B3525FF}"/>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6" name="Footer Placeholder 5">
            <a:extLst>
              <a:ext uri="{FF2B5EF4-FFF2-40B4-BE49-F238E27FC236}">
                <a16:creationId xmlns:a16="http://schemas.microsoft.com/office/drawing/2014/main" id="{6F70D0CB-08F5-45EE-BC7E-6168C1DF10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2A8A99-E952-4862-B9C0-52457EC6C504}"/>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66259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A711-3EE1-4C8B-BDB5-67AE972A8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C2493-4D1B-4C67-ABEC-165829CE8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B962DC0-44FB-4010-9146-A5A55AD59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ED226-C9B8-4046-A848-76AA0B1C8D45}"/>
              </a:ext>
            </a:extLst>
          </p:cNvPr>
          <p:cNvSpPr>
            <a:spLocks noGrp="1"/>
          </p:cNvSpPr>
          <p:nvPr>
            <p:ph type="dt" sz="half" idx="10"/>
          </p:nvPr>
        </p:nvSpPr>
        <p:spPr/>
        <p:txBody>
          <a:bodyPr/>
          <a:lstStyle/>
          <a:p>
            <a:fld id="{3CBB5B3D-4071-4B35-8715-8EDEB65EA72A}" type="datetimeFigureOut">
              <a:rPr lang="en-US" smtClean="0"/>
              <a:t>6/18/2024</a:t>
            </a:fld>
            <a:endParaRPr lang="en-US" dirty="0"/>
          </a:p>
        </p:txBody>
      </p:sp>
      <p:sp>
        <p:nvSpPr>
          <p:cNvPr id="6" name="Footer Placeholder 5">
            <a:extLst>
              <a:ext uri="{FF2B5EF4-FFF2-40B4-BE49-F238E27FC236}">
                <a16:creationId xmlns:a16="http://schemas.microsoft.com/office/drawing/2014/main" id="{E50C8BA2-3A2A-4771-950C-7AC3299F1C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0F9B7-0519-4494-A1EF-A9E1F3053752}"/>
              </a:ext>
            </a:extLst>
          </p:cNvPr>
          <p:cNvSpPr>
            <a:spLocks noGrp="1"/>
          </p:cNvSpPr>
          <p:nvPr>
            <p:ph type="sldNum" sz="quarter" idx="12"/>
          </p:nvPr>
        </p:nvSpPr>
        <p:spPr/>
        <p:txBody>
          <a:bodyPr/>
          <a:lstStyle/>
          <a:p>
            <a:fld id="{96D596E7-CCF1-46D5-A7ED-67DDA9AD45C3}" type="slidenum">
              <a:rPr lang="en-US" smtClean="0"/>
              <a:t>‹#›</a:t>
            </a:fld>
            <a:endParaRPr lang="en-US" dirty="0"/>
          </a:p>
        </p:txBody>
      </p:sp>
    </p:spTree>
    <p:extLst>
      <p:ext uri="{BB962C8B-B14F-4D97-AF65-F5344CB8AC3E}">
        <p14:creationId xmlns:p14="http://schemas.microsoft.com/office/powerpoint/2010/main" val="26566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F78ED-F5EC-43D8-BA58-755A5ED2D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63BD4-C55C-4CCF-8DF5-A9273F85F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89EC2-6839-4623-99E5-4D82F3AFE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B5B3D-4071-4B35-8715-8EDEB65EA72A}" type="datetimeFigureOut">
              <a:rPr lang="en-US" smtClean="0"/>
              <a:t>6/18/2024</a:t>
            </a:fld>
            <a:endParaRPr lang="en-US" dirty="0"/>
          </a:p>
        </p:txBody>
      </p:sp>
      <p:sp>
        <p:nvSpPr>
          <p:cNvPr id="5" name="Footer Placeholder 4">
            <a:extLst>
              <a:ext uri="{FF2B5EF4-FFF2-40B4-BE49-F238E27FC236}">
                <a16:creationId xmlns:a16="http://schemas.microsoft.com/office/drawing/2014/main" id="{EFAF0BD3-201D-4BD6-9DAE-3C65E08E7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E4D7CDD-DFEE-480A-A6E3-54091C332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596E7-CCF1-46D5-A7ED-67DDA9AD45C3}" type="slidenum">
              <a:rPr lang="en-US" smtClean="0"/>
              <a:t>‹#›</a:t>
            </a:fld>
            <a:endParaRPr lang="en-US" dirty="0"/>
          </a:p>
        </p:txBody>
      </p:sp>
    </p:spTree>
    <p:extLst>
      <p:ext uri="{BB962C8B-B14F-4D97-AF65-F5344CB8AC3E}">
        <p14:creationId xmlns:p14="http://schemas.microsoft.com/office/powerpoint/2010/main" val="281895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7B6A0-3DA5-4866-8B84-23EF42F1B455}"/>
              </a:ext>
            </a:extLst>
          </p:cNvPr>
          <p:cNvSpPr/>
          <p:nvPr/>
        </p:nvSpPr>
        <p:spPr>
          <a:xfrm>
            <a:off x="53989" y="1000829"/>
            <a:ext cx="6219994" cy="349750"/>
          </a:xfrm>
          <a:prstGeom prst="rect">
            <a:avLst/>
          </a:prstGeom>
          <a:solidFill>
            <a:srgbClr val="7030A0"/>
          </a:solidFill>
        </p:spPr>
        <p:txBody>
          <a:bodyPr wrap="square" lIns="68580" tIns="68580" rIns="68580" bIns="68580" anchor="ctr">
            <a:noAutofit/>
          </a:bodyPr>
          <a:lstStyle/>
          <a:p>
            <a:pPr marL="90488" lvl="2"/>
            <a:r>
              <a:rPr lang="en-US" sz="1400" b="1" dirty="0">
                <a:solidFill>
                  <a:schemeClr val="bg1"/>
                </a:solidFill>
                <a:latin typeface="Arial" panose="020B0604020202020204" pitchFamily="34" charset="0"/>
                <a:cs typeface="Arial" panose="020B0604020202020204" pitchFamily="34" charset="0"/>
              </a:rPr>
              <a:t>PERFORMANCE HIGHLIGHTS </a:t>
            </a:r>
          </a:p>
        </p:txBody>
      </p:sp>
      <p:sp>
        <p:nvSpPr>
          <p:cNvPr id="8" name="Rectangle 7">
            <a:extLst>
              <a:ext uri="{FF2B5EF4-FFF2-40B4-BE49-F238E27FC236}">
                <a16:creationId xmlns:a16="http://schemas.microsoft.com/office/drawing/2014/main" id="{99E05385-612D-4B84-9AA1-E71BE8A2A4F4}"/>
              </a:ext>
            </a:extLst>
          </p:cNvPr>
          <p:cNvSpPr/>
          <p:nvPr/>
        </p:nvSpPr>
        <p:spPr>
          <a:xfrm>
            <a:off x="6374377" y="1111323"/>
            <a:ext cx="5795902" cy="543784"/>
          </a:xfrm>
          <a:prstGeom prst="rect">
            <a:avLst/>
          </a:prstGeom>
          <a:solidFill>
            <a:srgbClr val="7030A0"/>
          </a:solidFill>
        </p:spPr>
        <p:txBody>
          <a:bodyPr wrap="square" lIns="68580" tIns="68580" rIns="68580" bIns="68580" anchor="ctr">
            <a:noAutofit/>
          </a:bodyPr>
          <a:lstStyle/>
          <a:p>
            <a:pPr marL="90488" lvl="2"/>
            <a:r>
              <a:rPr lang="en-US" sz="1400" b="1" dirty="0">
                <a:solidFill>
                  <a:schemeClr val="bg1"/>
                </a:solidFill>
                <a:latin typeface="Arial" panose="020B0604020202020204" pitchFamily="34" charset="0"/>
                <a:cs typeface="Arial" panose="020B0604020202020204" pitchFamily="34" charset="0"/>
              </a:rPr>
              <a:t>AREAS OF IMPROVEMENT</a:t>
            </a:r>
            <a:r>
              <a:rPr lang="en-US" sz="1600" b="1" dirty="0">
                <a:solidFill>
                  <a:schemeClr val="bg1"/>
                </a:solidFill>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A0B485B9-F63A-4B2E-9717-F4079FE796D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546918" y="1026734"/>
            <a:ext cx="411839" cy="281165"/>
          </a:xfrm>
          <a:prstGeom prst="rect">
            <a:avLst/>
          </a:prstGeom>
        </p:spPr>
      </p:pic>
      <p:pic>
        <p:nvPicPr>
          <p:cNvPr id="10" name="Picture 9">
            <a:extLst>
              <a:ext uri="{FF2B5EF4-FFF2-40B4-BE49-F238E27FC236}">
                <a16:creationId xmlns:a16="http://schemas.microsoft.com/office/drawing/2014/main" id="{D42643BF-2897-4021-AC7A-D3A19269FFC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863553" y="1005517"/>
            <a:ext cx="348808" cy="316305"/>
          </a:xfrm>
          <a:prstGeom prst="rect">
            <a:avLst/>
          </a:prstGeom>
        </p:spPr>
      </p:pic>
      <p:pic>
        <p:nvPicPr>
          <p:cNvPr id="13" name="Picture 12">
            <a:extLst>
              <a:ext uri="{FF2B5EF4-FFF2-40B4-BE49-F238E27FC236}">
                <a16:creationId xmlns:a16="http://schemas.microsoft.com/office/drawing/2014/main" id="{AA4A44F4-DB66-4CFF-BBF6-228C45155119}"/>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1546918" y="3589575"/>
            <a:ext cx="352617" cy="289598"/>
          </a:xfrm>
          <a:prstGeom prst="rect">
            <a:avLst/>
          </a:prstGeom>
        </p:spPr>
      </p:pic>
      <p:sp>
        <p:nvSpPr>
          <p:cNvPr id="15" name="Rectangle 14">
            <a:extLst>
              <a:ext uri="{FF2B5EF4-FFF2-40B4-BE49-F238E27FC236}">
                <a16:creationId xmlns:a16="http://schemas.microsoft.com/office/drawing/2014/main" id="{B07B566D-A875-4510-965F-5133A2D350EE}"/>
              </a:ext>
            </a:extLst>
          </p:cNvPr>
          <p:cNvSpPr/>
          <p:nvPr/>
        </p:nvSpPr>
        <p:spPr>
          <a:xfrm>
            <a:off x="6396096" y="4566123"/>
            <a:ext cx="5774183" cy="490908"/>
          </a:xfrm>
          <a:prstGeom prst="rect">
            <a:avLst/>
          </a:prstGeom>
          <a:solidFill>
            <a:srgbClr val="7030A0"/>
          </a:solidFill>
        </p:spPr>
        <p:txBody>
          <a:bodyPr wrap="square" lIns="68580" tIns="68580" rIns="68580" bIns="68580" anchor="ctr">
            <a:noAutofit/>
          </a:bodyPr>
          <a:lstStyle/>
          <a:p>
            <a:pPr marL="90488" lvl="2"/>
            <a:r>
              <a:rPr lang="en-US" sz="1400" b="1" dirty="0">
                <a:solidFill>
                  <a:schemeClr val="bg1"/>
                </a:solidFill>
                <a:latin typeface="Arial" panose="020B0604020202020204" pitchFamily="34" charset="0"/>
                <a:cs typeface="Arial" panose="020B0604020202020204" pitchFamily="34" charset="0"/>
              </a:rPr>
              <a:t>ACTION FOR FUTURE GROWTH </a:t>
            </a:r>
          </a:p>
        </p:txBody>
      </p:sp>
      <p:pic>
        <p:nvPicPr>
          <p:cNvPr id="16" name="Picture 15">
            <a:extLst>
              <a:ext uri="{FF2B5EF4-FFF2-40B4-BE49-F238E27FC236}">
                <a16:creationId xmlns:a16="http://schemas.microsoft.com/office/drawing/2014/main" id="{FCB088DA-4C68-4BC6-820A-D7AD81C2022F}"/>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578433" y="5177243"/>
            <a:ext cx="348808" cy="308415"/>
          </a:xfrm>
          <a:prstGeom prst="rect">
            <a:avLst/>
          </a:prstGeom>
        </p:spPr>
      </p:pic>
      <p:sp>
        <p:nvSpPr>
          <p:cNvPr id="18" name="Title 1">
            <a:extLst>
              <a:ext uri="{FF2B5EF4-FFF2-40B4-BE49-F238E27FC236}">
                <a16:creationId xmlns:a16="http://schemas.microsoft.com/office/drawing/2014/main" id="{AB1B06FE-B3C8-4A1F-8D20-BF9A85D17149}"/>
              </a:ext>
            </a:extLst>
          </p:cNvPr>
          <p:cNvSpPr txBox="1">
            <a:spLocks/>
          </p:cNvSpPr>
          <p:nvPr/>
        </p:nvSpPr>
        <p:spPr>
          <a:xfrm>
            <a:off x="53989" y="152401"/>
            <a:ext cx="8629650" cy="10237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2000" dirty="0">
                <a:latin typeface="Arial" panose="020B0604020202020204" pitchFamily="34" charset="0"/>
                <a:cs typeface="Arial" panose="020B0604020202020204" pitchFamily="34" charset="0"/>
              </a:rPr>
            </a:br>
            <a:endParaRPr lang="en-US" sz="2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3" name="Table 16">
            <a:extLst>
              <a:ext uri="{FF2B5EF4-FFF2-40B4-BE49-F238E27FC236}">
                <a16:creationId xmlns:a16="http://schemas.microsoft.com/office/drawing/2014/main" id="{5E6EB356-F4CF-45C8-9763-7D70758DA974}"/>
              </a:ext>
            </a:extLst>
          </p:cNvPr>
          <p:cNvGraphicFramePr>
            <a:graphicFrameLocks noGrp="1"/>
          </p:cNvGraphicFramePr>
          <p:nvPr>
            <p:extLst>
              <p:ext uri="{D42A27DB-BD31-4B8C-83A1-F6EECF244321}">
                <p14:modId xmlns:p14="http://schemas.microsoft.com/office/powerpoint/2010/main" val="1826687032"/>
              </p:ext>
            </p:extLst>
          </p:nvPr>
        </p:nvGraphicFramePr>
        <p:xfrm>
          <a:off x="101600" y="1355269"/>
          <a:ext cx="6110761" cy="8485833"/>
        </p:xfrm>
        <a:graphic>
          <a:graphicData uri="http://schemas.openxmlformats.org/drawingml/2006/table">
            <a:tbl>
              <a:tblPr firstRow="1" bandRow="1">
                <a:tableStyleId>{5A111915-BE36-4E01-A7E5-04B1672EAD32}</a:tableStyleId>
              </a:tblPr>
              <a:tblGrid>
                <a:gridCol w="6110761">
                  <a:extLst>
                    <a:ext uri="{9D8B030D-6E8A-4147-A177-3AD203B41FA5}">
                      <a16:colId xmlns:a16="http://schemas.microsoft.com/office/drawing/2014/main" val="2810741092"/>
                    </a:ext>
                  </a:extLst>
                </a:gridCol>
              </a:tblGrid>
              <a:tr h="251460">
                <a:tc>
                  <a:txBody>
                    <a:bodyPr/>
                    <a:lstStyle/>
                    <a:p>
                      <a:r>
                        <a:rPr lang="en-US" sz="1050" b="1" dirty="0">
                          <a:latin typeface="Arial" panose="020B0604020202020204" pitchFamily="34" charset="0"/>
                          <a:cs typeface="Arial" panose="020B0604020202020204" pitchFamily="34" charset="0"/>
                        </a:rPr>
                        <a:t>DELIVERY  </a:t>
                      </a:r>
                    </a:p>
                  </a:txBody>
                  <a:tcPr>
                    <a:solidFill>
                      <a:srgbClr val="A162D0"/>
                    </a:solidFill>
                  </a:tcPr>
                </a:tc>
                <a:extLst>
                  <a:ext uri="{0D108BD9-81ED-4DB2-BD59-A6C34878D82A}">
                    <a16:rowId xmlns:a16="http://schemas.microsoft.com/office/drawing/2014/main" val="1240569374"/>
                  </a:ext>
                </a:extLst>
              </a:tr>
              <a:tr h="3291840">
                <a:tc>
                  <a:txBody>
                    <a:bodyPr/>
                    <a:lstStyle/>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D</a:t>
                      </a:r>
                      <a:r>
                        <a:rPr lang="en-US" sz="1400" b="0" dirty="0"/>
                        <a:t>eveloped</a:t>
                      </a:r>
                      <a:r>
                        <a:rPr lang="en-US" sz="1400" dirty="0"/>
                        <a:t> the objects and workflows as per client requirement and  Implemented End to End scenarios using  RPA with UiPath</a:t>
                      </a:r>
                      <a:endParaRPr lang="en-US" sz="1400" b="0" i="0" kern="1200" dirty="0">
                        <a:solidFill>
                          <a:schemeClr val="tx1"/>
                        </a:solidFill>
                        <a:effectLst/>
                        <a:latin typeface="+mn-lt"/>
                        <a:ea typeface="+mn-ea"/>
                        <a:cs typeface="+mn-cs"/>
                      </a:endParaRPr>
                    </a:p>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Created 40+ automation scenarios in last release and currently automating 30+ scenarios required for Release 2 and making changes on script to make it more robust so that execution time of scripts can be reduced without any manual intervention.</a:t>
                      </a:r>
                    </a:p>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Efficiently handled monitoring and troubleshooting the Online form and D365 application through UiPath and Orchestrator.</a:t>
                      </a:r>
                    </a:p>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Handled exception through Try-Catch activity.</a:t>
                      </a:r>
                    </a:p>
                    <a:p>
                      <a:pPr marL="285750" indent="-285750" algn="l" rtl="0" fontAlgn="base">
                        <a:buFont typeface="Arial" panose="020B0604020202020204" pitchFamily="34" charset="0"/>
                        <a:buChar char="•"/>
                      </a:pPr>
                      <a:r>
                        <a:rPr lang="en-US" sz="1400" dirty="0"/>
                        <a:t>Used UiPath Orchestrator for deployment, monitoring and managing of UiPath Robots. </a:t>
                      </a:r>
                      <a:endParaRPr lang="en-US" sz="1400" b="0" i="0" kern="1200" dirty="0">
                        <a:solidFill>
                          <a:schemeClr val="tx1"/>
                        </a:solidFill>
                        <a:effectLst/>
                        <a:latin typeface="+mn-lt"/>
                        <a:ea typeface="+mn-ea"/>
                        <a:cs typeface="+mn-cs"/>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Showcased demo of automated SIT E2E scripts to client and project team.</a:t>
                      </a:r>
                    </a:p>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Worked on the various automation scenarios related to regression and rectifying the script issues observed.</a:t>
                      </a:r>
                    </a:p>
                    <a:p>
                      <a:pPr marL="285750" indent="-285750" algn="l" rtl="0" fontAlgn="base">
                        <a:buFont typeface="Arial" panose="020B0604020202020204" pitchFamily="34" charset="0"/>
                        <a:buChar char="•"/>
                      </a:pPr>
                      <a:r>
                        <a:rPr lang="en-US" sz="1400" b="0" i="0" kern="1200" dirty="0">
                          <a:solidFill>
                            <a:schemeClr val="tx1"/>
                          </a:solidFill>
                          <a:effectLst/>
                          <a:latin typeface="+mn-lt"/>
                          <a:ea typeface="+mn-ea"/>
                          <a:cs typeface="+mn-cs"/>
                        </a:rPr>
                        <a:t>Performed manual testing for the business functionalities in the application.</a:t>
                      </a:r>
                    </a:p>
                  </a:txBody>
                  <a:tcPr>
                    <a:solidFill>
                      <a:schemeClr val="bg1"/>
                    </a:solidFill>
                  </a:tcPr>
                </a:tc>
                <a:extLst>
                  <a:ext uri="{0D108BD9-81ED-4DB2-BD59-A6C34878D82A}">
                    <a16:rowId xmlns:a16="http://schemas.microsoft.com/office/drawing/2014/main" val="1252956428"/>
                  </a:ext>
                </a:extLst>
              </a:tr>
              <a:tr h="251460">
                <a:tc>
                  <a:txBody>
                    <a:bodyPr/>
                    <a:lstStyle/>
                    <a:p>
                      <a:r>
                        <a:rPr lang="en-US" sz="1050" b="1" dirty="0">
                          <a:solidFill>
                            <a:schemeClr val="bg1"/>
                          </a:solidFill>
                          <a:latin typeface="Arial" panose="020B0604020202020204" pitchFamily="34" charset="0"/>
                          <a:cs typeface="Arial" panose="020B0604020202020204" pitchFamily="34" charset="0"/>
                        </a:rPr>
                        <a:t>ACCOUNT CONTRIBUTION/EXTRA- CURRICULAR</a:t>
                      </a:r>
                    </a:p>
                  </a:txBody>
                  <a:tcPr>
                    <a:solidFill>
                      <a:srgbClr val="A162D0"/>
                    </a:solidFill>
                  </a:tcPr>
                </a:tc>
                <a:extLst>
                  <a:ext uri="{0D108BD9-81ED-4DB2-BD59-A6C34878D82A}">
                    <a16:rowId xmlns:a16="http://schemas.microsoft.com/office/drawing/2014/main" val="2754480572"/>
                  </a:ext>
                </a:extLst>
              </a:tr>
              <a:tr h="1798320">
                <a:tc>
                  <a:txBody>
                    <a:bodyPr/>
                    <a:lstStyle/>
                    <a:p>
                      <a:pPr marL="285750" indent="-285750">
                        <a:buFont typeface="Arial" panose="020B0604020202020204" pitchFamily="34" charset="0"/>
                        <a:buChar char="•"/>
                      </a:pPr>
                      <a:r>
                        <a:rPr lang="en-US" sz="1400" dirty="0">
                          <a:latin typeface="+mn-lt"/>
                        </a:rPr>
                        <a:t>Designed and implemented RPA using ReFramework from scratch for Online form  &amp; D365 application.</a:t>
                      </a:r>
                    </a:p>
                    <a:p>
                      <a:pPr marL="285750" indent="-285750">
                        <a:buFont typeface="Arial" panose="020B0604020202020204" pitchFamily="34" charset="0"/>
                        <a:buChar char="•"/>
                      </a:pPr>
                      <a:r>
                        <a:rPr lang="en-US" sz="1400" dirty="0">
                          <a:latin typeface="+mn-lt"/>
                        </a:rPr>
                        <a:t>Designed the test cases to read the data from excel files and re use it in the various test cases.</a:t>
                      </a:r>
                    </a:p>
                    <a:p>
                      <a:pPr marL="285750" indent="-285750">
                        <a:buFont typeface="Arial" panose="020B0604020202020204" pitchFamily="34" charset="0"/>
                        <a:buChar char="•"/>
                      </a:pPr>
                      <a:r>
                        <a:rPr lang="en-US" sz="1400" dirty="0">
                          <a:latin typeface="+mn-lt"/>
                        </a:rPr>
                        <a:t>Implemented Try-Catch mechanism in the framework and customized reporting.</a:t>
                      </a:r>
                    </a:p>
                    <a:p>
                      <a:pPr marL="285750" indent="-285750">
                        <a:buFont typeface="Arial" panose="020B0604020202020204" pitchFamily="34" charset="0"/>
                        <a:buChar char="•"/>
                      </a:pPr>
                      <a:r>
                        <a:rPr lang="en-US" sz="1400" dirty="0">
                          <a:latin typeface="+mn-lt"/>
                        </a:rPr>
                        <a:t>Actively participated in automation team meetings to discuss project progress and suggesting ideas to improve project outcomes.</a:t>
                      </a:r>
                    </a:p>
                    <a:p>
                      <a:pPr marL="285750" indent="-285750">
                        <a:buFont typeface="Arial" panose="020B0604020202020204" pitchFamily="34" charset="0"/>
                        <a:buChar char="•"/>
                      </a:pPr>
                      <a:r>
                        <a:rPr lang="en-US" sz="1400" dirty="0">
                          <a:latin typeface="+mn-lt"/>
                        </a:rPr>
                        <a:t>Completed assigned tasks on time and ensured quality deliverables.</a:t>
                      </a:r>
                    </a:p>
                    <a:p>
                      <a:pPr marL="285750" indent="-285750">
                        <a:buFont typeface="Arial" panose="020B0604020202020204" pitchFamily="34" charset="0"/>
                        <a:buChar char="•"/>
                      </a:pPr>
                      <a:r>
                        <a:rPr lang="en-US" sz="1400" dirty="0">
                          <a:latin typeface="+mn-lt"/>
                        </a:rPr>
                        <a:t>Collaborated with team members to resolve any issues or challenges in automation.</a:t>
                      </a:r>
                    </a:p>
                    <a:p>
                      <a:pPr marL="285750" indent="-285750">
                        <a:buFont typeface="Arial" panose="020B0604020202020204" pitchFamily="34" charset="0"/>
                        <a:buChar char="•"/>
                      </a:pPr>
                      <a:r>
                        <a:rPr lang="en-US" sz="1400" b="0" kern="1200" dirty="0">
                          <a:solidFill>
                            <a:schemeClr val="tx1"/>
                          </a:solidFill>
                          <a:latin typeface="+mn-lt"/>
                          <a:ea typeface="+mn-ea"/>
                          <a:cs typeface="Arial" panose="020B0604020202020204" pitchFamily="34" charset="0"/>
                        </a:rPr>
                        <a:t>Assisted the team and provided KT on RPA framework for best practices of using utilities in test case design and execution.</a:t>
                      </a:r>
                    </a:p>
                    <a:p>
                      <a:pPr marL="285750" indent="-285750">
                        <a:buFont typeface="Arial" panose="020B0604020202020204" pitchFamily="34" charset="0"/>
                        <a:buChar char="•"/>
                      </a:pPr>
                      <a:r>
                        <a:rPr lang="en-US" sz="1400" b="0" kern="1200" dirty="0">
                          <a:solidFill>
                            <a:schemeClr val="tx1"/>
                          </a:solidFill>
                          <a:latin typeface="+mn-lt"/>
                          <a:ea typeface="+mn-ea"/>
                          <a:cs typeface="Arial" panose="020B0604020202020204" pitchFamily="34" charset="0"/>
                        </a:rPr>
                        <a:t>Monitored the progress to ensure deadlines were met in automation</a:t>
                      </a:r>
                      <a:endParaRPr lang="en-US" sz="1400" dirty="0">
                        <a:latin typeface="+mn-lt"/>
                      </a:endParaRPr>
                    </a:p>
                    <a:p>
                      <a:pPr marL="285750" indent="-285750">
                        <a:buFont typeface="Arial" panose="020B0604020202020204" pitchFamily="34" charset="0"/>
                        <a:buChar char="•"/>
                      </a:pPr>
                      <a:r>
                        <a:rPr lang="en-US" sz="1400" dirty="0">
                          <a:latin typeface="+mn-lt"/>
                        </a:rPr>
                        <a:t>Continuously learned RPA and applied them to projects.</a:t>
                      </a:r>
                      <a:endParaRPr lang="en-US" sz="1400" b="0" kern="1200" dirty="0">
                        <a:solidFill>
                          <a:schemeClr val="tx1"/>
                        </a:solidFill>
                        <a:latin typeface="+mn-lt"/>
                        <a:ea typeface="+mn-ea"/>
                        <a:cs typeface="Arial" panose="020B0604020202020204" pitchFamily="34" charset="0"/>
                      </a:endParaRPr>
                    </a:p>
                  </a:txBody>
                  <a:tcPr>
                    <a:solidFill>
                      <a:schemeClr val="bg1"/>
                    </a:solidFill>
                  </a:tcPr>
                </a:tc>
                <a:extLst>
                  <a:ext uri="{0D108BD9-81ED-4DB2-BD59-A6C34878D82A}">
                    <a16:rowId xmlns:a16="http://schemas.microsoft.com/office/drawing/2014/main" val="3936776028"/>
                  </a:ext>
                </a:extLst>
              </a:tr>
              <a:tr h="304800">
                <a:tc>
                  <a:txBody>
                    <a:bodyPr/>
                    <a:lstStyle/>
                    <a:p>
                      <a:pPr marL="0" indent="0">
                        <a:buFont typeface="Arial" panose="020B0604020202020204" pitchFamily="34" charset="0"/>
                        <a:buNone/>
                      </a:pPr>
                      <a:r>
                        <a:rPr lang="en-US" sz="1400" b="1" dirty="0">
                          <a:solidFill>
                            <a:schemeClr val="bg1"/>
                          </a:solidFill>
                          <a:latin typeface="+mn-lt"/>
                          <a:cs typeface="Arial" panose="020B0604020202020204" pitchFamily="34" charset="0"/>
                        </a:rPr>
                        <a:t>LEARNING &amp; DEVELOPMENT</a:t>
                      </a:r>
                    </a:p>
                  </a:txBody>
                  <a:tcPr>
                    <a:solidFill>
                      <a:srgbClr val="A162D0"/>
                    </a:solidFill>
                  </a:tcPr>
                </a:tc>
                <a:extLst>
                  <a:ext uri="{0D108BD9-81ED-4DB2-BD59-A6C34878D82A}">
                    <a16:rowId xmlns:a16="http://schemas.microsoft.com/office/drawing/2014/main" val="3409024208"/>
                  </a:ext>
                </a:extLst>
              </a:tr>
              <a:tr h="1094433">
                <a:tc>
                  <a:txBody>
                    <a:bodyPr/>
                    <a:lstStyle/>
                    <a:p>
                      <a:pPr marL="285750" indent="-285750" fontAlgn="base">
                        <a:buFont typeface="Arial" panose="020B0604020202020204" pitchFamily="34" charset="0"/>
                        <a:buChar char="•"/>
                      </a:pPr>
                      <a:r>
                        <a:rPr lang="en-US" sz="1400" b="0" i="0" kern="1200" dirty="0">
                          <a:solidFill>
                            <a:schemeClr val="tx1"/>
                          </a:solidFill>
                          <a:effectLst/>
                          <a:latin typeface="+mn-lt"/>
                          <a:ea typeface="+mn-ea"/>
                          <a:cs typeface="+mn-cs"/>
                        </a:rPr>
                        <a:t>Increase Proficiency in primary/secondary skill in My Competency to P4/P5.</a:t>
                      </a:r>
                    </a:p>
                    <a:p>
                      <a:pPr marL="285750" indent="-285750" fontAlgn="base">
                        <a:buFont typeface="Arial" panose="020B0604020202020204" pitchFamily="34" charset="0"/>
                        <a:buChar char="•"/>
                      </a:pPr>
                      <a:r>
                        <a:rPr lang="en-US" sz="1400" b="0" i="0" kern="1200" dirty="0">
                          <a:solidFill>
                            <a:schemeClr val="tx1"/>
                          </a:solidFill>
                          <a:effectLst/>
                          <a:latin typeface="+mn-lt"/>
                          <a:ea typeface="+mn-ea"/>
                          <a:cs typeface="+mn-cs"/>
                        </a:rPr>
                        <a:t>Completed relevant internal and external certifications.</a:t>
                      </a:r>
                    </a:p>
                    <a:p>
                      <a:pPr marL="285750" indent="-285750" fontAlgn="base">
                        <a:buFont typeface="Arial" panose="020B0604020202020204" pitchFamily="34" charset="0"/>
                        <a:buChar char="•"/>
                      </a:pPr>
                      <a:r>
                        <a:rPr lang="en-US" sz="1400" b="0" i="0" kern="1200" dirty="0">
                          <a:solidFill>
                            <a:schemeClr val="tx1"/>
                          </a:solidFill>
                          <a:effectLst/>
                          <a:latin typeface="+mn-lt"/>
                          <a:ea typeface="+mn-ea"/>
                          <a:cs typeface="+mn-cs"/>
                        </a:rPr>
                        <a:t>Completed all required TQ trainings and mandatory learnings.</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Upskilled my knowledge in RPA by doing various courses.</a:t>
                      </a:r>
                    </a:p>
                  </a:txBody>
                  <a:tcPr>
                    <a:solidFill>
                      <a:schemeClr val="bg1"/>
                    </a:solidFill>
                  </a:tcPr>
                </a:tc>
                <a:extLst>
                  <a:ext uri="{0D108BD9-81ED-4DB2-BD59-A6C34878D82A}">
                    <a16:rowId xmlns:a16="http://schemas.microsoft.com/office/drawing/2014/main" val="1707419678"/>
                  </a:ext>
                </a:extLst>
              </a:tr>
            </a:tbl>
          </a:graphicData>
        </a:graphic>
      </p:graphicFrame>
      <p:sp>
        <p:nvSpPr>
          <p:cNvPr id="21" name="TextBox 20">
            <a:extLst>
              <a:ext uri="{FF2B5EF4-FFF2-40B4-BE49-F238E27FC236}">
                <a16:creationId xmlns:a16="http://schemas.microsoft.com/office/drawing/2014/main" id="{945D5E80-8440-445C-8E49-822972D4698F}"/>
              </a:ext>
            </a:extLst>
          </p:cNvPr>
          <p:cNvSpPr txBox="1"/>
          <p:nvPr/>
        </p:nvSpPr>
        <p:spPr>
          <a:xfrm>
            <a:off x="53989" y="32697"/>
            <a:ext cx="6083537" cy="400110"/>
          </a:xfrm>
          <a:prstGeom prst="rect">
            <a:avLst/>
          </a:prstGeom>
          <a:noFill/>
        </p:spPr>
        <p:txBody>
          <a:bodyPr wrap="square" rtlCol="0">
            <a:spAutoFit/>
          </a:bodyPr>
          <a:lstStyle/>
          <a:p>
            <a:r>
              <a:rPr lang="en-US" sz="2000" b="1" dirty="0"/>
              <a:t>Vinotha Rajavel Pandeswari</a:t>
            </a:r>
          </a:p>
        </p:txBody>
      </p:sp>
      <p:graphicFrame>
        <p:nvGraphicFramePr>
          <p:cNvPr id="23" name="Table 16">
            <a:extLst>
              <a:ext uri="{FF2B5EF4-FFF2-40B4-BE49-F238E27FC236}">
                <a16:creationId xmlns:a16="http://schemas.microsoft.com/office/drawing/2014/main" id="{965E61BA-13EF-464A-A10C-F507355A97B2}"/>
              </a:ext>
            </a:extLst>
          </p:cNvPr>
          <p:cNvGraphicFramePr>
            <a:graphicFrameLocks noGrp="1"/>
          </p:cNvGraphicFramePr>
          <p:nvPr>
            <p:extLst>
              <p:ext uri="{D42A27DB-BD31-4B8C-83A1-F6EECF244321}">
                <p14:modId xmlns:p14="http://schemas.microsoft.com/office/powerpoint/2010/main" val="1683585368"/>
              </p:ext>
            </p:extLst>
          </p:nvPr>
        </p:nvGraphicFramePr>
        <p:xfrm>
          <a:off x="6374578" y="1651300"/>
          <a:ext cx="5817421" cy="2914823"/>
        </p:xfrm>
        <a:graphic>
          <a:graphicData uri="http://schemas.openxmlformats.org/drawingml/2006/table">
            <a:tbl>
              <a:tblPr firstRow="1" bandRow="1">
                <a:tableStyleId>{5A111915-BE36-4E01-A7E5-04B1672EAD32}</a:tableStyleId>
              </a:tblPr>
              <a:tblGrid>
                <a:gridCol w="5817421">
                  <a:extLst>
                    <a:ext uri="{9D8B030D-6E8A-4147-A177-3AD203B41FA5}">
                      <a16:colId xmlns:a16="http://schemas.microsoft.com/office/drawing/2014/main" val="2810741092"/>
                    </a:ext>
                  </a:extLst>
                </a:gridCol>
              </a:tblGrid>
              <a:tr h="2914823">
                <a:tc>
                  <a:txBody>
                    <a:bodyPr/>
                    <a:lstStyle/>
                    <a:p>
                      <a:r>
                        <a:rPr lang="en-US" sz="1400" b="0" kern="1200" dirty="0">
                          <a:solidFill>
                            <a:schemeClr val="tx1"/>
                          </a:solidFill>
                          <a:latin typeface="+mn-lt"/>
                          <a:ea typeface="+mn-ea"/>
                          <a:cs typeface="Arial" panose="020B0604020202020204" pitchFamily="34" charset="0"/>
                        </a:rPr>
                        <a:t>Areas identified to focus on for future growth</a:t>
                      </a:r>
                    </a:p>
                    <a:p>
                      <a:endParaRPr lang="en-US" sz="1000" b="0" kern="1200" dirty="0">
                        <a:solidFill>
                          <a:schemeClr val="tx1"/>
                        </a:solidFill>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1240569374"/>
                  </a:ext>
                </a:extLst>
              </a:tr>
            </a:tbl>
          </a:graphicData>
        </a:graphic>
      </p:graphicFrame>
      <p:graphicFrame>
        <p:nvGraphicFramePr>
          <p:cNvPr id="24" name="Table 16">
            <a:extLst>
              <a:ext uri="{FF2B5EF4-FFF2-40B4-BE49-F238E27FC236}">
                <a16:creationId xmlns:a16="http://schemas.microsoft.com/office/drawing/2014/main" id="{BCA470A4-E5FC-4903-A6A7-991E3AE7D8BA}"/>
              </a:ext>
            </a:extLst>
          </p:cNvPr>
          <p:cNvGraphicFramePr>
            <a:graphicFrameLocks noGrp="1"/>
          </p:cNvGraphicFramePr>
          <p:nvPr>
            <p:extLst>
              <p:ext uri="{D42A27DB-BD31-4B8C-83A1-F6EECF244321}">
                <p14:modId xmlns:p14="http://schemas.microsoft.com/office/powerpoint/2010/main" val="2275894538"/>
              </p:ext>
            </p:extLst>
          </p:nvPr>
        </p:nvGraphicFramePr>
        <p:xfrm>
          <a:off x="6386263" y="5057030"/>
          <a:ext cx="5805736" cy="4784072"/>
        </p:xfrm>
        <a:graphic>
          <a:graphicData uri="http://schemas.openxmlformats.org/drawingml/2006/table">
            <a:tbl>
              <a:tblPr firstRow="1" bandRow="1">
                <a:tableStyleId>{5A111915-BE36-4E01-A7E5-04B1672EAD32}</a:tableStyleId>
              </a:tblPr>
              <a:tblGrid>
                <a:gridCol w="5805736">
                  <a:extLst>
                    <a:ext uri="{9D8B030D-6E8A-4147-A177-3AD203B41FA5}">
                      <a16:colId xmlns:a16="http://schemas.microsoft.com/office/drawing/2014/main" val="2810741092"/>
                    </a:ext>
                  </a:extLst>
                </a:gridCol>
              </a:tblGrid>
              <a:tr h="4784072">
                <a:tc>
                  <a:txBody>
                    <a:bodyPr/>
                    <a:lstStyle/>
                    <a:p>
                      <a:r>
                        <a:rPr lang="en-US" sz="1400" b="0" dirty="0">
                          <a:solidFill>
                            <a:schemeClr val="tx1"/>
                          </a:solidFill>
                          <a:latin typeface="+mn-lt"/>
                          <a:cs typeface="Arial" panose="020B0604020202020204" pitchFamily="34" charset="0"/>
                        </a:rPr>
                        <a:t>Actions identified from Talent Discussion</a:t>
                      </a:r>
                    </a:p>
                  </a:txBody>
                  <a:tcPr>
                    <a:solidFill>
                      <a:schemeClr val="bg1"/>
                    </a:solidFill>
                  </a:tcPr>
                </a:tc>
                <a:extLst>
                  <a:ext uri="{0D108BD9-81ED-4DB2-BD59-A6C34878D82A}">
                    <a16:rowId xmlns:a16="http://schemas.microsoft.com/office/drawing/2014/main" val="1240569374"/>
                  </a:ext>
                </a:extLst>
              </a:tr>
            </a:tbl>
          </a:graphicData>
        </a:graphic>
      </p:graphicFrame>
      <p:graphicFrame>
        <p:nvGraphicFramePr>
          <p:cNvPr id="2" name="Table 16">
            <a:extLst>
              <a:ext uri="{FF2B5EF4-FFF2-40B4-BE49-F238E27FC236}">
                <a16:creationId xmlns:a16="http://schemas.microsoft.com/office/drawing/2014/main" id="{7118B211-F08D-446D-A3C3-F61DA28EC6F0}"/>
              </a:ext>
            </a:extLst>
          </p:cNvPr>
          <p:cNvGraphicFramePr>
            <a:graphicFrameLocks noGrp="1"/>
          </p:cNvGraphicFramePr>
          <p:nvPr>
            <p:extLst>
              <p:ext uri="{D42A27DB-BD31-4B8C-83A1-F6EECF244321}">
                <p14:modId xmlns:p14="http://schemas.microsoft.com/office/powerpoint/2010/main" val="3757787761"/>
              </p:ext>
            </p:extLst>
          </p:nvPr>
        </p:nvGraphicFramePr>
        <p:xfrm>
          <a:off x="53989" y="450563"/>
          <a:ext cx="11931864" cy="594360"/>
        </p:xfrm>
        <a:graphic>
          <a:graphicData uri="http://schemas.openxmlformats.org/drawingml/2006/table">
            <a:tbl>
              <a:tblPr firstRow="1" bandRow="1">
                <a:tableStyleId>{5C22544A-7EE6-4342-B048-85BDC9FD1C3A}</a:tableStyleId>
              </a:tblPr>
              <a:tblGrid>
                <a:gridCol w="1470011">
                  <a:extLst>
                    <a:ext uri="{9D8B030D-6E8A-4147-A177-3AD203B41FA5}">
                      <a16:colId xmlns:a16="http://schemas.microsoft.com/office/drawing/2014/main" val="294540272"/>
                    </a:ext>
                  </a:extLst>
                </a:gridCol>
                <a:gridCol w="1695450">
                  <a:extLst>
                    <a:ext uri="{9D8B030D-6E8A-4147-A177-3AD203B41FA5}">
                      <a16:colId xmlns:a16="http://schemas.microsoft.com/office/drawing/2014/main" val="3785820478"/>
                    </a:ext>
                  </a:extLst>
                </a:gridCol>
                <a:gridCol w="1590675">
                  <a:extLst>
                    <a:ext uri="{9D8B030D-6E8A-4147-A177-3AD203B41FA5}">
                      <a16:colId xmlns:a16="http://schemas.microsoft.com/office/drawing/2014/main" val="3483503634"/>
                    </a:ext>
                  </a:extLst>
                </a:gridCol>
                <a:gridCol w="2257425">
                  <a:extLst>
                    <a:ext uri="{9D8B030D-6E8A-4147-A177-3AD203B41FA5}">
                      <a16:colId xmlns:a16="http://schemas.microsoft.com/office/drawing/2014/main" val="2730443850"/>
                    </a:ext>
                  </a:extLst>
                </a:gridCol>
                <a:gridCol w="2066925">
                  <a:extLst>
                    <a:ext uri="{9D8B030D-6E8A-4147-A177-3AD203B41FA5}">
                      <a16:colId xmlns:a16="http://schemas.microsoft.com/office/drawing/2014/main" val="1201846141"/>
                    </a:ext>
                  </a:extLst>
                </a:gridCol>
                <a:gridCol w="2851378">
                  <a:extLst>
                    <a:ext uri="{9D8B030D-6E8A-4147-A177-3AD203B41FA5}">
                      <a16:colId xmlns:a16="http://schemas.microsoft.com/office/drawing/2014/main" val="229352786"/>
                    </a:ext>
                  </a:extLst>
                </a:gridCol>
              </a:tblGrid>
              <a:tr h="262327">
                <a:tc>
                  <a:txBody>
                    <a:bodyPr/>
                    <a:lstStyle/>
                    <a:p>
                      <a:r>
                        <a:rPr lang="en-US" sz="900" dirty="0">
                          <a:solidFill>
                            <a:schemeClr val="tx1"/>
                          </a:solidFill>
                        </a:rPr>
                        <a:t>CAREER LEVEL</a:t>
                      </a:r>
                    </a:p>
                  </a:txBody>
                  <a:tcPr>
                    <a:solidFill>
                      <a:srgbClr val="7030A0"/>
                    </a:solidFill>
                  </a:tcPr>
                </a:tc>
                <a:tc>
                  <a:txBody>
                    <a:bodyPr/>
                    <a:lstStyle/>
                    <a:p>
                      <a:r>
                        <a:rPr lang="en-US" sz="900" b="0" i="0" kern="1200" dirty="0">
                          <a:solidFill>
                            <a:schemeClr val="tx1"/>
                          </a:solidFill>
                          <a:effectLst/>
                          <a:latin typeface="+mn-lt"/>
                          <a:ea typeface="+mn-ea"/>
                          <a:cs typeface="+mn-cs"/>
                        </a:rPr>
                        <a:t>11- Test Automation Eng Analyst</a:t>
                      </a:r>
                      <a:endParaRPr lang="en-US" sz="900" b="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95000"/>
                      </a:schemeClr>
                    </a:solidFill>
                  </a:tcPr>
                </a:tc>
                <a:tc>
                  <a:txBody>
                    <a:bodyPr/>
                    <a:lstStyle/>
                    <a:p>
                      <a:r>
                        <a:rPr lang="en-US" sz="900" b="1" dirty="0">
                          <a:solidFill>
                            <a:schemeClr val="tx1"/>
                          </a:solidFill>
                        </a:rPr>
                        <a:t>DATE OF JOINING UB</a:t>
                      </a:r>
                    </a:p>
                  </a:txBody>
                  <a:tcPr>
                    <a:solidFill>
                      <a:srgbClr val="7030A0"/>
                    </a:solidFill>
                  </a:tcPr>
                </a:tc>
                <a:tc>
                  <a:txBody>
                    <a:bodyPr/>
                    <a:lstStyle/>
                    <a:p>
                      <a:r>
                        <a:rPr lang="en-US" sz="900" b="0" kern="1200" dirty="0">
                          <a:solidFill>
                            <a:schemeClr val="tx1"/>
                          </a:solidFill>
                          <a:latin typeface="Arial" panose="020B0604020202020204" pitchFamily="34" charset="0"/>
                          <a:ea typeface="+mn-ea"/>
                          <a:cs typeface="Arial" panose="020B0604020202020204" pitchFamily="34" charset="0"/>
                        </a:rPr>
                        <a:t>04/09/2023</a:t>
                      </a:r>
                    </a:p>
                  </a:txBody>
                  <a:tcPr>
                    <a:solidFill>
                      <a:schemeClr val="bg1">
                        <a:lumMod val="95000"/>
                      </a:schemeClr>
                    </a:solidFill>
                  </a:tcPr>
                </a:tc>
                <a:tc>
                  <a:txBody>
                    <a:bodyPr/>
                    <a:lstStyle/>
                    <a:p>
                      <a:r>
                        <a:rPr lang="en-US" sz="900" b="1" dirty="0">
                          <a:solidFill>
                            <a:schemeClr val="tx1"/>
                          </a:solidFill>
                        </a:rPr>
                        <a:t>PRIMARY SKILL | PROFICIENCY</a:t>
                      </a:r>
                    </a:p>
                  </a:txBody>
                  <a:tcPr>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Automated Testing using Selenium]</a:t>
                      </a:r>
                    </a:p>
                  </a:txBody>
                  <a:tcPr>
                    <a:solidFill>
                      <a:schemeClr val="bg1">
                        <a:lumMod val="95000"/>
                      </a:schemeClr>
                    </a:solidFill>
                  </a:tcPr>
                </a:tc>
                <a:extLst>
                  <a:ext uri="{0D108BD9-81ED-4DB2-BD59-A6C34878D82A}">
                    <a16:rowId xmlns:a16="http://schemas.microsoft.com/office/drawing/2014/main" val="3303042522"/>
                  </a:ext>
                </a:extLst>
              </a:tr>
              <a:tr h="0">
                <a:tc>
                  <a:txBody>
                    <a:bodyPr/>
                    <a:lstStyle/>
                    <a:p>
                      <a:r>
                        <a:rPr lang="en-US" sz="900" dirty="0">
                          <a:solidFill>
                            <a:schemeClr val="tx1"/>
                          </a:solidFill>
                        </a:rPr>
                        <a:t>MAL</a:t>
                      </a:r>
                    </a:p>
                  </a:txBody>
                  <a:tcPr>
                    <a:solidFill>
                      <a:srgbClr val="7030A0"/>
                    </a:solidFill>
                  </a:tcPr>
                </a:tc>
                <a:tc>
                  <a:txBody>
                    <a:bodyPr/>
                    <a:lstStyle/>
                    <a:p>
                      <a:endParaRPr lang="en-US" sz="900" b="0" kern="1200" dirty="0">
                        <a:solidFill>
                          <a:schemeClr val="tx1"/>
                        </a:solidFill>
                        <a:latin typeface="Arial" panose="020B0604020202020204" pitchFamily="34" charset="0"/>
                        <a:ea typeface="+mn-ea"/>
                        <a:cs typeface="Arial" panose="020B0604020202020204" pitchFamily="34" charset="0"/>
                      </a:endParaRPr>
                    </a:p>
                  </a:txBody>
                  <a:tcPr>
                    <a:solidFill>
                      <a:schemeClr val="bg1">
                        <a:lumMod val="95000"/>
                      </a:schemeClr>
                    </a:solidFill>
                  </a:tcPr>
                </a:tc>
                <a:tc>
                  <a:txBody>
                    <a:bodyPr/>
                    <a:lstStyle/>
                    <a:p>
                      <a:r>
                        <a:rPr lang="en-US" sz="900" b="1" dirty="0">
                          <a:solidFill>
                            <a:schemeClr val="tx1"/>
                          </a:solidFill>
                        </a:rPr>
                        <a:t>CERTIFICATIONS</a:t>
                      </a:r>
                    </a:p>
                  </a:txBody>
                  <a:tcPr>
                    <a:solidFill>
                      <a:srgbClr val="7030A0"/>
                    </a:solidFill>
                  </a:tcPr>
                </a:tc>
                <a:tc>
                  <a:txBody>
                    <a:bodyPr/>
                    <a:lstStyle/>
                    <a:p>
                      <a:endParaRPr lang="en-US" sz="900" dirty="0">
                        <a:solidFill>
                          <a:schemeClr val="tx1"/>
                        </a:solidFill>
                      </a:endParaRPr>
                    </a:p>
                  </a:txBody>
                  <a:tcPr>
                    <a:solidFill>
                      <a:schemeClr val="bg1">
                        <a:lumMod val="95000"/>
                      </a:schemeClr>
                    </a:solidFill>
                  </a:tcPr>
                </a:tc>
                <a:tc>
                  <a:txBody>
                    <a:bodyPr/>
                    <a:lstStyle/>
                    <a:p>
                      <a:r>
                        <a:rPr lang="en-US" sz="900" b="1" dirty="0">
                          <a:solidFill>
                            <a:schemeClr val="tx1"/>
                          </a:solidFill>
                        </a:rPr>
                        <a:t>SECONDARY SKILL | PROFICIENCY</a:t>
                      </a:r>
                    </a:p>
                  </a:txBody>
                  <a:tcPr>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AWS</a:t>
                      </a:r>
                    </a:p>
                  </a:txBody>
                  <a:tcPr>
                    <a:solidFill>
                      <a:schemeClr val="bg1">
                        <a:lumMod val="95000"/>
                      </a:schemeClr>
                    </a:solidFill>
                  </a:tcPr>
                </a:tc>
                <a:extLst>
                  <a:ext uri="{0D108BD9-81ED-4DB2-BD59-A6C34878D82A}">
                    <a16:rowId xmlns:a16="http://schemas.microsoft.com/office/drawing/2014/main" val="2101026699"/>
                  </a:ext>
                </a:extLst>
              </a:tr>
            </a:tbl>
          </a:graphicData>
        </a:graphic>
      </p:graphicFrame>
    </p:spTree>
    <p:extLst>
      <p:ext uri="{BB962C8B-B14F-4D97-AF65-F5344CB8AC3E}">
        <p14:creationId xmlns:p14="http://schemas.microsoft.com/office/powerpoint/2010/main" val="210036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71C2-8FEE-90F9-92AD-240FE676C89E}"/>
              </a:ext>
            </a:extLst>
          </p:cNvPr>
          <p:cNvSpPr>
            <a:spLocks noGrp="1"/>
          </p:cNvSpPr>
          <p:nvPr>
            <p:ph type="title"/>
          </p:nvPr>
        </p:nvSpPr>
        <p:spPr>
          <a:xfrm>
            <a:off x="838200" y="213360"/>
            <a:ext cx="10515600" cy="467678"/>
          </a:xfrm>
          <a:solidFill>
            <a:srgbClr val="7030A0"/>
          </a:solidFill>
        </p:spPr>
        <p:style>
          <a:lnRef idx="2">
            <a:schemeClr val="accent1"/>
          </a:lnRef>
          <a:fillRef idx="1">
            <a:schemeClr val="lt1"/>
          </a:fillRef>
          <a:effectRef idx="0">
            <a:schemeClr val="accent1"/>
          </a:effectRef>
          <a:fontRef idx="minor">
            <a:schemeClr val="dk1"/>
          </a:fontRef>
        </p:style>
        <p:txBody>
          <a:bodyPr>
            <a:normAutofit/>
          </a:bodyPr>
          <a:lstStyle/>
          <a:p>
            <a:r>
              <a:rPr lang="en-US" sz="1400" b="1" dirty="0">
                <a:solidFill>
                  <a:schemeClr val="bg1"/>
                </a:solidFill>
                <a:latin typeface="Arial" panose="020B0604020202020204" pitchFamily="34" charset="0"/>
                <a:cs typeface="Arial" panose="020B0604020202020204" pitchFamily="34" charset="0"/>
              </a:rPr>
              <a:t>REFLECTIONS</a:t>
            </a:r>
            <a:r>
              <a:rPr lang="en-US" sz="2000" b="1" dirty="0">
                <a:solidFill>
                  <a:schemeClr val="bg1"/>
                </a:solidFill>
                <a:latin typeface="Arial" panose="020B0604020202020204" pitchFamily="34" charset="0"/>
                <a:cs typeface="Arial" panose="020B0604020202020204" pitchFamily="34" charset="0"/>
              </a:rPr>
              <a:t> (ABCD REFLECTIONS) </a:t>
            </a:r>
            <a:endParaRPr lang="en-US" sz="2000" dirty="0">
              <a:solidFill>
                <a:schemeClr val="bg1"/>
              </a:solidFill>
            </a:endParaRPr>
          </a:p>
        </p:txBody>
      </p:sp>
      <p:sp>
        <p:nvSpPr>
          <p:cNvPr id="3" name="Content Placeholder 2">
            <a:extLst>
              <a:ext uri="{FF2B5EF4-FFF2-40B4-BE49-F238E27FC236}">
                <a16:creationId xmlns:a16="http://schemas.microsoft.com/office/drawing/2014/main" id="{D2DB41D1-FA98-1102-CA53-16A125E2B7CC}"/>
              </a:ext>
            </a:extLst>
          </p:cNvPr>
          <p:cNvSpPr>
            <a:spLocks noGrp="1"/>
          </p:cNvSpPr>
          <p:nvPr>
            <p:ph sz="half" idx="1"/>
          </p:nvPr>
        </p:nvSpPr>
        <p:spPr>
          <a:xfrm>
            <a:off x="838200" y="681038"/>
            <a:ext cx="5181600" cy="6176962"/>
          </a:xfrm>
        </p:spPr>
        <p:style>
          <a:lnRef idx="2">
            <a:schemeClr val="accent1"/>
          </a:lnRef>
          <a:fillRef idx="1">
            <a:schemeClr val="lt1"/>
          </a:fillRef>
          <a:effectRef idx="0">
            <a:schemeClr val="accent1"/>
          </a:effectRef>
          <a:fontRef idx="minor">
            <a:schemeClr val="dk1"/>
          </a:fontRef>
        </p:style>
        <p:txBody>
          <a:bodyPr>
            <a:noAutofit/>
          </a:bodyPr>
          <a:lstStyle/>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1. Areas of Impact: How are you making an impact?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300" kern="100" dirty="0">
                <a:effectLst/>
                <a:ea typeface="Aptos" panose="020B0004020202020204" pitchFamily="34" charset="0"/>
                <a:cs typeface="Times New Roman" panose="02020603050405020304" pitchFamily="18" charset="0"/>
              </a:rPr>
              <a:t>My current role is Test Automation Analyst (Level-11). My Primary Skill is Automation Testing and currently upskilling in  AWS cloud platform. I don't have any impact against my priorities. I able to manage my priorities and complete it on time.</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2. Behaviors: How are you exhibiting </a:t>
            </a:r>
            <a:r>
              <a:rPr lang="en-US" sz="1300" dirty="0"/>
              <a:t>leadership essentials  </a:t>
            </a:r>
            <a:r>
              <a:rPr lang="en-US" sz="1300" kern="100" dirty="0">
                <a:effectLst/>
                <a:ea typeface="Aptos" panose="020B0004020202020204" pitchFamily="34" charset="0"/>
                <a:cs typeface="Times New Roman" panose="02020603050405020304" pitchFamily="18" charset="0"/>
              </a:rPr>
              <a:t>and our core values? What actions are you taking to create an engaging and inclusive culture?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300" kern="100" dirty="0">
                <a:effectLst/>
                <a:ea typeface="Aptos" panose="020B0004020202020204" pitchFamily="34" charset="0"/>
                <a:cs typeface="Times New Roman" panose="02020603050405020304" pitchFamily="18" charset="0"/>
              </a:rPr>
              <a:t>I exhibit my leadership quality by communicating with my team, taking responsibility, exchanging ideas, convey my message precisely, attending project meeting with my entire team, continuously improving my skills and expand my experience. I would like to receive others’ ideas and to learn from their approaches.</a:t>
            </a:r>
          </a:p>
          <a:p>
            <a:pPr marL="0" indent="0">
              <a:buNone/>
            </a:pPr>
            <a:r>
              <a:rPr lang="en-US" sz="1300" dirty="0">
                <a:effectLst/>
              </a:rPr>
              <a:t>3. Collaboration: How are you demonstrating commitment to One Accenture and a shared success mindset?</a:t>
            </a:r>
          </a:p>
          <a:p>
            <a:pPr marL="0" indent="0">
              <a:buNone/>
            </a:pPr>
            <a:r>
              <a:rPr lang="en-US" sz="1300" dirty="0">
                <a:effectLst/>
              </a:rPr>
              <a:t>- Consider the following:</a:t>
            </a:r>
          </a:p>
          <a:p>
            <a:pPr marL="0" indent="0">
              <a:buNone/>
            </a:pPr>
            <a:r>
              <a:rPr lang="en-US" sz="1300" dirty="0">
                <a:effectLst/>
              </a:rPr>
              <a:t>- How do you cultivate new relationships across the business?</a:t>
            </a:r>
          </a:p>
          <a:p>
            <a:pPr marL="0" indent="0">
              <a:buNone/>
            </a:pPr>
            <a:r>
              <a:rPr lang="en-US" sz="1300" dirty="0">
                <a:effectLst/>
              </a:rPr>
              <a:t>- How are you acting as a true partner to each other, clients and our communities?</a:t>
            </a:r>
            <a:endParaRPr lang="en-US" sz="1300" dirty="0"/>
          </a:p>
          <a:p>
            <a:pPr marL="285750" indent="-285750">
              <a:buFont typeface="Arial" panose="020B0604020202020204" pitchFamily="34" charset="0"/>
              <a:buChar char="•"/>
            </a:pPr>
            <a:r>
              <a:rPr lang="en-US" sz="1300" dirty="0">
                <a:effectLst/>
              </a:rPr>
              <a:t>Being able to interact effectively, cooperate, collaborate with team members. Providing clear and constructive feedback. I Cultivate relationships with new people by being friendly, sharing my knowledge, exchanging ideas , helping them when they ar</a:t>
            </a:r>
            <a:r>
              <a:rPr lang="en-US" sz="1300" dirty="0"/>
              <a:t>e</a:t>
            </a:r>
            <a:r>
              <a:rPr lang="en-US" sz="1300" dirty="0">
                <a:effectLst/>
              </a:rPr>
              <a:t> in need of any support.</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1300" kern="100" dirty="0">
              <a:effectLs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1300" kern="100" dirty="0">
              <a:effectLst/>
              <a:ea typeface="Aptos" panose="020B0004020202020204" pitchFamily="34" charset="0"/>
              <a:cs typeface="Times New Roman" panose="02020603050405020304" pitchFamily="18" charset="0"/>
            </a:endParaRPr>
          </a:p>
          <a:p>
            <a:endParaRPr lang="en-US" sz="1300" dirty="0"/>
          </a:p>
        </p:txBody>
      </p:sp>
      <p:sp>
        <p:nvSpPr>
          <p:cNvPr id="4" name="Content Placeholder 3">
            <a:extLst>
              <a:ext uri="{FF2B5EF4-FFF2-40B4-BE49-F238E27FC236}">
                <a16:creationId xmlns:a16="http://schemas.microsoft.com/office/drawing/2014/main" id="{E100DF3E-87E2-F9C3-08D7-9938EB4D3409}"/>
              </a:ext>
            </a:extLst>
          </p:cNvPr>
          <p:cNvSpPr>
            <a:spLocks noGrp="1"/>
          </p:cNvSpPr>
          <p:nvPr>
            <p:ph sz="half" idx="2"/>
          </p:nvPr>
        </p:nvSpPr>
        <p:spPr>
          <a:xfrm>
            <a:off x="6172200" y="681038"/>
            <a:ext cx="5181600" cy="6176962"/>
          </a:xfrm>
        </p:spPr>
        <p:style>
          <a:lnRef idx="2">
            <a:schemeClr val="accent1"/>
          </a:lnRef>
          <a:fillRef idx="1">
            <a:schemeClr val="lt1"/>
          </a:fillRef>
          <a:effectRef idx="0">
            <a:schemeClr val="accent1"/>
          </a:effectRef>
          <a:fontRef idx="minor">
            <a:schemeClr val="dk1"/>
          </a:fontRef>
        </p:style>
        <p:txBody>
          <a:bodyPr>
            <a:noAutofit/>
          </a:bodyPr>
          <a:lstStyle/>
          <a:p>
            <a:pPr marL="0" marR="0" indent="0">
              <a:lnSpc>
                <a:spcPct val="107000"/>
              </a:lnSpc>
              <a:spcBef>
                <a:spcPts val="0"/>
              </a:spcBef>
              <a:spcAft>
                <a:spcPts val="800"/>
              </a:spcAft>
              <a:buNone/>
            </a:pPr>
            <a:r>
              <a:rPr lang="en-US" sz="1300" kern="100" dirty="0">
                <a:ea typeface="Aptos" panose="020B0004020202020204" pitchFamily="34" charset="0"/>
                <a:cs typeface="Times New Roman" panose="02020603050405020304" pitchFamily="18" charset="0"/>
              </a:rPr>
              <a:t>4</a:t>
            </a:r>
            <a:r>
              <a:rPr lang="en-US" sz="1300" kern="100" dirty="0">
                <a:effectLst/>
                <a:ea typeface="Aptos" panose="020B0004020202020204" pitchFamily="34" charset="0"/>
                <a:cs typeface="Times New Roman" panose="02020603050405020304" pitchFamily="18" charset="0"/>
              </a:rPr>
              <a:t>. Development: How are you developing yourself and others in alignment with business priorities now and for the future?</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 Consider the following:</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 What skills and specializations are you building?</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 How are you helping others grow?</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 What experiences, exposure and training would help you to progress on your career goals?</a:t>
            </a:r>
          </a:p>
          <a:p>
            <a:pPr marL="285750" indent="-285750">
              <a:lnSpc>
                <a:spcPct val="107000"/>
              </a:lnSpc>
              <a:spcBef>
                <a:spcPts val="0"/>
              </a:spcBef>
              <a:spcAft>
                <a:spcPts val="800"/>
              </a:spcAft>
            </a:pPr>
            <a:r>
              <a:rPr lang="en-US" sz="1300" kern="100" dirty="0">
                <a:effectLst/>
                <a:ea typeface="Aptos" panose="020B0004020202020204" pitchFamily="34" charset="0"/>
                <a:cs typeface="Times New Roman" panose="02020603050405020304" pitchFamily="18" charset="0"/>
              </a:rPr>
              <a:t>I have totally 5+ years of experience in IT industry. My current primary skill is Automation testing using Selenium. I would like to enhance my skills by learning new technologies which I can implement in my project and in future. I would like to learn future demand skills which will be useful for my career. Completed certifications in AWS </a:t>
            </a:r>
            <a:r>
              <a:rPr lang="en-US" sz="1300" b="0" dirty="0">
                <a:solidFill>
                  <a:schemeClr val="tx1"/>
                </a:solidFill>
                <a:latin typeface="+mn-lt"/>
              </a:rPr>
              <a:t>Certified Solution Architect-Associate</a:t>
            </a:r>
            <a:r>
              <a:rPr lang="en-US" sz="1300" kern="100" dirty="0">
                <a:effectLst/>
                <a:ea typeface="Aptos" panose="020B0004020202020204" pitchFamily="34" charset="0"/>
                <a:cs typeface="Times New Roman" panose="02020603050405020304" pitchFamily="18" charset="0"/>
              </a:rPr>
              <a:t>, automation using selenium, SQL, RPA with UiPath and currently upskilling myself in cloud technology. Also, I will participate in future trainings to gain knowledge.</a:t>
            </a:r>
          </a:p>
          <a:p>
            <a:pPr marL="0" marR="0" indent="0">
              <a:lnSpc>
                <a:spcPct val="107000"/>
              </a:lnSpc>
              <a:spcBef>
                <a:spcPts val="0"/>
              </a:spcBef>
              <a:spcAft>
                <a:spcPts val="800"/>
              </a:spcAft>
              <a:buNone/>
            </a:pPr>
            <a:r>
              <a:rPr lang="en-US" sz="1300" kern="100" dirty="0">
                <a:ea typeface="Aptos" panose="020B0004020202020204" pitchFamily="34" charset="0"/>
                <a:cs typeface="Times New Roman" panose="02020603050405020304" pitchFamily="18" charset="0"/>
              </a:rPr>
              <a:t>5</a:t>
            </a:r>
            <a:r>
              <a:rPr lang="en-US" sz="1300" kern="100" dirty="0">
                <a:effectLst/>
                <a:ea typeface="Aptos" panose="020B0004020202020204" pitchFamily="34" charset="0"/>
                <a:cs typeface="Times New Roman" panose="02020603050405020304" pitchFamily="18" charset="0"/>
              </a:rPr>
              <a:t>. Employee: Use this space to capture anything else you want to highlight.</a:t>
            </a:r>
          </a:p>
          <a:p>
            <a:pPr marL="0" marR="0" indent="0">
              <a:lnSpc>
                <a:spcPct val="107000"/>
              </a:lnSpc>
              <a:spcBef>
                <a:spcPts val="0"/>
              </a:spcBef>
              <a:spcAft>
                <a:spcPts val="800"/>
              </a:spcAft>
              <a:buNone/>
            </a:pPr>
            <a:r>
              <a:rPr lang="en-US" sz="1300" kern="100" dirty="0">
                <a:effectLst/>
                <a:ea typeface="Aptos" panose="020B0004020202020204" pitchFamily="34" charset="0"/>
                <a:cs typeface="Times New Roman" panose="02020603050405020304" pitchFamily="18" charset="0"/>
              </a:rPr>
              <a:t>- People lead: Enter your reflection in the Manager field. Use this space to provide summary reflections, or you can opt to comment in the questions above</a:t>
            </a:r>
          </a:p>
          <a:p>
            <a:pPr marL="285750" marR="0" indent="-285750">
              <a:lnSpc>
                <a:spcPct val="107000"/>
              </a:lnSpc>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I would like to develop my leadership and take ownership on all team activities. I want to progress from an individual contributor to a people leader who creates a clear strategy and delivers results through a small team.</a:t>
            </a:r>
          </a:p>
          <a:p>
            <a:pPr marL="0" marR="0" indent="0">
              <a:lnSpc>
                <a:spcPct val="107000"/>
              </a:lnSpc>
              <a:spcBef>
                <a:spcPts val="0"/>
              </a:spcBef>
              <a:spcAft>
                <a:spcPts val="800"/>
              </a:spcAft>
              <a:buNone/>
            </a:pPr>
            <a:endParaRPr lang="en-US" sz="1300" kern="100" dirty="0">
              <a:effectLst/>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US" sz="1300" kern="100" dirty="0">
              <a:effectLst/>
              <a:ea typeface="Aptos" panose="020B0004020202020204" pitchFamily="34" charset="0"/>
              <a:cs typeface="Times New Roman" panose="02020603050405020304" pitchFamily="18" charset="0"/>
            </a:endParaRPr>
          </a:p>
          <a:p>
            <a:pPr marL="0" indent="0">
              <a:buNone/>
            </a:pPr>
            <a:endParaRPr lang="en-US" sz="1300" dirty="0"/>
          </a:p>
        </p:txBody>
      </p:sp>
    </p:spTree>
    <p:extLst>
      <p:ext uri="{BB962C8B-B14F-4D97-AF65-F5344CB8AC3E}">
        <p14:creationId xmlns:p14="http://schemas.microsoft.com/office/powerpoint/2010/main" val="353320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25CEB0E1-95C7-4251-809C-AC52028C99EB}"/>
              </a:ext>
            </a:extLst>
          </p:cNvPr>
          <p:cNvGraphicFramePr>
            <a:graphicFrameLocks noGrp="1"/>
          </p:cNvGraphicFramePr>
          <p:nvPr>
            <p:extLst>
              <p:ext uri="{D42A27DB-BD31-4B8C-83A1-F6EECF244321}">
                <p14:modId xmlns:p14="http://schemas.microsoft.com/office/powerpoint/2010/main" val="3346547691"/>
              </p:ext>
            </p:extLst>
          </p:nvPr>
        </p:nvGraphicFramePr>
        <p:xfrm>
          <a:off x="392767" y="1110954"/>
          <a:ext cx="5388908" cy="5251857"/>
        </p:xfrm>
        <a:graphic>
          <a:graphicData uri="http://schemas.openxmlformats.org/drawingml/2006/table">
            <a:tbl>
              <a:tblPr firstRow="1" bandRow="1">
                <a:tableStyleId>{5C22544A-7EE6-4342-B048-85BDC9FD1C3A}</a:tableStyleId>
              </a:tblPr>
              <a:tblGrid>
                <a:gridCol w="2694454">
                  <a:extLst>
                    <a:ext uri="{9D8B030D-6E8A-4147-A177-3AD203B41FA5}">
                      <a16:colId xmlns:a16="http://schemas.microsoft.com/office/drawing/2014/main" val="3795925800"/>
                    </a:ext>
                  </a:extLst>
                </a:gridCol>
                <a:gridCol w="2694454">
                  <a:extLst>
                    <a:ext uri="{9D8B030D-6E8A-4147-A177-3AD203B41FA5}">
                      <a16:colId xmlns:a16="http://schemas.microsoft.com/office/drawing/2014/main" val="1940382686"/>
                    </a:ext>
                  </a:extLst>
                </a:gridCol>
              </a:tblGrid>
              <a:tr h="395359">
                <a:tc>
                  <a:txBody>
                    <a:bodyPr/>
                    <a:lstStyle/>
                    <a:p>
                      <a:r>
                        <a:rPr lang="en-US" sz="1050" dirty="0">
                          <a:solidFill>
                            <a:schemeClr val="bg1"/>
                          </a:solidFill>
                        </a:rPr>
                        <a:t>PROJECT NAME:</a:t>
                      </a:r>
                    </a:p>
                  </a:txBody>
                  <a:tcPr>
                    <a:solidFill>
                      <a:srgbClr val="A162D0"/>
                    </a:solidFill>
                  </a:tcPr>
                </a:tc>
                <a:tc>
                  <a:txBody>
                    <a:bodyPr/>
                    <a:lstStyle/>
                    <a:p>
                      <a:endParaRPr lang="en-US" sz="10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3227189898"/>
                  </a:ext>
                </a:extLst>
              </a:tr>
              <a:tr h="270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ROLE:</a:t>
                      </a:r>
                    </a:p>
                  </a:txBody>
                  <a:tcPr>
                    <a:solidFill>
                      <a:srgbClr val="A162D0"/>
                    </a:solidFill>
                  </a:tcPr>
                </a:tc>
                <a:tc>
                  <a:txBody>
                    <a:bodyPr/>
                    <a:lstStyle/>
                    <a:p>
                      <a:endParaRPr lang="en-US" sz="10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39963696"/>
                  </a:ext>
                </a:extLst>
              </a:tr>
              <a:tr h="4586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bg1"/>
                          </a:solidFill>
                          <a:latin typeface="+mn-lt"/>
                          <a:ea typeface="+mn-ea"/>
                          <a:cs typeface="+mn-cs"/>
                        </a:rPr>
                        <a:t>FEEDBACK:</a:t>
                      </a:r>
                    </a:p>
                    <a:p>
                      <a:endParaRPr lang="en-US" sz="1000" b="0" kern="1200" dirty="0">
                        <a:solidFill>
                          <a:schemeClr val="bg1"/>
                        </a:solidFill>
                        <a:latin typeface="Arial" panose="020B0604020202020204" pitchFamily="34" charset="0"/>
                        <a:ea typeface="+mn-ea"/>
                        <a:cs typeface="Arial" panose="020B0604020202020204" pitchFamily="34" charset="0"/>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txBody>
                  <a:tcPr>
                    <a:solidFill>
                      <a:srgbClr val="A162D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3583088912"/>
                  </a:ext>
                </a:extLst>
              </a:tr>
            </a:tbl>
          </a:graphicData>
        </a:graphic>
      </p:graphicFrame>
      <p:graphicFrame>
        <p:nvGraphicFramePr>
          <p:cNvPr id="7" name="Table 10">
            <a:extLst>
              <a:ext uri="{FF2B5EF4-FFF2-40B4-BE49-F238E27FC236}">
                <a16:creationId xmlns:a16="http://schemas.microsoft.com/office/drawing/2014/main" id="{D3133462-76D9-4852-98A9-5BDDB35C25A4}"/>
              </a:ext>
            </a:extLst>
          </p:cNvPr>
          <p:cNvGraphicFramePr>
            <a:graphicFrameLocks noGrp="1"/>
          </p:cNvGraphicFramePr>
          <p:nvPr>
            <p:extLst>
              <p:ext uri="{D42A27DB-BD31-4B8C-83A1-F6EECF244321}">
                <p14:modId xmlns:p14="http://schemas.microsoft.com/office/powerpoint/2010/main" val="2807124001"/>
              </p:ext>
            </p:extLst>
          </p:nvPr>
        </p:nvGraphicFramePr>
        <p:xfrm>
          <a:off x="6118939" y="1110954"/>
          <a:ext cx="5844753" cy="5251857"/>
        </p:xfrm>
        <a:graphic>
          <a:graphicData uri="http://schemas.openxmlformats.org/drawingml/2006/table">
            <a:tbl>
              <a:tblPr firstRow="1" bandRow="1">
                <a:tableStyleId>{5C22544A-7EE6-4342-B048-85BDC9FD1C3A}</a:tableStyleId>
              </a:tblPr>
              <a:tblGrid>
                <a:gridCol w="1751095">
                  <a:extLst>
                    <a:ext uri="{9D8B030D-6E8A-4147-A177-3AD203B41FA5}">
                      <a16:colId xmlns:a16="http://schemas.microsoft.com/office/drawing/2014/main" val="3795925800"/>
                    </a:ext>
                  </a:extLst>
                </a:gridCol>
                <a:gridCol w="4093658">
                  <a:extLst>
                    <a:ext uri="{9D8B030D-6E8A-4147-A177-3AD203B41FA5}">
                      <a16:colId xmlns:a16="http://schemas.microsoft.com/office/drawing/2014/main" val="1869469314"/>
                    </a:ext>
                  </a:extLst>
                </a:gridCol>
              </a:tblGrid>
              <a:tr h="838158">
                <a:tc>
                  <a:txBody>
                    <a:bodyPr/>
                    <a:lstStyle/>
                    <a:p>
                      <a:r>
                        <a:rPr lang="en-US" sz="1050" dirty="0">
                          <a:solidFill>
                            <a:schemeClr val="bg1"/>
                          </a:solidFill>
                        </a:rPr>
                        <a:t>CERTIFICATIONS:</a:t>
                      </a:r>
                    </a:p>
                  </a:txBody>
                  <a:tcPr>
                    <a:solidFill>
                      <a:srgbClr val="A162D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AWS Certified Solution Architect-Associate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Oracle 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Selenium Basic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RPA With UiPath</a:t>
                      </a:r>
                      <a:endParaRPr lang="en-US" sz="1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kern="1200" dirty="0">
                        <a:solidFill>
                          <a:schemeClr val="tx1"/>
                        </a:solidFill>
                        <a:latin typeface="+mn-lt"/>
                        <a:ea typeface="+mn-ea"/>
                        <a:cs typeface="Arial" panose="020B0604020202020204" pitchFamily="34" charset="0"/>
                      </a:endParaRPr>
                    </a:p>
                  </a:txBody>
                  <a:tcPr>
                    <a:solidFill>
                      <a:schemeClr val="bg1"/>
                    </a:solidFill>
                  </a:tcPr>
                </a:tc>
                <a:extLst>
                  <a:ext uri="{0D108BD9-81ED-4DB2-BD59-A6C34878D82A}">
                    <a16:rowId xmlns:a16="http://schemas.microsoft.com/office/drawing/2014/main" val="3227189898"/>
                  </a:ext>
                </a:extLst>
              </a:tr>
              <a:tr h="809655">
                <a:tc>
                  <a:txBody>
                    <a:bodyPr/>
                    <a:lstStyle/>
                    <a:p>
                      <a:r>
                        <a:rPr lang="en-US" sz="1050" b="0" i="0" kern="1200" dirty="0">
                          <a:solidFill>
                            <a:schemeClr val="bg1"/>
                          </a:solidFill>
                          <a:effectLst/>
                          <a:latin typeface="+mn-lt"/>
                          <a:ea typeface="+mn-ea"/>
                          <a:cs typeface="+mn-cs"/>
                        </a:rPr>
                        <a:t>RECOGNITION POINTS / AWARDS:</a:t>
                      </a:r>
                    </a:p>
                  </a:txBody>
                  <a:tcPr>
                    <a:solidFill>
                      <a:srgbClr val="A162D0"/>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mn-lt"/>
                          <a:ea typeface="+mn-ea"/>
                          <a:cs typeface="+mn-cs"/>
                        </a:rPr>
                        <a:t>UB PAN Recognition </a:t>
                      </a:r>
                      <a:r>
                        <a:rPr lang="en-US" sz="1400" b="1"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Exemplify client-centricity Award</a:t>
                      </a:r>
                    </a:p>
                    <a:p>
                      <a:pPr marL="0" algn="l" defTabSz="914400" rtl="0" eaLnBrk="1" latinLnBrk="0" hangingPunct="1"/>
                      <a:endParaRPr lang="en-US" sz="1400" b="0" kern="1200" dirty="0">
                        <a:solidFill>
                          <a:schemeClr val="tx1"/>
                        </a:solidFill>
                        <a:latin typeface="+mn-lt"/>
                        <a:ea typeface="+mn-ea"/>
                        <a:cs typeface="Arial" panose="020B0604020202020204" pitchFamily="34" charset="0"/>
                      </a:endParaRPr>
                    </a:p>
                  </a:txBody>
                  <a:tcPr>
                    <a:solidFill>
                      <a:schemeClr val="bg1"/>
                    </a:solidFill>
                  </a:tcPr>
                </a:tc>
                <a:extLst>
                  <a:ext uri="{0D108BD9-81ED-4DB2-BD59-A6C34878D82A}">
                    <a16:rowId xmlns:a16="http://schemas.microsoft.com/office/drawing/2014/main" val="3583088912"/>
                  </a:ext>
                </a:extLst>
              </a:tr>
              <a:tr h="3283962">
                <a:tc>
                  <a:txBody>
                    <a:bodyPr/>
                    <a:lstStyle/>
                    <a:p>
                      <a:r>
                        <a:rPr lang="en-US" sz="1050" dirty="0">
                          <a:solidFill>
                            <a:schemeClr val="bg1"/>
                          </a:solidFill>
                        </a:rPr>
                        <a:t>APPRECIATION EMAILS:</a:t>
                      </a:r>
                    </a:p>
                    <a:p>
                      <a:pPr marL="171450" indent="-171450">
                        <a:buFontTx/>
                        <a:buChar char="-"/>
                      </a:pPr>
                      <a:endParaRPr lang="en-US" sz="1050" dirty="0">
                        <a:solidFill>
                          <a:schemeClr val="bg1"/>
                        </a:solidFill>
                      </a:endParaRPr>
                    </a:p>
                  </a:txBody>
                  <a:tcPr>
                    <a:solidFill>
                      <a:srgbClr val="A162D0"/>
                    </a:solidFill>
                  </a:tcPr>
                </a:tc>
                <a:tc>
                  <a:txBody>
                    <a:bodyPr/>
                    <a:lstStyle/>
                    <a:p>
                      <a:pPr marL="285750" indent="-285750" algn="l" defTabSz="914400" rtl="0" eaLnBrk="1" latinLnBrk="0" hangingPunct="1">
                        <a:buFont typeface="Arial" panose="020B0604020202020204" pitchFamily="34" charset="0"/>
                        <a:buChar char="•"/>
                      </a:pPr>
                      <a:r>
                        <a:rPr lang="en-US" sz="1400" b="0" kern="1200" dirty="0">
                          <a:solidFill>
                            <a:schemeClr val="tx1"/>
                          </a:solidFill>
                          <a:latin typeface="+mn-lt"/>
                          <a:ea typeface="+mn-ea"/>
                          <a:cs typeface="Arial" panose="020B0604020202020204" pitchFamily="34" charset="0"/>
                        </a:rPr>
                        <a:t>Client appreciation mail from Clark, Katie to run the Automation Regression pack - Release 1 successfully.</a:t>
                      </a:r>
                    </a:p>
                    <a:p>
                      <a:pPr marL="285750" indent="-285750" algn="l" defTabSz="914400" rtl="0" eaLnBrk="1" latinLnBrk="0" hangingPunct="1">
                        <a:buFont typeface="Arial" panose="020B0604020202020204" pitchFamily="34" charset="0"/>
                        <a:buChar char="•"/>
                      </a:pPr>
                      <a:r>
                        <a:rPr lang="en-US" sz="1400" b="0" kern="1200" dirty="0">
                          <a:solidFill>
                            <a:schemeClr val="tx1"/>
                          </a:solidFill>
                          <a:latin typeface="+mn-lt"/>
                          <a:ea typeface="+mn-ea"/>
                          <a:cs typeface="Arial" panose="020B0604020202020204" pitchFamily="34" charset="0"/>
                        </a:rPr>
                        <a:t>Client appreciation mail from Clark, Katie for identifying the critical bug related to Guidance text page that contained the reference ID to the reclaim.</a:t>
                      </a:r>
                    </a:p>
                    <a:p>
                      <a:pPr marL="0" indent="0" algn="l" defTabSz="914400" rtl="0" eaLnBrk="1" latinLnBrk="0" hangingPunct="1">
                        <a:buFont typeface="Arial" panose="020B0604020202020204" pitchFamily="34" charset="0"/>
                        <a:buNone/>
                      </a:pPr>
                      <a:endParaRPr lang="en-US" sz="1400" b="0" kern="1200" dirty="0">
                        <a:solidFill>
                          <a:schemeClr val="tx1"/>
                        </a:solidFill>
                        <a:latin typeface="+mn-lt"/>
                        <a:ea typeface="+mn-ea"/>
                        <a:cs typeface="Arial" panose="020B0604020202020204" pitchFamily="34" charset="0"/>
                      </a:endParaRPr>
                    </a:p>
                    <a:p>
                      <a:pPr marL="0" indent="0" algn="l" defTabSz="914400" rtl="0" eaLnBrk="1" latinLnBrk="0" hangingPunct="1">
                        <a:buFont typeface="Arial" panose="020B0604020202020204" pitchFamily="34" charset="0"/>
                        <a:buNone/>
                      </a:pPr>
                      <a:endParaRPr lang="en-US" sz="1400" b="0" kern="1200" dirty="0">
                        <a:solidFill>
                          <a:schemeClr val="tx1"/>
                        </a:solidFill>
                        <a:latin typeface="+mn-lt"/>
                        <a:ea typeface="+mn-ea"/>
                        <a:cs typeface="Arial" panose="020B0604020202020204" pitchFamily="34" charset="0"/>
                      </a:endParaRPr>
                    </a:p>
                    <a:p>
                      <a:pPr marL="0" indent="0" algn="l" defTabSz="914400" rtl="0" eaLnBrk="1" latinLnBrk="0" hangingPunct="1">
                        <a:buFont typeface="Arial" panose="020B0604020202020204" pitchFamily="34" charset="0"/>
                        <a:buNone/>
                      </a:pPr>
                      <a:endParaRPr lang="en-US" sz="1400" b="0" kern="1200" dirty="0">
                        <a:solidFill>
                          <a:schemeClr val="tx1"/>
                        </a:solidFill>
                        <a:latin typeface="+mn-lt"/>
                        <a:ea typeface="+mn-ea"/>
                        <a:cs typeface="Arial" panose="020B0604020202020204" pitchFamily="34" charset="0"/>
                      </a:endParaRPr>
                    </a:p>
                  </a:txBody>
                  <a:tcPr>
                    <a:solidFill>
                      <a:schemeClr val="bg1"/>
                    </a:solidFill>
                  </a:tcPr>
                </a:tc>
                <a:extLst>
                  <a:ext uri="{0D108BD9-81ED-4DB2-BD59-A6C34878D82A}">
                    <a16:rowId xmlns:a16="http://schemas.microsoft.com/office/drawing/2014/main" val="943337320"/>
                  </a:ext>
                </a:extLst>
              </a:tr>
            </a:tbl>
          </a:graphicData>
        </a:graphic>
      </p:graphicFrame>
      <p:sp>
        <p:nvSpPr>
          <p:cNvPr id="8" name="Title 1">
            <a:extLst>
              <a:ext uri="{FF2B5EF4-FFF2-40B4-BE49-F238E27FC236}">
                <a16:creationId xmlns:a16="http://schemas.microsoft.com/office/drawing/2014/main" id="{46A05EC8-6A59-4E10-9C54-8149F5768C09}"/>
              </a:ext>
            </a:extLst>
          </p:cNvPr>
          <p:cNvSpPr txBox="1">
            <a:spLocks/>
          </p:cNvSpPr>
          <p:nvPr/>
        </p:nvSpPr>
        <p:spPr>
          <a:xfrm>
            <a:off x="6118939" y="505046"/>
            <a:ext cx="5844753" cy="542372"/>
          </a:xfrm>
          <a:prstGeom prst="rect">
            <a:avLst/>
          </a:prstGeom>
          <a:solidFill>
            <a:srgbClr val="7030A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solidFill>
                  <a:schemeClr val="bg1"/>
                </a:solidFill>
                <a:latin typeface="Arial" panose="020B0604020202020204" pitchFamily="34" charset="0"/>
                <a:cs typeface="Arial" panose="020B0604020202020204" pitchFamily="34" charset="0"/>
              </a:rPr>
              <a:t>AWARDS / RECOGNITION EMAILS  </a:t>
            </a:r>
            <a:r>
              <a:rPr lang="en-US" sz="1400" dirty="0">
                <a:solidFill>
                  <a:schemeClr val="bg1"/>
                </a:solidFill>
              </a:rPr>
              <a:t> </a:t>
            </a:r>
          </a:p>
        </p:txBody>
      </p:sp>
      <p:sp>
        <p:nvSpPr>
          <p:cNvPr id="6" name="Title 1">
            <a:extLst>
              <a:ext uri="{FF2B5EF4-FFF2-40B4-BE49-F238E27FC236}">
                <a16:creationId xmlns:a16="http://schemas.microsoft.com/office/drawing/2014/main" id="{2BBFE714-C822-4A72-ABD2-33882DBEAAD3}"/>
              </a:ext>
            </a:extLst>
          </p:cNvPr>
          <p:cNvSpPr txBox="1">
            <a:spLocks/>
          </p:cNvSpPr>
          <p:nvPr/>
        </p:nvSpPr>
        <p:spPr>
          <a:xfrm>
            <a:off x="392769" y="505046"/>
            <a:ext cx="5388906" cy="542372"/>
          </a:xfrm>
          <a:prstGeom prst="rect">
            <a:avLst/>
          </a:prstGeom>
          <a:solidFill>
            <a:srgbClr val="7030A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solidFill>
                  <a:schemeClr val="bg1"/>
                </a:solidFill>
                <a:latin typeface="Arial" panose="020B0604020202020204" pitchFamily="34" charset="0"/>
                <a:cs typeface="Arial" panose="020B0604020202020204" pitchFamily="34" charset="0"/>
              </a:rPr>
              <a:t>FEEDBACK</a:t>
            </a:r>
            <a:endParaRPr lang="en-US" sz="1400" dirty="0">
              <a:solidFill>
                <a:schemeClr val="bg1"/>
              </a:solidFill>
            </a:endParaRPr>
          </a:p>
        </p:txBody>
      </p:sp>
    </p:spTree>
    <p:extLst>
      <p:ext uri="{BB962C8B-B14F-4D97-AF65-F5344CB8AC3E}">
        <p14:creationId xmlns:p14="http://schemas.microsoft.com/office/powerpoint/2010/main" val="344837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991A2F9202A14E8FC7E2A4F9531454" ma:contentTypeVersion="9" ma:contentTypeDescription="Create a new document." ma:contentTypeScope="" ma:versionID="a9bf8e974cf84249486fce0cc9ff5971">
  <xsd:schema xmlns:xsd="http://www.w3.org/2001/XMLSchema" xmlns:xs="http://www.w3.org/2001/XMLSchema" xmlns:p="http://schemas.microsoft.com/office/2006/metadata/properties" xmlns:ns3="18fc433c-0236-4b4e-aaf0-f577f198be1d" xmlns:ns4="b3789502-a7fb-4d77-9f3d-efd9bc85b4bd" targetNamespace="http://schemas.microsoft.com/office/2006/metadata/properties" ma:root="true" ma:fieldsID="e51f0d1b054b194e182d0a002ebb22af" ns3:_="" ns4:_="">
    <xsd:import namespace="18fc433c-0236-4b4e-aaf0-f577f198be1d"/>
    <xsd:import namespace="b3789502-a7fb-4d77-9f3d-efd9bc85b4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fc433c-0236-4b4e-aaf0-f577f198be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789502-a7fb-4d77-9f3d-efd9bc85b4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32B1F1-BBB0-44D7-BDC3-AD4635C5EDFB}">
  <ds:schemaRefs>
    <ds:schemaRef ds:uri="http://purl.org/dc/elements/1.1/"/>
    <ds:schemaRef ds:uri="b3789502-a7fb-4d77-9f3d-efd9bc85b4bd"/>
    <ds:schemaRef ds:uri="http://purl.org/dc/terms/"/>
    <ds:schemaRef ds:uri="18fc433c-0236-4b4e-aaf0-f577f198be1d"/>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18D97FB-C650-472D-80A8-BFCF20DF5B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fc433c-0236-4b4e-aaf0-f577f198be1d"/>
    <ds:schemaRef ds:uri="b3789502-a7fb-4d77-9f3d-efd9bc85b4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765120-91A3-475B-A9B7-8D557F68D110}">
  <ds:schemaRefs>
    <ds:schemaRef ds:uri="http://schemas.microsoft.com/sharepoint/v3/contenttype/forms"/>
  </ds:schemaRefs>
</ds:datastoreItem>
</file>

<file path=docMetadata/LabelInfo.xml><?xml version="1.0" encoding="utf-8"?>
<clbl:labelList xmlns:clbl="http://schemas.microsoft.com/office/2020/mipLabelMetadata">
  <clbl:label id="{7bef0ac6-58b2-4acb-91cf-d344f8864752}"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otalTime>1867</TotalTime>
  <Words>943</Words>
  <Application>Microsoft Office PowerPoint</Application>
  <PresentationFormat>Widescreen</PresentationFormat>
  <Paragraphs>103</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Calibri Light</vt:lpstr>
      <vt:lpstr>Office Theme</vt:lpstr>
      <vt:lpstr>PowerPoint Presentation</vt:lpstr>
      <vt:lpstr>REFLECTIONS (ABCD REFLECTIONS)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Bhatnagar, Sudhanshu</dc:creator>
  <cp:lastModifiedBy>Rajavel Pandeswari, Vinotha</cp:lastModifiedBy>
  <cp:revision>153</cp:revision>
  <dcterms:created xsi:type="dcterms:W3CDTF">2021-07-22T18:52:42Z</dcterms:created>
  <dcterms:modified xsi:type="dcterms:W3CDTF">2024-06-18T12:58:33Z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ef0ac6-58b2-4acb-91cf-d344f8864752_Enabled">
    <vt:lpwstr>true</vt:lpwstr>
  </property>
  <property fmtid="{D5CDD505-2E9C-101B-9397-08002B2CF9AE}" pid="3" name="MSIP_Label_7bef0ac6-58b2-4acb-91cf-d344f8864752_SetDate">
    <vt:lpwstr>2022-06-20T11:49:25Z</vt:lpwstr>
  </property>
  <property fmtid="{D5CDD505-2E9C-101B-9397-08002B2CF9AE}" pid="4" name="MSIP_Label_7bef0ac6-58b2-4acb-91cf-d344f8864752_Method">
    <vt:lpwstr>Privileged</vt:lpwstr>
  </property>
  <property fmtid="{D5CDD505-2E9C-101B-9397-08002B2CF9AE}" pid="5" name="MSIP_Label_7bef0ac6-58b2-4acb-91cf-d344f8864752_Name">
    <vt:lpwstr>Business Available to Public (unencrypted)</vt:lpwstr>
  </property>
  <property fmtid="{D5CDD505-2E9C-101B-9397-08002B2CF9AE}" pid="6" name="MSIP_Label_7bef0ac6-58b2-4acb-91cf-d344f8864752_SiteId">
    <vt:lpwstr>e0793d39-0939-496d-b129-198edd916feb</vt:lpwstr>
  </property>
  <property fmtid="{D5CDD505-2E9C-101B-9397-08002B2CF9AE}" pid="7" name="MSIP_Label_7bef0ac6-58b2-4acb-91cf-d344f8864752_ActionId">
    <vt:lpwstr>ad521ecd-382c-4478-aa24-7f41d5a6ec18</vt:lpwstr>
  </property>
  <property fmtid="{D5CDD505-2E9C-101B-9397-08002B2CF9AE}" pid="8" name="MSIP_Label_7bef0ac6-58b2-4acb-91cf-d344f8864752_ContentBits">
    <vt:lpwstr>0</vt:lpwstr>
  </property>
  <property fmtid="{D5CDD505-2E9C-101B-9397-08002B2CF9AE}" pid="9" name="ContentTypeId">
    <vt:lpwstr>0x010100F8991A2F9202A14E8FC7E2A4F9531454</vt:lpwstr>
  </property>
</Properties>
</file>