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74778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AE7"/>
    <a:srgbClr val="DEC8EE"/>
    <a:srgbClr val="E7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7C30-F133-4E57-A025-E3C173C01EBB}" type="datetimeFigureOut">
              <a:rPr lang="en-IN" smtClean="0"/>
              <a:t>22-01-2025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5D6E8-FA61-48B1-8951-226AA3110C6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3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14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87E42-88A2-4272-823E-D91AE032F4AB}"/>
              </a:ext>
            </a:extLst>
          </p:cNvPr>
          <p:cNvSpPr/>
          <p:nvPr userDrawn="1"/>
        </p:nvSpPr>
        <p:spPr>
          <a:xfrm>
            <a:off x="-5444" y="0"/>
            <a:ext cx="3782787" cy="6858000"/>
          </a:xfrm>
          <a:prstGeom prst="rect">
            <a:avLst/>
          </a:prstGeom>
          <a:gradFill>
            <a:gsLst>
              <a:gs pos="6000">
                <a:schemeClr val="accent1">
                  <a:lumMod val="5000"/>
                  <a:lumOff val="95000"/>
                </a:schemeClr>
              </a:gs>
              <a:gs pos="5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7A882D-6E40-4EC0-BA9F-E54E63BC48D8}"/>
              </a:ext>
            </a:extLst>
          </p:cNvPr>
          <p:cNvSpPr/>
          <p:nvPr userDrawn="1"/>
        </p:nvSpPr>
        <p:spPr>
          <a:xfrm>
            <a:off x="1127354" y="860286"/>
            <a:ext cx="1517189" cy="151718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FEF0729-C359-4E04-9617-8D9AB19EA0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296" y="1092668"/>
            <a:ext cx="5193119" cy="56997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93F568-DB80-4407-AF7F-72E487B64A4E}"/>
              </a:ext>
            </a:extLst>
          </p:cNvPr>
          <p:cNvCxnSpPr/>
          <p:nvPr userDrawn="1"/>
        </p:nvCxnSpPr>
        <p:spPr>
          <a:xfrm>
            <a:off x="3777343" y="741145"/>
            <a:ext cx="8414657" cy="0"/>
          </a:xfrm>
          <a:prstGeom prst="line">
            <a:avLst/>
          </a:prstGeom>
          <a:ln>
            <a:solidFill>
              <a:srgbClr val="E7E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E2B652-BAE6-4561-9D5C-628CD82A9440}"/>
              </a:ext>
            </a:extLst>
          </p:cNvPr>
          <p:cNvCxnSpPr/>
          <p:nvPr userDrawn="1"/>
        </p:nvCxnSpPr>
        <p:spPr>
          <a:xfrm>
            <a:off x="3777343" y="1088278"/>
            <a:ext cx="8414657" cy="0"/>
          </a:xfrm>
          <a:prstGeom prst="line">
            <a:avLst/>
          </a:prstGeom>
          <a:ln>
            <a:solidFill>
              <a:srgbClr val="D7CA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2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87E42-88A2-4272-823E-D91AE032F4AB}"/>
              </a:ext>
            </a:extLst>
          </p:cNvPr>
          <p:cNvSpPr/>
          <p:nvPr userDrawn="1"/>
        </p:nvSpPr>
        <p:spPr>
          <a:xfrm>
            <a:off x="-5444" y="0"/>
            <a:ext cx="3782787" cy="6858000"/>
          </a:xfrm>
          <a:prstGeom prst="rect">
            <a:avLst/>
          </a:prstGeom>
          <a:gradFill>
            <a:gsLst>
              <a:gs pos="6000">
                <a:schemeClr val="accent1">
                  <a:lumMod val="5000"/>
                  <a:lumOff val="95000"/>
                </a:schemeClr>
              </a:gs>
              <a:gs pos="5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FEF0729-C359-4E04-9617-8D9AB19EA0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296" y="1092668"/>
            <a:ext cx="5193119" cy="56997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93F568-DB80-4407-AF7F-72E487B64A4E}"/>
              </a:ext>
            </a:extLst>
          </p:cNvPr>
          <p:cNvCxnSpPr/>
          <p:nvPr userDrawn="1"/>
        </p:nvCxnSpPr>
        <p:spPr>
          <a:xfrm>
            <a:off x="3777343" y="741145"/>
            <a:ext cx="8414657" cy="0"/>
          </a:xfrm>
          <a:prstGeom prst="line">
            <a:avLst/>
          </a:prstGeom>
          <a:ln>
            <a:solidFill>
              <a:srgbClr val="E7E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E2B652-BAE6-4561-9D5C-628CD82A9440}"/>
              </a:ext>
            </a:extLst>
          </p:cNvPr>
          <p:cNvCxnSpPr/>
          <p:nvPr userDrawn="1"/>
        </p:nvCxnSpPr>
        <p:spPr>
          <a:xfrm>
            <a:off x="3777343" y="1088278"/>
            <a:ext cx="8414657" cy="0"/>
          </a:xfrm>
          <a:prstGeom prst="line">
            <a:avLst/>
          </a:prstGeom>
          <a:ln>
            <a:solidFill>
              <a:srgbClr val="D7CA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6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9" y="1427164"/>
            <a:ext cx="11393294" cy="46688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0038" y="202273"/>
            <a:ext cx="9087802" cy="587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71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D85E2-7283-4792-8C08-EC7DACCF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398E-A088-498D-B98C-C8B1D3B29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2597-F71E-45CA-8698-7349DB6DC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C9514-2EB6-4359-AE2A-6C2B19382A39}" type="datetimeFigureOut">
              <a:rPr lang="en-GB" smtClean="0"/>
              <a:t>22/01/2025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EC6E-323C-4AC7-844C-EEA0C824D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83D4-31F5-46A2-A104-16B8CA8E5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42F2-E3E0-419D-B86A-43925017E1E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3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459766" y="1212551"/>
            <a:ext cx="6457914" cy="4385816"/>
          </a:xfrm>
          <a:prstGeom prst="rect">
            <a:avLst/>
          </a:prstGeom>
          <a:noFill/>
        </p:spPr>
        <p:txBody>
          <a:bodyPr wrap="square" lIns="54000" rIns="36000" rtlCol="0" anchor="t">
            <a:spAutoFit/>
          </a:bodyPr>
          <a:lstStyle/>
          <a:p>
            <a:pPr algn="just"/>
            <a:r>
              <a:rPr lang="en-GB" sz="900" b="1" dirty="0"/>
              <a:t>Test Automation Analyst : </a:t>
            </a:r>
            <a:r>
              <a:rPr lang="en-US" sz="900" b="1" dirty="0"/>
              <a:t>Natwest - Ulster Bank</a:t>
            </a:r>
            <a:endParaRPr lang="en-GB" sz="900" dirty="0"/>
          </a:p>
          <a:p>
            <a:pPr algn="just"/>
            <a:r>
              <a:rPr lang="en-US" sz="900" dirty="0">
                <a:effectLst/>
                <a:ea typeface="Calibri" panose="020F0502020204030204" pitchFamily="34" charset="0"/>
              </a:rPr>
              <a:t>The project is managing the unclaimed credit balances from closed bank accounts and other forms of repayable funds as a part of UBIDAC withdrawal from the Irish banking Market. </a:t>
            </a:r>
          </a:p>
          <a:p>
            <a:pPr algn="just"/>
            <a:r>
              <a:rPr lang="en-US" sz="900" b="1" dirty="0"/>
              <a:t>Responsibilities Included: -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Analyzed Business requirements and extracted use cases required for performing automation out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Developed the objects and workflows as per client requirement and Automated End to End scenarios using Robotic Process Automation (RPA) with UiPath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Used UiPath Orchestrator for deployment, monitoring and managing of UiPath Robots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Preparing Test Cases, Scripts and Test Data based on the Business requirements, Logging defects using Jira and tracking till closure.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Participated in SCRUM process, attended daily scrum meetings and sprint planning.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algn="just"/>
            <a:r>
              <a:rPr lang="en-GB" sz="900" b="1" dirty="0"/>
              <a:t>Test Automation Analyst : </a:t>
            </a:r>
            <a:r>
              <a:rPr lang="en-US" sz="900" b="1" dirty="0"/>
              <a:t>DCS </a:t>
            </a:r>
            <a:r>
              <a:rPr lang="en-US" altLang="en-US" sz="900" b="1" dirty="0"/>
              <a:t>- </a:t>
            </a:r>
            <a:r>
              <a:rPr lang="en-US" sz="900" b="1" dirty="0"/>
              <a:t>Accenture Freight and Logistics Systems </a:t>
            </a:r>
          </a:p>
          <a:p>
            <a:pPr algn="just"/>
            <a:r>
              <a:rPr lang="en-US" sz="900" dirty="0">
                <a:effectLst/>
                <a:ea typeface="Calibri" panose="020F0502020204030204" pitchFamily="34" charset="0"/>
              </a:rPr>
              <a:t>This Project is  about  Accenture Freight and Logistics Systems application and collaboration platform that enables air cargo  carriers to seamlessly integrate with their partner network </a:t>
            </a:r>
          </a:p>
          <a:p>
            <a:r>
              <a:rPr lang="en-US" sz="900" dirty="0"/>
              <a:t>Responsibilities Included: -        </a:t>
            </a:r>
          </a:p>
          <a:p>
            <a:r>
              <a:rPr lang="en-US" sz="900" dirty="0"/>
              <a:t>•    Designing Test scripts based on test cases and test scenario.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Automated tests using Selenium Web driver with Java.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Debugging and executing automation test cases in Eclipse.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Running test scripts of regression during regression runs using Selenium.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Executed SQL statements to retrieve data from back-end.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Preparing, executing, and updating test cases and scripts, managing test data, logging defects and presenting demo to the BU</a:t>
            </a:r>
          </a:p>
          <a:p>
            <a:endParaRPr lang="en-US" sz="900" b="1" dirty="0"/>
          </a:p>
          <a:p>
            <a:pPr algn="just"/>
            <a:r>
              <a:rPr lang="en-US" sz="900" b="1" dirty="0"/>
              <a:t>P</a:t>
            </a:r>
            <a:r>
              <a:rPr lang="en-US" sz="900" b="1" dirty="0">
                <a:ea typeface="+mn-lt"/>
                <a:cs typeface="+mn-lt"/>
              </a:rPr>
              <a:t>rogrammer Analyst  </a:t>
            </a:r>
            <a:r>
              <a:rPr lang="en-US" sz="900" dirty="0">
                <a:ea typeface="+mn-lt"/>
                <a:cs typeface="+mn-lt"/>
              </a:rPr>
              <a:t>: </a:t>
            </a:r>
            <a:r>
              <a:rPr lang="en-IN" sz="900" b="1" dirty="0"/>
              <a:t>Emblem Health </a:t>
            </a:r>
          </a:p>
          <a:p>
            <a:pPr algn="just"/>
            <a:r>
              <a:rPr lang="en-US" sz="900" i="0" dirty="0">
                <a:solidFill>
                  <a:srgbClr val="474747"/>
                </a:solidFill>
                <a:effectLst/>
                <a:highlight>
                  <a:srgbClr val="FFFFFF"/>
                </a:highlight>
              </a:rPr>
              <a:t>This project </a:t>
            </a:r>
            <a:r>
              <a:rPr lang="en-US" sz="9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</a:rPr>
              <a:t>provides all our members the latest plan &amp; health information, including GHI Insurance.</a:t>
            </a:r>
          </a:p>
          <a:p>
            <a:pPr algn="just"/>
            <a:r>
              <a:rPr lang="en-US" sz="900" b="1" dirty="0"/>
              <a:t>Responsibilities Included: -        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US" sz="900" dirty="0"/>
              <a:t>Involved in creation of test data and test cases as per System Requirements. 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US" sz="900" dirty="0"/>
              <a:t>Involved in Functional, Integration, Smoke and Regression Testing.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US" sz="900" dirty="0"/>
              <a:t>Implement the automation scripts based on the test scenarios using Selenium WebDriver with the help of Eclipse IDE and java.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US" sz="900" dirty="0"/>
              <a:t>Log defects, monitor their status, interacted with developers for Bug fixes and track them to closure using ALM, JIRA.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GB" sz="900" b="1" dirty="0"/>
          </a:p>
          <a:p>
            <a:pPr marL="92075" indent="-92075"/>
            <a:endParaRPr lang="en-GB" sz="9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475" y="263465"/>
            <a:ext cx="11311604" cy="556825"/>
          </a:xfrm>
        </p:spPr>
        <p:txBody>
          <a:bodyPr anchor="t">
            <a:normAutofit fontScale="90000"/>
          </a:bodyPr>
          <a:lstStyle/>
          <a:p>
            <a:r>
              <a:rPr lang="en-US" sz="2400" b="1" dirty="0">
                <a:latin typeface="Graphik"/>
                <a:sym typeface="Roboto"/>
              </a:rPr>
              <a:t>Vinotha Pandeswari</a:t>
            </a:r>
            <a:r>
              <a:rPr lang="en-CA" sz="2400" dirty="0"/>
              <a:t>–</a:t>
            </a:r>
            <a:r>
              <a:rPr lang="en-US" sz="24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Graphik" panose="020B0503030202060203" pitchFamily="34" charset="0"/>
              </a:rPr>
              <a:t>Test Automation Eng Analyst</a:t>
            </a:r>
            <a:br>
              <a:rPr lang="en-US" sz="2400" dirty="0">
                <a:solidFill>
                  <a:schemeClr val="tx1"/>
                </a:solidFill>
                <a:latin typeface="Arial Black"/>
              </a:rPr>
            </a:br>
            <a:endParaRPr lang="en-CA" sz="24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F3607-8312-43E5-9A86-5B07C4C05194}"/>
              </a:ext>
            </a:extLst>
          </p:cNvPr>
          <p:cNvSpPr txBox="1"/>
          <p:nvPr/>
        </p:nvSpPr>
        <p:spPr>
          <a:xfrm>
            <a:off x="1672308" y="1361997"/>
            <a:ext cx="3003806" cy="7386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cs typeface="Calibri" pitchFamily="34" charset="0"/>
              </a:rPr>
              <a:t>Test Automation Engineering Analyst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AU" sz="1050" dirty="0">
                <a:solidFill>
                  <a:srgbClr val="9900FF"/>
                </a:solidFill>
                <a:latin typeface="Graphik" panose="020B0503030202060203" pitchFamily="34" charset="0"/>
                <a:cs typeface="Calibri" pitchFamily="34" charset="0"/>
              </a:rPr>
              <a:t>Accenture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AU" sz="1050" dirty="0">
                <a:solidFill>
                  <a:srgbClr val="000000"/>
                </a:solidFill>
                <a:latin typeface="Graphik" panose="020B0503030202060203" pitchFamily="34" charset="77"/>
                <a:cs typeface="Calibri" pitchFamily="34" charset="0"/>
              </a:rPr>
              <a:t>v.rajavel.pandeswari@accenture.com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054F5-D9C7-BB5A-5CE3-EF4ECE3FE775}"/>
              </a:ext>
            </a:extLst>
          </p:cNvPr>
          <p:cNvSpPr txBox="1"/>
          <p:nvPr/>
        </p:nvSpPr>
        <p:spPr>
          <a:xfrm>
            <a:off x="381000" y="5639170"/>
            <a:ext cx="3616325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000000"/>
                </a:solidFill>
                <a:latin typeface="Graphik" panose="020B0503030202060203" pitchFamily="34" charset="77"/>
                <a:cs typeface="Calibri" pitchFamily="34" charset="0"/>
              </a:rPr>
              <a:t>Industry experience &amp; core skills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A17B5-CACE-4478-A17F-CB6F78BCDD71}"/>
              </a:ext>
            </a:extLst>
          </p:cNvPr>
          <p:cNvSpPr txBox="1"/>
          <p:nvPr/>
        </p:nvSpPr>
        <p:spPr>
          <a:xfrm>
            <a:off x="362668" y="2197339"/>
            <a:ext cx="4924426" cy="3416320"/>
          </a:xfrm>
          <a:prstGeom prst="rect">
            <a:avLst/>
          </a:prstGeom>
          <a:noFill/>
        </p:spPr>
        <p:txBody>
          <a:bodyPr wrap="square" lIns="0" rIns="36000" rtlCol="0">
            <a:spAutoFit/>
          </a:bodyPr>
          <a:lstStyle/>
          <a:p>
            <a:pPr marL="171450" indent="-171450"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dirty="0">
                <a:ea typeface="+mn-lt"/>
                <a:cs typeface="+mn-lt"/>
              </a:rPr>
              <a:t>A focused professional with 5+ years of experience in IT industry. </a:t>
            </a:r>
          </a:p>
          <a:p>
            <a:pPr marL="171450" indent="-171450"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dirty="0">
                <a:ea typeface="+mn-lt"/>
                <a:cs typeface="+mn-lt"/>
              </a:rPr>
              <a:t>An agile and quick learner looking to boost up the career in the field of Software Testing.</a:t>
            </a:r>
          </a:p>
          <a:p>
            <a:pPr marL="171450" indent="-171450"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dirty="0">
                <a:ea typeface="+mn-lt"/>
                <a:cs typeface="+mn-lt"/>
              </a:rPr>
              <a:t>Having an aspiration to work in cloud technology.</a:t>
            </a:r>
          </a:p>
          <a:p>
            <a:pPr marL="171450" indent="-171450"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dirty="0">
                <a:ea typeface="+mn-lt"/>
                <a:cs typeface="+mn-lt"/>
              </a:rPr>
              <a:t>Strong Experience in Automating Web application using Selenium </a:t>
            </a:r>
            <a:r>
              <a:rPr lang="en-US" sz="900" dirty="0">
                <a:ea typeface="+mn-lt"/>
                <a:cs typeface="+mn-lt"/>
                <a:sym typeface="Calibri"/>
              </a:rPr>
              <a:t>WebDriver using Java. </a:t>
            </a:r>
          </a:p>
          <a:p>
            <a:pPr marL="171450" indent="-171450"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dirty="0">
                <a:ea typeface="+mn-lt"/>
                <a:cs typeface="+mn-lt"/>
                <a:sym typeface="Calibri"/>
              </a:rPr>
              <a:t>Experienced in Automating end to end scenarios using RPA with UiPath.</a:t>
            </a:r>
          </a:p>
          <a:p>
            <a:pPr marL="171450" indent="-171450"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dirty="0">
                <a:ea typeface="+mn-lt"/>
                <a:cs typeface="+mn-lt"/>
                <a:sym typeface="Calibri"/>
              </a:rPr>
              <a:t>Extensive Experience </a:t>
            </a:r>
            <a:r>
              <a:rPr lang="en-US" sz="900" dirty="0">
                <a:ea typeface="+mn-lt"/>
                <a:cs typeface="+mn-lt"/>
              </a:rPr>
              <a:t>in </a:t>
            </a:r>
            <a:r>
              <a:rPr lang="en-US" sz="900" dirty="0">
                <a:ea typeface="+mn-lt"/>
                <a:cs typeface="+mn-lt"/>
                <a:sym typeface="Calibri"/>
              </a:rPr>
              <a:t>Functional testing, Regression testing, Smoke Testing and Sanity testing.</a:t>
            </a:r>
          </a:p>
          <a:p>
            <a:pPr marL="171450" indent="-171450"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dirty="0">
                <a:ea typeface="+mn-lt"/>
                <a:cs typeface="+mn-lt"/>
                <a:sym typeface="Calibri"/>
              </a:rPr>
              <a:t>Having Experience and Knowledge in Database (SQL).</a:t>
            </a:r>
          </a:p>
          <a:p>
            <a:pPr marL="171450" indent="-171450"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dirty="0"/>
              <a:t>Experience in working with API testing using Postman and RestAssured.</a:t>
            </a:r>
          </a:p>
          <a:p>
            <a:pPr>
              <a:buClr>
                <a:srgbClr val="000000"/>
              </a:buClr>
              <a:buSzPts val="1000"/>
            </a:pPr>
            <a:endParaRPr lang="en-US" sz="900" dirty="0">
              <a:ea typeface="+mn-lt"/>
              <a:cs typeface="+mn-lt"/>
              <a:sym typeface="Calibri"/>
            </a:endParaRPr>
          </a:p>
          <a:p>
            <a:pPr>
              <a:buClr>
                <a:srgbClr val="000000"/>
              </a:buClr>
              <a:buSzPts val="1000"/>
            </a:pPr>
            <a:r>
              <a:rPr lang="en-GB" sz="900" b="1" dirty="0"/>
              <a:t>Test Automation Analyst : </a:t>
            </a:r>
            <a:r>
              <a:rPr lang="en-US" sz="900" b="1" dirty="0"/>
              <a:t>Barclays – Minerva NGE</a:t>
            </a:r>
          </a:p>
          <a:p>
            <a:pPr>
              <a:buClr>
                <a:srgbClr val="000000"/>
              </a:buClr>
              <a:buSzPts val="1000"/>
            </a:pPr>
            <a:r>
              <a:rPr lang="en-US" sz="900" dirty="0">
                <a:solidFill>
                  <a:srgbClr val="000000"/>
                </a:solidFill>
              </a:rPr>
              <a:t>This project is about Barclays API Exchange which is build in java application that allows external users to use Barclays APIs in their own apps and digital experiences. </a:t>
            </a:r>
          </a:p>
          <a:p>
            <a:pPr>
              <a:buClr>
                <a:srgbClr val="000000"/>
              </a:buClr>
              <a:buSzPts val="1000"/>
            </a:pPr>
            <a:r>
              <a:rPr lang="en-US" sz="900" b="1" dirty="0"/>
              <a:t>Responsibilities Included: -</a:t>
            </a:r>
          </a:p>
          <a:p>
            <a:pPr marL="171450" indent="-171450"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dirty="0"/>
              <a:t>Implemented the automation scripts based on the test scenarios using Selenium WebDriver with the help of Intelli J and java.</a:t>
            </a:r>
          </a:p>
          <a:p>
            <a:pPr marL="171450" indent="-171450"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dirty="0"/>
              <a:t>Have developed test scripts of good quality &amp; fixing of the automated test cases and make the regression test suite stable so that many defects can be find by these test scripts. </a:t>
            </a:r>
          </a:p>
          <a:p>
            <a:pPr marL="171450" indent="-171450"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dirty="0"/>
              <a:t>Automated data comparison of UI with API response using RestAssured. </a:t>
            </a:r>
          </a:p>
          <a:p>
            <a:pPr marL="171450" indent="-171450"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dirty="0"/>
              <a:t>Performed Functionality Testing, Automation testing, Regression Testing, End to End Testing, Test script preparation and Test data management. </a:t>
            </a:r>
          </a:p>
          <a:p>
            <a:pPr marL="171450" indent="-171450"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dirty="0"/>
              <a:t>Refactoring the existing code and reviewed code and mentored junior QA engineers on best testing practice.</a:t>
            </a:r>
            <a:endParaRPr lang="en-US" sz="9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ts val="1000"/>
            </a:pPr>
            <a:endParaRPr lang="en-GB" sz="9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ts val="1000"/>
            </a:pPr>
            <a:endParaRPr lang="en-US" sz="900" dirty="0">
              <a:ea typeface="+mn-lt"/>
              <a:cs typeface="+mn-lt"/>
              <a:sym typeface="Calibri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9EA102-0878-106A-F6DF-25BB3E5E0CE9}"/>
              </a:ext>
            </a:extLst>
          </p:cNvPr>
          <p:cNvCxnSpPr>
            <a:cxnSpLocks/>
          </p:cNvCxnSpPr>
          <p:nvPr/>
        </p:nvCxnSpPr>
        <p:spPr>
          <a:xfrm>
            <a:off x="371475" y="758966"/>
            <a:ext cx="11439525" cy="0"/>
          </a:xfrm>
          <a:prstGeom prst="line">
            <a:avLst/>
          </a:prstGeom>
          <a:ln w="127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226221-F2EF-12B0-9D24-24F88723F834}"/>
              </a:ext>
            </a:extLst>
          </p:cNvPr>
          <p:cNvCxnSpPr>
            <a:cxnSpLocks/>
          </p:cNvCxnSpPr>
          <p:nvPr/>
        </p:nvCxnSpPr>
        <p:spPr>
          <a:xfrm>
            <a:off x="371475" y="5891364"/>
            <a:ext cx="11439525" cy="0"/>
          </a:xfrm>
          <a:prstGeom prst="line">
            <a:avLst/>
          </a:prstGeom>
          <a:ln w="127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5">
            <a:extLst>
              <a:ext uri="{FF2B5EF4-FFF2-40B4-BE49-F238E27FC236}">
                <a16:creationId xmlns:a16="http://schemas.microsoft.com/office/drawing/2014/main" id="{5BF18CEB-2D1D-458D-03F8-A3F55208D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68" y="879387"/>
            <a:ext cx="3138229" cy="369316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lIns="0"/>
          <a:lstStyle/>
          <a:p>
            <a:pPr marL="176213" indent="-176213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600" b="1" kern="0" dirty="0">
                <a:solidFill>
                  <a:srgbClr val="9900FF"/>
                </a:solidFill>
                <a:latin typeface="Graphik" panose="020B0503030202060203" pitchFamily="34" charset="77"/>
                <a:cs typeface="Calibri" pitchFamily="34" charset="0"/>
              </a:rPr>
              <a:t>Profile Overview: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49EB59A-A01F-624B-C585-3EF5D13E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857" y="879387"/>
            <a:ext cx="3022600" cy="369316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176213" indent="-176213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600" b="1" kern="0" dirty="0">
                <a:solidFill>
                  <a:srgbClr val="9900FF"/>
                </a:solidFill>
                <a:latin typeface="Graphik" panose="020B0503030202060203" pitchFamily="34" charset="77"/>
                <a:cs typeface="Calibri" pitchFamily="34" charset="0"/>
              </a:rPr>
              <a:t>Selected Experience: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ACB47-F420-D7F4-1F78-A816A77A3E69}"/>
              </a:ext>
            </a:extLst>
          </p:cNvPr>
          <p:cNvSpPr txBox="1"/>
          <p:nvPr/>
        </p:nvSpPr>
        <p:spPr>
          <a:xfrm>
            <a:off x="362668" y="5967371"/>
            <a:ext cx="11820524" cy="634389"/>
          </a:xfrm>
          <a:prstGeom prst="rect">
            <a:avLst/>
          </a:prstGeom>
          <a:noFill/>
        </p:spPr>
        <p:txBody>
          <a:bodyPr wrap="square" numCol="5" spcCol="216000" rtlCol="0">
            <a:noAutofit/>
          </a:bodyPr>
          <a:lstStyle/>
          <a:p>
            <a:pPr marL="171450" marR="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800" i="0" u="none" strike="noStrike" kern="1200" dirty="0">
                <a:effectLst/>
              </a:rPr>
              <a:t>Java</a:t>
            </a:r>
          </a:p>
          <a:p>
            <a:pPr marL="171450" marR="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Selenium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US" sz="800" dirty="0"/>
              <a:t>POM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US" sz="800" dirty="0"/>
              <a:t>Maven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US" sz="800" dirty="0">
                <a:ea typeface="+mn-lt"/>
                <a:cs typeface="+mn-lt"/>
              </a:rPr>
              <a:t>BDD and Data driven framework</a:t>
            </a:r>
            <a:endParaRPr lang="en-US" sz="800" dirty="0"/>
          </a:p>
          <a:p>
            <a:pPr marL="171450" marR="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ea typeface="+mn-lt"/>
                <a:cs typeface="+mn-lt"/>
              </a:rPr>
              <a:t>TestNG</a:t>
            </a:r>
            <a:endParaRPr lang="en-GB" sz="800" i="0" u="none" strike="noStrike" kern="1200" dirty="0">
              <a:effectLst/>
            </a:endParaRPr>
          </a:p>
          <a:p>
            <a:pPr marL="171450" marR="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800" i="0" u="none" strike="noStrike" kern="1200" dirty="0">
                <a:effectLst/>
              </a:rPr>
              <a:t>RPA with UiPath</a:t>
            </a:r>
          </a:p>
          <a:p>
            <a:pPr marL="171450" marR="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800" dirty="0"/>
              <a:t>SQL</a:t>
            </a:r>
          </a:p>
          <a:p>
            <a:pPr marL="171450" marR="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Postman</a:t>
            </a:r>
          </a:p>
          <a:p>
            <a:pPr marL="171450" marR="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RestAssured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sz="800" dirty="0"/>
              <a:t>JIRA</a:t>
            </a:r>
          </a:p>
          <a:p>
            <a:pPr marL="171450" marR="0" indent="-1714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800" dirty="0"/>
              <a:t>HP ALM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US" sz="800" dirty="0">
                <a:ea typeface="+mn-lt"/>
                <a:cs typeface="+mn-lt"/>
              </a:rPr>
              <a:t>Git-Hub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US" sz="800" dirty="0"/>
              <a:t>Eclipse IDE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US" sz="800" dirty="0"/>
              <a:t>Intelli J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US" sz="800" dirty="0"/>
              <a:t>UiPath and Orchestrator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sz="800" i="0" u="none" strike="noStrike" kern="1200" dirty="0">
                <a:effectLst/>
              </a:rPr>
              <a:t>Banking ,Insurance, and Logistics Domain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endParaRPr lang="en-GB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B13AEB-922F-1CF8-8226-771520541E83}"/>
              </a:ext>
            </a:extLst>
          </p:cNvPr>
          <p:cNvSpPr txBox="1"/>
          <p:nvPr/>
        </p:nvSpPr>
        <p:spPr>
          <a:xfrm>
            <a:off x="10889779" y="471127"/>
            <a:ext cx="68527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200" dirty="0"/>
              <a:t>India</a:t>
            </a:r>
          </a:p>
        </p:txBody>
      </p:sp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4FCF7CF0-1C20-D0C3-2A62-EBE2691DA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9900" y="433521"/>
            <a:ext cx="259879" cy="259879"/>
          </a:xfrm>
          <a:prstGeom prst="rect">
            <a:avLst/>
          </a:prstGeom>
        </p:spPr>
      </p:pic>
      <p:pic>
        <p:nvPicPr>
          <p:cNvPr id="5" name="Picture 4" descr="B612_20210414_171551_330">
            <a:extLst>
              <a:ext uri="{FF2B5EF4-FFF2-40B4-BE49-F238E27FC236}">
                <a16:creationId xmlns:a16="http://schemas.microsoft.com/office/drawing/2014/main" id="{13B422D9-7316-0E13-D762-E3A5D966AB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268790"/>
            <a:ext cx="908685" cy="8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0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D56C2A40AD39429E50128AA8DFF181" ma:contentTypeVersion="4" ma:contentTypeDescription="Create a new document." ma:contentTypeScope="" ma:versionID="bf6489ee549eee33100045568c891ae6">
  <xsd:schema xmlns:xsd="http://www.w3.org/2001/XMLSchema" xmlns:xs="http://www.w3.org/2001/XMLSchema" xmlns:p="http://schemas.microsoft.com/office/2006/metadata/properties" xmlns:ns2="cca5a648-594d-4faf-ad73-a879db54f271" targetNamespace="http://schemas.microsoft.com/office/2006/metadata/properties" ma:root="true" ma:fieldsID="55871998fe3f325fb6610f9abedf6e43" ns2:_="">
    <xsd:import namespace="cca5a648-594d-4faf-ad73-a879db54f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5a648-594d-4faf-ad73-a879db54f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8BDE4F-6F21-43F6-8230-02311CD314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90F49F-33DB-4B74-9D93-0F18CB5ABF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a5a648-594d-4faf-ad73-a879db54f2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EE2A90-FCAB-4956-9A64-FDE6F6755AA6}">
  <ds:schemaRefs>
    <ds:schemaRef ds:uri="http://schemas.microsoft.com/office/2006/metadata/properties"/>
    <ds:schemaRef ds:uri="http://schemas.microsoft.com/office/2006/documentManagement/types"/>
    <ds:schemaRef ds:uri="cca5a648-594d-4faf-ad73-a879db54f271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650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Graphik</vt:lpstr>
      <vt:lpstr>Office Theme</vt:lpstr>
      <vt:lpstr>Vinotha Pandeswari–Test Automation Eng Analyst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Danko, Kyle</dc:creator>
  <cp:lastModifiedBy>Rajavel Pandeswari, Vinotha</cp:lastModifiedBy>
  <cp:revision>15</cp:revision>
  <dcterms:created xsi:type="dcterms:W3CDTF">2022-04-11T18:40:37Z</dcterms:created>
  <dcterms:modified xsi:type="dcterms:W3CDTF">2025-01-22T13:34:38Z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0x01010032D56C2A40AD39429E50128AA8DFF181</vt:lpwstr>
  </property>
</Properties>
</file>