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0"/>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Times New Roman Bold" charset="1" panose="02030802070405020303"/>
      <p:regular r:id="rId23"/>
    </p:embeddedFont>
    <p:embeddedFont>
      <p:font typeface="Trebuchet MS" charset="1" panose="020B0603020202020204"/>
      <p:regular r:id="rId24"/>
    </p:embeddedFont>
    <p:embeddedFont>
      <p:font typeface="TT Rounds Condensed Bold" charset="1" panose="02000806030000020003"/>
      <p:regular r:id="rId25"/>
    </p:embeddedFont>
    <p:embeddedFont>
      <p:font typeface="Trebuchet MS Bold" charset="1" panose="020B0703020202020204"/>
      <p:regular r:id="rId26"/>
    </p:embeddedFont>
    <p:embeddedFont>
      <p:font typeface="Times New Roman" charset="1" panose="02030502070405020303"/>
      <p:regular r:id="rId27"/>
    </p:embeddedFont>
    <p:embeddedFont>
      <p:font typeface="Canva Sans" charset="1" panose="020B0503030501040103"/>
      <p:regular r:id="rId28"/>
    </p:embeddedFont>
    <p:embeddedFont>
      <p:font typeface="Canva Sans Bold" charset="1" panose="020B0803030501040103"/>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notesMasters/notesMaster1.xml" Type="http://schemas.openxmlformats.org/officeDocument/2006/relationships/notesMaster"/><Relationship Id="rId21" Target="theme/theme2.xml" Type="http://schemas.openxmlformats.org/officeDocument/2006/relationships/theme"/><Relationship Id="rId22" Target="notesSlides/notesSlide1.xml" Type="http://schemas.openxmlformats.org/officeDocument/2006/relationships/note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1</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13" Target="../media/image11.png" Type="http://schemas.openxmlformats.org/officeDocument/2006/relationships/image"/><Relationship Id="rId14" Target="../media/image12.svg" Type="http://schemas.openxmlformats.org/officeDocument/2006/relationships/image"/><Relationship Id="rId15" Target="../media/image13.png" Type="http://schemas.openxmlformats.org/officeDocument/2006/relationships/image"/><Relationship Id="rId16" Target="../media/image14.svg" Type="http://schemas.openxmlformats.org/officeDocument/2006/relationships/image"/><Relationship Id="rId17" Target="../media/image15.png" Type="http://schemas.openxmlformats.org/officeDocument/2006/relationships/image"/><Relationship Id="rId18" Target="../media/image16.svg" Type="http://schemas.openxmlformats.org/officeDocument/2006/relationships/image"/><Relationship Id="rId19" Target="../media/image17.png" Type="http://schemas.openxmlformats.org/officeDocument/2006/relationships/image"/><Relationship Id="rId2" Target="../notesSlides/notesSlide1.xml" Type="http://schemas.openxmlformats.org/officeDocument/2006/relationships/notesSlide"/><Relationship Id="rId20" Target="../media/image18.svg" Type="http://schemas.openxmlformats.org/officeDocument/2006/relationships/image"/><Relationship Id="rId21" Target="../media/image19.png" Type="http://schemas.openxmlformats.org/officeDocument/2006/relationships/image"/><Relationship Id="rId22" Target="../media/image20.svg" Type="http://schemas.openxmlformats.org/officeDocument/2006/relationships/image"/><Relationship Id="rId23" Target="../media/image21.png" Type="http://schemas.openxmlformats.org/officeDocument/2006/relationships/image"/><Relationship Id="rId24" Target="../media/image22.svg" Type="http://schemas.openxmlformats.org/officeDocument/2006/relationships/image"/><Relationship Id="rId25" Target="../media/image23.png" Type="http://schemas.openxmlformats.org/officeDocument/2006/relationships/image"/><Relationship Id="rId26" Target="../media/image24.svg" Type="http://schemas.openxmlformats.org/officeDocument/2006/relationships/image"/><Relationship Id="rId27" Target="../media/image25.png" Type="http://schemas.openxmlformats.org/officeDocument/2006/relationships/image"/><Relationship Id="rId28" Target="../media/image26.svg" Type="http://schemas.openxmlformats.org/officeDocument/2006/relationships/image"/><Relationship Id="rId29" Target="../media/image27.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6.png" Type="http://schemas.openxmlformats.org/officeDocument/2006/relationships/image"/><Relationship Id="rId23" Target="../media/image37.svg" Type="http://schemas.openxmlformats.org/officeDocument/2006/relationships/image"/><Relationship Id="rId24" Target="../media/image52.png" Type="http://schemas.openxmlformats.org/officeDocument/2006/relationships/image"/><Relationship Id="rId25" Target="../media/image32.png" Type="http://schemas.openxmlformats.org/officeDocument/2006/relationships/image"/><Relationship Id="rId26" Target="../media/image33.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4.png" Type="http://schemas.openxmlformats.org/officeDocument/2006/relationships/image"/><Relationship Id="rId25" Target="../media/image35.svg" Type="http://schemas.openxmlformats.org/officeDocument/2006/relationships/image"/><Relationship Id="rId26" Target="../media/image36.png" Type="http://schemas.openxmlformats.org/officeDocument/2006/relationships/image"/><Relationship Id="rId27" Target="../media/image37.svg" Type="http://schemas.openxmlformats.org/officeDocument/2006/relationships/image"/><Relationship Id="rId28" Target="../media/image52.png" Type="http://schemas.openxmlformats.org/officeDocument/2006/relationships/image"/><Relationship Id="rId29" Target="../media/image53.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4.png" Type="http://schemas.openxmlformats.org/officeDocument/2006/relationships/image"/><Relationship Id="rId25" Target="../media/image35.svg" Type="http://schemas.openxmlformats.org/officeDocument/2006/relationships/image"/><Relationship Id="rId26" Target="../media/image36.png" Type="http://schemas.openxmlformats.org/officeDocument/2006/relationships/image"/><Relationship Id="rId27" Target="../media/image37.svg" Type="http://schemas.openxmlformats.org/officeDocument/2006/relationships/image"/><Relationship Id="rId28" Target="../media/image52.png" Type="http://schemas.openxmlformats.org/officeDocument/2006/relationships/image"/><Relationship Id="rId29" Target="../media/image54.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4.png" Type="http://schemas.openxmlformats.org/officeDocument/2006/relationships/image"/><Relationship Id="rId25" Target="../media/image35.svg" Type="http://schemas.openxmlformats.org/officeDocument/2006/relationships/image"/><Relationship Id="rId26" Target="../media/image36.png" Type="http://schemas.openxmlformats.org/officeDocument/2006/relationships/image"/><Relationship Id="rId27" Target="../media/image37.svg" Type="http://schemas.openxmlformats.org/officeDocument/2006/relationships/image"/><Relationship Id="rId28" Target="../media/image52.png" Type="http://schemas.openxmlformats.org/officeDocument/2006/relationships/image"/><Relationship Id="rId29" Target="../media/image55.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png" Type="http://schemas.openxmlformats.org/officeDocument/2006/relationships/image"/><Relationship Id="rId11" Target="../media/image35.svg" Type="http://schemas.openxmlformats.org/officeDocument/2006/relationships/image"/><Relationship Id="rId12" Target="../media/image36.png" Type="http://schemas.openxmlformats.org/officeDocument/2006/relationships/image"/><Relationship Id="rId13" Target="../media/image37.svg" Type="http://schemas.openxmlformats.org/officeDocument/2006/relationships/image"/><Relationship Id="rId14" Target="../media/image27.png" Type="http://schemas.openxmlformats.org/officeDocument/2006/relationships/image"/><Relationship Id="rId15" Target="../media/image38.png" Type="http://schemas.openxmlformats.org/officeDocument/2006/relationships/image"/><Relationship Id="rId2" Target="../media/image28.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png" Type="http://schemas.openxmlformats.org/officeDocument/2006/relationships/image"/><Relationship Id="rId11" Target="../media/image44.svg" Type="http://schemas.openxmlformats.org/officeDocument/2006/relationships/image"/><Relationship Id="rId12" Target="../media/image45.png" Type="http://schemas.openxmlformats.org/officeDocument/2006/relationships/image"/><Relationship Id="rId13" Target="../media/image38.png" Type="http://schemas.openxmlformats.org/officeDocument/2006/relationships/image"/><Relationship Id="rId14" Target="../media/image46.jpeg" Type="http://schemas.openxmlformats.org/officeDocument/2006/relationships/image"/><Relationship Id="rId2" Target="../media/image39.png" Type="http://schemas.openxmlformats.org/officeDocument/2006/relationships/image"/><Relationship Id="rId3" Target="../media/image40.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41.png" Type="http://schemas.openxmlformats.org/officeDocument/2006/relationships/image"/><Relationship Id="rId9" Target="../media/image4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6.png" Type="http://schemas.openxmlformats.org/officeDocument/2006/relationships/image"/><Relationship Id="rId25" Target="../media/image37.svg" Type="http://schemas.openxmlformats.org/officeDocument/2006/relationships/image"/><Relationship Id="rId26" Target="../media/image47.png" Type="http://schemas.openxmlformats.org/officeDocument/2006/relationships/image"/><Relationship Id="rId27" Target="../media/image34.png" Type="http://schemas.openxmlformats.org/officeDocument/2006/relationships/image"/><Relationship Id="rId28" Target="../media/image35.svg" Type="http://schemas.openxmlformats.org/officeDocument/2006/relationships/image"/><Relationship Id="rId29" Target="../media/image27.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6.png" Type="http://schemas.openxmlformats.org/officeDocument/2006/relationships/image"/><Relationship Id="rId25" Target="../media/image37.svg" Type="http://schemas.openxmlformats.org/officeDocument/2006/relationships/image"/><Relationship Id="rId26" Target="../media/image48.png" Type="http://schemas.openxmlformats.org/officeDocument/2006/relationships/image"/><Relationship Id="rId27" Target="../media/image34.png" Type="http://schemas.openxmlformats.org/officeDocument/2006/relationships/image"/><Relationship Id="rId28" Target="../media/image35.svg" Type="http://schemas.openxmlformats.org/officeDocument/2006/relationships/image"/><Relationship Id="rId29" Target="../media/image27.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4.png" Type="http://schemas.openxmlformats.org/officeDocument/2006/relationships/image"/><Relationship Id="rId25" Target="../media/image35.svg" Type="http://schemas.openxmlformats.org/officeDocument/2006/relationships/image"/><Relationship Id="rId26" Target="../media/image36.png" Type="http://schemas.openxmlformats.org/officeDocument/2006/relationships/image"/><Relationship Id="rId27" Target="../media/image37.svg" Type="http://schemas.openxmlformats.org/officeDocument/2006/relationships/image"/><Relationship Id="rId28" Target="../media/image49.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50.jpeg" Type="http://schemas.openxmlformats.org/officeDocument/2006/relationships/image"/><Relationship Id="rId23" Target="../media/image32.png" Type="http://schemas.openxmlformats.org/officeDocument/2006/relationships/image"/><Relationship Id="rId24" Target="../media/image33.svg" Type="http://schemas.openxmlformats.org/officeDocument/2006/relationships/image"/><Relationship Id="rId25" Target="../media/image34.png" Type="http://schemas.openxmlformats.org/officeDocument/2006/relationships/image"/><Relationship Id="rId26" Target="../media/image35.svg" Type="http://schemas.openxmlformats.org/officeDocument/2006/relationships/image"/><Relationship Id="rId27" Target="../media/image36.png" Type="http://schemas.openxmlformats.org/officeDocument/2006/relationships/image"/><Relationship Id="rId28" Target="../media/image37.svg" Type="http://schemas.openxmlformats.org/officeDocument/2006/relationships/image"/><Relationship Id="rId29" Target="../media/image27.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4.png" Type="http://schemas.openxmlformats.org/officeDocument/2006/relationships/image"/><Relationship Id="rId25" Target="../media/image35.svg" Type="http://schemas.openxmlformats.org/officeDocument/2006/relationships/image"/><Relationship Id="rId26" Target="../media/image36.png" Type="http://schemas.openxmlformats.org/officeDocument/2006/relationships/image"/><Relationship Id="rId27" Target="../media/image37.svg" Type="http://schemas.openxmlformats.org/officeDocument/2006/relationships/image"/><Relationship Id="rId28" Target="../media/image51.jpe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Freeform 12" id="12"/>
          <p:cNvSpPr/>
          <p:nvPr/>
        </p:nvSpPr>
        <p:spPr>
          <a:xfrm flipH="false" flipV="false" rot="0">
            <a:off x="1314448" y="1485900"/>
            <a:ext cx="2614612" cy="2000250"/>
          </a:xfrm>
          <a:custGeom>
            <a:avLst/>
            <a:gdLst/>
            <a:ahLst/>
            <a:cxnLst/>
            <a:rect r="r" b="b" t="t" l="l"/>
            <a:pathLst>
              <a:path h="2000250" w="2614612">
                <a:moveTo>
                  <a:pt x="0" y="0"/>
                </a:moveTo>
                <a:lnTo>
                  <a:pt x="2614612" y="0"/>
                </a:lnTo>
                <a:lnTo>
                  <a:pt x="2614612" y="2000250"/>
                </a:lnTo>
                <a:lnTo>
                  <a:pt x="0" y="2000250"/>
                </a:lnTo>
                <a:lnTo>
                  <a:pt x="0" y="0"/>
                </a:lnTo>
                <a:close/>
              </a:path>
            </a:pathLst>
          </a:custGeom>
          <a:blipFill>
            <a:blip r:embed="rId23">
              <a:extLst>
                <a:ext uri="{96DAC541-7B7A-43D3-8B79-37D633B846F1}">
                  <asvg:svgBlip xmlns:asvg="http://schemas.microsoft.com/office/drawing/2016/SVG/main" r:embed="rId24"/>
                </a:ext>
              </a:extLst>
            </a:blip>
            <a:stretch>
              <a:fillRect l="-91" t="0" r="-91" b="0"/>
            </a:stretch>
          </a:blipFill>
        </p:spPr>
      </p:sp>
      <p:sp>
        <p:nvSpPr>
          <p:cNvPr name="Freeform 13" id="13"/>
          <p:cNvSpPr/>
          <p:nvPr/>
        </p:nvSpPr>
        <p:spPr>
          <a:xfrm flipH="false" flipV="false" rot="0">
            <a:off x="5629275" y="1785938"/>
            <a:ext cx="2500312" cy="2157412"/>
          </a:xfrm>
          <a:custGeom>
            <a:avLst/>
            <a:gdLst/>
            <a:ahLst/>
            <a:cxnLst/>
            <a:rect r="r" b="b" t="t" l="l"/>
            <a:pathLst>
              <a:path h="2157412" w="2500312">
                <a:moveTo>
                  <a:pt x="0" y="0"/>
                </a:moveTo>
                <a:lnTo>
                  <a:pt x="2500312" y="0"/>
                </a:lnTo>
                <a:lnTo>
                  <a:pt x="2500312" y="2157412"/>
                </a:lnTo>
                <a:lnTo>
                  <a:pt x="0" y="2157412"/>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4" id="14"/>
          <p:cNvSpPr/>
          <p:nvPr/>
        </p:nvSpPr>
        <p:spPr>
          <a:xfrm flipH="false" flipV="false" rot="0">
            <a:off x="5700712" y="7843838"/>
            <a:ext cx="1085850" cy="928688"/>
          </a:xfrm>
          <a:custGeom>
            <a:avLst/>
            <a:gdLst/>
            <a:ahLst/>
            <a:cxnLst/>
            <a:rect r="r" b="b" t="t" l="l"/>
            <a:pathLst>
              <a:path h="928688" w="1085850">
                <a:moveTo>
                  <a:pt x="0" y="0"/>
                </a:moveTo>
                <a:lnTo>
                  <a:pt x="1085850" y="0"/>
                </a:lnTo>
                <a:lnTo>
                  <a:pt x="1085850" y="928688"/>
                </a:lnTo>
                <a:lnTo>
                  <a:pt x="0" y="928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TextBox 15" id="15"/>
          <p:cNvSpPr txBox="true"/>
          <p:nvPr/>
        </p:nvSpPr>
        <p:spPr>
          <a:xfrm rot="0">
            <a:off x="1174339" y="109613"/>
            <a:ext cx="14973300" cy="1676324"/>
          </a:xfrm>
          <a:prstGeom prst="rect">
            <a:avLst/>
          </a:prstGeom>
        </p:spPr>
        <p:txBody>
          <a:bodyPr anchor="t" rtlCol="false" tIns="0" lIns="0" bIns="0" rIns="0">
            <a:spAutoFit/>
          </a:bodyPr>
          <a:lstStyle/>
          <a:p>
            <a:pPr algn="l">
              <a:lnSpc>
                <a:spcPts val="5759"/>
              </a:lnSpc>
            </a:pPr>
            <a:r>
              <a:rPr lang="en-US" sz="4800">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grpSp>
        <p:nvGrpSpPr>
          <p:cNvPr name="Group 16" id="16"/>
          <p:cNvGrpSpPr/>
          <p:nvPr/>
        </p:nvGrpSpPr>
        <p:grpSpPr>
          <a:xfrm rot="0">
            <a:off x="1014412" y="9701212"/>
            <a:ext cx="3214688" cy="300038"/>
            <a:chOff x="0" y="0"/>
            <a:chExt cx="4286251" cy="400051"/>
          </a:xfrm>
        </p:grpSpPr>
        <p:sp>
          <p:nvSpPr>
            <p:cNvPr name="Freeform 17" id="17"/>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18" id="18"/>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19" id="19"/>
          <p:cNvSpPr txBox="true"/>
          <p:nvPr/>
        </p:nvSpPr>
        <p:spPr>
          <a:xfrm rot="0">
            <a:off x="1174339" y="5030326"/>
            <a:ext cx="17451793" cy="2809900"/>
          </a:xfrm>
          <a:prstGeom prst="rect">
            <a:avLst/>
          </a:prstGeom>
        </p:spPr>
        <p:txBody>
          <a:bodyPr anchor="t" rtlCol="false" tIns="0" lIns="0" bIns="0" rIns="0">
            <a:spAutoFit/>
          </a:bodyPr>
          <a:lstStyle/>
          <a:p>
            <a:pPr algn="l">
              <a:lnSpc>
                <a:spcPts val="4464"/>
              </a:lnSpc>
            </a:pPr>
            <a:r>
              <a:rPr lang="en-US" sz="3720" spc="34">
                <a:solidFill>
                  <a:srgbClr val="000000"/>
                </a:solidFill>
                <a:latin typeface="TT Rounds Condensed Bold"/>
                <a:ea typeface="TT Rounds Condensed Bold"/>
                <a:cs typeface="TT Rounds Condensed Bold"/>
                <a:sym typeface="TT Rounds Condensed Bold"/>
              </a:rPr>
              <a:t>STUDENT NAME: V.VINOTHA PRABA.</a:t>
            </a:r>
          </a:p>
          <a:p>
            <a:pPr algn="l">
              <a:lnSpc>
                <a:spcPts val="4464"/>
              </a:lnSpc>
            </a:pPr>
            <a:r>
              <a:rPr lang="en-US" sz="3720" spc="34">
                <a:solidFill>
                  <a:srgbClr val="000000"/>
                </a:solidFill>
                <a:latin typeface="TT Rounds Condensed Bold"/>
                <a:ea typeface="TT Rounds Condensed Bold"/>
                <a:cs typeface="TT Rounds Condensed Bold"/>
                <a:sym typeface="TT Rounds Condensed Bold"/>
              </a:rPr>
              <a:t>REGISTER NO:312216820, EC156DF8478BDCE88EE4E7EE51151D5D.</a:t>
            </a:r>
          </a:p>
          <a:p>
            <a:pPr algn="l">
              <a:lnSpc>
                <a:spcPts val="4464"/>
              </a:lnSpc>
            </a:pPr>
            <a:r>
              <a:rPr lang="en-US" sz="3720" spc="34">
                <a:solidFill>
                  <a:srgbClr val="000000"/>
                </a:solidFill>
                <a:latin typeface="TT Rounds Condensed Bold"/>
                <a:ea typeface="TT Rounds Condensed Bold"/>
                <a:cs typeface="TT Rounds Condensed Bold"/>
                <a:sym typeface="TT Rounds Condensed Bold"/>
              </a:rPr>
              <a:t>DEPARTMENT: lll B.COM (ACCONTING AND FINANCE).</a:t>
            </a:r>
          </a:p>
          <a:p>
            <a:pPr algn="l">
              <a:lnSpc>
                <a:spcPts val="4464"/>
              </a:lnSpc>
            </a:pPr>
            <a:r>
              <a:rPr lang="en-US" sz="3720" spc="34">
                <a:solidFill>
                  <a:srgbClr val="000000"/>
                </a:solidFill>
                <a:latin typeface="TT Rounds Condensed Bold"/>
                <a:ea typeface="TT Rounds Condensed Bold"/>
                <a:cs typeface="TT Rounds Condensed Bold"/>
                <a:sym typeface="TT Rounds Condensed Bold"/>
              </a:rPr>
              <a:t>COLLEGE: SHRI KRISHNASWAMY COLLEGE FOR WOMEN.</a:t>
            </a:r>
          </a:p>
          <a:p>
            <a:pPr algn="l">
              <a:lnSpc>
                <a:spcPts val="4464"/>
              </a:lnSpc>
            </a:pPr>
            <a:r>
              <a:rPr lang="en-US" sz="3720" spc="34">
                <a:solidFill>
                  <a:srgbClr val="000000"/>
                </a:solidFill>
                <a:latin typeface="TT Rounds Condensed Bold"/>
                <a:ea typeface="TT Rounds Condensed Bold"/>
                <a:cs typeface="TT Rounds Condensed Bold"/>
                <a:sym typeface="TT Rounds Condensed Bol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grpSp>
        <p:nvGrpSpPr>
          <p:cNvPr name="Group 13" id="13"/>
          <p:cNvGrpSpPr/>
          <p:nvPr/>
        </p:nvGrpSpPr>
        <p:grpSpPr>
          <a:xfrm rot="0">
            <a:off x="2500312" y="9701212"/>
            <a:ext cx="114300" cy="266700"/>
            <a:chOff x="0" y="0"/>
            <a:chExt cx="152400" cy="355600"/>
          </a:xfrm>
        </p:grpSpPr>
        <p:sp>
          <p:nvSpPr>
            <p:cNvPr name="Freeform 14" id="14"/>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4"/>
              <a:stretch>
                <a:fillRect l="-66666" t="0" r="-66666" b="0"/>
              </a:stretch>
            </a:blipFill>
          </p:spPr>
        </p:sp>
      </p:grpSp>
      <p:sp>
        <p:nvSpPr>
          <p:cNvPr name="TextBox 15" id="15"/>
          <p:cNvSpPr txBox="true"/>
          <p:nvPr/>
        </p:nvSpPr>
        <p:spPr>
          <a:xfrm rot="0">
            <a:off x="16915827" y="9697941"/>
            <a:ext cx="342900"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16" id="16"/>
          <p:cNvSpPr txBox="true"/>
          <p:nvPr/>
        </p:nvSpPr>
        <p:spPr>
          <a:xfrm rot="0">
            <a:off x="671512" y="187636"/>
            <a:ext cx="4955856" cy="1162050"/>
          </a:xfrm>
          <a:prstGeom prst="rect">
            <a:avLst/>
          </a:prstGeom>
        </p:spPr>
        <p:txBody>
          <a:bodyPr anchor="t" rtlCol="false" tIns="0" lIns="0" bIns="0" rIns="0">
            <a:spAutoFit/>
          </a:bodyPr>
          <a:lstStyle/>
          <a:p>
            <a:pPr algn="l">
              <a:lnSpc>
                <a:spcPts val="8640"/>
              </a:lnSpc>
            </a:pPr>
            <a:r>
              <a:rPr lang="en-US" sz="7200" spc="-43">
                <a:solidFill>
                  <a:srgbClr val="000000"/>
                </a:solidFill>
                <a:latin typeface="Trebuchet MS Bold"/>
                <a:ea typeface="Trebuchet MS Bold"/>
                <a:cs typeface="Trebuchet MS Bold"/>
                <a:sym typeface="Trebuchet MS Bold"/>
              </a:rPr>
              <a:t>MODELLING</a:t>
            </a:r>
          </a:p>
        </p:txBody>
      </p:sp>
      <p:sp>
        <p:nvSpPr>
          <p:cNvPr name="Freeform 17" id="17"/>
          <p:cNvSpPr/>
          <p:nvPr/>
        </p:nvSpPr>
        <p:spPr>
          <a:xfrm flipH="false" flipV="false" rot="0">
            <a:off x="15087600" y="78771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TextBox 18" id="18"/>
          <p:cNvSpPr txBox="true"/>
          <p:nvPr/>
        </p:nvSpPr>
        <p:spPr>
          <a:xfrm rot="0">
            <a:off x="367109" y="1254437"/>
            <a:ext cx="4266406" cy="6470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ea typeface="Canva Sans Bold"/>
                <a:cs typeface="Canva Sans Bold"/>
                <a:sym typeface="Canva Sans Bold"/>
              </a:rPr>
              <a:t>DATA COLLECTION  </a:t>
            </a:r>
          </a:p>
        </p:txBody>
      </p:sp>
      <p:sp>
        <p:nvSpPr>
          <p:cNvPr name="TextBox 19" id="19"/>
          <p:cNvSpPr txBox="true"/>
          <p:nvPr/>
        </p:nvSpPr>
        <p:spPr>
          <a:xfrm rot="0">
            <a:off x="19336" y="3576324"/>
            <a:ext cx="14282451" cy="1237076"/>
          </a:xfrm>
          <a:prstGeom prst="rect">
            <a:avLst/>
          </a:prstGeom>
        </p:spPr>
        <p:txBody>
          <a:bodyPr anchor="t" rtlCol="false" tIns="0" lIns="0" bIns="0" rIns="0">
            <a:spAutoFit/>
          </a:bodyPr>
          <a:lstStyle/>
          <a:p>
            <a:pPr algn="ctr">
              <a:lnSpc>
                <a:spcPts val="3214"/>
              </a:lnSpc>
            </a:pPr>
            <a:r>
              <a:rPr lang="en-US" sz="2296">
                <a:solidFill>
                  <a:srgbClr val="000000"/>
                </a:solidFill>
                <a:latin typeface="Canva Sans"/>
                <a:ea typeface="Canva Sans"/>
                <a:cs typeface="Canva Sans"/>
                <a:sym typeface="Canva Sans"/>
              </a:rPr>
              <a:t>collected the feature about the employee data set such           </a:t>
            </a:r>
          </a:p>
          <a:p>
            <a:pPr algn="ctr">
              <a:lnSpc>
                <a:spcPts val="3214"/>
              </a:lnSpc>
            </a:pPr>
            <a:r>
              <a:rPr lang="en-US" sz="2296">
                <a:solidFill>
                  <a:srgbClr val="000000"/>
                </a:solidFill>
                <a:latin typeface="Canva Sans"/>
                <a:ea typeface="Canva Sans"/>
                <a:cs typeface="Canva Sans"/>
                <a:sym typeface="Canva Sans"/>
              </a:rPr>
              <a:t>                             employee id , employee name,  Gender, Department, FTE, employee     </a:t>
            </a:r>
          </a:p>
          <a:p>
            <a:pPr algn="ctr">
              <a:lnSpc>
                <a:spcPts val="3214"/>
              </a:lnSpc>
            </a:pPr>
            <a:r>
              <a:rPr lang="en-US" sz="2296">
                <a:solidFill>
                  <a:srgbClr val="000000"/>
                </a:solidFill>
                <a:latin typeface="Canva Sans"/>
                <a:ea typeface="Canva Sans"/>
                <a:cs typeface="Canva Sans"/>
                <a:sym typeface="Canva Sans"/>
              </a:rPr>
              <a:t>                 type, salary, location, starting date                     </a:t>
            </a:r>
          </a:p>
        </p:txBody>
      </p:sp>
      <p:sp>
        <p:nvSpPr>
          <p:cNvPr name="TextBox 20" id="20"/>
          <p:cNvSpPr txBox="true"/>
          <p:nvPr/>
        </p:nvSpPr>
        <p:spPr>
          <a:xfrm rot="0">
            <a:off x="2989729" y="2305044"/>
            <a:ext cx="3630017" cy="410844"/>
          </a:xfrm>
          <a:prstGeom prst="rect">
            <a:avLst/>
          </a:prstGeom>
        </p:spPr>
        <p:txBody>
          <a:bodyPr anchor="t" rtlCol="false" tIns="0" lIns="0" bIns="0" rIns="0">
            <a:spAutoFit/>
          </a:bodyPr>
          <a:lstStyle/>
          <a:p>
            <a:pPr algn="ctr">
              <a:lnSpc>
                <a:spcPts val="3079"/>
              </a:lnSpc>
            </a:pPr>
            <a:r>
              <a:rPr lang="en-US" sz="2200">
                <a:solidFill>
                  <a:srgbClr val="000000"/>
                </a:solidFill>
                <a:latin typeface="Canva Sans Bold"/>
                <a:ea typeface="Canva Sans Bold"/>
                <a:cs typeface="Canva Sans Bold"/>
                <a:sym typeface="Canva Sans Bold"/>
              </a:rPr>
              <a:t>l</a:t>
            </a:r>
            <a:r>
              <a:rPr lang="en-US" sz="2200">
                <a:solidFill>
                  <a:srgbClr val="000000"/>
                </a:solidFill>
                <a:latin typeface="Canva Sans"/>
                <a:ea typeface="Canva Sans"/>
                <a:cs typeface="Canva Sans"/>
                <a:sym typeface="Canva Sans"/>
              </a:rPr>
              <a:t>oad the collected to excel</a:t>
            </a:r>
            <a:r>
              <a:rPr lang="en-US" sz="2200">
                <a:solidFill>
                  <a:srgbClr val="000000"/>
                </a:solidFill>
                <a:latin typeface="Canva Sans Bold"/>
                <a:ea typeface="Canva Sans Bold"/>
                <a:cs typeface="Canva Sans Bold"/>
                <a:sym typeface="Canva Sans Bold"/>
              </a:rPr>
              <a:t> </a:t>
            </a:r>
          </a:p>
        </p:txBody>
      </p:sp>
      <p:sp>
        <p:nvSpPr>
          <p:cNvPr name="TextBox 21" id="21"/>
          <p:cNvSpPr txBox="true"/>
          <p:nvPr/>
        </p:nvSpPr>
        <p:spPr>
          <a:xfrm rot="0">
            <a:off x="335756" y="4605972"/>
            <a:ext cx="3543499" cy="6470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ea typeface="Canva Sans Bold"/>
                <a:cs typeface="Canva Sans Bold"/>
                <a:sym typeface="Canva Sans Bold"/>
              </a:rPr>
              <a:t>DATA CLEANING</a:t>
            </a:r>
          </a:p>
        </p:txBody>
      </p:sp>
      <p:sp>
        <p:nvSpPr>
          <p:cNvPr name="TextBox 22" id="22"/>
          <p:cNvSpPr txBox="true"/>
          <p:nvPr/>
        </p:nvSpPr>
        <p:spPr>
          <a:xfrm rot="0">
            <a:off x="2829755" y="1863402"/>
            <a:ext cx="5958979" cy="436879"/>
          </a:xfrm>
          <a:prstGeom prst="rect">
            <a:avLst/>
          </a:prstGeom>
        </p:spPr>
        <p:txBody>
          <a:bodyPr anchor="t" rtlCol="false" tIns="0" lIns="0" bIns="0" rIns="0">
            <a:spAutoFit/>
          </a:bodyPr>
          <a:lstStyle/>
          <a:p>
            <a:pPr algn="ctr">
              <a:lnSpc>
                <a:spcPts val="3220"/>
              </a:lnSpc>
            </a:pPr>
            <a:r>
              <a:rPr lang="en-US" sz="2300">
                <a:solidFill>
                  <a:srgbClr val="000000"/>
                </a:solidFill>
                <a:latin typeface="Canva Sans Bold"/>
                <a:ea typeface="Canva Sans Bold"/>
                <a:cs typeface="Canva Sans Bold"/>
                <a:sym typeface="Canva Sans Bold"/>
              </a:rPr>
              <a:t>  I </a:t>
            </a:r>
            <a:r>
              <a:rPr lang="en-US" sz="2300">
                <a:solidFill>
                  <a:srgbClr val="000000"/>
                </a:solidFill>
                <a:latin typeface="Canva Sans"/>
                <a:ea typeface="Canva Sans"/>
                <a:cs typeface="Canva Sans"/>
                <a:sym typeface="Canva Sans"/>
              </a:rPr>
              <a:t>collected the data from kaggle website   </a:t>
            </a:r>
          </a:p>
        </p:txBody>
      </p:sp>
      <p:sp>
        <p:nvSpPr>
          <p:cNvPr name="TextBox 23" id="23"/>
          <p:cNvSpPr txBox="true"/>
          <p:nvPr/>
        </p:nvSpPr>
        <p:spPr>
          <a:xfrm rot="0">
            <a:off x="416309" y="2691133"/>
            <a:ext cx="4826893" cy="6470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ea typeface="Canva Sans Bold"/>
                <a:cs typeface="Canva Sans Bold"/>
                <a:sym typeface="Canva Sans Bold"/>
              </a:rPr>
              <a:t>FEATURE COLLECTION</a:t>
            </a:r>
          </a:p>
        </p:txBody>
      </p:sp>
      <p:sp>
        <p:nvSpPr>
          <p:cNvPr name="TextBox 24" id="24"/>
          <p:cNvSpPr txBox="true"/>
          <p:nvPr/>
        </p:nvSpPr>
        <p:spPr>
          <a:xfrm rot="0">
            <a:off x="1519282" y="5352056"/>
            <a:ext cx="16040747" cy="764852"/>
          </a:xfrm>
          <a:prstGeom prst="rect">
            <a:avLst/>
          </a:prstGeom>
        </p:spPr>
        <p:txBody>
          <a:bodyPr anchor="t" rtlCol="false" tIns="0" lIns="0" bIns="0" rIns="0">
            <a:spAutoFit/>
          </a:bodyPr>
          <a:lstStyle/>
          <a:p>
            <a:pPr algn="ctr">
              <a:lnSpc>
                <a:spcPts val="2991"/>
              </a:lnSpc>
            </a:pPr>
            <a:r>
              <a:rPr lang="en-US" sz="2136">
                <a:solidFill>
                  <a:srgbClr val="000000"/>
                </a:solidFill>
                <a:latin typeface="Canva Sans"/>
                <a:ea typeface="Canva Sans"/>
                <a:cs typeface="Canva Sans"/>
                <a:sym typeface="Canva Sans"/>
              </a:rPr>
              <a:t>Missing Values: Data may have missing entries due to various reasons like errors in data collection or merging datasets from different sources</a:t>
            </a:r>
          </a:p>
        </p:txBody>
      </p:sp>
      <p:sp>
        <p:nvSpPr>
          <p:cNvPr name="TextBox 25" id="25"/>
          <p:cNvSpPr txBox="true"/>
          <p:nvPr/>
        </p:nvSpPr>
        <p:spPr>
          <a:xfrm rot="0">
            <a:off x="-2547903" y="6097858"/>
            <a:ext cx="15719071" cy="410978"/>
          </a:xfrm>
          <a:prstGeom prst="rect">
            <a:avLst/>
          </a:prstGeom>
        </p:spPr>
        <p:txBody>
          <a:bodyPr anchor="t" rtlCol="false" tIns="0" lIns="0" bIns="0" rIns="0">
            <a:spAutoFit/>
          </a:bodyPr>
          <a:lstStyle/>
          <a:p>
            <a:pPr algn="ctr">
              <a:lnSpc>
                <a:spcPts val="3154"/>
              </a:lnSpc>
            </a:pPr>
            <a:r>
              <a:rPr lang="en-US" sz="2253">
                <a:solidFill>
                  <a:srgbClr val="000000"/>
                </a:solidFill>
                <a:latin typeface="Canva Sans"/>
                <a:ea typeface="Canva Sans"/>
                <a:cs typeface="Canva Sans"/>
                <a:sym typeface="Canva Sans"/>
              </a:rPr>
              <a:t>Detection: Identify missing values using functions</a:t>
            </a:r>
          </a:p>
        </p:txBody>
      </p:sp>
      <p:sp>
        <p:nvSpPr>
          <p:cNvPr name="TextBox 26" id="26"/>
          <p:cNvSpPr txBox="true"/>
          <p:nvPr/>
        </p:nvSpPr>
        <p:spPr>
          <a:xfrm rot="0">
            <a:off x="-1916431" y="6784658"/>
            <a:ext cx="15087600" cy="1423035"/>
          </a:xfrm>
          <a:prstGeom prst="rect">
            <a:avLst/>
          </a:prstGeom>
        </p:spPr>
        <p:txBody>
          <a:bodyPr anchor="t" rtlCol="false" tIns="0" lIns="0" bIns="0" rIns="0">
            <a:spAutoFit/>
          </a:bodyPr>
          <a:lstStyle/>
          <a:p>
            <a:pPr algn="ctr">
              <a:lnSpc>
                <a:spcPts val="3220"/>
              </a:lnSpc>
            </a:pPr>
            <a:r>
              <a:rPr lang="en-US" sz="2300">
                <a:solidFill>
                  <a:srgbClr val="000000"/>
                </a:solidFill>
                <a:latin typeface="Canva Sans"/>
                <a:ea typeface="Canva Sans"/>
                <a:cs typeface="Canva Sans"/>
                <a:sym typeface="Canva Sans"/>
              </a:rPr>
              <a:t>Handling Missing Values: There are several strategies</a:t>
            </a:r>
          </a:p>
          <a:p>
            <a:pPr algn="ctr">
              <a:lnSpc>
                <a:spcPts val="3220"/>
              </a:lnSpc>
            </a:pPr>
          </a:p>
          <a:p>
            <a:pPr algn="ctr">
              <a:lnSpc>
                <a:spcPts val="4759"/>
              </a:lnSpc>
            </a:pPr>
          </a:p>
        </p:txBody>
      </p:sp>
      <p:sp>
        <p:nvSpPr>
          <p:cNvPr name="TextBox 27" id="27"/>
          <p:cNvSpPr txBox="true"/>
          <p:nvPr/>
        </p:nvSpPr>
        <p:spPr>
          <a:xfrm rot="0">
            <a:off x="0" y="7379380"/>
            <a:ext cx="14730505" cy="1423035"/>
          </a:xfrm>
          <a:prstGeom prst="rect">
            <a:avLst/>
          </a:prstGeom>
        </p:spPr>
        <p:txBody>
          <a:bodyPr anchor="t" rtlCol="false" tIns="0" lIns="0" bIns="0" rIns="0">
            <a:spAutoFit/>
          </a:bodyPr>
          <a:lstStyle/>
          <a:p>
            <a:pPr algn="ctr">
              <a:lnSpc>
                <a:spcPts val="3220"/>
              </a:lnSpc>
            </a:pPr>
            <a:r>
              <a:rPr lang="en-US" sz="2300">
                <a:solidFill>
                  <a:srgbClr val="000000"/>
                </a:solidFill>
                <a:latin typeface="Canva Sans"/>
                <a:ea typeface="Canva Sans"/>
                <a:cs typeface="Canva Sans"/>
                <a:sym typeface="Canva Sans"/>
              </a:rPr>
              <a:t>Removal: Remove rows or columns with missing values if they are not critical.</a:t>
            </a:r>
          </a:p>
          <a:p>
            <a:pPr algn="ctr">
              <a:lnSpc>
                <a:spcPts val="3220"/>
              </a:lnSpc>
            </a:pPr>
          </a:p>
          <a:p>
            <a:pPr algn="ctr">
              <a:lnSpc>
                <a:spcPts val="4759"/>
              </a:lnSpc>
            </a:pPr>
          </a:p>
        </p:txBody>
      </p:sp>
      <p:sp>
        <p:nvSpPr>
          <p:cNvPr name="TextBox 28" id="28"/>
          <p:cNvSpPr txBox="true"/>
          <p:nvPr/>
        </p:nvSpPr>
        <p:spPr>
          <a:xfrm rot="0">
            <a:off x="393001" y="7703344"/>
            <a:ext cx="2252563" cy="6470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ea typeface="Canva Sans Bold"/>
                <a:cs typeface="Canva Sans Bold"/>
                <a:sym typeface="Canva Sans Bold"/>
              </a:rPr>
              <a:t>SUMMARY</a:t>
            </a:r>
          </a:p>
        </p:txBody>
      </p:sp>
      <p:sp>
        <p:nvSpPr>
          <p:cNvPr name="TextBox 29" id="29"/>
          <p:cNvSpPr txBox="true"/>
          <p:nvPr/>
        </p:nvSpPr>
        <p:spPr>
          <a:xfrm rot="0">
            <a:off x="829952" y="8365535"/>
            <a:ext cx="17953663" cy="436879"/>
          </a:xfrm>
          <a:prstGeom prst="rect">
            <a:avLst/>
          </a:prstGeom>
        </p:spPr>
        <p:txBody>
          <a:bodyPr anchor="t" rtlCol="false" tIns="0" lIns="0" bIns="0" rIns="0">
            <a:spAutoFit/>
          </a:bodyPr>
          <a:lstStyle/>
          <a:p>
            <a:pPr algn="ctr">
              <a:lnSpc>
                <a:spcPts val="3220"/>
              </a:lnSpc>
            </a:pPr>
            <a:r>
              <a:rPr lang="en-US" sz="2300">
                <a:solidFill>
                  <a:srgbClr val="000000"/>
                </a:solidFill>
                <a:latin typeface="Canva Sans"/>
                <a:ea typeface="Canva Sans"/>
                <a:cs typeface="Canva Sans"/>
                <a:sym typeface="Canva Sans"/>
              </a:rPr>
              <a:t>here i given the summary about the employee in FTE and i visualizing the data using the pivot table and create the graph</a:t>
            </a:r>
          </a:p>
        </p:txBody>
      </p:sp>
      <p:sp>
        <p:nvSpPr>
          <p:cNvPr name="TextBox 30" id="30"/>
          <p:cNvSpPr txBox="true"/>
          <p:nvPr/>
        </p:nvSpPr>
        <p:spPr>
          <a:xfrm rot="0">
            <a:off x="529658" y="8725217"/>
            <a:ext cx="2684264" cy="6470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ea typeface="Canva Sans Bold"/>
                <a:cs typeface="Canva Sans Bold"/>
                <a:sym typeface="Canva Sans Bold"/>
              </a:rPr>
              <a:t>VALIDATION</a:t>
            </a:r>
          </a:p>
        </p:txBody>
      </p:sp>
      <p:sp>
        <p:nvSpPr>
          <p:cNvPr name="TextBox 31" id="31"/>
          <p:cNvSpPr txBox="true"/>
          <p:nvPr/>
        </p:nvSpPr>
        <p:spPr>
          <a:xfrm rot="0">
            <a:off x="-2639072" y="9382804"/>
            <a:ext cx="18288000" cy="410844"/>
          </a:xfrm>
          <a:prstGeom prst="rect">
            <a:avLst/>
          </a:prstGeom>
        </p:spPr>
        <p:txBody>
          <a:bodyPr anchor="t" rtlCol="false" tIns="0" lIns="0" bIns="0" rIns="0">
            <a:spAutoFit/>
          </a:bodyPr>
          <a:lstStyle/>
          <a:p>
            <a:pPr algn="ctr">
              <a:lnSpc>
                <a:spcPts val="3079"/>
              </a:lnSpc>
            </a:pPr>
            <a:r>
              <a:rPr lang="en-US" sz="2200">
                <a:solidFill>
                  <a:srgbClr val="000000"/>
                </a:solidFill>
                <a:latin typeface="Canva Sans"/>
                <a:ea typeface="Canva Sans"/>
                <a:cs typeface="Canva Sans"/>
                <a:sym typeface="Canva Sans"/>
              </a:rPr>
              <a:t>validation is a process of Data analysis using the excel include the pivot table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D936B"/>
        </a:solidFill>
      </p:bgPr>
    </p:bg>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4" id="14"/>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grpSp>
        <p:nvGrpSpPr>
          <p:cNvPr name="Group 15" id="15"/>
          <p:cNvGrpSpPr/>
          <p:nvPr/>
        </p:nvGrpSpPr>
        <p:grpSpPr>
          <a:xfrm rot="0">
            <a:off x="2500312" y="9701212"/>
            <a:ext cx="114300" cy="266700"/>
            <a:chOff x="0" y="0"/>
            <a:chExt cx="152400" cy="355600"/>
          </a:xfrm>
        </p:grpSpPr>
        <p:sp>
          <p:nvSpPr>
            <p:cNvPr name="Freeform 16" id="16"/>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8"/>
              <a:stretch>
                <a:fillRect l="-66666" t="0" r="-66666" b="0"/>
              </a:stretch>
            </a:blipFill>
          </p:spPr>
        </p:sp>
      </p:grpSp>
      <p:grpSp>
        <p:nvGrpSpPr>
          <p:cNvPr name="Group 17" id="17"/>
          <p:cNvGrpSpPr/>
          <p:nvPr/>
        </p:nvGrpSpPr>
        <p:grpSpPr>
          <a:xfrm rot="0">
            <a:off x="3951148" y="2792604"/>
            <a:ext cx="12453223" cy="7092780"/>
            <a:chOff x="0" y="0"/>
            <a:chExt cx="16604297" cy="9457040"/>
          </a:xfrm>
        </p:grpSpPr>
        <p:sp>
          <p:nvSpPr>
            <p:cNvPr name="Freeform 18" id="18"/>
            <p:cNvSpPr/>
            <p:nvPr/>
          </p:nvSpPr>
          <p:spPr>
            <a:xfrm flipH="false" flipV="false" rot="0">
              <a:off x="0" y="0"/>
              <a:ext cx="16604235" cy="9457055"/>
            </a:xfrm>
            <a:custGeom>
              <a:avLst/>
              <a:gdLst/>
              <a:ahLst/>
              <a:cxnLst/>
              <a:rect r="r" b="b" t="t" l="l"/>
              <a:pathLst>
                <a:path h="9457055" w="16604235">
                  <a:moveTo>
                    <a:pt x="0" y="0"/>
                  </a:moveTo>
                  <a:lnTo>
                    <a:pt x="16604235" y="0"/>
                  </a:lnTo>
                  <a:lnTo>
                    <a:pt x="16604235" y="9457055"/>
                  </a:lnTo>
                  <a:lnTo>
                    <a:pt x="0" y="9457055"/>
                  </a:lnTo>
                  <a:lnTo>
                    <a:pt x="0" y="0"/>
                  </a:lnTo>
                  <a:close/>
                </a:path>
              </a:pathLst>
            </a:custGeom>
            <a:blipFill>
              <a:blip r:embed="rId29"/>
              <a:stretch>
                <a:fillRect l="0" t="0" r="0" b="0"/>
              </a:stretch>
            </a:blipFill>
          </p:spPr>
        </p:sp>
      </p:grpSp>
      <p:sp>
        <p:nvSpPr>
          <p:cNvPr name="TextBox 19" id="19"/>
          <p:cNvSpPr txBox="true"/>
          <p:nvPr/>
        </p:nvSpPr>
        <p:spPr>
          <a:xfrm rot="0">
            <a:off x="1132998" y="553401"/>
            <a:ext cx="4785092" cy="1133475"/>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RESULTS</a:t>
            </a:r>
          </a:p>
        </p:txBody>
      </p:sp>
      <p:sp>
        <p:nvSpPr>
          <p:cNvPr name="TextBox 20" id="20"/>
          <p:cNvSpPr txBox="true"/>
          <p:nvPr/>
        </p:nvSpPr>
        <p:spPr>
          <a:xfrm rot="0">
            <a:off x="16915827" y="9697941"/>
            <a:ext cx="342900"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
        <p:nvSpPr>
          <p:cNvPr name="TextBox 21" id="21"/>
          <p:cNvSpPr txBox="true"/>
          <p:nvPr/>
        </p:nvSpPr>
        <p:spPr>
          <a:xfrm rot="0">
            <a:off x="5028161" y="757236"/>
            <a:ext cx="3446264" cy="630555"/>
          </a:xfrm>
          <a:prstGeom prst="rect">
            <a:avLst/>
          </a:prstGeom>
        </p:spPr>
        <p:txBody>
          <a:bodyPr anchor="t" rtlCol="false" tIns="0" lIns="0" bIns="0" rIns="0">
            <a:spAutoFit/>
          </a:bodyPr>
          <a:lstStyle/>
          <a:p>
            <a:pPr algn="ctr">
              <a:lnSpc>
                <a:spcPts val="4620"/>
              </a:lnSpc>
            </a:pPr>
            <a:r>
              <a:rPr lang="en-US" sz="3300">
                <a:solidFill>
                  <a:srgbClr val="000000"/>
                </a:solidFill>
                <a:latin typeface="Canva Sans Bold"/>
                <a:ea typeface="Canva Sans Bold"/>
                <a:cs typeface="Canva Sans Bold"/>
                <a:sym typeface="Canva Sans Bold"/>
              </a:rPr>
              <a:t>(BOTH GENDER)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2D936B"/>
        </a:solidFill>
      </p:bgPr>
    </p:bg>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4" id="14"/>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grpSp>
        <p:nvGrpSpPr>
          <p:cNvPr name="Group 15" id="15"/>
          <p:cNvGrpSpPr/>
          <p:nvPr/>
        </p:nvGrpSpPr>
        <p:grpSpPr>
          <a:xfrm rot="0">
            <a:off x="2500312" y="9701212"/>
            <a:ext cx="114300" cy="266700"/>
            <a:chOff x="0" y="0"/>
            <a:chExt cx="152400" cy="355600"/>
          </a:xfrm>
        </p:grpSpPr>
        <p:sp>
          <p:nvSpPr>
            <p:cNvPr name="Freeform 16" id="16"/>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8"/>
              <a:stretch>
                <a:fillRect l="-66666" t="0" r="-66666" b="0"/>
              </a:stretch>
            </a:blipFill>
          </p:spPr>
        </p:sp>
      </p:grpSp>
      <p:grpSp>
        <p:nvGrpSpPr>
          <p:cNvPr name="Group 17" id="17"/>
          <p:cNvGrpSpPr/>
          <p:nvPr/>
        </p:nvGrpSpPr>
        <p:grpSpPr>
          <a:xfrm rot="0">
            <a:off x="4232999" y="2346421"/>
            <a:ext cx="12682828" cy="7223553"/>
            <a:chOff x="0" y="0"/>
            <a:chExt cx="16910437" cy="9631404"/>
          </a:xfrm>
        </p:grpSpPr>
        <p:sp>
          <p:nvSpPr>
            <p:cNvPr name="Freeform 18" id="18"/>
            <p:cNvSpPr/>
            <p:nvPr/>
          </p:nvSpPr>
          <p:spPr>
            <a:xfrm flipH="false" flipV="false" rot="0">
              <a:off x="0" y="0"/>
              <a:ext cx="16910431" cy="9631426"/>
            </a:xfrm>
            <a:custGeom>
              <a:avLst/>
              <a:gdLst/>
              <a:ahLst/>
              <a:cxnLst/>
              <a:rect r="r" b="b" t="t" l="l"/>
              <a:pathLst>
                <a:path h="9631426" w="16910431">
                  <a:moveTo>
                    <a:pt x="0" y="0"/>
                  </a:moveTo>
                  <a:lnTo>
                    <a:pt x="16910431" y="0"/>
                  </a:lnTo>
                  <a:lnTo>
                    <a:pt x="16910431" y="9631426"/>
                  </a:lnTo>
                  <a:lnTo>
                    <a:pt x="0" y="9631426"/>
                  </a:lnTo>
                  <a:lnTo>
                    <a:pt x="0" y="0"/>
                  </a:lnTo>
                  <a:close/>
                </a:path>
              </a:pathLst>
            </a:custGeom>
            <a:blipFill>
              <a:blip r:embed="rId29"/>
              <a:stretch>
                <a:fillRect l="0" t="0" r="0" b="0"/>
              </a:stretch>
            </a:blipFill>
          </p:spPr>
        </p:sp>
      </p:grpSp>
      <p:sp>
        <p:nvSpPr>
          <p:cNvPr name="TextBox 19" id="19"/>
          <p:cNvSpPr txBox="true"/>
          <p:nvPr/>
        </p:nvSpPr>
        <p:spPr>
          <a:xfrm rot="0">
            <a:off x="1132998" y="553401"/>
            <a:ext cx="4785092" cy="1133475"/>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RESULTS</a:t>
            </a:r>
          </a:p>
        </p:txBody>
      </p:sp>
      <p:sp>
        <p:nvSpPr>
          <p:cNvPr name="TextBox 20" id="20"/>
          <p:cNvSpPr txBox="true"/>
          <p:nvPr/>
        </p:nvSpPr>
        <p:spPr>
          <a:xfrm rot="0">
            <a:off x="16915827" y="9697941"/>
            <a:ext cx="342900"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
        <p:nvSpPr>
          <p:cNvPr name="TextBox 21" id="21"/>
          <p:cNvSpPr txBox="true"/>
          <p:nvPr/>
        </p:nvSpPr>
        <p:spPr>
          <a:xfrm rot="0">
            <a:off x="4998254" y="748981"/>
            <a:ext cx="4785092" cy="6470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ea typeface="Canva Sans Bold"/>
                <a:cs typeface="Canva Sans Bold"/>
                <a:sym typeface="Canva Sans Bold"/>
              </a:rPr>
              <a:t>(FEMALE EMPLOYEE)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2D936B"/>
        </a:solidFill>
      </p:bgPr>
    </p:bg>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4" id="14"/>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grpSp>
        <p:nvGrpSpPr>
          <p:cNvPr name="Group 15" id="15"/>
          <p:cNvGrpSpPr/>
          <p:nvPr/>
        </p:nvGrpSpPr>
        <p:grpSpPr>
          <a:xfrm rot="0">
            <a:off x="2500312" y="9701212"/>
            <a:ext cx="114300" cy="266700"/>
            <a:chOff x="0" y="0"/>
            <a:chExt cx="152400" cy="355600"/>
          </a:xfrm>
        </p:grpSpPr>
        <p:sp>
          <p:nvSpPr>
            <p:cNvPr name="Freeform 16" id="16"/>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8"/>
              <a:stretch>
                <a:fillRect l="-66666" t="0" r="-66666" b="0"/>
              </a:stretch>
            </a:blipFill>
          </p:spPr>
        </p:sp>
      </p:grpSp>
      <p:grpSp>
        <p:nvGrpSpPr>
          <p:cNvPr name="Group 17" id="17"/>
          <p:cNvGrpSpPr/>
          <p:nvPr/>
        </p:nvGrpSpPr>
        <p:grpSpPr>
          <a:xfrm rot="0">
            <a:off x="4232999" y="2346421"/>
            <a:ext cx="12331151" cy="7023254"/>
            <a:chOff x="0" y="0"/>
            <a:chExt cx="16441535" cy="9364339"/>
          </a:xfrm>
        </p:grpSpPr>
        <p:sp>
          <p:nvSpPr>
            <p:cNvPr name="Freeform 18" id="18"/>
            <p:cNvSpPr/>
            <p:nvPr/>
          </p:nvSpPr>
          <p:spPr>
            <a:xfrm flipH="false" flipV="false" rot="0">
              <a:off x="0" y="0"/>
              <a:ext cx="16441547" cy="9364345"/>
            </a:xfrm>
            <a:custGeom>
              <a:avLst/>
              <a:gdLst/>
              <a:ahLst/>
              <a:cxnLst/>
              <a:rect r="r" b="b" t="t" l="l"/>
              <a:pathLst>
                <a:path h="9364345" w="16441547">
                  <a:moveTo>
                    <a:pt x="0" y="0"/>
                  </a:moveTo>
                  <a:lnTo>
                    <a:pt x="16441547" y="0"/>
                  </a:lnTo>
                  <a:lnTo>
                    <a:pt x="16441547" y="9364345"/>
                  </a:lnTo>
                  <a:lnTo>
                    <a:pt x="0" y="9364345"/>
                  </a:lnTo>
                  <a:lnTo>
                    <a:pt x="0" y="0"/>
                  </a:lnTo>
                  <a:close/>
                </a:path>
              </a:pathLst>
            </a:custGeom>
            <a:blipFill>
              <a:blip r:embed="rId29"/>
              <a:stretch>
                <a:fillRect l="0" t="0" r="0" b="0"/>
              </a:stretch>
            </a:blipFill>
          </p:spPr>
        </p:sp>
      </p:grpSp>
      <p:sp>
        <p:nvSpPr>
          <p:cNvPr name="TextBox 19" id="19"/>
          <p:cNvSpPr txBox="true"/>
          <p:nvPr/>
        </p:nvSpPr>
        <p:spPr>
          <a:xfrm rot="0">
            <a:off x="1132998" y="553401"/>
            <a:ext cx="4785092" cy="1133475"/>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RESULTS</a:t>
            </a:r>
          </a:p>
        </p:txBody>
      </p:sp>
      <p:sp>
        <p:nvSpPr>
          <p:cNvPr name="TextBox 20" id="20"/>
          <p:cNvSpPr txBox="true"/>
          <p:nvPr/>
        </p:nvSpPr>
        <p:spPr>
          <a:xfrm rot="0">
            <a:off x="16915827" y="9697941"/>
            <a:ext cx="342900"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
        <p:nvSpPr>
          <p:cNvPr name="TextBox 21" id="21"/>
          <p:cNvSpPr txBox="true"/>
          <p:nvPr/>
        </p:nvSpPr>
        <p:spPr>
          <a:xfrm rot="0">
            <a:off x="5140821" y="744709"/>
            <a:ext cx="4003179" cy="655609"/>
          </a:xfrm>
          <a:prstGeom prst="rect">
            <a:avLst/>
          </a:prstGeom>
        </p:spPr>
        <p:txBody>
          <a:bodyPr anchor="t" rtlCol="false" tIns="0" lIns="0" bIns="0" rIns="0">
            <a:spAutoFit/>
          </a:bodyPr>
          <a:lstStyle/>
          <a:p>
            <a:pPr algn="ctr">
              <a:lnSpc>
                <a:spcPts val="4814"/>
              </a:lnSpc>
            </a:pPr>
            <a:r>
              <a:rPr lang="en-US" sz="3438">
                <a:solidFill>
                  <a:srgbClr val="000000"/>
                </a:solidFill>
                <a:latin typeface="Canva Sans Bold"/>
                <a:ea typeface="Canva Sans Bold"/>
                <a:cs typeface="Canva Sans Bold"/>
                <a:sym typeface="Canva Sans Bold"/>
              </a:rPr>
              <a:t>(MALE EMPLOYEE)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2" id="12"/>
          <p:cNvSpPr txBox="true"/>
          <p:nvPr/>
        </p:nvSpPr>
        <p:spPr>
          <a:xfrm rot="0">
            <a:off x="1132998" y="292416"/>
            <a:ext cx="16022002" cy="1423035"/>
          </a:xfrm>
          <a:prstGeom prst="rect">
            <a:avLst/>
          </a:prstGeom>
        </p:spPr>
        <p:txBody>
          <a:bodyPr anchor="t" rtlCol="false" tIns="0" lIns="0" bIns="0" rIns="0">
            <a:spAutoFit/>
          </a:bodyPr>
          <a:lstStyle/>
          <a:p>
            <a:pPr algn="l">
              <a:lnSpc>
                <a:spcPts val="8640"/>
              </a:lnSpc>
            </a:pPr>
            <a:r>
              <a:rPr lang="en-US" sz="7200">
                <a:solidFill>
                  <a:srgbClr val="000000"/>
                </a:solidFill>
                <a:latin typeface="Times New Roman Bold"/>
                <a:ea typeface="Times New Roman Bold"/>
                <a:cs typeface="Times New Roman Bold"/>
                <a:sym typeface="Times New Roman Bold"/>
              </a:rPr>
              <a:t>conclusion</a:t>
            </a:r>
          </a:p>
        </p:txBody>
      </p:sp>
      <p:sp>
        <p:nvSpPr>
          <p:cNvPr name="TextBox 13" id="13"/>
          <p:cNvSpPr txBox="true"/>
          <p:nvPr/>
        </p:nvSpPr>
        <p:spPr>
          <a:xfrm rot="0">
            <a:off x="1028700" y="2256134"/>
            <a:ext cx="16783303" cy="3758903"/>
          </a:xfrm>
          <a:prstGeom prst="rect">
            <a:avLst/>
          </a:prstGeom>
        </p:spPr>
        <p:txBody>
          <a:bodyPr anchor="t" rtlCol="false" tIns="0" lIns="0" bIns="0" rIns="0">
            <a:spAutoFit/>
          </a:bodyPr>
          <a:lstStyle/>
          <a:p>
            <a:pPr algn="ctr">
              <a:lnSpc>
                <a:spcPts val="4910"/>
              </a:lnSpc>
            </a:pPr>
            <a:r>
              <a:rPr lang="en-US" sz="3507">
                <a:solidFill>
                  <a:srgbClr val="000000"/>
                </a:solidFill>
                <a:latin typeface="Canva Sans"/>
                <a:ea typeface="Canva Sans"/>
                <a:cs typeface="Canva Sans"/>
                <a:sym typeface="Canva Sans"/>
              </a:rPr>
              <a:t>Employee performance is a cornerstone of organizational success. By effectively managing and evaluating performance, organizations can ensure that their workforce is productive, engaged, and aligned with the company’s strategic goals. Regular performance assessments provide valuable insights into employee strengths and areas for improvement, enabling targeted development, better resource allocation, and more informed decision-making.</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4">
              <a:extLst>
                <a:ext uri="{96DAC541-7B7A-43D3-8B79-37D633B846F1}">
                  <asvg:svgBlip xmlns:asvg="http://schemas.microsoft.com/office/drawing/2016/SVG/main" r:embed="rId5"/>
                </a:ext>
              </a:extLst>
            </a:blip>
            <a:stretch>
              <a:fillRect l="-25" t="0" r="-25" b="0"/>
            </a:stretch>
          </a:blipFill>
        </p:spPr>
      </p:sp>
      <p:sp>
        <p:nvSpPr>
          <p:cNvPr name="Freeform 4" id="4"/>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8" id="8"/>
          <p:cNvSpPr txBox="true"/>
          <p:nvPr/>
        </p:nvSpPr>
        <p:spPr>
          <a:xfrm rot="0">
            <a:off x="1109662" y="1241900"/>
            <a:ext cx="5864542" cy="1019810"/>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TITLE</a:t>
            </a:r>
          </a:p>
        </p:txBody>
      </p:sp>
      <p:grpSp>
        <p:nvGrpSpPr>
          <p:cNvPr name="Group 9" id="9"/>
          <p:cNvGrpSpPr/>
          <p:nvPr/>
        </p:nvGrpSpPr>
        <p:grpSpPr>
          <a:xfrm rot="0">
            <a:off x="1014412" y="9701212"/>
            <a:ext cx="3214688" cy="300038"/>
            <a:chOff x="0" y="0"/>
            <a:chExt cx="4286251" cy="400051"/>
          </a:xfrm>
        </p:grpSpPr>
        <p:sp>
          <p:nvSpPr>
            <p:cNvPr name="Freeform 10" id="10"/>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14"/>
              <a:stretch>
                <a:fillRect l="-66666" t="0" r="-66666" b="0"/>
              </a:stretch>
            </a:blipFill>
          </p:spPr>
        </p:sp>
      </p:grpSp>
      <p:grpSp>
        <p:nvGrpSpPr>
          <p:cNvPr name="Group 11" id="11"/>
          <p:cNvGrpSpPr/>
          <p:nvPr/>
        </p:nvGrpSpPr>
        <p:grpSpPr>
          <a:xfrm rot="0">
            <a:off x="700088" y="9615488"/>
            <a:ext cx="5557838" cy="442912"/>
            <a:chOff x="0" y="0"/>
            <a:chExt cx="7410451" cy="590549"/>
          </a:xfrm>
        </p:grpSpPr>
        <p:sp>
          <p:nvSpPr>
            <p:cNvPr name="Freeform 12" id="12"/>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15"/>
              <a:stretch>
                <a:fillRect l="0" t="-124" r="0" b="-124"/>
              </a:stretch>
            </a:blipFill>
          </p:spPr>
        </p:sp>
      </p:grpSp>
      <p:sp>
        <p:nvSpPr>
          <p:cNvPr name="TextBox 13" id="13"/>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4" id="14"/>
          <p:cNvSpPr txBox="true"/>
          <p:nvPr/>
        </p:nvSpPr>
        <p:spPr>
          <a:xfrm rot="0">
            <a:off x="1917723" y="2963926"/>
            <a:ext cx="12706962" cy="2266950"/>
          </a:xfrm>
          <a:prstGeom prst="rect">
            <a:avLst/>
          </a:prstGeom>
        </p:spPr>
        <p:txBody>
          <a:bodyPr anchor="t" rtlCol="false" tIns="0" lIns="0" bIns="0" rIns="0">
            <a:spAutoFit/>
          </a:bodyPr>
          <a:lstStyle/>
          <a:p>
            <a:pPr algn="l">
              <a:lnSpc>
                <a:spcPts val="7920"/>
              </a:lnSpc>
            </a:pPr>
            <a:r>
              <a:rPr lang="en-US" sz="6600">
                <a:solidFill>
                  <a:srgbClr val="0F0F0F"/>
                </a:solidFill>
                <a:latin typeface="Times New Roman Bold"/>
                <a:ea typeface="Times New Roman Bold"/>
                <a:cs typeface="Times New Roman Bold"/>
                <a:sym typeface="Times New Roman Bold"/>
              </a:rPr>
              <a:t>Employee  PERFORMANCE Analysis using Excel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4300" y="42868"/>
            <a:ext cx="18722531" cy="10287000"/>
          </a:xfrm>
          <a:custGeom>
            <a:avLst/>
            <a:gdLst/>
            <a:ahLst/>
            <a:cxnLst/>
            <a:rect r="r" b="b" t="t" l="l"/>
            <a:pathLst>
              <a:path h="10287000" w="18722531">
                <a:moveTo>
                  <a:pt x="0" y="0"/>
                </a:moveTo>
                <a:lnTo>
                  <a:pt x="18722531" y="0"/>
                </a:lnTo>
                <a:lnTo>
                  <a:pt x="18722531"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4">
              <a:extLst>
                <a:ext uri="{96DAC541-7B7A-43D3-8B79-37D633B846F1}">
                  <asvg:svgBlip xmlns:asvg="http://schemas.microsoft.com/office/drawing/2016/SVG/main" r:embed="rId5"/>
                </a:ext>
              </a:extLst>
            </a:blip>
            <a:stretch>
              <a:fillRect l="-25" t="0" r="-25" b="0"/>
            </a:stretch>
          </a:blipFill>
        </p:spPr>
      </p:sp>
      <p:sp>
        <p:nvSpPr>
          <p:cNvPr name="Freeform 4" id="4"/>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128712" y="9710006"/>
            <a:ext cx="2660333" cy="268605"/>
          </a:xfrm>
          <a:prstGeom prst="rect">
            <a:avLst/>
          </a:prstGeom>
        </p:spPr>
        <p:txBody>
          <a:bodyPr anchor="t" rtlCol="false" tIns="0" lIns="0" bIns="0" rIns="0">
            <a:spAutoFit/>
          </a:bodyPr>
          <a:lstStyle/>
          <a:p>
            <a:pPr algn="l">
              <a:lnSpc>
                <a:spcPts val="1911"/>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sp>
        <p:nvSpPr>
          <p:cNvPr name="Freeform 6" id="6"/>
          <p:cNvSpPr/>
          <p:nvPr/>
        </p:nvSpPr>
        <p:spPr>
          <a:xfrm flipH="false" flipV="false" rot="0">
            <a:off x="11044238" y="671512"/>
            <a:ext cx="542925" cy="542925"/>
          </a:xfrm>
          <a:custGeom>
            <a:avLst/>
            <a:gdLst/>
            <a:ahLst/>
            <a:cxnLst/>
            <a:rect r="r" b="b" t="t" l="l"/>
            <a:pathLst>
              <a:path h="542925" w="542925">
                <a:moveTo>
                  <a:pt x="0" y="0"/>
                </a:moveTo>
                <a:lnTo>
                  <a:pt x="542925" y="0"/>
                </a:lnTo>
                <a:lnTo>
                  <a:pt x="542925" y="542925"/>
                </a:lnTo>
                <a:lnTo>
                  <a:pt x="0" y="54292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8" id="8"/>
          <p:cNvGrpSpPr/>
          <p:nvPr/>
        </p:nvGrpSpPr>
        <p:grpSpPr>
          <a:xfrm rot="0">
            <a:off x="16030575" y="9201150"/>
            <a:ext cx="371475" cy="371475"/>
            <a:chOff x="0" y="0"/>
            <a:chExt cx="495300" cy="495300"/>
          </a:xfrm>
        </p:grpSpPr>
        <p:sp>
          <p:nvSpPr>
            <p:cNvPr name="Freeform 9" id="9"/>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12"/>
              <a:stretch>
                <a:fillRect l="0" t="0" r="0" b="0"/>
              </a:stretch>
            </a:blipFill>
          </p:spPr>
        </p:sp>
      </p:grpSp>
      <p:grpSp>
        <p:nvGrpSpPr>
          <p:cNvPr name="Group 10" id="10"/>
          <p:cNvGrpSpPr/>
          <p:nvPr/>
        </p:nvGrpSpPr>
        <p:grpSpPr>
          <a:xfrm rot="0">
            <a:off x="700088" y="9615488"/>
            <a:ext cx="5557838" cy="442912"/>
            <a:chOff x="0" y="0"/>
            <a:chExt cx="7410451" cy="590549"/>
          </a:xfrm>
        </p:grpSpPr>
        <p:sp>
          <p:nvSpPr>
            <p:cNvPr name="Freeform 11" id="11"/>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13"/>
              <a:stretch>
                <a:fillRect l="0" t="-124" r="0" b="-124"/>
              </a:stretch>
            </a:blipFill>
          </p:spPr>
        </p:sp>
      </p:grpSp>
      <p:grpSp>
        <p:nvGrpSpPr>
          <p:cNvPr name="Group 12" id="12"/>
          <p:cNvGrpSpPr/>
          <p:nvPr/>
        </p:nvGrpSpPr>
        <p:grpSpPr>
          <a:xfrm rot="0">
            <a:off x="71438" y="5729285"/>
            <a:ext cx="2600325" cy="4514847"/>
            <a:chOff x="0" y="0"/>
            <a:chExt cx="3467100" cy="6019796"/>
          </a:xfrm>
        </p:grpSpPr>
        <p:sp>
          <p:nvSpPr>
            <p:cNvPr name="Freeform 13" id="13"/>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14"/>
              <a:stretch>
                <a:fillRect l="-67" t="0" r="-67" b="0"/>
              </a:stretch>
            </a:blipFill>
          </p:spPr>
        </p:sp>
      </p:grpSp>
      <p:sp>
        <p:nvSpPr>
          <p:cNvPr name="TextBox 14" id="14"/>
          <p:cNvSpPr txBox="true"/>
          <p:nvPr/>
        </p:nvSpPr>
        <p:spPr>
          <a:xfrm rot="0">
            <a:off x="1109662" y="643317"/>
            <a:ext cx="3535680" cy="1162050"/>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436570"/>
            <a:ext cx="7360920" cy="6681818"/>
          </a:xfrm>
          <a:prstGeom prst="rect">
            <a:avLst/>
          </a:prstGeom>
        </p:spPr>
        <p:txBody>
          <a:bodyPr anchor="t" rtlCol="false" tIns="0" lIns="0" bIns="0" rIns="0">
            <a:spAutoFit/>
          </a:bodyPr>
          <a:lstStyle/>
          <a:p>
            <a:pPr algn="l">
              <a:lnSpc>
                <a:spcPts val="5040"/>
              </a:lnSpc>
            </a:pP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886777" indent="-295592" lvl="2">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grpSp>
        <p:nvGrpSpPr>
          <p:cNvPr name="Group 14" id="14"/>
          <p:cNvGrpSpPr/>
          <p:nvPr/>
        </p:nvGrpSpPr>
        <p:grpSpPr>
          <a:xfrm rot="0">
            <a:off x="11987212" y="4400550"/>
            <a:ext cx="4143375" cy="4886325"/>
            <a:chOff x="0" y="0"/>
            <a:chExt cx="5524500" cy="6515100"/>
          </a:xfrm>
        </p:grpSpPr>
        <p:sp>
          <p:nvSpPr>
            <p:cNvPr name="Freeform 15" id="15"/>
            <p:cNvSpPr/>
            <p:nvPr/>
          </p:nvSpPr>
          <p:spPr>
            <a:xfrm flipH="false" flipV="false" rot="0">
              <a:off x="0" y="0"/>
              <a:ext cx="5524500" cy="6515100"/>
            </a:xfrm>
            <a:custGeom>
              <a:avLst/>
              <a:gdLst/>
              <a:ahLst/>
              <a:cxnLst/>
              <a:rect r="r" b="b" t="t" l="l"/>
              <a:pathLst>
                <a:path h="6515100" w="5524500">
                  <a:moveTo>
                    <a:pt x="0" y="0"/>
                  </a:moveTo>
                  <a:lnTo>
                    <a:pt x="5524500" y="0"/>
                  </a:lnTo>
                  <a:lnTo>
                    <a:pt x="5524500" y="6515100"/>
                  </a:lnTo>
                  <a:lnTo>
                    <a:pt x="0" y="6515100"/>
                  </a:lnTo>
                  <a:lnTo>
                    <a:pt x="0" y="0"/>
                  </a:lnTo>
                  <a:close/>
                </a:path>
              </a:pathLst>
            </a:custGeom>
            <a:blipFill>
              <a:blip r:embed="rId26"/>
              <a:stretch>
                <a:fillRect l="-42" t="0" r="-42" b="0"/>
              </a:stretch>
            </a:blipFill>
          </p:spPr>
        </p:sp>
      </p:grpSp>
      <p:sp>
        <p:nvSpPr>
          <p:cNvPr name="Freeform 16" id="1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TextBox 17" id="17"/>
          <p:cNvSpPr txBox="true"/>
          <p:nvPr/>
        </p:nvSpPr>
        <p:spPr>
          <a:xfrm rot="0">
            <a:off x="1251108" y="860042"/>
            <a:ext cx="8455343" cy="1019810"/>
          </a:xfrm>
          <a:prstGeom prst="rect">
            <a:avLst/>
          </a:prstGeom>
        </p:spPr>
        <p:txBody>
          <a:bodyPr anchor="t" rtlCol="false" tIns="0" lIns="0" bIns="0" rIns="0">
            <a:spAutoFit/>
          </a:bodyPr>
          <a:lstStyle/>
          <a:p>
            <a:pPr algn="l">
              <a:lnSpc>
                <a:spcPts val="7650"/>
              </a:lnSpc>
            </a:pPr>
            <a:r>
              <a:rPr lang="en-US" sz="6375" spc="22">
                <a:solidFill>
                  <a:srgbClr val="000000"/>
                </a:solidFill>
                <a:latin typeface="Trebuchet MS Bold"/>
                <a:ea typeface="Trebuchet MS Bold"/>
                <a:cs typeface="Trebuchet MS Bold"/>
                <a:sym typeface="Trebuchet MS Bold"/>
              </a:rPr>
              <a:t>PROBLEM	STATEMENT</a:t>
            </a:r>
          </a:p>
        </p:txBody>
      </p:sp>
      <p:grpSp>
        <p:nvGrpSpPr>
          <p:cNvPr name="Group 18" id="18"/>
          <p:cNvGrpSpPr/>
          <p:nvPr/>
        </p:nvGrpSpPr>
        <p:grpSpPr>
          <a:xfrm rot="0">
            <a:off x="1014412" y="9701212"/>
            <a:ext cx="3214688" cy="300038"/>
            <a:chOff x="0" y="0"/>
            <a:chExt cx="4286251" cy="400051"/>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0" id="20"/>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21" id="21"/>
          <p:cNvSpPr txBox="true"/>
          <p:nvPr/>
        </p:nvSpPr>
        <p:spPr>
          <a:xfrm rot="0">
            <a:off x="1323516" y="2895600"/>
            <a:ext cx="15080855" cy="3371538"/>
          </a:xfrm>
          <a:prstGeom prst="rect">
            <a:avLst/>
          </a:prstGeom>
        </p:spPr>
        <p:txBody>
          <a:bodyPr anchor="t" rtlCol="false" tIns="0" lIns="0" bIns="0" rIns="0">
            <a:spAutoFit/>
          </a:bodyPr>
          <a:lstStyle/>
          <a:p>
            <a:pPr algn="ctr">
              <a:lnSpc>
                <a:spcPts val="5266"/>
              </a:lnSpc>
            </a:pPr>
            <a:r>
              <a:rPr lang="en-US" sz="3761">
                <a:solidFill>
                  <a:srgbClr val="000000"/>
                </a:solidFill>
                <a:latin typeface="Canva Sans"/>
                <a:ea typeface="Canva Sans"/>
                <a:cs typeface="Canva Sans"/>
                <a:sym typeface="Canva Sans"/>
              </a:rPr>
              <a:t>Organizations often struggle to gain meaningful insights from employee data, which is critical for making informed decisions about workforce management, productivity improvement, and employee satisfaction. The lack of a structured approach to analyze employee data can lead to the following challenges: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grpSp>
        <p:nvGrpSpPr>
          <p:cNvPr name="Group 14" id="14"/>
          <p:cNvGrpSpPr/>
          <p:nvPr/>
        </p:nvGrpSpPr>
        <p:grpSpPr>
          <a:xfrm rot="0">
            <a:off x="12908756" y="4944650"/>
            <a:ext cx="5300662" cy="5715000"/>
            <a:chOff x="0" y="0"/>
            <a:chExt cx="7067549" cy="7620000"/>
          </a:xfrm>
        </p:grpSpPr>
        <p:sp>
          <p:nvSpPr>
            <p:cNvPr name="Freeform 15" id="15"/>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26"/>
              <a:stretch>
                <a:fillRect l="0" t="0" r="0" b="0"/>
              </a:stretch>
            </a:blipFill>
          </p:spPr>
        </p:sp>
      </p:grpSp>
      <p:sp>
        <p:nvSpPr>
          <p:cNvPr name="Freeform 16" id="1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TextBox 17" id="17"/>
          <p:cNvSpPr txBox="true"/>
          <p:nvPr/>
        </p:nvSpPr>
        <p:spPr>
          <a:xfrm rot="0">
            <a:off x="1109662" y="1241900"/>
            <a:ext cx="7895272" cy="1019810"/>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OVERVIEW</a:t>
            </a:r>
          </a:p>
        </p:txBody>
      </p:sp>
      <p:grpSp>
        <p:nvGrpSpPr>
          <p:cNvPr name="Group 18" id="18"/>
          <p:cNvGrpSpPr/>
          <p:nvPr/>
        </p:nvGrpSpPr>
        <p:grpSpPr>
          <a:xfrm rot="0">
            <a:off x="1014412" y="9701212"/>
            <a:ext cx="3214688" cy="300038"/>
            <a:chOff x="0" y="0"/>
            <a:chExt cx="4286251" cy="400051"/>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0" id="20"/>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21" id="21"/>
          <p:cNvSpPr txBox="true"/>
          <p:nvPr/>
        </p:nvSpPr>
        <p:spPr>
          <a:xfrm rot="0">
            <a:off x="1918504" y="3121426"/>
            <a:ext cx="15005040" cy="3608349"/>
          </a:xfrm>
          <a:prstGeom prst="rect">
            <a:avLst/>
          </a:prstGeom>
        </p:spPr>
        <p:txBody>
          <a:bodyPr anchor="t" rtlCol="false" tIns="0" lIns="0" bIns="0" rIns="0">
            <a:spAutoFit/>
          </a:bodyPr>
          <a:lstStyle/>
          <a:p>
            <a:pPr algn="ctr">
              <a:lnSpc>
                <a:spcPts val="4702"/>
              </a:lnSpc>
            </a:pPr>
            <a:r>
              <a:rPr lang="en-US" sz="3917" spc="34">
                <a:solidFill>
                  <a:srgbClr val="000000"/>
                </a:solidFill>
                <a:latin typeface="Trebuchet MS"/>
                <a:ea typeface="Trebuchet MS"/>
                <a:cs typeface="Trebuchet MS"/>
                <a:sym typeface="Trebuchet MS"/>
              </a:rPr>
              <a:t>Employee performance is a critical aspect of organizational success. It refers to how well employees carry out their job responsibilities and contribute to the organization's goals. Evaluating and managing employee performance helps organizations ensure that their workforce is productive, efficient, and aligned with strategic objectives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4" id="14"/>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5" id="15"/>
          <p:cNvSpPr txBox="true"/>
          <p:nvPr/>
        </p:nvSpPr>
        <p:spPr>
          <a:xfrm rot="0">
            <a:off x="1840490" y="1009650"/>
            <a:ext cx="7521893" cy="742950"/>
          </a:xfrm>
          <a:prstGeom prst="rect">
            <a:avLst/>
          </a:prstGeom>
        </p:spPr>
        <p:txBody>
          <a:bodyPr anchor="t" rtlCol="false" tIns="0" lIns="0" bIns="0" rIns="0">
            <a:spAutoFit/>
          </a:bodyPr>
          <a:lstStyle/>
          <a:p>
            <a:pPr algn="l">
              <a:lnSpc>
                <a:spcPts val="5759"/>
              </a:lnSpc>
            </a:pPr>
            <a:r>
              <a:rPr lang="en-US" sz="4800" spc="-15">
                <a:solidFill>
                  <a:srgbClr val="000000"/>
                </a:solidFill>
                <a:latin typeface="Trebuchet MS Bold"/>
                <a:ea typeface="Trebuchet MS Bold"/>
                <a:cs typeface="Trebuchet MS Bold"/>
                <a:sym typeface="Trebuchet MS Bold"/>
              </a:rPr>
              <a:t>WHO ARE THE END USERS?</a:t>
            </a:r>
          </a:p>
        </p:txBody>
      </p:sp>
      <p:grpSp>
        <p:nvGrpSpPr>
          <p:cNvPr name="Group 16" id="16"/>
          <p:cNvGrpSpPr/>
          <p:nvPr/>
        </p:nvGrpSpPr>
        <p:grpSpPr>
          <a:xfrm rot="0">
            <a:off x="1085850" y="9258300"/>
            <a:ext cx="3271838" cy="728662"/>
            <a:chOff x="0" y="0"/>
            <a:chExt cx="4362451" cy="971549"/>
          </a:xfrm>
        </p:grpSpPr>
        <p:sp>
          <p:nvSpPr>
            <p:cNvPr name="Freeform 17" id="17"/>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28"/>
              <a:stretch>
                <a:fillRect l="0" t="0" r="0" b="0"/>
              </a:stretch>
            </a:blipFill>
          </p:spPr>
        </p:sp>
      </p:grpSp>
      <p:sp>
        <p:nvSpPr>
          <p:cNvPr name="TextBox 18" id="18"/>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19" id="19"/>
          <p:cNvSpPr txBox="true"/>
          <p:nvPr/>
        </p:nvSpPr>
        <p:spPr>
          <a:xfrm rot="0">
            <a:off x="3095872" y="2381885"/>
            <a:ext cx="7733109" cy="647065"/>
          </a:xfrm>
          <a:prstGeom prst="rect">
            <a:avLst/>
          </a:prstGeom>
        </p:spPr>
        <p:txBody>
          <a:bodyPr anchor="t" rtlCol="false" tIns="0" lIns="0" bIns="0" rIns="0">
            <a:spAutoFit/>
          </a:bodyPr>
          <a:lstStyle/>
          <a:p>
            <a:pPr algn="ctr" marL="777118" indent="-259039" lvl="2">
              <a:lnSpc>
                <a:spcPts val="4759"/>
              </a:lnSpc>
              <a:buFont typeface="Arial"/>
              <a:buChar char="⚬"/>
            </a:pPr>
            <a:r>
              <a:rPr lang="en-US" sz="3399">
                <a:solidFill>
                  <a:srgbClr val="000000"/>
                </a:solidFill>
                <a:latin typeface="Canva Sans"/>
                <a:ea typeface="Canva Sans"/>
                <a:cs typeface="Canva Sans"/>
                <a:sym typeface="Canva Sans"/>
              </a:rPr>
              <a:t>Human Resources (HR) Managers:</a:t>
            </a:r>
          </a:p>
        </p:txBody>
      </p:sp>
      <p:sp>
        <p:nvSpPr>
          <p:cNvPr name="TextBox 20" id="20"/>
          <p:cNvSpPr txBox="true"/>
          <p:nvPr/>
        </p:nvSpPr>
        <p:spPr>
          <a:xfrm rot="0">
            <a:off x="3095872" y="3180794"/>
            <a:ext cx="10363246" cy="647065"/>
          </a:xfrm>
          <a:prstGeom prst="rect">
            <a:avLst/>
          </a:prstGeom>
        </p:spPr>
        <p:txBody>
          <a:bodyPr anchor="t" rtlCol="false" tIns="0" lIns="0" bIns="0" rIns="0">
            <a:spAutoFit/>
          </a:bodyPr>
          <a:lstStyle/>
          <a:p>
            <a:pPr algn="ctr" marL="777118" indent="-259039" lvl="2">
              <a:lnSpc>
                <a:spcPts val="4759"/>
              </a:lnSpc>
              <a:buFont typeface="Arial"/>
              <a:buChar char="⚬"/>
            </a:pPr>
            <a:r>
              <a:rPr lang="en-US" sz="3399">
                <a:solidFill>
                  <a:srgbClr val="000000"/>
                </a:solidFill>
                <a:latin typeface="Canva Sans"/>
                <a:ea typeface="Canva Sans"/>
                <a:cs typeface="Canva Sans"/>
                <a:sym typeface="Canva Sans"/>
              </a:rPr>
              <a:t>Department Managers and Team Leads:</a:t>
            </a:r>
          </a:p>
        </p:txBody>
      </p:sp>
      <p:sp>
        <p:nvSpPr>
          <p:cNvPr name="TextBox 21" id="21"/>
          <p:cNvSpPr txBox="true"/>
          <p:nvPr/>
        </p:nvSpPr>
        <p:spPr>
          <a:xfrm rot="0">
            <a:off x="3095872" y="4065984"/>
            <a:ext cx="6999089" cy="647065"/>
          </a:xfrm>
          <a:prstGeom prst="rect">
            <a:avLst/>
          </a:prstGeom>
        </p:spPr>
        <p:txBody>
          <a:bodyPr anchor="t" rtlCol="false" tIns="0" lIns="0" bIns="0" rIns="0">
            <a:spAutoFit/>
          </a:bodyPr>
          <a:lstStyle/>
          <a:p>
            <a:pPr algn="ctr" marL="777118" indent="-259039" lvl="2">
              <a:lnSpc>
                <a:spcPts val="4759"/>
              </a:lnSpc>
              <a:buFont typeface="Arial"/>
              <a:buChar char="⚬"/>
            </a:pPr>
            <a:r>
              <a:rPr lang="en-US" sz="3399">
                <a:solidFill>
                  <a:srgbClr val="000000"/>
                </a:solidFill>
                <a:latin typeface="Canva Sans"/>
                <a:ea typeface="Canva Sans"/>
                <a:cs typeface="Canva Sans"/>
                <a:sym typeface="Canva Sans"/>
              </a:rPr>
              <a:t>project     manager                     </a:t>
            </a:r>
          </a:p>
        </p:txBody>
      </p:sp>
      <p:sp>
        <p:nvSpPr>
          <p:cNvPr name="TextBox 22" id="22"/>
          <p:cNvSpPr txBox="true"/>
          <p:nvPr/>
        </p:nvSpPr>
        <p:spPr>
          <a:xfrm rot="0">
            <a:off x="3095872" y="4952683"/>
            <a:ext cx="9031123" cy="647065"/>
          </a:xfrm>
          <a:prstGeom prst="rect">
            <a:avLst/>
          </a:prstGeom>
        </p:spPr>
        <p:txBody>
          <a:bodyPr anchor="t" rtlCol="false" tIns="0" lIns="0" bIns="0" rIns="0">
            <a:spAutoFit/>
          </a:bodyPr>
          <a:lstStyle/>
          <a:p>
            <a:pPr algn="ctr" marL="777118" indent="-259039" lvl="2">
              <a:lnSpc>
                <a:spcPts val="4759"/>
              </a:lnSpc>
              <a:buFont typeface="Arial"/>
              <a:buChar char="⚬"/>
            </a:pPr>
            <a:r>
              <a:rPr lang="en-US" sz="3399">
                <a:solidFill>
                  <a:srgbClr val="000000"/>
                </a:solidFill>
                <a:latin typeface="Canva Sans"/>
                <a:ea typeface="Canva Sans"/>
                <a:cs typeface="Canva Sans"/>
                <a:sym typeface="Canva Sans"/>
              </a:rPr>
              <a:t>Senior Management and Executives:</a:t>
            </a:r>
          </a:p>
        </p:txBody>
      </p:sp>
      <p:sp>
        <p:nvSpPr>
          <p:cNvPr name="TextBox 23" id="23"/>
          <p:cNvSpPr txBox="true"/>
          <p:nvPr/>
        </p:nvSpPr>
        <p:spPr>
          <a:xfrm rot="0">
            <a:off x="3095872" y="5723573"/>
            <a:ext cx="3428504" cy="647065"/>
          </a:xfrm>
          <a:prstGeom prst="rect">
            <a:avLst/>
          </a:prstGeom>
        </p:spPr>
        <p:txBody>
          <a:bodyPr anchor="t" rtlCol="false" tIns="0" lIns="0" bIns="0" rIns="0">
            <a:spAutoFit/>
          </a:bodyPr>
          <a:lstStyle/>
          <a:p>
            <a:pPr algn="ctr" marL="777118" indent="-259039" lvl="2">
              <a:lnSpc>
                <a:spcPts val="4759"/>
              </a:lnSpc>
              <a:buFont typeface="Arial"/>
              <a:buChar char="⚬"/>
            </a:pPr>
            <a:r>
              <a:rPr lang="en-US" sz="3399">
                <a:solidFill>
                  <a:srgbClr val="000000"/>
                </a:solidFill>
                <a:latin typeface="Canva Sans"/>
                <a:ea typeface="Canva Sans"/>
                <a:cs typeface="Canva Sans"/>
                <a:sym typeface="Canva Sans"/>
              </a:rPr>
              <a:t>    employees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grpSp>
        <p:nvGrpSpPr>
          <p:cNvPr name="Group 12" id="12"/>
          <p:cNvGrpSpPr/>
          <p:nvPr/>
        </p:nvGrpSpPr>
        <p:grpSpPr>
          <a:xfrm rot="0">
            <a:off x="339941" y="2135981"/>
            <a:ext cx="4043361" cy="4872038"/>
            <a:chOff x="0" y="0"/>
            <a:chExt cx="5391148" cy="6496051"/>
          </a:xfrm>
        </p:grpSpPr>
        <p:sp>
          <p:nvSpPr>
            <p:cNvPr name="Freeform 13" id="13"/>
            <p:cNvSpPr/>
            <p:nvPr/>
          </p:nvSpPr>
          <p:spPr>
            <a:xfrm flipH="false" flipV="false" rot="0">
              <a:off x="0" y="0"/>
              <a:ext cx="5391150" cy="6496050"/>
            </a:xfrm>
            <a:custGeom>
              <a:avLst/>
              <a:gdLst/>
              <a:ahLst/>
              <a:cxnLst/>
              <a:rect r="r" b="b" t="t" l="l"/>
              <a:pathLst>
                <a:path h="6496050" w="5391150">
                  <a:moveTo>
                    <a:pt x="0" y="0"/>
                  </a:moveTo>
                  <a:lnTo>
                    <a:pt x="5391150" y="0"/>
                  </a:lnTo>
                  <a:lnTo>
                    <a:pt x="5391150" y="6496050"/>
                  </a:lnTo>
                  <a:lnTo>
                    <a:pt x="0" y="6496050"/>
                  </a:lnTo>
                  <a:lnTo>
                    <a:pt x="0" y="0"/>
                  </a:lnTo>
                  <a:close/>
                </a:path>
              </a:pathLst>
            </a:custGeom>
            <a:blipFill>
              <a:blip r:embed="rId22"/>
              <a:stretch>
                <a:fillRect l="0" t="-34" r="0" b="-34"/>
              </a:stretch>
            </a:blipFill>
          </p:spPr>
        </p:sp>
      </p:grpSp>
      <p:sp>
        <p:nvSpPr>
          <p:cNvPr name="Freeform 14" id="14"/>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Freeform 15" id="15"/>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6" id="16"/>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TextBox 17" id="17"/>
          <p:cNvSpPr txBox="true"/>
          <p:nvPr/>
        </p:nvSpPr>
        <p:spPr>
          <a:xfrm rot="0">
            <a:off x="1385887" y="755333"/>
            <a:ext cx="14644688" cy="838200"/>
          </a:xfrm>
          <a:prstGeom prst="rect">
            <a:avLst/>
          </a:prstGeom>
        </p:spPr>
        <p:txBody>
          <a:bodyPr anchor="t" rtlCol="false" tIns="0" lIns="0" bIns="0" rIns="0">
            <a:spAutoFit/>
          </a:bodyPr>
          <a:lstStyle/>
          <a:p>
            <a:pPr algn="l">
              <a:lnSpc>
                <a:spcPts val="6480"/>
              </a:lnSpc>
            </a:pPr>
            <a:r>
              <a:rPr lang="en-US" sz="5400" spc="37">
                <a:solidFill>
                  <a:srgbClr val="000000"/>
                </a:solidFill>
                <a:latin typeface="Trebuchet MS Bold"/>
                <a:ea typeface="Trebuchet MS Bold"/>
                <a:cs typeface="Trebuchet MS Bold"/>
                <a:sym typeface="Trebuchet MS Bold"/>
              </a:rPr>
              <a:t>OUR SOLUTION AND ITS VALUE PROPOSITION</a:t>
            </a:r>
          </a:p>
        </p:txBody>
      </p:sp>
      <p:grpSp>
        <p:nvGrpSpPr>
          <p:cNvPr name="Group 18" id="18"/>
          <p:cNvGrpSpPr/>
          <p:nvPr/>
        </p:nvGrpSpPr>
        <p:grpSpPr>
          <a:xfrm rot="0">
            <a:off x="1014412" y="9701212"/>
            <a:ext cx="3214688" cy="300038"/>
            <a:chOff x="0" y="0"/>
            <a:chExt cx="4286251" cy="400051"/>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0" id="20"/>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21" id="21"/>
          <p:cNvSpPr txBox="true"/>
          <p:nvPr/>
        </p:nvSpPr>
        <p:spPr>
          <a:xfrm rot="0">
            <a:off x="5326715" y="2876550"/>
            <a:ext cx="10074771" cy="739140"/>
          </a:xfrm>
          <a:prstGeom prst="rect">
            <a:avLst/>
          </a:prstGeom>
        </p:spPr>
        <p:txBody>
          <a:bodyPr anchor="t" rtlCol="false" tIns="0" lIns="0" bIns="0" rIns="0">
            <a:spAutoFit/>
          </a:bodyPr>
          <a:lstStyle/>
          <a:p>
            <a:pPr algn="ctr" marL="891418" indent="-297139" lvl="2">
              <a:lnSpc>
                <a:spcPts val="5458"/>
              </a:lnSpc>
              <a:buFont typeface="Arial"/>
              <a:buChar char="⚬"/>
            </a:pPr>
            <a:r>
              <a:rPr lang="en-US" sz="3898">
                <a:solidFill>
                  <a:srgbClr val="000000"/>
                </a:solidFill>
                <a:latin typeface="Canva Sans"/>
                <a:ea typeface="Canva Sans"/>
                <a:cs typeface="Canva Sans"/>
                <a:sym typeface="Canva Sans"/>
              </a:rPr>
              <a:t>conditional Formatting- missing values</a:t>
            </a:r>
          </a:p>
        </p:txBody>
      </p:sp>
      <p:sp>
        <p:nvSpPr>
          <p:cNvPr name="TextBox 22" id="22"/>
          <p:cNvSpPr txBox="true"/>
          <p:nvPr/>
        </p:nvSpPr>
        <p:spPr>
          <a:xfrm rot="0">
            <a:off x="5490666" y="3686810"/>
            <a:ext cx="6835180" cy="647065"/>
          </a:xfrm>
          <a:prstGeom prst="rect">
            <a:avLst/>
          </a:prstGeom>
        </p:spPr>
        <p:txBody>
          <a:bodyPr anchor="t" rtlCol="false" tIns="0" lIns="0" bIns="0" rIns="0">
            <a:spAutoFit/>
          </a:bodyPr>
          <a:lstStyle/>
          <a:p>
            <a:pPr algn="ctr" marL="777118" indent="-259039" lvl="2">
              <a:lnSpc>
                <a:spcPts val="4759"/>
              </a:lnSpc>
              <a:buFont typeface="Arial"/>
              <a:buChar char="⚬"/>
            </a:pPr>
            <a:r>
              <a:rPr lang="en-US" sz="3399">
                <a:solidFill>
                  <a:srgbClr val="000000"/>
                </a:solidFill>
                <a:latin typeface="Canva Sans"/>
                <a:ea typeface="Canva Sans"/>
                <a:cs typeface="Canva Sans"/>
                <a:sym typeface="Canva Sans"/>
              </a:rPr>
              <a:t>filtering -Remove   blank cells</a:t>
            </a:r>
          </a:p>
        </p:txBody>
      </p:sp>
      <p:sp>
        <p:nvSpPr>
          <p:cNvPr name="TextBox 23" id="23"/>
          <p:cNvSpPr txBox="true"/>
          <p:nvPr/>
        </p:nvSpPr>
        <p:spPr>
          <a:xfrm rot="0">
            <a:off x="5490666" y="5209540"/>
            <a:ext cx="9783137" cy="627308"/>
          </a:xfrm>
          <a:prstGeom prst="rect">
            <a:avLst/>
          </a:prstGeom>
        </p:spPr>
        <p:txBody>
          <a:bodyPr anchor="t" rtlCol="false" tIns="0" lIns="0" bIns="0" rIns="0">
            <a:spAutoFit/>
          </a:bodyPr>
          <a:lstStyle/>
          <a:p>
            <a:pPr algn="ctr" marL="783502" indent="-261167" lvl="2">
              <a:lnSpc>
                <a:spcPts val="4798"/>
              </a:lnSpc>
              <a:buFont typeface="Arial"/>
              <a:buChar char="⚬"/>
            </a:pPr>
            <a:r>
              <a:rPr lang="en-US" sz="3427">
                <a:solidFill>
                  <a:srgbClr val="000000"/>
                </a:solidFill>
                <a:latin typeface="Canva Sans"/>
                <a:ea typeface="Canva Sans"/>
                <a:cs typeface="Canva Sans"/>
                <a:sym typeface="Canva Sans"/>
              </a:rPr>
              <a:t>Pivot table -Summarizing data set </a:t>
            </a:r>
          </a:p>
        </p:txBody>
      </p:sp>
      <p:sp>
        <p:nvSpPr>
          <p:cNvPr name="TextBox 24" id="24"/>
          <p:cNvSpPr txBox="true"/>
          <p:nvPr/>
        </p:nvSpPr>
        <p:spPr>
          <a:xfrm rot="0">
            <a:off x="5490666" y="4438650"/>
            <a:ext cx="12085966" cy="647065"/>
          </a:xfrm>
          <a:prstGeom prst="rect">
            <a:avLst/>
          </a:prstGeom>
        </p:spPr>
        <p:txBody>
          <a:bodyPr anchor="t" rtlCol="false" tIns="0" lIns="0" bIns="0" rIns="0">
            <a:spAutoFit/>
          </a:bodyPr>
          <a:lstStyle/>
          <a:p>
            <a:pPr algn="ctr" marL="777118" indent="-259039" lvl="2">
              <a:lnSpc>
                <a:spcPts val="4759"/>
              </a:lnSpc>
              <a:buFont typeface="Arial"/>
              <a:buChar char="⚬"/>
            </a:pPr>
            <a:r>
              <a:rPr lang="en-US" sz="3399">
                <a:solidFill>
                  <a:srgbClr val="000000"/>
                </a:solidFill>
                <a:latin typeface="Canva Sans"/>
                <a:ea typeface="Canva Sans"/>
                <a:cs typeface="Canva Sans"/>
                <a:sym typeface="Canva Sans"/>
              </a:rPr>
              <a:t>Formula -performance for( very  high, High, medium ).</a:t>
            </a:r>
          </a:p>
        </p:txBody>
      </p:sp>
      <p:sp>
        <p:nvSpPr>
          <p:cNvPr name="TextBox 25" id="25"/>
          <p:cNvSpPr txBox="true"/>
          <p:nvPr/>
        </p:nvSpPr>
        <p:spPr>
          <a:xfrm rot="0">
            <a:off x="5490666" y="6123745"/>
            <a:ext cx="8634433" cy="646728"/>
          </a:xfrm>
          <a:prstGeom prst="rect">
            <a:avLst/>
          </a:prstGeom>
        </p:spPr>
        <p:txBody>
          <a:bodyPr anchor="t" rtlCol="false" tIns="0" lIns="0" bIns="0" rIns="0">
            <a:spAutoFit/>
          </a:bodyPr>
          <a:lstStyle/>
          <a:p>
            <a:pPr algn="ctr" marL="780240" indent="-260080" lvl="2">
              <a:lnSpc>
                <a:spcPts val="4778"/>
              </a:lnSpc>
              <a:buFont typeface="Arial"/>
              <a:buChar char="⚬"/>
            </a:pPr>
            <a:r>
              <a:rPr lang="en-US" sz="3413">
                <a:solidFill>
                  <a:srgbClr val="000000"/>
                </a:solidFill>
                <a:latin typeface="Canva Sans"/>
                <a:ea typeface="Canva Sans"/>
                <a:cs typeface="Canva Sans"/>
                <a:sym typeface="Canva Sans"/>
              </a:rPr>
              <a:t>Graph - data visualization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2" id="12"/>
          <p:cNvSpPr txBox="true"/>
          <p:nvPr/>
        </p:nvSpPr>
        <p:spPr>
          <a:xfrm rot="0">
            <a:off x="1132998" y="540066"/>
            <a:ext cx="16022002" cy="1175385"/>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Dataset Description</a:t>
            </a:r>
          </a:p>
        </p:txBody>
      </p:sp>
      <p:sp>
        <p:nvSpPr>
          <p:cNvPr name="TextBox 13" id="13"/>
          <p:cNvSpPr txBox="true"/>
          <p:nvPr/>
        </p:nvSpPr>
        <p:spPr>
          <a:xfrm rot="0">
            <a:off x="1275427" y="2243521"/>
            <a:ext cx="7480598" cy="6470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employee data set source - </a:t>
            </a:r>
            <a:r>
              <a:rPr lang="en-US" sz="3399">
                <a:solidFill>
                  <a:srgbClr val="000000"/>
                </a:solidFill>
                <a:latin typeface="Canva Sans Bold"/>
                <a:ea typeface="Canva Sans Bold"/>
                <a:cs typeface="Canva Sans Bold"/>
                <a:sym typeface="Canva Sans Bold"/>
              </a:rPr>
              <a:t>KAGGLE</a:t>
            </a:r>
          </a:p>
        </p:txBody>
      </p:sp>
      <p:sp>
        <p:nvSpPr>
          <p:cNvPr name="TextBox 14" id="14"/>
          <p:cNvSpPr txBox="true"/>
          <p:nvPr/>
        </p:nvSpPr>
        <p:spPr>
          <a:xfrm rot="0">
            <a:off x="1132998" y="2991992"/>
            <a:ext cx="4038302" cy="6470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TOTAL 9 FEATURES</a:t>
            </a:r>
          </a:p>
        </p:txBody>
      </p:sp>
      <p:sp>
        <p:nvSpPr>
          <p:cNvPr name="TextBox 15" id="15"/>
          <p:cNvSpPr txBox="true"/>
          <p:nvPr/>
        </p:nvSpPr>
        <p:spPr>
          <a:xfrm rot="0">
            <a:off x="1275427" y="3834383"/>
            <a:ext cx="3938786" cy="6470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6  FEATURES USED</a:t>
            </a:r>
          </a:p>
        </p:txBody>
      </p:sp>
      <p:sp>
        <p:nvSpPr>
          <p:cNvPr name="TextBox 16" id="16"/>
          <p:cNvSpPr txBox="true"/>
          <p:nvPr/>
        </p:nvSpPr>
        <p:spPr>
          <a:xfrm rot="0">
            <a:off x="2766089" y="5338445"/>
            <a:ext cx="6145113" cy="647065"/>
          </a:xfrm>
          <a:prstGeom prst="rect">
            <a:avLst/>
          </a:prstGeom>
        </p:spPr>
        <p:txBody>
          <a:bodyPr anchor="t" rtlCol="false" tIns="0" lIns="0" bIns="0" rIns="0">
            <a:spAutoFit/>
          </a:bodyPr>
          <a:lstStyle/>
          <a:p>
            <a:pPr algn="ctr" marL="777118" indent="-259039" lvl="2">
              <a:lnSpc>
                <a:spcPts val="4759"/>
              </a:lnSpc>
              <a:buFont typeface="Arial"/>
              <a:buChar char="⚬"/>
            </a:pPr>
            <a:r>
              <a:rPr lang="en-US" sz="3399">
                <a:solidFill>
                  <a:srgbClr val="000000"/>
                </a:solidFill>
                <a:latin typeface="Canva Sans"/>
                <a:ea typeface="Canva Sans"/>
                <a:cs typeface="Canva Sans"/>
                <a:sym typeface="Canva Sans"/>
              </a:rPr>
              <a:t>EMPLOYEE NAME IN TAXT</a:t>
            </a:r>
          </a:p>
        </p:txBody>
      </p:sp>
      <p:sp>
        <p:nvSpPr>
          <p:cNvPr name="TextBox 17" id="17"/>
          <p:cNvSpPr txBox="true"/>
          <p:nvPr/>
        </p:nvSpPr>
        <p:spPr>
          <a:xfrm rot="0">
            <a:off x="2717918" y="6061710"/>
            <a:ext cx="2516882" cy="647065"/>
          </a:xfrm>
          <a:prstGeom prst="rect">
            <a:avLst/>
          </a:prstGeom>
        </p:spPr>
        <p:txBody>
          <a:bodyPr anchor="t" rtlCol="false" tIns="0" lIns="0" bIns="0" rIns="0">
            <a:spAutoFit/>
          </a:bodyPr>
          <a:lstStyle/>
          <a:p>
            <a:pPr algn="ctr" marL="777118" indent="-259039" lvl="2">
              <a:lnSpc>
                <a:spcPts val="4759"/>
              </a:lnSpc>
              <a:buFont typeface="Arial"/>
              <a:buChar char="⚬"/>
            </a:pPr>
            <a:r>
              <a:rPr lang="en-US" sz="3399">
                <a:solidFill>
                  <a:srgbClr val="000000"/>
                </a:solidFill>
                <a:latin typeface="Canva Sans"/>
                <a:ea typeface="Canva Sans"/>
                <a:cs typeface="Canva Sans"/>
                <a:sym typeface="Canva Sans"/>
              </a:rPr>
              <a:t>GENDER</a:t>
            </a:r>
          </a:p>
        </p:txBody>
      </p:sp>
      <p:sp>
        <p:nvSpPr>
          <p:cNvPr name="TextBox 18" id="18"/>
          <p:cNvSpPr txBox="true"/>
          <p:nvPr/>
        </p:nvSpPr>
        <p:spPr>
          <a:xfrm rot="0">
            <a:off x="2766089" y="6694488"/>
            <a:ext cx="3660775" cy="647065"/>
          </a:xfrm>
          <a:prstGeom prst="rect">
            <a:avLst/>
          </a:prstGeom>
        </p:spPr>
        <p:txBody>
          <a:bodyPr anchor="t" rtlCol="false" tIns="0" lIns="0" bIns="0" rIns="0">
            <a:spAutoFit/>
          </a:bodyPr>
          <a:lstStyle/>
          <a:p>
            <a:pPr algn="ctr" marL="777118" indent="-259039" lvl="2">
              <a:lnSpc>
                <a:spcPts val="4759"/>
              </a:lnSpc>
              <a:buFont typeface="Arial"/>
              <a:buChar char="⚬"/>
            </a:pPr>
            <a:r>
              <a:rPr lang="en-US" sz="3399">
                <a:solidFill>
                  <a:srgbClr val="000000"/>
                </a:solidFill>
                <a:latin typeface="Canva Sans"/>
                <a:ea typeface="Canva Sans"/>
                <a:cs typeface="Canva Sans"/>
                <a:sym typeface="Canva Sans"/>
              </a:rPr>
              <a:t>DEPARTMENT</a:t>
            </a:r>
          </a:p>
        </p:txBody>
      </p:sp>
      <p:sp>
        <p:nvSpPr>
          <p:cNvPr name="TextBox 19" id="19"/>
          <p:cNvSpPr txBox="true"/>
          <p:nvPr/>
        </p:nvSpPr>
        <p:spPr>
          <a:xfrm rot="0">
            <a:off x="2766089" y="7327265"/>
            <a:ext cx="6409036" cy="647065"/>
          </a:xfrm>
          <a:prstGeom prst="rect">
            <a:avLst/>
          </a:prstGeom>
        </p:spPr>
        <p:txBody>
          <a:bodyPr anchor="t" rtlCol="false" tIns="0" lIns="0" bIns="0" rIns="0">
            <a:spAutoFit/>
          </a:bodyPr>
          <a:lstStyle/>
          <a:p>
            <a:pPr algn="ctr" marL="777118" indent="-259039" lvl="2">
              <a:lnSpc>
                <a:spcPts val="4759"/>
              </a:lnSpc>
              <a:buFont typeface="Arial"/>
              <a:buChar char="⚬"/>
            </a:pPr>
            <a:r>
              <a:rPr lang="en-US" sz="3399">
                <a:solidFill>
                  <a:srgbClr val="000000"/>
                </a:solidFill>
                <a:latin typeface="Canva Sans"/>
                <a:ea typeface="Canva Sans"/>
                <a:cs typeface="Canva Sans"/>
                <a:sym typeface="Canva Sans"/>
              </a:rPr>
              <a:t>employee job rate- number</a:t>
            </a:r>
          </a:p>
        </p:txBody>
      </p:sp>
      <p:sp>
        <p:nvSpPr>
          <p:cNvPr name="TextBox 20" id="20"/>
          <p:cNvSpPr txBox="true"/>
          <p:nvPr/>
        </p:nvSpPr>
        <p:spPr>
          <a:xfrm rot="0">
            <a:off x="2766089" y="4615180"/>
            <a:ext cx="6048772" cy="647065"/>
          </a:xfrm>
          <a:prstGeom prst="rect">
            <a:avLst/>
          </a:prstGeom>
        </p:spPr>
        <p:txBody>
          <a:bodyPr anchor="t" rtlCol="false" tIns="0" lIns="0" bIns="0" rIns="0">
            <a:spAutoFit/>
          </a:bodyPr>
          <a:lstStyle/>
          <a:p>
            <a:pPr algn="ctr" marL="777118" indent="-259039" lvl="2">
              <a:lnSpc>
                <a:spcPts val="4759"/>
              </a:lnSpc>
              <a:buFont typeface="Arial"/>
              <a:buChar char="⚬"/>
            </a:pPr>
            <a:r>
              <a:rPr lang="en-US" sz="3399">
                <a:solidFill>
                  <a:srgbClr val="000000"/>
                </a:solidFill>
                <a:latin typeface="Canva Sans"/>
                <a:ea typeface="Canva Sans"/>
                <a:cs typeface="Canva Sans"/>
                <a:sym typeface="Canva Sans"/>
              </a:rPr>
              <a:t>Numbers of years worked</a:t>
            </a:r>
          </a:p>
        </p:txBody>
      </p:sp>
      <p:sp>
        <p:nvSpPr>
          <p:cNvPr name="TextBox 21" id="21"/>
          <p:cNvSpPr txBox="true"/>
          <p:nvPr/>
        </p:nvSpPr>
        <p:spPr>
          <a:xfrm rot="0">
            <a:off x="2717918" y="8174355"/>
            <a:ext cx="5774333" cy="647065"/>
          </a:xfrm>
          <a:prstGeom prst="rect">
            <a:avLst/>
          </a:prstGeom>
        </p:spPr>
        <p:txBody>
          <a:bodyPr anchor="t" rtlCol="false" tIns="0" lIns="0" bIns="0" rIns="0">
            <a:spAutoFit/>
          </a:bodyPr>
          <a:lstStyle/>
          <a:p>
            <a:pPr algn="ctr" marL="777118" indent="-259039" lvl="2">
              <a:lnSpc>
                <a:spcPts val="4759"/>
              </a:lnSpc>
              <a:buFont typeface="Arial"/>
              <a:buChar char="⚬"/>
            </a:pPr>
            <a:r>
              <a:rPr lang="en-US" sz="3399">
                <a:solidFill>
                  <a:srgbClr val="000000"/>
                </a:solidFill>
                <a:latin typeface="Canva Sans"/>
                <a:ea typeface="Canva Sans"/>
                <a:cs typeface="Canva Sans"/>
                <a:sym typeface="Canva Sans"/>
              </a:rPr>
              <a:t>employee job rate- textr</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2" id="12"/>
          <p:cNvSpPr txBox="true"/>
          <p:nvPr/>
        </p:nvSpPr>
        <p:spPr>
          <a:xfrm rot="0">
            <a:off x="1128712" y="9710006"/>
            <a:ext cx="2660333" cy="268605"/>
          </a:xfrm>
          <a:prstGeom prst="rect">
            <a:avLst/>
          </a:prstGeom>
        </p:spPr>
        <p:txBody>
          <a:bodyPr anchor="t" rtlCol="false" tIns="0" lIns="0" bIns="0" rIns="0">
            <a:spAutoFit/>
          </a:bodyPr>
          <a:lstStyle/>
          <a:p>
            <a:pPr algn="l">
              <a:lnSpc>
                <a:spcPts val="1911"/>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sp>
        <p:nvSpPr>
          <p:cNvPr name="Freeform 13" id="13"/>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5" id="15"/>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grpSp>
        <p:nvGrpSpPr>
          <p:cNvPr name="Group 16" id="16"/>
          <p:cNvGrpSpPr/>
          <p:nvPr/>
        </p:nvGrpSpPr>
        <p:grpSpPr>
          <a:xfrm rot="0">
            <a:off x="100012" y="5072060"/>
            <a:ext cx="3700462" cy="5129212"/>
            <a:chOff x="0" y="0"/>
            <a:chExt cx="4933949" cy="6838949"/>
          </a:xfrm>
        </p:grpSpPr>
        <p:sp>
          <p:nvSpPr>
            <p:cNvPr name="Freeform 17" id="17"/>
            <p:cNvSpPr/>
            <p:nvPr/>
          </p:nvSpPr>
          <p:spPr>
            <a:xfrm flipH="false" flipV="false" rot="0">
              <a:off x="0" y="0"/>
              <a:ext cx="4933950" cy="6838950"/>
            </a:xfrm>
            <a:custGeom>
              <a:avLst/>
              <a:gdLst/>
              <a:ahLst/>
              <a:cxnLst/>
              <a:rect r="r" b="b" t="t" l="l"/>
              <a:pathLst>
                <a:path h="6838950" w="4933950">
                  <a:moveTo>
                    <a:pt x="0" y="0"/>
                  </a:moveTo>
                  <a:lnTo>
                    <a:pt x="4933950" y="0"/>
                  </a:lnTo>
                  <a:lnTo>
                    <a:pt x="4933950" y="6838950"/>
                  </a:lnTo>
                  <a:lnTo>
                    <a:pt x="0" y="6838950"/>
                  </a:lnTo>
                  <a:lnTo>
                    <a:pt x="0" y="0"/>
                  </a:lnTo>
                  <a:close/>
                </a:path>
              </a:pathLst>
            </a:custGeom>
            <a:blipFill>
              <a:blip r:embed="rId28"/>
              <a:stretch>
                <a:fillRect l="0" t="-1458" r="0" b="-1458"/>
              </a:stretch>
            </a:blipFill>
          </p:spPr>
        </p:sp>
      </p:grpSp>
      <p:sp>
        <p:nvSpPr>
          <p:cNvPr name="TextBox 18" id="18"/>
          <p:cNvSpPr txBox="true"/>
          <p:nvPr/>
        </p:nvSpPr>
        <p:spPr>
          <a:xfrm rot="0">
            <a:off x="671512" y="979867"/>
            <a:ext cx="13158788" cy="990600"/>
          </a:xfrm>
          <a:prstGeom prst="rect">
            <a:avLst/>
          </a:prstGeom>
        </p:spPr>
        <p:txBody>
          <a:bodyPr anchor="t" rtlCol="false" tIns="0" lIns="0" bIns="0" rIns="0">
            <a:spAutoFit/>
          </a:bodyPr>
          <a:lstStyle/>
          <a:p>
            <a:pPr algn="l">
              <a:lnSpc>
                <a:spcPts val="7650"/>
              </a:lnSpc>
            </a:pPr>
            <a:r>
              <a:rPr lang="en-US" sz="6375" spc="30">
                <a:solidFill>
                  <a:srgbClr val="000000"/>
                </a:solidFill>
                <a:latin typeface="Trebuchet MS Bold"/>
                <a:ea typeface="Trebuchet MS Bold"/>
                <a:cs typeface="Trebuchet MS Bold"/>
                <a:sym typeface="Trebuchet MS Bold"/>
              </a:rPr>
              <a:t>THE "WOW" IN OUR SOLUTION</a:t>
            </a:r>
          </a:p>
        </p:txBody>
      </p:sp>
      <p:sp>
        <p:nvSpPr>
          <p:cNvPr name="TextBox 19" id="19"/>
          <p:cNvSpPr txBox="true"/>
          <p:nvPr/>
        </p:nvSpPr>
        <p:spPr>
          <a:xfrm rot="0">
            <a:off x="16915827" y="9697941"/>
            <a:ext cx="342900"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20" id="20"/>
          <p:cNvSpPr txBox="true"/>
          <p:nvPr/>
        </p:nvSpPr>
        <p:spPr>
          <a:xfrm rot="0">
            <a:off x="671512" y="3074695"/>
            <a:ext cx="16252031" cy="647065"/>
          </a:xfrm>
          <a:prstGeom prst="rect">
            <a:avLst/>
          </a:prstGeom>
        </p:spPr>
        <p:txBody>
          <a:bodyPr anchor="t" rtlCol="false" tIns="0" lIns="0" bIns="0" rIns="0">
            <a:spAutoFit/>
          </a:bodyPr>
          <a:lstStyle/>
          <a:p>
            <a:pPr algn="ctr" marL="777118" indent="-259039" lvl="2">
              <a:lnSpc>
                <a:spcPts val="4759"/>
              </a:lnSpc>
              <a:buFont typeface="Arial"/>
              <a:buChar char="⚬"/>
            </a:pPr>
            <a:r>
              <a:rPr lang="en-US" sz="3399">
                <a:solidFill>
                  <a:srgbClr val="000000"/>
                </a:solidFill>
                <a:latin typeface="Canva Sans"/>
                <a:ea typeface="Canva Sans"/>
                <a:cs typeface="Canva Sans"/>
                <a:sym typeface="Canva Sans"/>
              </a:rPr>
              <a:t>Conditional Formatting - in that i deleting the blank and empty cells  </a:t>
            </a:r>
          </a:p>
        </p:txBody>
      </p:sp>
      <p:sp>
        <p:nvSpPr>
          <p:cNvPr name="TextBox 21" id="21"/>
          <p:cNvSpPr txBox="true"/>
          <p:nvPr/>
        </p:nvSpPr>
        <p:spPr>
          <a:xfrm rot="0">
            <a:off x="813517" y="3788435"/>
            <a:ext cx="15968022" cy="570903"/>
          </a:xfrm>
          <a:prstGeom prst="rect">
            <a:avLst/>
          </a:prstGeom>
        </p:spPr>
        <p:txBody>
          <a:bodyPr anchor="t" rtlCol="false" tIns="0" lIns="0" bIns="0" rIns="0">
            <a:spAutoFit/>
          </a:bodyPr>
          <a:lstStyle/>
          <a:p>
            <a:pPr algn="ctr" marL="691113" indent="-230371" lvl="2">
              <a:lnSpc>
                <a:spcPts val="4231"/>
              </a:lnSpc>
              <a:buFont typeface="Arial"/>
              <a:buChar char="⚬"/>
            </a:pPr>
            <a:r>
              <a:rPr lang="en-US" sz="3022">
                <a:solidFill>
                  <a:srgbClr val="000000"/>
                </a:solidFill>
                <a:latin typeface="Canva Sans"/>
                <a:ea typeface="Canva Sans"/>
                <a:cs typeface="Canva Sans"/>
                <a:sym typeface="Canva Sans"/>
              </a:rPr>
              <a:t>formula for analysising the employee performance using the formula </a:t>
            </a:r>
          </a:p>
        </p:txBody>
      </p:sp>
      <p:sp>
        <p:nvSpPr>
          <p:cNvPr name="TextBox 22" id="22"/>
          <p:cNvSpPr txBox="true"/>
          <p:nvPr/>
        </p:nvSpPr>
        <p:spPr>
          <a:xfrm rot="0">
            <a:off x="2319978" y="4773835"/>
            <a:ext cx="15968022" cy="6470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ea typeface="Canva Sans Bold"/>
                <a:cs typeface="Canva Sans Bold"/>
                <a:sym typeface="Canva Sans Bold"/>
              </a:rPr>
              <a:t>=IFS(L2&gt;=5,"veryhigh",L2&gt;=4,"high",L2&gt;=3,"medium",TRUE,"low")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DAGPTfgydnU</dc:identifier>
  <dcterms:modified xsi:type="dcterms:W3CDTF">2011-08-01T06:04:30Z</dcterms:modified>
  <cp:revision>1</cp:revision>
  <dc:title>Employee_Data_Analysis_2.pptx_20240828_154339_0000.pptx</dc:title>
</cp:coreProperties>
</file>