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4" r:id="rId3"/>
    <p:sldId id="260" r:id="rId4"/>
    <p:sldId id="265" r:id="rId5"/>
    <p:sldId id="270" r:id="rId6"/>
    <p:sldId id="266" r:id="rId7"/>
    <p:sldId id="257" r:id="rId8"/>
    <p:sldId id="271" r:id="rId9"/>
    <p:sldId id="259" r:id="rId10"/>
    <p:sldId id="268" r:id="rId11"/>
    <p:sldId id="267" r:id="rId12"/>
    <p:sldId id="269"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09"/>
    <p:restoredTop sz="77214"/>
  </p:normalViewPr>
  <p:slideViewPr>
    <p:cSldViewPr snapToGrid="0">
      <p:cViewPr varScale="1">
        <p:scale>
          <a:sx n="103" d="100"/>
          <a:sy n="103" d="100"/>
        </p:scale>
        <p:origin x="9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157AAA-4441-A84F-B5C0-E7E1D626126C}" type="datetimeFigureOut">
              <a:rPr lang="en-GB" smtClean="0"/>
              <a:t>13/02/2024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58B372-7DF4-DB4B-9465-F75CCD7B9F99}" type="slidenum">
              <a:rPr lang="en-GB" smtClean="0"/>
              <a:t>‹#›</a:t>
            </a:fld>
            <a:endParaRPr lang="en-GB"/>
          </a:p>
        </p:txBody>
      </p:sp>
    </p:spTree>
    <p:extLst>
      <p:ext uri="{BB962C8B-B14F-4D97-AF65-F5344CB8AC3E}">
        <p14:creationId xmlns:p14="http://schemas.microsoft.com/office/powerpoint/2010/main" val="745555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u="sng" kern="100" dirty="0">
                <a:effectLst/>
                <a:latin typeface="Aptos" panose="020B0004020202020204" pitchFamily="34" charset="0"/>
                <a:ea typeface="Aptos" panose="020B0004020202020204" pitchFamily="34" charset="0"/>
                <a:cs typeface="Times New Roman" panose="02020603050405020304" pitchFamily="18" charset="0"/>
              </a:rPr>
              <a:t>Title</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This presentation is titled Exploring the intersection: Obesity Trends and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Accessibility in London Boroughs.</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term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refer to cycling docking station.</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b="1" u="sng" kern="100" dirty="0">
                <a:effectLst/>
                <a:latin typeface="Aptos" panose="020B0004020202020204" pitchFamily="34" charset="0"/>
                <a:ea typeface="Aptos" panose="020B0004020202020204" pitchFamily="34" charset="0"/>
                <a:cs typeface="Times New Roman" panose="02020603050405020304" pitchFamily="18" charset="0"/>
              </a:rPr>
              <a:t>Aims &amp; Objectives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aim of this presentation is to create a minimum viable product to enable decision makers, who wants to encourage people </a:t>
            </a:r>
            <a:r>
              <a:rPr lang="en-GB" sz="1800" kern="100">
                <a:effectLst/>
                <a:latin typeface="Aptos" panose="020B0004020202020204" pitchFamily="34" charset="0"/>
                <a:ea typeface="Aptos" panose="020B0004020202020204" pitchFamily="34" charset="0"/>
                <a:cs typeface="Times New Roman" panose="02020603050405020304" pitchFamily="18" charset="0"/>
              </a:rPr>
              <a:t>to exercise, to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select optimal sites for new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There are several stages in developing the minimum viable product.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Step 1 is to understand the current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infrastructure across London.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next step is to understand the prevalence of obesity across the London Boroughs.</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Lastly, by combining the above, make an interactive tool to enable the decision maker to explore the data and make a suitable decision.</a:t>
            </a:r>
          </a:p>
        </p:txBody>
      </p:sp>
      <p:sp>
        <p:nvSpPr>
          <p:cNvPr id="4" name="Slide Number Placeholder 3"/>
          <p:cNvSpPr>
            <a:spLocks noGrp="1"/>
          </p:cNvSpPr>
          <p:nvPr>
            <p:ph type="sldNum" sz="quarter" idx="5"/>
          </p:nvPr>
        </p:nvSpPr>
        <p:spPr/>
        <p:txBody>
          <a:bodyPr/>
          <a:lstStyle/>
          <a:p>
            <a:fld id="{A758B372-7DF4-DB4B-9465-F75CCD7B9F99}" type="slidenum">
              <a:rPr lang="en-GB" smtClean="0"/>
              <a:t>1</a:t>
            </a:fld>
            <a:endParaRPr lang="en-GB"/>
          </a:p>
        </p:txBody>
      </p:sp>
    </p:spTree>
    <p:extLst>
      <p:ext uri="{BB962C8B-B14F-4D97-AF65-F5344CB8AC3E}">
        <p14:creationId xmlns:p14="http://schemas.microsoft.com/office/powerpoint/2010/main" val="1778865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E6690-79D9-5A43-ED91-8FDDB93C9B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DD0D8A-6C3C-1293-2237-C6BE5B39FE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F79E0F-29C3-F46B-083B-505F08EBBD51}"/>
              </a:ext>
            </a:extLst>
          </p:cNvPr>
          <p:cNvSpPr>
            <a:spLocks noGrp="1"/>
          </p:cNvSpPr>
          <p:nvPr>
            <p:ph type="body" idx="1"/>
          </p:nvPr>
        </p:nvSpPr>
        <p:spPr/>
        <p: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This is an initial iteration of the tool that the decision maker could use. Based on this tool, and some data manipulation in Python. It is possible to see, based purely on the obesity values, the recommendations are: …</a:t>
            </a:r>
          </a:p>
        </p:txBody>
      </p:sp>
      <p:sp>
        <p:nvSpPr>
          <p:cNvPr id="4" name="Slide Number Placeholder 3">
            <a:extLst>
              <a:ext uri="{FF2B5EF4-FFF2-40B4-BE49-F238E27FC236}">
                <a16:creationId xmlns:a16="http://schemas.microsoft.com/office/drawing/2014/main" id="{9C411476-CB57-56F8-9D60-CFC002E332BD}"/>
              </a:ext>
            </a:extLst>
          </p:cNvPr>
          <p:cNvSpPr>
            <a:spLocks noGrp="1"/>
          </p:cNvSpPr>
          <p:nvPr>
            <p:ph type="sldNum" sz="quarter" idx="5"/>
          </p:nvPr>
        </p:nvSpPr>
        <p:spPr/>
        <p:txBody>
          <a:bodyPr/>
          <a:lstStyle/>
          <a:p>
            <a:fld id="{A758B372-7DF4-DB4B-9465-F75CCD7B9F99}" type="slidenum">
              <a:rPr lang="en-GB" smtClean="0"/>
              <a:t>10</a:t>
            </a:fld>
            <a:endParaRPr lang="en-GB"/>
          </a:p>
        </p:txBody>
      </p:sp>
    </p:spTree>
    <p:extLst>
      <p:ext uri="{BB962C8B-B14F-4D97-AF65-F5344CB8AC3E}">
        <p14:creationId xmlns:p14="http://schemas.microsoft.com/office/powerpoint/2010/main" val="3075036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350DD-FC47-D1EE-CDFF-09B0292EC7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04954F-D078-8BA5-FA26-976B3161D6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0F0D3B-1876-1902-9D4C-3AC2AF765FC7}"/>
              </a:ext>
            </a:extLst>
          </p:cNvPr>
          <p:cNvSpPr>
            <a:spLocks noGrp="1"/>
          </p:cNvSpPr>
          <p:nvPr>
            <p:ph type="body" idx="1"/>
          </p:nvPr>
        </p:nvSpPr>
        <p:spPr/>
        <p: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Upon doing some reading, I understand TfL has other requirement when installing new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including the financial considerations, proximity to other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and cycling propensity within the boroughs. The scenario I wanted to investigate was the proximity to other infrastructure.</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I made a simplified assumption; I created a Boolean variable called proximity and labelled it one if the brough in consideration is adjacent to another borough with existing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This resulted in:…… being suggested</a:t>
            </a:r>
            <a:endParaRPr lang="en-GB" dirty="0"/>
          </a:p>
        </p:txBody>
      </p:sp>
      <p:sp>
        <p:nvSpPr>
          <p:cNvPr id="4" name="Slide Number Placeholder 3">
            <a:extLst>
              <a:ext uri="{FF2B5EF4-FFF2-40B4-BE49-F238E27FC236}">
                <a16:creationId xmlns:a16="http://schemas.microsoft.com/office/drawing/2014/main" id="{849A5ACE-B3E8-6ED3-935A-66C8B5DE9AD1}"/>
              </a:ext>
            </a:extLst>
          </p:cNvPr>
          <p:cNvSpPr>
            <a:spLocks noGrp="1"/>
          </p:cNvSpPr>
          <p:nvPr>
            <p:ph type="sldNum" sz="quarter" idx="5"/>
          </p:nvPr>
        </p:nvSpPr>
        <p:spPr/>
        <p:txBody>
          <a:bodyPr/>
          <a:lstStyle/>
          <a:p>
            <a:fld id="{A758B372-7DF4-DB4B-9465-F75CCD7B9F99}" type="slidenum">
              <a:rPr lang="en-GB" smtClean="0"/>
              <a:t>11</a:t>
            </a:fld>
            <a:endParaRPr lang="en-GB"/>
          </a:p>
        </p:txBody>
      </p:sp>
    </p:spTree>
    <p:extLst>
      <p:ext uri="{BB962C8B-B14F-4D97-AF65-F5344CB8AC3E}">
        <p14:creationId xmlns:p14="http://schemas.microsoft.com/office/powerpoint/2010/main" val="80834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DD95E-BC20-800A-DE93-574C9FEE4F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C8D8CE-2983-7B7C-4248-36F18C6CE5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34A443-7BB2-42BE-6CD6-41A9FFF6EA08}"/>
              </a:ext>
            </a:extLst>
          </p:cNvPr>
          <p:cNvSpPr>
            <a:spLocks noGrp="1"/>
          </p:cNvSpPr>
          <p:nvPr>
            <p:ph type="body" idx="1"/>
          </p:nvPr>
        </p:nvSpPr>
        <p:spPr/>
        <p: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Three of the boroughs that were outlined as recommendations for the previous scenario remained in this scenario too.</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If the decision maker considers both scenarios, the suggestions will be: …</a:t>
            </a:r>
          </a:p>
        </p:txBody>
      </p:sp>
      <p:sp>
        <p:nvSpPr>
          <p:cNvPr id="4" name="Slide Number Placeholder 3">
            <a:extLst>
              <a:ext uri="{FF2B5EF4-FFF2-40B4-BE49-F238E27FC236}">
                <a16:creationId xmlns:a16="http://schemas.microsoft.com/office/drawing/2014/main" id="{0EF65BF7-4AD2-D556-5393-26E0E28AC504}"/>
              </a:ext>
            </a:extLst>
          </p:cNvPr>
          <p:cNvSpPr>
            <a:spLocks noGrp="1"/>
          </p:cNvSpPr>
          <p:nvPr>
            <p:ph type="sldNum" sz="quarter" idx="5"/>
          </p:nvPr>
        </p:nvSpPr>
        <p:spPr/>
        <p:txBody>
          <a:bodyPr/>
          <a:lstStyle/>
          <a:p>
            <a:fld id="{A758B372-7DF4-DB4B-9465-F75CCD7B9F99}" type="slidenum">
              <a:rPr lang="en-GB" smtClean="0"/>
              <a:t>12</a:t>
            </a:fld>
            <a:endParaRPr lang="en-GB"/>
          </a:p>
        </p:txBody>
      </p:sp>
    </p:spTree>
    <p:extLst>
      <p:ext uri="{BB962C8B-B14F-4D97-AF65-F5344CB8AC3E}">
        <p14:creationId xmlns:p14="http://schemas.microsoft.com/office/powerpoint/2010/main" val="766925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this work was to be developed upon, the analyst has several options:</a:t>
            </a:r>
          </a:p>
          <a:p>
            <a:endParaRPr lang="en-GB" dirty="0"/>
          </a:p>
          <a:p>
            <a:r>
              <a:rPr lang="en-GB" dirty="0"/>
              <a:t>1) First is to develop a more granular recommendation by leveraging Middle Layer Super Output Areas</a:t>
            </a:r>
          </a:p>
          <a:p>
            <a:endParaRPr lang="en-GB" dirty="0"/>
          </a:p>
          <a:p>
            <a:r>
              <a:rPr lang="en-GB" dirty="0"/>
              <a:t>Other considerations include an update to the obesity values. The data I used was from 2021. If more up-to-date data was not available, the analyst could consider leveraging education or deprivation figures as a proxy as these correlate with obesity.</a:t>
            </a:r>
          </a:p>
          <a:p>
            <a:endParaRPr lang="en-GB" dirty="0"/>
          </a:p>
          <a:p>
            <a:r>
              <a:rPr lang="en-GB" dirty="0"/>
              <a:t>To get a more holistic view of obesity trends once should consider the obesity in children too. </a:t>
            </a:r>
          </a:p>
          <a:p>
            <a:endParaRPr lang="en-GB" dirty="0"/>
          </a:p>
          <a:p>
            <a:r>
              <a:rPr lang="en-GB" dirty="0"/>
              <a:t>It is also essential to investigate the cycling propensity within boroughs.</a:t>
            </a:r>
          </a:p>
          <a:p>
            <a:endParaRPr lang="en-GB" dirty="0"/>
          </a:p>
          <a:p>
            <a:r>
              <a:rPr lang="en-GB" dirty="0"/>
              <a:t>I would also recommend looking into national and international case studies of failed and successful exercise promotion schemes to gain insights into alternatives. For example, </a:t>
            </a:r>
            <a:r>
              <a:rPr lang="en-GB" dirty="0" err="1"/>
              <a:t>spain</a:t>
            </a:r>
            <a:r>
              <a:rPr lang="en-GB" dirty="0"/>
              <a:t> installed bike lanes instead of </a:t>
            </a:r>
            <a:r>
              <a:rPr lang="en-GB" dirty="0" err="1"/>
              <a:t>bikepoint</a:t>
            </a:r>
            <a:r>
              <a:rPr lang="en-GB" dirty="0"/>
              <a:t> to see a 11-fold increase in cycling.</a:t>
            </a:r>
          </a:p>
          <a:p>
            <a:endParaRPr lang="en-GB" dirty="0"/>
          </a:p>
          <a:p>
            <a:r>
              <a:rPr lang="en-GB" dirty="0"/>
              <a:t>In terms of visualisation, the interactive tool should be developed to include advanced zoom features. Platforms like </a:t>
            </a:r>
            <a:r>
              <a:rPr lang="en-GB" dirty="0" err="1"/>
              <a:t>streamlit</a:t>
            </a:r>
            <a:r>
              <a:rPr lang="en-GB" dirty="0"/>
              <a:t> should also be used to build interactive applications that decision makers can access.</a:t>
            </a:r>
          </a:p>
          <a:p>
            <a:endParaRPr lang="en-GB" dirty="0"/>
          </a:p>
          <a:p>
            <a:r>
              <a:rPr lang="en-GB" dirty="0"/>
              <a:t>Economic viability should also be considered. A cost-benefit analysis should be considered to evaluate the proposed expansion.</a:t>
            </a:r>
          </a:p>
          <a:p>
            <a:endParaRPr lang="en-GB" dirty="0"/>
          </a:p>
          <a:p>
            <a:r>
              <a:rPr lang="en-GB" dirty="0"/>
              <a:t>Although I leveraged my data science network to conduct an initial peer-review process, it was high level. A thorough review must be commissioned to access the quality of the product</a:t>
            </a:r>
          </a:p>
          <a:p>
            <a:endParaRPr lang="en-GB" dirty="0"/>
          </a:p>
          <a:p>
            <a:r>
              <a:rPr lang="en-GB" dirty="0"/>
              <a:t>Lastly, documents including a user guide, QA log and data log must be developed for accessibility and continuity purposes. Thank you for listening!</a:t>
            </a:r>
          </a:p>
        </p:txBody>
      </p:sp>
      <p:sp>
        <p:nvSpPr>
          <p:cNvPr id="4" name="Slide Number Placeholder 3"/>
          <p:cNvSpPr>
            <a:spLocks noGrp="1"/>
          </p:cNvSpPr>
          <p:nvPr>
            <p:ph type="sldNum" sz="quarter" idx="5"/>
          </p:nvPr>
        </p:nvSpPr>
        <p:spPr/>
        <p:txBody>
          <a:bodyPr/>
          <a:lstStyle/>
          <a:p>
            <a:fld id="{A758B372-7DF4-DB4B-9465-F75CCD7B9F99}" type="slidenum">
              <a:rPr lang="en-GB" smtClean="0"/>
              <a:t>13</a:t>
            </a:fld>
            <a:endParaRPr lang="en-GB"/>
          </a:p>
        </p:txBody>
      </p:sp>
    </p:spTree>
    <p:extLst>
      <p:ext uri="{BB962C8B-B14F-4D97-AF65-F5344CB8AC3E}">
        <p14:creationId xmlns:p14="http://schemas.microsoft.com/office/powerpoint/2010/main" val="886688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08D69-A59C-61D5-C242-A05CEE8C3B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BCD8B3-01AE-57C4-B3F6-322CD08633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C265A0-9D8C-6764-EB5D-9B78A7F477BA}"/>
              </a:ext>
            </a:extLst>
          </p:cNvPr>
          <p:cNvSpPr>
            <a:spLocks noGrp="1"/>
          </p:cNvSpPr>
          <p:nvPr>
            <p:ph type="body" idx="1"/>
          </p:nvPr>
        </p:nvSpPr>
        <p:spPr/>
        <p: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800" b="1" u="sng" kern="100" dirty="0">
                <a:effectLst/>
                <a:latin typeface="Aptos" panose="020B0004020202020204" pitchFamily="34" charset="0"/>
                <a:ea typeface="Aptos" panose="020B0004020202020204" pitchFamily="34" charset="0"/>
                <a:cs typeface="Times New Roman" panose="02020603050405020304" pitchFamily="18" charset="0"/>
              </a:rPr>
              <a:t>Recommendations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b="1" u="none" strike="noStrike" kern="100" dirty="0">
                <a:effectLst/>
                <a:latin typeface="Aptos" panose="020B0004020202020204" pitchFamily="34" charset="0"/>
                <a:ea typeface="Aptos" panose="020B0004020202020204" pitchFamily="34" charset="0"/>
                <a:cs typeface="Times New Roman" panose="02020603050405020304" pitchFamily="18" charset="0"/>
              </a:rPr>
              <a:t>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I explored two different scenarios when considering what recommendations to make. These scenarios will be explored in detail in the later slides. The recommendations outlined here are the intersection of the outcomes from both scenarios.</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recommendations are:</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buFont typeface="Symbol" pitchFamily="2" charset="2"/>
              <a:buChar cha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Barking and Dagenham</a:t>
            </a:r>
          </a:p>
          <a:p>
            <a:pPr marL="342900" lvl="0" indent="-342900">
              <a:buFont typeface="Symbol" pitchFamily="2" charset="2"/>
              <a:buChar cha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Croydon</a:t>
            </a:r>
          </a:p>
          <a:p>
            <a:pPr marL="342900" lvl="0" indent="-342900">
              <a:buFont typeface="Symbol" pitchFamily="2" charset="2"/>
              <a:buChar char=""/>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Hounslow</a:t>
            </a:r>
          </a:p>
        </p:txBody>
      </p:sp>
      <p:sp>
        <p:nvSpPr>
          <p:cNvPr id="4" name="Slide Number Placeholder 3">
            <a:extLst>
              <a:ext uri="{FF2B5EF4-FFF2-40B4-BE49-F238E27FC236}">
                <a16:creationId xmlns:a16="http://schemas.microsoft.com/office/drawing/2014/main" id="{4D6A3613-050C-F302-E315-1F29AE080335}"/>
              </a:ext>
            </a:extLst>
          </p:cNvPr>
          <p:cNvSpPr>
            <a:spLocks noGrp="1"/>
          </p:cNvSpPr>
          <p:nvPr>
            <p:ph type="sldNum" sz="quarter" idx="5"/>
          </p:nvPr>
        </p:nvSpPr>
        <p:spPr/>
        <p:txBody>
          <a:bodyPr/>
          <a:lstStyle/>
          <a:p>
            <a:fld id="{A758B372-7DF4-DB4B-9465-F75CCD7B9F99}" type="slidenum">
              <a:rPr lang="en-GB" smtClean="0"/>
              <a:t>2</a:t>
            </a:fld>
            <a:endParaRPr lang="en-GB"/>
          </a:p>
        </p:txBody>
      </p:sp>
    </p:spTree>
    <p:extLst>
      <p:ext uri="{BB962C8B-B14F-4D97-AF65-F5344CB8AC3E}">
        <p14:creationId xmlns:p14="http://schemas.microsoft.com/office/powerpoint/2010/main" val="1572544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u="sng" kern="100" dirty="0">
                <a:effectLst/>
                <a:latin typeface="Aptos" panose="020B0004020202020204" pitchFamily="34" charset="0"/>
                <a:ea typeface="Aptos" panose="020B0004020202020204" pitchFamily="34" charset="0"/>
                <a:cs typeface="Times New Roman" panose="02020603050405020304" pitchFamily="18" charset="0"/>
              </a:rPr>
              <a:t>Map current </a:t>
            </a:r>
            <a:r>
              <a:rPr lang="en-GB" sz="1800" b="1" u="sng" kern="100" dirty="0" err="1">
                <a:effectLst/>
                <a:latin typeface="Aptos" panose="020B0004020202020204" pitchFamily="34" charset="0"/>
                <a:ea typeface="Aptos" panose="020B0004020202020204" pitchFamily="34" charset="0"/>
                <a:cs typeface="Times New Roman" panose="02020603050405020304" pitchFamily="18" charset="0"/>
              </a:rPr>
              <a:t>BikePoints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Firstly, I wanted to understand the number of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in the various London Boroughs. For that I leverage the TfL API  to extract the Longitude, Latitude and the number of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at that location.</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Secondly, I downloaded Shape file for the London Boroughs such that I can plot the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on the map.</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Although the size of the scatter points does reflect the number of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due to the density of the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around some locations, it is difficult to see. Scaling this up any further will make the plot even more unreadable.</a:t>
            </a:r>
          </a:p>
        </p:txBody>
      </p:sp>
      <p:sp>
        <p:nvSpPr>
          <p:cNvPr id="4" name="Slide Number Placeholder 3"/>
          <p:cNvSpPr>
            <a:spLocks noGrp="1"/>
          </p:cNvSpPr>
          <p:nvPr>
            <p:ph type="sldNum" sz="quarter" idx="5"/>
          </p:nvPr>
        </p:nvSpPr>
        <p:spPr/>
        <p:txBody>
          <a:bodyPr/>
          <a:lstStyle/>
          <a:p>
            <a:fld id="{A758B372-7DF4-DB4B-9465-F75CCD7B9F99}" type="slidenum">
              <a:rPr lang="en-GB" smtClean="0"/>
              <a:t>3</a:t>
            </a:fld>
            <a:endParaRPr lang="en-GB"/>
          </a:p>
        </p:txBody>
      </p:sp>
    </p:spTree>
    <p:extLst>
      <p:ext uri="{BB962C8B-B14F-4D97-AF65-F5344CB8AC3E}">
        <p14:creationId xmlns:p14="http://schemas.microsoft.com/office/powerpoint/2010/main" val="458517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5B6B8-32AD-6140-A081-82C9B7B61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1C0ABE-F7D6-0649-EC7F-F9D8DB4B89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CADFC9-A097-B676-B731-892B6CA6AE60}"/>
              </a:ext>
            </a:extLst>
          </p:cNvPr>
          <p:cNvSpPr>
            <a:spLocks noGrp="1"/>
          </p:cNvSpPr>
          <p:nvPr>
            <p:ph type="body" idx="1"/>
          </p:nvPr>
        </p:nvSpPr>
        <p:spPr/>
        <p: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 This is why I created the image to the right. It is possible to see the number of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at each Borough more clearly now. The one disadvantage here is the boundaries of the the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are difficult to see.</a:t>
            </a:r>
          </a:p>
        </p:txBody>
      </p:sp>
      <p:sp>
        <p:nvSpPr>
          <p:cNvPr id="4" name="Slide Number Placeholder 3">
            <a:extLst>
              <a:ext uri="{FF2B5EF4-FFF2-40B4-BE49-F238E27FC236}">
                <a16:creationId xmlns:a16="http://schemas.microsoft.com/office/drawing/2014/main" id="{5DA1B3D1-4C21-1FDC-CBCF-CDB5DA95D59C}"/>
              </a:ext>
            </a:extLst>
          </p:cNvPr>
          <p:cNvSpPr>
            <a:spLocks noGrp="1"/>
          </p:cNvSpPr>
          <p:nvPr>
            <p:ph type="sldNum" sz="quarter" idx="5"/>
          </p:nvPr>
        </p:nvSpPr>
        <p:spPr/>
        <p:txBody>
          <a:bodyPr/>
          <a:lstStyle/>
          <a:p>
            <a:fld id="{A758B372-7DF4-DB4B-9465-F75CCD7B9F99}" type="slidenum">
              <a:rPr lang="en-GB" smtClean="0"/>
              <a:t>4</a:t>
            </a:fld>
            <a:endParaRPr lang="en-GB"/>
          </a:p>
        </p:txBody>
      </p:sp>
    </p:spTree>
    <p:extLst>
      <p:ext uri="{BB962C8B-B14F-4D97-AF65-F5344CB8AC3E}">
        <p14:creationId xmlns:p14="http://schemas.microsoft.com/office/powerpoint/2010/main" val="171796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3929A-FFF5-F0C6-1B9D-97E64D191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67DE90-5FE7-75C6-F7A5-D43C77239D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C834B4-9445-7E12-BD19-FE5C4311F324}"/>
              </a:ext>
            </a:extLst>
          </p:cNvPr>
          <p:cNvSpPr>
            <a:spLocks noGrp="1"/>
          </p:cNvSpPr>
          <p:nvPr>
            <p:ph type="body" idx="1"/>
          </p:nvPr>
        </p:nvSpPr>
        <p:spPr/>
        <p: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 For example, let’s have a look at Hackney.  It makes it look like the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are scattered throughout the brough when this is not the case!</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p:txBody>
      </p:sp>
      <p:sp>
        <p:nvSpPr>
          <p:cNvPr id="4" name="Slide Number Placeholder 3">
            <a:extLst>
              <a:ext uri="{FF2B5EF4-FFF2-40B4-BE49-F238E27FC236}">
                <a16:creationId xmlns:a16="http://schemas.microsoft.com/office/drawing/2014/main" id="{7D52C226-5E63-0EB7-74BA-72A827CF3E66}"/>
              </a:ext>
            </a:extLst>
          </p:cNvPr>
          <p:cNvSpPr>
            <a:spLocks noGrp="1"/>
          </p:cNvSpPr>
          <p:nvPr>
            <p:ph type="sldNum" sz="quarter" idx="5"/>
          </p:nvPr>
        </p:nvSpPr>
        <p:spPr/>
        <p:txBody>
          <a:bodyPr/>
          <a:lstStyle/>
          <a:p>
            <a:fld id="{A758B372-7DF4-DB4B-9465-F75CCD7B9F99}" type="slidenum">
              <a:rPr lang="en-GB" smtClean="0"/>
              <a:t>5</a:t>
            </a:fld>
            <a:endParaRPr lang="en-GB"/>
          </a:p>
        </p:txBody>
      </p:sp>
    </p:spTree>
    <p:extLst>
      <p:ext uri="{BB962C8B-B14F-4D97-AF65-F5344CB8AC3E}">
        <p14:creationId xmlns:p14="http://schemas.microsoft.com/office/powerpoint/2010/main" val="3876572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C51A9-A1C1-6B9B-9AC5-395226B5CC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A04B83-C109-6C49-36AB-B96601E9C8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AD0BAD-5542-3141-7EF3-B75D6C56EB36}"/>
              </a:ext>
            </a:extLst>
          </p:cNvPr>
          <p:cNvSpPr>
            <a:spLocks noGrp="1"/>
          </p:cNvSpPr>
          <p:nvPr>
            <p:ph type="body" idx="1"/>
          </p:nvPr>
        </p:nvSpPr>
        <p:spPr/>
        <p:txBody>
          <a:bodyPr/>
          <a:lstStyle/>
          <a:p>
            <a:r>
              <a:rPr lang="en-GB" sz="1800" b="1" u="sng" kern="100" dirty="0">
                <a:effectLst/>
                <a:latin typeface="Aptos" panose="020B0004020202020204" pitchFamily="34" charset="0"/>
                <a:ea typeface="Aptos" panose="020B0004020202020204" pitchFamily="34" charset="0"/>
                <a:cs typeface="Times New Roman" panose="02020603050405020304" pitchFamily="18" charset="0"/>
              </a:rPr>
              <a:t>Chart obesity rates across London Boroughs and superimpose </a:t>
            </a:r>
            <a:r>
              <a:rPr lang="en-GB" sz="1800" b="1" u="sng" kern="100" dirty="0" err="1">
                <a:effectLst/>
                <a:latin typeface="Aptos" panose="020B0004020202020204" pitchFamily="34" charset="0"/>
                <a:ea typeface="Aptos" panose="020B0004020202020204" pitchFamily="34" charset="0"/>
                <a:cs typeface="Times New Roman" panose="02020603050405020304" pitchFamily="18" charset="0"/>
              </a:rPr>
              <a:t>BikePoints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b="1" u="none" strike="noStrike" kern="100" dirty="0">
                <a:effectLst/>
                <a:latin typeface="Aptos" panose="020B0004020202020204" pitchFamily="34" charset="0"/>
                <a:ea typeface="Aptos" panose="020B0004020202020204" pitchFamily="34" charset="0"/>
                <a:cs typeface="Times New Roman" panose="02020603050405020304" pitchFamily="18" charset="0"/>
              </a:rPr>
              <a:t>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next step is to understand the prevalence of obesity across the London Boroughs.</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To do so, I leveraged the Public Health England’s obesity profiles. This was easy to access as it was neatly packaged into the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fingertips_py</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package.</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data I extracted was the obesity profiles for those aged 18 and over.</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I leverage the shape file again and developed a choropleth map which illustrated the prevalence of obesity across the London boroughs.</a:t>
            </a:r>
          </a:p>
        </p:txBody>
      </p:sp>
      <p:sp>
        <p:nvSpPr>
          <p:cNvPr id="4" name="Slide Number Placeholder 3">
            <a:extLst>
              <a:ext uri="{FF2B5EF4-FFF2-40B4-BE49-F238E27FC236}">
                <a16:creationId xmlns:a16="http://schemas.microsoft.com/office/drawing/2014/main" id="{296E6553-74AB-CB42-4A11-3571C61DD5C4}"/>
              </a:ext>
            </a:extLst>
          </p:cNvPr>
          <p:cNvSpPr>
            <a:spLocks noGrp="1"/>
          </p:cNvSpPr>
          <p:nvPr>
            <p:ph type="sldNum" sz="quarter" idx="5"/>
          </p:nvPr>
        </p:nvSpPr>
        <p:spPr/>
        <p:txBody>
          <a:bodyPr/>
          <a:lstStyle/>
          <a:p>
            <a:fld id="{A758B372-7DF4-DB4B-9465-F75CCD7B9F99}" type="slidenum">
              <a:rPr lang="en-GB" smtClean="0"/>
              <a:t>6</a:t>
            </a:fld>
            <a:endParaRPr lang="en-GB"/>
          </a:p>
        </p:txBody>
      </p:sp>
    </p:spTree>
    <p:extLst>
      <p:ext uri="{BB962C8B-B14F-4D97-AF65-F5344CB8AC3E}">
        <p14:creationId xmlns:p14="http://schemas.microsoft.com/office/powerpoint/2010/main" val="3898547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I then overlayed the scatter points that illustrate the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across London Boroughs. It is possible to now see areas that have a significant level of obesity, that do not have any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BikePoints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t>
            </a:r>
            <a:endParaRPr lang="en-GB" dirty="0"/>
          </a:p>
        </p:txBody>
      </p:sp>
      <p:sp>
        <p:nvSpPr>
          <p:cNvPr id="4" name="Slide Number Placeholder 3"/>
          <p:cNvSpPr>
            <a:spLocks noGrp="1"/>
          </p:cNvSpPr>
          <p:nvPr>
            <p:ph type="sldNum" sz="quarter" idx="5"/>
          </p:nvPr>
        </p:nvSpPr>
        <p:spPr/>
        <p:txBody>
          <a:bodyPr/>
          <a:lstStyle/>
          <a:p>
            <a:fld id="{A758B372-7DF4-DB4B-9465-F75CCD7B9F99}" type="slidenum">
              <a:rPr lang="en-GB" smtClean="0"/>
              <a:t>7</a:t>
            </a:fld>
            <a:endParaRPr lang="en-GB"/>
          </a:p>
        </p:txBody>
      </p:sp>
    </p:spTree>
    <p:extLst>
      <p:ext uri="{BB962C8B-B14F-4D97-AF65-F5344CB8AC3E}">
        <p14:creationId xmlns:p14="http://schemas.microsoft.com/office/powerpoint/2010/main" val="574057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071E8-66A6-1675-48B2-375B9FEC24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A68B24-C75F-9C01-1CF5-ED2834AEAA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AF493F-51F0-146E-43A7-491DD13464C2}"/>
              </a:ext>
            </a:extLst>
          </p:cNvPr>
          <p:cNvSpPr>
            <a:spLocks noGrp="1"/>
          </p:cNvSpPr>
          <p:nvPr>
            <p:ph type="body" idx="1"/>
          </p:nvPr>
        </p:nvSpPr>
        <p:spPr/>
        <p:txBody>
          <a:bodyPr/>
          <a:lstStyle/>
          <a:p>
            <a:r>
              <a:rPr lang="en-GB" sz="1800" kern="100" dirty="0">
                <a:effectLst/>
                <a:latin typeface="Aptos" panose="020B0004020202020204" pitchFamily="34" charset="0"/>
                <a:ea typeface="Aptos" panose="020B0004020202020204" pitchFamily="34" charset="0"/>
                <a:cs typeface="Times New Roman" panose="02020603050405020304" pitchFamily="18" charset="0"/>
              </a:rPr>
              <a:t>For example, Barking and Dagenham.</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The difficulty here is that it is very hard to tell what the actual prevalence is when you have similar colour profiles. Hence the need for an interactive map.</a:t>
            </a:r>
          </a:p>
          <a:p>
            <a:endParaRPr lang="en-GB" dirty="0"/>
          </a:p>
        </p:txBody>
      </p:sp>
      <p:sp>
        <p:nvSpPr>
          <p:cNvPr id="4" name="Slide Number Placeholder 3">
            <a:extLst>
              <a:ext uri="{FF2B5EF4-FFF2-40B4-BE49-F238E27FC236}">
                <a16:creationId xmlns:a16="http://schemas.microsoft.com/office/drawing/2014/main" id="{52F71042-8023-E16C-BA1B-0E4DDE3F449C}"/>
              </a:ext>
            </a:extLst>
          </p:cNvPr>
          <p:cNvSpPr>
            <a:spLocks noGrp="1"/>
          </p:cNvSpPr>
          <p:nvPr>
            <p:ph type="sldNum" sz="quarter" idx="5"/>
          </p:nvPr>
        </p:nvSpPr>
        <p:spPr/>
        <p:txBody>
          <a:bodyPr/>
          <a:lstStyle/>
          <a:p>
            <a:fld id="{A758B372-7DF4-DB4B-9465-F75CCD7B9F99}" type="slidenum">
              <a:rPr lang="en-GB" smtClean="0"/>
              <a:t>8</a:t>
            </a:fld>
            <a:endParaRPr lang="en-GB"/>
          </a:p>
        </p:txBody>
      </p:sp>
    </p:spTree>
    <p:extLst>
      <p:ext uri="{BB962C8B-B14F-4D97-AF65-F5344CB8AC3E}">
        <p14:creationId xmlns:p14="http://schemas.microsoft.com/office/powerpoint/2010/main" val="10955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u="sng" kern="100" dirty="0">
                <a:effectLst/>
                <a:latin typeface="Aptos" panose="020B0004020202020204" pitchFamily="34" charset="0"/>
                <a:ea typeface="Aptos" panose="020B0004020202020204" pitchFamily="34" charset="0"/>
                <a:cs typeface="Times New Roman" panose="02020603050405020304" pitchFamily="18" charset="0"/>
              </a:rPr>
              <a:t>Interactive tool and recommendations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b="1" u="none" strike="noStrike" kern="100" dirty="0">
                <a:effectLst/>
                <a:latin typeface="Aptos" panose="020B0004020202020204" pitchFamily="34" charset="0"/>
                <a:ea typeface="Aptos" panose="020B0004020202020204" pitchFamily="34" charset="0"/>
                <a:cs typeface="Times New Roman" panose="02020603050405020304" pitchFamily="18" charset="0"/>
              </a:rPr>
              <a:t>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kern="100" dirty="0">
                <a:effectLst/>
                <a:latin typeface="Aptos" panose="020B0004020202020204" pitchFamily="34" charset="0"/>
                <a:ea typeface="Aptos" panose="020B0004020202020204" pitchFamily="34" charset="0"/>
                <a:cs typeface="Times New Roman" panose="02020603050405020304" pitchFamily="18" charset="0"/>
              </a:rPr>
              <a:t>An interactive tool was developed using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plotly</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dash. As you can see, by hovering over either the boroughs or the scatter points, you can extract useful information, such as the brough name and the percentage obesity values.</a:t>
            </a:r>
          </a:p>
        </p:txBody>
      </p:sp>
      <p:sp>
        <p:nvSpPr>
          <p:cNvPr id="4" name="Slide Number Placeholder 3"/>
          <p:cNvSpPr>
            <a:spLocks noGrp="1"/>
          </p:cNvSpPr>
          <p:nvPr>
            <p:ph type="sldNum" sz="quarter" idx="5"/>
          </p:nvPr>
        </p:nvSpPr>
        <p:spPr/>
        <p:txBody>
          <a:bodyPr/>
          <a:lstStyle/>
          <a:p>
            <a:fld id="{A758B372-7DF4-DB4B-9465-F75CCD7B9F99}" type="slidenum">
              <a:rPr lang="en-GB" smtClean="0"/>
              <a:t>9</a:t>
            </a:fld>
            <a:endParaRPr lang="en-GB"/>
          </a:p>
        </p:txBody>
      </p:sp>
    </p:spTree>
    <p:extLst>
      <p:ext uri="{BB962C8B-B14F-4D97-AF65-F5344CB8AC3E}">
        <p14:creationId xmlns:p14="http://schemas.microsoft.com/office/powerpoint/2010/main" val="3578495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A4AF-DE06-F3CF-9278-649C9AB841C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F2C1956B-8AB4-E4B5-10D1-8DAC2F757C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D1F4031F-01B1-0FFD-454D-63512DF20340}"/>
              </a:ext>
            </a:extLst>
          </p:cNvPr>
          <p:cNvSpPr>
            <a:spLocks noGrp="1"/>
          </p:cNvSpPr>
          <p:nvPr>
            <p:ph type="dt" sz="half" idx="10"/>
          </p:nvPr>
        </p:nvSpPr>
        <p:spPr/>
        <p:txBody>
          <a:bodyPr/>
          <a:lstStyle/>
          <a:p>
            <a:fld id="{78DF98FF-3D94-9449-9A47-582DD9E1F499}" type="datetime1">
              <a:rPr lang="en-GB" smtClean="0"/>
              <a:t>13/02/2024</a:t>
            </a:fld>
            <a:endParaRPr lang="en-GB"/>
          </a:p>
        </p:txBody>
      </p:sp>
      <p:sp>
        <p:nvSpPr>
          <p:cNvPr id="5" name="Footer Placeholder 4">
            <a:extLst>
              <a:ext uri="{FF2B5EF4-FFF2-40B4-BE49-F238E27FC236}">
                <a16:creationId xmlns:a16="http://schemas.microsoft.com/office/drawing/2014/main" id="{02587366-D1D6-31B0-F22F-08BD39DE7A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4D21ED-83F3-7713-FEBC-5C369C325ED9}"/>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973876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469E-A126-DEFC-7D27-AAB42B4AEBA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E18F3A5-39FD-A6B6-CD11-2773B737FA7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7CB8751-FCAC-76B5-F003-7345E177F773}"/>
              </a:ext>
            </a:extLst>
          </p:cNvPr>
          <p:cNvSpPr>
            <a:spLocks noGrp="1"/>
          </p:cNvSpPr>
          <p:nvPr>
            <p:ph type="dt" sz="half" idx="10"/>
          </p:nvPr>
        </p:nvSpPr>
        <p:spPr/>
        <p:txBody>
          <a:bodyPr/>
          <a:lstStyle/>
          <a:p>
            <a:fld id="{8C12D78A-2236-FD48-BD8E-BB9DBB236257}" type="datetime1">
              <a:rPr lang="en-GB" smtClean="0"/>
              <a:t>13/02/2024</a:t>
            </a:fld>
            <a:endParaRPr lang="en-GB"/>
          </a:p>
        </p:txBody>
      </p:sp>
      <p:sp>
        <p:nvSpPr>
          <p:cNvPr id="5" name="Footer Placeholder 4">
            <a:extLst>
              <a:ext uri="{FF2B5EF4-FFF2-40B4-BE49-F238E27FC236}">
                <a16:creationId xmlns:a16="http://schemas.microsoft.com/office/drawing/2014/main" id="{5E33EAAE-FAF6-BAFD-72DF-E6DD0FF0A1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07BEE3-DAAD-2685-E0B7-58AFD2E4A075}"/>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2156278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B6C99C-CA3E-6EAD-C5A6-7338E1896BD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54D7222-E6CD-87CB-50FA-F31D8C84A9E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83B647A-93D1-74E1-07A7-0375E1FF3D51}"/>
              </a:ext>
            </a:extLst>
          </p:cNvPr>
          <p:cNvSpPr>
            <a:spLocks noGrp="1"/>
          </p:cNvSpPr>
          <p:nvPr>
            <p:ph type="dt" sz="half" idx="10"/>
          </p:nvPr>
        </p:nvSpPr>
        <p:spPr/>
        <p:txBody>
          <a:bodyPr/>
          <a:lstStyle/>
          <a:p>
            <a:fld id="{81E3DCD0-D2C9-8446-8B51-44B44E89CF85}" type="datetime1">
              <a:rPr lang="en-GB" smtClean="0"/>
              <a:t>13/02/2024</a:t>
            </a:fld>
            <a:endParaRPr lang="en-GB"/>
          </a:p>
        </p:txBody>
      </p:sp>
      <p:sp>
        <p:nvSpPr>
          <p:cNvPr id="5" name="Footer Placeholder 4">
            <a:extLst>
              <a:ext uri="{FF2B5EF4-FFF2-40B4-BE49-F238E27FC236}">
                <a16:creationId xmlns:a16="http://schemas.microsoft.com/office/drawing/2014/main" id="{F6ACFE85-C11F-1DC3-4C05-0A6FD94EF4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DD534C-238F-6B95-7793-4FC1DA2B92B9}"/>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3144720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A7B7-5A76-A19B-5C5B-6487C174D6E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F06331-07A2-8583-DDB7-86E320BC702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B58805B-D604-7D9F-972E-2F76C8201D5C}"/>
              </a:ext>
            </a:extLst>
          </p:cNvPr>
          <p:cNvSpPr>
            <a:spLocks noGrp="1"/>
          </p:cNvSpPr>
          <p:nvPr>
            <p:ph type="dt" sz="half" idx="10"/>
          </p:nvPr>
        </p:nvSpPr>
        <p:spPr/>
        <p:txBody>
          <a:bodyPr/>
          <a:lstStyle/>
          <a:p>
            <a:fld id="{9E055FFF-4CD4-8645-A054-7708E98FE7B8}" type="datetime1">
              <a:rPr lang="en-GB" smtClean="0"/>
              <a:t>13/02/2024</a:t>
            </a:fld>
            <a:endParaRPr lang="en-GB"/>
          </a:p>
        </p:txBody>
      </p:sp>
      <p:sp>
        <p:nvSpPr>
          <p:cNvPr id="5" name="Footer Placeholder 4">
            <a:extLst>
              <a:ext uri="{FF2B5EF4-FFF2-40B4-BE49-F238E27FC236}">
                <a16:creationId xmlns:a16="http://schemas.microsoft.com/office/drawing/2014/main" id="{964ABDCB-0B1F-66F5-669B-FA632FEC03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EC7C3A-7BFE-A12B-959F-0A8AAEA9157C}"/>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289441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82FEF-AEF9-4FF9-31FE-B8ECB93018F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F0184534-47F7-02E3-A62D-0E11AB2AA7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1A45D13-20A8-D892-6FE0-0735C7CC3FC0}"/>
              </a:ext>
            </a:extLst>
          </p:cNvPr>
          <p:cNvSpPr>
            <a:spLocks noGrp="1"/>
          </p:cNvSpPr>
          <p:nvPr>
            <p:ph type="dt" sz="half" idx="10"/>
          </p:nvPr>
        </p:nvSpPr>
        <p:spPr/>
        <p:txBody>
          <a:bodyPr/>
          <a:lstStyle/>
          <a:p>
            <a:fld id="{4B949C39-099D-5E42-AD31-236E1737BFF2}" type="datetime1">
              <a:rPr lang="en-GB" smtClean="0"/>
              <a:t>13/02/2024</a:t>
            </a:fld>
            <a:endParaRPr lang="en-GB"/>
          </a:p>
        </p:txBody>
      </p:sp>
      <p:sp>
        <p:nvSpPr>
          <p:cNvPr id="5" name="Footer Placeholder 4">
            <a:extLst>
              <a:ext uri="{FF2B5EF4-FFF2-40B4-BE49-F238E27FC236}">
                <a16:creationId xmlns:a16="http://schemas.microsoft.com/office/drawing/2014/main" id="{15D14468-E678-BF06-513C-4C3069BF45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9F07C4-6F65-A0A5-F086-FE4174A5DFC1}"/>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1785228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2033-BC1E-CB4C-6EEB-6CF0B6E9AC9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4E8207F-AD5D-6A6D-E85C-3E71CBC6E44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DABF423-A4FC-F284-2F0D-D99083855D8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4A7A8E8-F7F9-1FB3-2084-D88B50044545}"/>
              </a:ext>
            </a:extLst>
          </p:cNvPr>
          <p:cNvSpPr>
            <a:spLocks noGrp="1"/>
          </p:cNvSpPr>
          <p:nvPr>
            <p:ph type="dt" sz="half" idx="10"/>
          </p:nvPr>
        </p:nvSpPr>
        <p:spPr/>
        <p:txBody>
          <a:bodyPr/>
          <a:lstStyle/>
          <a:p>
            <a:fld id="{70DA06C7-77BB-204B-80E1-7CCAA7E92C59}" type="datetime1">
              <a:rPr lang="en-GB" smtClean="0"/>
              <a:t>13/02/2024</a:t>
            </a:fld>
            <a:endParaRPr lang="en-GB"/>
          </a:p>
        </p:txBody>
      </p:sp>
      <p:sp>
        <p:nvSpPr>
          <p:cNvPr id="6" name="Footer Placeholder 5">
            <a:extLst>
              <a:ext uri="{FF2B5EF4-FFF2-40B4-BE49-F238E27FC236}">
                <a16:creationId xmlns:a16="http://schemas.microsoft.com/office/drawing/2014/main" id="{2E4565F0-9684-D6D8-9C7E-696F70595D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E8F8D8-B6E3-77C0-8785-C088611F2205}"/>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3658685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9FCEF-FF1F-1ABD-E516-EB030CBFA34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321A80D-859A-DB5B-EE20-5ECC1F5148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2E971B-B2DF-61E1-ECBE-289C707EA8B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77C4E9F8-F15A-C0E6-51F3-AE5482704C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36B2B7A-B5AF-4150-21A3-FA8FE382E1A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F4E4402-561C-FC71-A495-A0F4818F3383}"/>
              </a:ext>
            </a:extLst>
          </p:cNvPr>
          <p:cNvSpPr>
            <a:spLocks noGrp="1"/>
          </p:cNvSpPr>
          <p:nvPr>
            <p:ph type="dt" sz="half" idx="10"/>
          </p:nvPr>
        </p:nvSpPr>
        <p:spPr/>
        <p:txBody>
          <a:bodyPr/>
          <a:lstStyle/>
          <a:p>
            <a:fld id="{1D534B04-BD0B-3042-AE16-E3B5EA302318}" type="datetime1">
              <a:rPr lang="en-GB" smtClean="0"/>
              <a:t>13/02/2024</a:t>
            </a:fld>
            <a:endParaRPr lang="en-GB"/>
          </a:p>
        </p:txBody>
      </p:sp>
      <p:sp>
        <p:nvSpPr>
          <p:cNvPr id="8" name="Footer Placeholder 7">
            <a:extLst>
              <a:ext uri="{FF2B5EF4-FFF2-40B4-BE49-F238E27FC236}">
                <a16:creationId xmlns:a16="http://schemas.microsoft.com/office/drawing/2014/main" id="{436B9EEA-7AD8-DB76-9863-918D0514870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8ACDAD5-670C-6DBA-A52C-478DDEEADDB3}"/>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339261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60DB-1988-5EF1-A410-7341B19269C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FB27F2BE-09F9-263F-3A39-D6CCCBB9A87B}"/>
              </a:ext>
            </a:extLst>
          </p:cNvPr>
          <p:cNvSpPr>
            <a:spLocks noGrp="1"/>
          </p:cNvSpPr>
          <p:nvPr>
            <p:ph type="dt" sz="half" idx="10"/>
          </p:nvPr>
        </p:nvSpPr>
        <p:spPr/>
        <p:txBody>
          <a:bodyPr/>
          <a:lstStyle/>
          <a:p>
            <a:fld id="{0AB71857-6A41-8C49-9CED-0B29DAD89F32}" type="datetime1">
              <a:rPr lang="en-GB" smtClean="0"/>
              <a:t>13/02/2024</a:t>
            </a:fld>
            <a:endParaRPr lang="en-GB"/>
          </a:p>
        </p:txBody>
      </p:sp>
      <p:sp>
        <p:nvSpPr>
          <p:cNvPr id="4" name="Footer Placeholder 3">
            <a:extLst>
              <a:ext uri="{FF2B5EF4-FFF2-40B4-BE49-F238E27FC236}">
                <a16:creationId xmlns:a16="http://schemas.microsoft.com/office/drawing/2014/main" id="{AB9CB834-CFBA-CEF6-3117-01C569CEEE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6C04E25-B244-4B3A-72F6-1422CB137D3E}"/>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233829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E1CF9B-8C6E-02FA-BE6D-F2FFCEAF79C8}"/>
              </a:ext>
            </a:extLst>
          </p:cNvPr>
          <p:cNvSpPr>
            <a:spLocks noGrp="1"/>
          </p:cNvSpPr>
          <p:nvPr>
            <p:ph type="dt" sz="half" idx="10"/>
          </p:nvPr>
        </p:nvSpPr>
        <p:spPr/>
        <p:txBody>
          <a:bodyPr/>
          <a:lstStyle/>
          <a:p>
            <a:fld id="{DA69392D-044B-C447-BB3A-C58A9DCB0809}" type="datetime1">
              <a:rPr lang="en-GB" smtClean="0"/>
              <a:t>13/02/2024</a:t>
            </a:fld>
            <a:endParaRPr lang="en-GB"/>
          </a:p>
        </p:txBody>
      </p:sp>
      <p:sp>
        <p:nvSpPr>
          <p:cNvPr id="3" name="Footer Placeholder 2">
            <a:extLst>
              <a:ext uri="{FF2B5EF4-FFF2-40B4-BE49-F238E27FC236}">
                <a16:creationId xmlns:a16="http://schemas.microsoft.com/office/drawing/2014/main" id="{8D75AF14-B0E3-39A8-F23D-803D7CBA42D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9F26FD0-9A63-B20D-3E1D-6AE6D8A3D6ED}"/>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143893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5993C-3350-BAFE-F34F-5FB75129FB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D7E07E0-C1F2-5724-0488-DEFF61663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27B6409-E1E2-82B9-CA56-EB3A7C6DC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8BF1310-82D0-24D1-DD4C-693447D02DDF}"/>
              </a:ext>
            </a:extLst>
          </p:cNvPr>
          <p:cNvSpPr>
            <a:spLocks noGrp="1"/>
          </p:cNvSpPr>
          <p:nvPr>
            <p:ph type="dt" sz="half" idx="10"/>
          </p:nvPr>
        </p:nvSpPr>
        <p:spPr/>
        <p:txBody>
          <a:bodyPr/>
          <a:lstStyle/>
          <a:p>
            <a:fld id="{A244FE1C-258C-CB42-AFE1-DE6C6E529267}" type="datetime1">
              <a:rPr lang="en-GB" smtClean="0"/>
              <a:t>13/02/2024</a:t>
            </a:fld>
            <a:endParaRPr lang="en-GB"/>
          </a:p>
        </p:txBody>
      </p:sp>
      <p:sp>
        <p:nvSpPr>
          <p:cNvPr id="6" name="Footer Placeholder 5">
            <a:extLst>
              <a:ext uri="{FF2B5EF4-FFF2-40B4-BE49-F238E27FC236}">
                <a16:creationId xmlns:a16="http://schemas.microsoft.com/office/drawing/2014/main" id="{DF6138B6-163C-D0E9-4310-5CD216F33F4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1388CD-3527-247E-4263-BB5F1625EBBA}"/>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376088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4AA00-4C20-2B3E-9730-B5DB569124A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BC7E08B-2C1E-6E11-68DC-93C0AD5CB0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7B4B1C0-A7A4-809A-6461-07BF1390B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AEED71-472E-AB12-3286-C2DE3F05D0B9}"/>
              </a:ext>
            </a:extLst>
          </p:cNvPr>
          <p:cNvSpPr>
            <a:spLocks noGrp="1"/>
          </p:cNvSpPr>
          <p:nvPr>
            <p:ph type="dt" sz="half" idx="10"/>
          </p:nvPr>
        </p:nvSpPr>
        <p:spPr/>
        <p:txBody>
          <a:bodyPr/>
          <a:lstStyle/>
          <a:p>
            <a:fld id="{5E3D1D5B-DA0B-4C44-8207-F5579B29BA81}" type="datetime1">
              <a:rPr lang="en-GB" smtClean="0"/>
              <a:t>13/02/2024</a:t>
            </a:fld>
            <a:endParaRPr lang="en-GB"/>
          </a:p>
        </p:txBody>
      </p:sp>
      <p:sp>
        <p:nvSpPr>
          <p:cNvPr id="6" name="Footer Placeholder 5">
            <a:extLst>
              <a:ext uri="{FF2B5EF4-FFF2-40B4-BE49-F238E27FC236}">
                <a16:creationId xmlns:a16="http://schemas.microsoft.com/office/drawing/2014/main" id="{7EA692B7-A9D0-2BA1-8E30-49190399564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80A32F-E5E4-AD42-CC03-F2FEE8C57ECC}"/>
              </a:ext>
            </a:extLst>
          </p:cNvPr>
          <p:cNvSpPr>
            <a:spLocks noGrp="1"/>
          </p:cNvSpPr>
          <p:nvPr>
            <p:ph type="sldNum" sz="quarter" idx="12"/>
          </p:nvPr>
        </p:nvSpPr>
        <p:spPr/>
        <p:txBody>
          <a:bodyPr/>
          <a:lstStyle/>
          <a:p>
            <a:fld id="{0BCA7D71-C325-E749-923B-AC6DC7534C1D}" type="slidenum">
              <a:rPr lang="en-GB" smtClean="0"/>
              <a:t>‹#›</a:t>
            </a:fld>
            <a:endParaRPr lang="en-GB"/>
          </a:p>
        </p:txBody>
      </p:sp>
    </p:spTree>
    <p:extLst>
      <p:ext uri="{BB962C8B-B14F-4D97-AF65-F5344CB8AC3E}">
        <p14:creationId xmlns:p14="http://schemas.microsoft.com/office/powerpoint/2010/main" val="343745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18031F-D053-FB1F-2681-3BBB59BDE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DC18418-1C10-448B-4F41-E8FA424842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8290A6C-4872-14DD-D8EE-AE031E6F80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CE5967-A5B0-9240-9514-40B09BEBB387}" type="datetime1">
              <a:rPr lang="en-GB" smtClean="0"/>
              <a:t>13/02/2024</a:t>
            </a:fld>
            <a:endParaRPr lang="en-GB"/>
          </a:p>
        </p:txBody>
      </p:sp>
      <p:sp>
        <p:nvSpPr>
          <p:cNvPr id="5" name="Footer Placeholder 4">
            <a:extLst>
              <a:ext uri="{FF2B5EF4-FFF2-40B4-BE49-F238E27FC236}">
                <a16:creationId xmlns:a16="http://schemas.microsoft.com/office/drawing/2014/main" id="{788FAAC5-0F8D-375A-D2BC-266633D66A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54F5BC06-7C9E-909F-1BC7-7E948D1BA4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BCA7D71-C325-E749-923B-AC6DC7534C1D}" type="slidenum">
              <a:rPr lang="en-GB" smtClean="0"/>
              <a:t>‹#›</a:t>
            </a:fld>
            <a:endParaRPr lang="en-GB"/>
          </a:p>
        </p:txBody>
      </p:sp>
    </p:spTree>
    <p:extLst>
      <p:ext uri="{BB962C8B-B14F-4D97-AF65-F5344CB8AC3E}">
        <p14:creationId xmlns:p14="http://schemas.microsoft.com/office/powerpoint/2010/main" val="374220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london.gov.uk/who-we-are/what-london-assembly-does/questions-mayor/find-an-answer/santander-cycles-2"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london.gov.uk/who-we-are/what-london-assembly-does/questions-mayor/find-an-answer/santander-cycles-2"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london.gov.uk/who-we-are/what-london-assembly-does/questions-mayor/find-an-answer/santander-cycles-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theguardian.com/cities/2015/jan/28/seville-cycling-capital-southern-europe-bike-lan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api-portal.tfl.gov.uk/api-details#api=BikePoint&amp;operation=BikePoint_GetAl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api-portal.tfl.gov.uk/api-details#api=BikePoint&amp;operation=BikePoint_GetAll"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api-portal.tfl.gov.uk/api-details#api=BikePoint&amp;operation=BikePoint_GetAll"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fingertips.phe.org.uk/profile/national-child-measurement-programme/data#page/9/gid/1938133288/pat/402/par/E06000001/ati/3/are/E02002483/iid/93105/age/200/sex/4/cat/-1/ctp/-1/yrr/3/cid/4/tbm/1/page-options/car-do-0_car-ao-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fingertips.phe.org.uk/profile/national-child-measurement-programme/data#page/9/gid/1938133288/pat/402/par/E06000001/ati/3/are/E02002483/iid/93105/age/200/sex/4/cat/-1/ctp/-1/yrr/3/cid/4/tbm/1/page-options/car-do-0_car-ao-0"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fingertips.phe.org.uk/profile/national-child-measurement-programme/data#page/9/gid/1938133288/pat/402/par/E06000001/ati/3/are/E02002483/iid/93105/age/200/sex/4/cat/-1/ctp/-1/yrr/3/cid/4/tbm/1/page-options/car-do-0_car-ao-0"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1EB58-5205-E463-E2A9-6BC85997B62C}"/>
              </a:ext>
            </a:extLst>
          </p:cNvPr>
          <p:cNvSpPr>
            <a:spLocks noGrp="1"/>
          </p:cNvSpPr>
          <p:nvPr>
            <p:ph type="ctrTitle"/>
          </p:nvPr>
        </p:nvSpPr>
        <p:spPr>
          <a:xfrm>
            <a:off x="441251" y="286488"/>
            <a:ext cx="11309498" cy="1313712"/>
          </a:xfrm>
        </p:spPr>
        <p:txBody>
          <a:bodyPr>
            <a:normAutofit/>
          </a:bodyPr>
          <a:lstStyle/>
          <a:p>
            <a:r>
              <a:rPr lang="en-GB" sz="4000" dirty="0">
                <a:effectLst/>
                <a:latin typeface="Helvetica" pitchFamily="2" charset="0"/>
              </a:rPr>
              <a:t>Exploring the Intersection: Obesity Trends and </a:t>
            </a:r>
            <a:r>
              <a:rPr lang="en-GB" sz="4000" dirty="0" err="1">
                <a:effectLst/>
                <a:latin typeface="Helvetica" pitchFamily="2" charset="0"/>
              </a:rPr>
              <a:t>BikePoint</a:t>
            </a:r>
            <a:r>
              <a:rPr lang="en-GB" sz="4000" dirty="0">
                <a:effectLst/>
                <a:latin typeface="Helvetica" pitchFamily="2" charset="0"/>
              </a:rPr>
              <a:t> Accessibility in London Boroughs</a:t>
            </a:r>
            <a:endParaRPr lang="en-GB" sz="4000" dirty="0"/>
          </a:p>
        </p:txBody>
      </p:sp>
      <p:sp>
        <p:nvSpPr>
          <p:cNvPr id="3" name="Subtitle 2">
            <a:extLst>
              <a:ext uri="{FF2B5EF4-FFF2-40B4-BE49-F238E27FC236}">
                <a16:creationId xmlns:a16="http://schemas.microsoft.com/office/drawing/2014/main" id="{142F3E07-9816-8C4B-E539-BC85E437207C}"/>
              </a:ext>
            </a:extLst>
          </p:cNvPr>
          <p:cNvSpPr>
            <a:spLocks noGrp="1"/>
          </p:cNvSpPr>
          <p:nvPr>
            <p:ph type="subTitle" idx="1"/>
          </p:nvPr>
        </p:nvSpPr>
        <p:spPr>
          <a:xfrm>
            <a:off x="1524000" y="1600200"/>
            <a:ext cx="9144000" cy="877186"/>
          </a:xfrm>
        </p:spPr>
        <p:txBody>
          <a:bodyPr>
            <a:normAutofit/>
          </a:bodyPr>
          <a:lstStyle/>
          <a:p>
            <a:r>
              <a:rPr lang="en-GB" sz="2000" dirty="0"/>
              <a:t>JDAC – G7 Data Scientist – Technical Exercise</a:t>
            </a:r>
          </a:p>
          <a:p>
            <a:r>
              <a:rPr lang="en-GB" sz="2000" dirty="0"/>
              <a:t>Dr </a:t>
            </a:r>
            <a:r>
              <a:rPr lang="en-GB" sz="2000" dirty="0" err="1"/>
              <a:t>Vinotharan</a:t>
            </a:r>
            <a:r>
              <a:rPr lang="en-GB" sz="2000" dirty="0"/>
              <a:t> </a:t>
            </a:r>
            <a:r>
              <a:rPr lang="en-GB" sz="2000" dirty="0" err="1"/>
              <a:t>Annarasa</a:t>
            </a:r>
            <a:endParaRPr lang="en-GB" sz="2000" dirty="0"/>
          </a:p>
        </p:txBody>
      </p:sp>
      <p:sp>
        <p:nvSpPr>
          <p:cNvPr id="7" name="TextBox 6">
            <a:extLst>
              <a:ext uri="{FF2B5EF4-FFF2-40B4-BE49-F238E27FC236}">
                <a16:creationId xmlns:a16="http://schemas.microsoft.com/office/drawing/2014/main" id="{D916E76C-11CB-C4E4-2AAA-4151BB13DB82}"/>
              </a:ext>
            </a:extLst>
          </p:cNvPr>
          <p:cNvSpPr txBox="1"/>
          <p:nvPr/>
        </p:nvSpPr>
        <p:spPr>
          <a:xfrm>
            <a:off x="85065" y="2477386"/>
            <a:ext cx="5794744" cy="3970318"/>
          </a:xfrm>
          <a:prstGeom prst="rect">
            <a:avLst/>
          </a:prstGeom>
          <a:noFill/>
          <a:ln>
            <a:solidFill>
              <a:schemeClr val="tx1"/>
            </a:solidFill>
          </a:ln>
        </p:spPr>
        <p:txBody>
          <a:bodyPr wrap="square">
            <a:spAutoFit/>
          </a:bodyPr>
          <a:lstStyle/>
          <a:p>
            <a:r>
              <a:rPr lang="en-GB" b="1" u="sng" dirty="0"/>
              <a:t>Aims &amp; Objectives</a:t>
            </a:r>
          </a:p>
          <a:p>
            <a:pPr marL="0" indent="0">
              <a:buNone/>
            </a:pPr>
            <a:endParaRPr lang="en-GB" b="1" dirty="0"/>
          </a:p>
          <a:p>
            <a:pPr marL="0" indent="0">
              <a:buNone/>
            </a:pPr>
            <a:r>
              <a:rPr lang="en-GB" b="1" dirty="0"/>
              <a:t>Aim:</a:t>
            </a:r>
          </a:p>
          <a:p>
            <a:r>
              <a:rPr lang="en-GB" dirty="0"/>
              <a:t>To create a MVP for selecting optimal sites for new </a:t>
            </a:r>
            <a:r>
              <a:rPr lang="en-GB" dirty="0" err="1"/>
              <a:t>BikePoints</a:t>
            </a:r>
            <a:r>
              <a:rPr lang="en-GB" dirty="0"/>
              <a:t> in London Boroughs, promoting cycling to combat obesity</a:t>
            </a:r>
          </a:p>
          <a:p>
            <a:endParaRPr lang="en-GB" dirty="0"/>
          </a:p>
          <a:p>
            <a:pPr marL="0" indent="0">
              <a:buNone/>
            </a:pPr>
            <a:r>
              <a:rPr lang="en-GB" b="1" dirty="0"/>
              <a:t>Objectives:</a:t>
            </a:r>
          </a:p>
          <a:p>
            <a:pPr marL="514350" indent="-514350">
              <a:buFont typeface="+mj-lt"/>
              <a:buAutoNum type="arabicPeriod"/>
            </a:pPr>
            <a:r>
              <a:rPr lang="en-GB" dirty="0"/>
              <a:t>Map current </a:t>
            </a:r>
            <a:r>
              <a:rPr lang="en-GB" dirty="0" err="1"/>
              <a:t>BikePoints</a:t>
            </a:r>
            <a:endParaRPr lang="en-GB" dirty="0"/>
          </a:p>
          <a:p>
            <a:pPr marL="514350" indent="-514350">
              <a:buFont typeface="+mj-lt"/>
              <a:buAutoNum type="arabicPeriod"/>
            </a:pPr>
            <a:r>
              <a:rPr lang="en-GB" dirty="0"/>
              <a:t>Chart obesity rates across London Boroughs and superimpose </a:t>
            </a:r>
            <a:r>
              <a:rPr lang="en-GB" dirty="0" err="1"/>
              <a:t>BikePoints</a:t>
            </a:r>
            <a:endParaRPr lang="en-GB" dirty="0"/>
          </a:p>
          <a:p>
            <a:pPr marL="514350" indent="-514350">
              <a:buFont typeface="+mj-lt"/>
              <a:buAutoNum type="arabicPeriod"/>
            </a:pPr>
            <a:r>
              <a:rPr lang="en-GB" dirty="0"/>
              <a:t>Create an interactive tool aiding decision-makers in pinpointing potential </a:t>
            </a:r>
            <a:r>
              <a:rPr lang="en-GB" dirty="0" err="1"/>
              <a:t>BikePoint</a:t>
            </a:r>
            <a:r>
              <a:rPr lang="en-GB" dirty="0"/>
              <a:t> locations</a:t>
            </a:r>
          </a:p>
          <a:p>
            <a:endParaRPr lang="en-GB" dirty="0"/>
          </a:p>
        </p:txBody>
      </p:sp>
      <p:sp>
        <p:nvSpPr>
          <p:cNvPr id="14" name="Slide Number Placeholder 13">
            <a:extLst>
              <a:ext uri="{FF2B5EF4-FFF2-40B4-BE49-F238E27FC236}">
                <a16:creationId xmlns:a16="http://schemas.microsoft.com/office/drawing/2014/main" id="{3CE922CD-1CC9-7765-E002-EE38D62B896E}"/>
              </a:ext>
            </a:extLst>
          </p:cNvPr>
          <p:cNvSpPr>
            <a:spLocks noGrp="1"/>
          </p:cNvSpPr>
          <p:nvPr>
            <p:ph type="sldNum" sz="quarter" idx="12"/>
          </p:nvPr>
        </p:nvSpPr>
        <p:spPr/>
        <p:txBody>
          <a:bodyPr/>
          <a:lstStyle/>
          <a:p>
            <a:fld id="{0BCA7D71-C325-E749-923B-AC6DC7534C1D}" type="slidenum">
              <a:rPr lang="en-GB" smtClean="0"/>
              <a:t>1</a:t>
            </a:fld>
            <a:endParaRPr lang="en-GB" dirty="0"/>
          </a:p>
        </p:txBody>
      </p:sp>
    </p:spTree>
    <p:extLst>
      <p:ext uri="{BB962C8B-B14F-4D97-AF65-F5344CB8AC3E}">
        <p14:creationId xmlns:p14="http://schemas.microsoft.com/office/powerpoint/2010/main" val="3205257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A20C4-D9EA-C7AB-F626-1F23B2F88B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384788-B3BE-F64A-0467-94C827053F58}"/>
              </a:ext>
            </a:extLst>
          </p:cNvPr>
          <p:cNvSpPr>
            <a:spLocks noGrp="1"/>
          </p:cNvSpPr>
          <p:nvPr>
            <p:ph type="title"/>
          </p:nvPr>
        </p:nvSpPr>
        <p:spPr/>
        <p:txBody>
          <a:bodyPr/>
          <a:lstStyle/>
          <a:p>
            <a:r>
              <a:rPr lang="en-GB" dirty="0"/>
              <a:t>3. Interactive tool and recommendations</a:t>
            </a:r>
          </a:p>
        </p:txBody>
      </p:sp>
      <p:pic>
        <p:nvPicPr>
          <p:cNvPr id="9" name="Picture 8" descr="A screenshot of a map&#10;&#10;Description automatically generated">
            <a:extLst>
              <a:ext uri="{FF2B5EF4-FFF2-40B4-BE49-F238E27FC236}">
                <a16:creationId xmlns:a16="http://schemas.microsoft.com/office/drawing/2014/main" id="{0F3931CD-8492-AEB6-A893-4690F967BDAD}"/>
              </a:ext>
            </a:extLst>
          </p:cNvPr>
          <p:cNvPicPr>
            <a:picLocks noChangeAspect="1"/>
          </p:cNvPicPr>
          <p:nvPr/>
        </p:nvPicPr>
        <p:blipFill>
          <a:blip r:embed="rId3"/>
          <a:stretch>
            <a:fillRect/>
          </a:stretch>
        </p:blipFill>
        <p:spPr>
          <a:xfrm>
            <a:off x="54192" y="1335492"/>
            <a:ext cx="6370481" cy="4187017"/>
          </a:xfrm>
          <a:prstGeom prst="rect">
            <a:avLst/>
          </a:prstGeom>
        </p:spPr>
      </p:pic>
      <p:sp>
        <p:nvSpPr>
          <p:cNvPr id="10" name="Slide Number Placeholder 9">
            <a:extLst>
              <a:ext uri="{FF2B5EF4-FFF2-40B4-BE49-F238E27FC236}">
                <a16:creationId xmlns:a16="http://schemas.microsoft.com/office/drawing/2014/main" id="{C4AE819A-F039-AD27-7A76-CA708E0BD996}"/>
              </a:ext>
            </a:extLst>
          </p:cNvPr>
          <p:cNvSpPr>
            <a:spLocks noGrp="1"/>
          </p:cNvSpPr>
          <p:nvPr>
            <p:ph type="sldNum" sz="quarter" idx="12"/>
          </p:nvPr>
        </p:nvSpPr>
        <p:spPr/>
        <p:txBody>
          <a:bodyPr/>
          <a:lstStyle/>
          <a:p>
            <a:fld id="{0BCA7D71-C325-E749-923B-AC6DC7534C1D}" type="slidenum">
              <a:rPr lang="en-GB" smtClean="0"/>
              <a:t>10</a:t>
            </a:fld>
            <a:endParaRPr lang="en-GB"/>
          </a:p>
        </p:txBody>
      </p:sp>
      <p:sp>
        <p:nvSpPr>
          <p:cNvPr id="11" name="TextBox 10">
            <a:extLst>
              <a:ext uri="{FF2B5EF4-FFF2-40B4-BE49-F238E27FC236}">
                <a16:creationId xmlns:a16="http://schemas.microsoft.com/office/drawing/2014/main" id="{AF8177BF-ED15-4EEB-C500-3502ABBD2BE6}"/>
              </a:ext>
            </a:extLst>
          </p:cNvPr>
          <p:cNvSpPr txBox="1"/>
          <p:nvPr/>
        </p:nvSpPr>
        <p:spPr>
          <a:xfrm>
            <a:off x="6312192" y="1839433"/>
            <a:ext cx="5794745" cy="2031325"/>
          </a:xfrm>
          <a:prstGeom prst="rect">
            <a:avLst/>
          </a:prstGeom>
          <a:noFill/>
          <a:ln>
            <a:noFill/>
          </a:ln>
        </p:spPr>
        <p:txBody>
          <a:bodyPr wrap="square">
            <a:spAutoFit/>
          </a:bodyPr>
          <a:lstStyle/>
          <a:p>
            <a:r>
              <a:rPr lang="en-GB" b="1" dirty="0"/>
              <a:t>Scenario 1 (consider prevalence of obesity ONLY):</a:t>
            </a:r>
          </a:p>
          <a:p>
            <a:pPr marL="0" indent="0">
              <a:buNone/>
            </a:pPr>
            <a:endParaRPr lang="en-GB" dirty="0"/>
          </a:p>
          <a:p>
            <a:pPr marL="342900" indent="-342900">
              <a:buFont typeface="+mj-lt"/>
              <a:buAutoNum type="arabicPeriod"/>
            </a:pPr>
            <a:r>
              <a:rPr lang="en-GB" dirty="0"/>
              <a:t>Barking and Dagenham</a:t>
            </a:r>
          </a:p>
          <a:p>
            <a:pPr marL="342900" indent="-342900">
              <a:buFont typeface="+mj-lt"/>
              <a:buAutoNum type="arabicPeriod"/>
            </a:pPr>
            <a:r>
              <a:rPr lang="en-GB" dirty="0"/>
              <a:t>Croydon</a:t>
            </a:r>
          </a:p>
          <a:p>
            <a:pPr marL="342900" indent="-342900">
              <a:buFont typeface="+mj-lt"/>
              <a:buAutoNum type="arabicPeriod"/>
            </a:pPr>
            <a:r>
              <a:rPr lang="en-GB" dirty="0"/>
              <a:t>Hillingdon</a:t>
            </a:r>
          </a:p>
          <a:p>
            <a:pPr marL="342900" indent="-342900">
              <a:buFont typeface="+mj-lt"/>
              <a:buAutoNum type="arabicPeriod"/>
            </a:pPr>
            <a:r>
              <a:rPr lang="en-GB" dirty="0"/>
              <a:t>Bexley</a:t>
            </a:r>
          </a:p>
          <a:p>
            <a:pPr marL="342900" indent="-342900">
              <a:buFont typeface="+mj-lt"/>
              <a:buAutoNum type="arabicPeriod"/>
            </a:pPr>
            <a:r>
              <a:rPr lang="en-GB" dirty="0"/>
              <a:t>Hounslow</a:t>
            </a:r>
          </a:p>
        </p:txBody>
      </p:sp>
      <p:sp>
        <p:nvSpPr>
          <p:cNvPr id="3" name="TextBox 2">
            <a:extLst>
              <a:ext uri="{FF2B5EF4-FFF2-40B4-BE49-F238E27FC236}">
                <a16:creationId xmlns:a16="http://schemas.microsoft.com/office/drawing/2014/main" id="{4CA628FD-39AF-9E96-9EEC-9855CEEB8B71}"/>
              </a:ext>
            </a:extLst>
          </p:cNvPr>
          <p:cNvSpPr txBox="1"/>
          <p:nvPr/>
        </p:nvSpPr>
        <p:spPr>
          <a:xfrm>
            <a:off x="2332298" y="3870758"/>
            <a:ext cx="150471" cy="369332"/>
          </a:xfrm>
          <a:prstGeom prst="rect">
            <a:avLst/>
          </a:prstGeom>
          <a:noFill/>
        </p:spPr>
        <p:txBody>
          <a:bodyPr wrap="square" rtlCol="0">
            <a:spAutoFit/>
          </a:bodyPr>
          <a:lstStyle/>
          <a:p>
            <a:r>
              <a:rPr lang="en-GB" dirty="0"/>
              <a:t>2</a:t>
            </a:r>
          </a:p>
        </p:txBody>
      </p:sp>
      <p:sp>
        <p:nvSpPr>
          <p:cNvPr id="5" name="TextBox 4">
            <a:extLst>
              <a:ext uri="{FF2B5EF4-FFF2-40B4-BE49-F238E27FC236}">
                <a16:creationId xmlns:a16="http://schemas.microsoft.com/office/drawing/2014/main" id="{D99E4CA3-9334-0E8D-39B2-3A539870430C}"/>
              </a:ext>
            </a:extLst>
          </p:cNvPr>
          <p:cNvSpPr txBox="1"/>
          <p:nvPr/>
        </p:nvSpPr>
        <p:spPr>
          <a:xfrm>
            <a:off x="3047518" y="3429000"/>
            <a:ext cx="274416" cy="369332"/>
          </a:xfrm>
          <a:prstGeom prst="rect">
            <a:avLst/>
          </a:prstGeom>
          <a:noFill/>
        </p:spPr>
        <p:txBody>
          <a:bodyPr wrap="square">
            <a:spAutoFit/>
          </a:bodyPr>
          <a:lstStyle/>
          <a:p>
            <a:r>
              <a:rPr lang="en-GB" dirty="0"/>
              <a:t>4</a:t>
            </a:r>
          </a:p>
        </p:txBody>
      </p:sp>
      <p:sp>
        <p:nvSpPr>
          <p:cNvPr id="6" name="TextBox 5">
            <a:extLst>
              <a:ext uri="{FF2B5EF4-FFF2-40B4-BE49-F238E27FC236}">
                <a16:creationId xmlns:a16="http://schemas.microsoft.com/office/drawing/2014/main" id="{50DCF270-CC60-4097-1D01-B2D7CD4736C9}"/>
              </a:ext>
            </a:extLst>
          </p:cNvPr>
          <p:cNvSpPr txBox="1"/>
          <p:nvPr/>
        </p:nvSpPr>
        <p:spPr>
          <a:xfrm>
            <a:off x="1276439" y="3326756"/>
            <a:ext cx="274416" cy="369332"/>
          </a:xfrm>
          <a:prstGeom prst="rect">
            <a:avLst/>
          </a:prstGeom>
          <a:noFill/>
        </p:spPr>
        <p:txBody>
          <a:bodyPr wrap="square">
            <a:spAutoFit/>
          </a:bodyPr>
          <a:lstStyle/>
          <a:p>
            <a:r>
              <a:rPr lang="en-GB" dirty="0"/>
              <a:t>5</a:t>
            </a:r>
          </a:p>
        </p:txBody>
      </p:sp>
      <p:sp>
        <p:nvSpPr>
          <p:cNvPr id="7" name="TextBox 6">
            <a:extLst>
              <a:ext uri="{FF2B5EF4-FFF2-40B4-BE49-F238E27FC236}">
                <a16:creationId xmlns:a16="http://schemas.microsoft.com/office/drawing/2014/main" id="{C43A226C-7C58-0CA6-B45F-E3883094B885}"/>
              </a:ext>
            </a:extLst>
          </p:cNvPr>
          <p:cNvSpPr txBox="1"/>
          <p:nvPr/>
        </p:nvSpPr>
        <p:spPr>
          <a:xfrm>
            <a:off x="1052662" y="3059668"/>
            <a:ext cx="274416" cy="369332"/>
          </a:xfrm>
          <a:prstGeom prst="rect">
            <a:avLst/>
          </a:prstGeom>
          <a:noFill/>
        </p:spPr>
        <p:txBody>
          <a:bodyPr wrap="square">
            <a:spAutoFit/>
          </a:bodyPr>
          <a:lstStyle/>
          <a:p>
            <a:r>
              <a:rPr lang="en-GB" dirty="0"/>
              <a:t>3</a:t>
            </a:r>
          </a:p>
        </p:txBody>
      </p:sp>
      <p:grpSp>
        <p:nvGrpSpPr>
          <p:cNvPr id="4" name="Group 3">
            <a:extLst>
              <a:ext uri="{FF2B5EF4-FFF2-40B4-BE49-F238E27FC236}">
                <a16:creationId xmlns:a16="http://schemas.microsoft.com/office/drawing/2014/main" id="{BE464BEB-76F0-98A3-DFDB-1F458A96CC38}"/>
              </a:ext>
            </a:extLst>
          </p:cNvPr>
          <p:cNvGrpSpPr/>
          <p:nvPr/>
        </p:nvGrpSpPr>
        <p:grpSpPr>
          <a:xfrm>
            <a:off x="1131513" y="5665121"/>
            <a:ext cx="2883211" cy="276999"/>
            <a:chOff x="1403479" y="5616492"/>
            <a:chExt cx="2883211" cy="276999"/>
          </a:xfrm>
        </p:grpSpPr>
        <p:sp>
          <p:nvSpPr>
            <p:cNvPr id="8" name="Oval 7">
              <a:extLst>
                <a:ext uri="{FF2B5EF4-FFF2-40B4-BE49-F238E27FC236}">
                  <a16:creationId xmlns:a16="http://schemas.microsoft.com/office/drawing/2014/main" id="{11E6895F-33F1-5454-6DDF-E07B23728A8A}"/>
                </a:ext>
              </a:extLst>
            </p:cNvPr>
            <p:cNvSpPr/>
            <p:nvPr/>
          </p:nvSpPr>
          <p:spPr>
            <a:xfrm>
              <a:off x="1403479" y="5682991"/>
              <a:ext cx="144000" cy="144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12" name="TextBox 11">
              <a:extLst>
                <a:ext uri="{FF2B5EF4-FFF2-40B4-BE49-F238E27FC236}">
                  <a16:creationId xmlns:a16="http://schemas.microsoft.com/office/drawing/2014/main" id="{58602928-D7DE-5782-BD3E-4C0C47D3637C}"/>
                </a:ext>
              </a:extLst>
            </p:cNvPr>
            <p:cNvSpPr txBox="1"/>
            <p:nvPr/>
          </p:nvSpPr>
          <p:spPr>
            <a:xfrm>
              <a:off x="1547479" y="5616492"/>
              <a:ext cx="2739211" cy="276999"/>
            </a:xfrm>
            <a:prstGeom prst="rect">
              <a:avLst/>
            </a:prstGeom>
            <a:noFill/>
          </p:spPr>
          <p:txBody>
            <a:bodyPr wrap="none" rtlCol="0">
              <a:spAutoFit/>
            </a:bodyPr>
            <a:lstStyle/>
            <a:p>
              <a:r>
                <a:rPr lang="en-GB" sz="1200" dirty="0"/>
                <a:t>= Number of </a:t>
              </a:r>
              <a:r>
                <a:rPr lang="en-GB" sz="1200" dirty="0" err="1"/>
                <a:t>BikePoints</a:t>
              </a:r>
              <a:r>
                <a:rPr lang="en-GB" sz="1200" dirty="0"/>
                <a:t> at the Borough</a:t>
              </a:r>
            </a:p>
          </p:txBody>
        </p:sp>
      </p:grpSp>
    </p:spTree>
    <p:extLst>
      <p:ext uri="{BB962C8B-B14F-4D97-AF65-F5344CB8AC3E}">
        <p14:creationId xmlns:p14="http://schemas.microsoft.com/office/powerpoint/2010/main" val="201484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81742-55B0-DDC5-EBFE-75261F54F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7800B9-5D20-482B-39B4-264C33409823}"/>
              </a:ext>
            </a:extLst>
          </p:cNvPr>
          <p:cNvSpPr>
            <a:spLocks noGrp="1"/>
          </p:cNvSpPr>
          <p:nvPr>
            <p:ph type="title"/>
          </p:nvPr>
        </p:nvSpPr>
        <p:spPr/>
        <p:txBody>
          <a:bodyPr/>
          <a:lstStyle/>
          <a:p>
            <a:r>
              <a:rPr lang="en-GB" dirty="0"/>
              <a:t>3. Interactive tool and recommendations</a:t>
            </a:r>
          </a:p>
        </p:txBody>
      </p:sp>
      <p:pic>
        <p:nvPicPr>
          <p:cNvPr id="9" name="Picture 8" descr="A screenshot of a map&#10;&#10;Description automatically generated">
            <a:extLst>
              <a:ext uri="{FF2B5EF4-FFF2-40B4-BE49-F238E27FC236}">
                <a16:creationId xmlns:a16="http://schemas.microsoft.com/office/drawing/2014/main" id="{B11C9C05-12C6-3785-636E-C58F0A328E8D}"/>
              </a:ext>
            </a:extLst>
          </p:cNvPr>
          <p:cNvPicPr>
            <a:picLocks noChangeAspect="1"/>
          </p:cNvPicPr>
          <p:nvPr/>
        </p:nvPicPr>
        <p:blipFill>
          <a:blip r:embed="rId3"/>
          <a:stretch>
            <a:fillRect/>
          </a:stretch>
        </p:blipFill>
        <p:spPr>
          <a:xfrm>
            <a:off x="54192" y="1335492"/>
            <a:ext cx="6370481" cy="4187017"/>
          </a:xfrm>
          <a:prstGeom prst="rect">
            <a:avLst/>
          </a:prstGeom>
        </p:spPr>
      </p:pic>
      <p:sp>
        <p:nvSpPr>
          <p:cNvPr id="10" name="Slide Number Placeholder 9">
            <a:extLst>
              <a:ext uri="{FF2B5EF4-FFF2-40B4-BE49-F238E27FC236}">
                <a16:creationId xmlns:a16="http://schemas.microsoft.com/office/drawing/2014/main" id="{5E2EC572-77B6-0AAD-1B10-BF14E641D18D}"/>
              </a:ext>
            </a:extLst>
          </p:cNvPr>
          <p:cNvSpPr>
            <a:spLocks noGrp="1"/>
          </p:cNvSpPr>
          <p:nvPr>
            <p:ph type="sldNum" sz="quarter" idx="12"/>
          </p:nvPr>
        </p:nvSpPr>
        <p:spPr/>
        <p:txBody>
          <a:bodyPr/>
          <a:lstStyle/>
          <a:p>
            <a:fld id="{0BCA7D71-C325-E749-923B-AC6DC7534C1D}" type="slidenum">
              <a:rPr lang="en-GB" smtClean="0"/>
              <a:t>11</a:t>
            </a:fld>
            <a:endParaRPr lang="en-GB"/>
          </a:p>
        </p:txBody>
      </p:sp>
      <p:sp>
        <p:nvSpPr>
          <p:cNvPr id="3" name="TextBox 2">
            <a:extLst>
              <a:ext uri="{FF2B5EF4-FFF2-40B4-BE49-F238E27FC236}">
                <a16:creationId xmlns:a16="http://schemas.microsoft.com/office/drawing/2014/main" id="{E90BC3AB-AC3D-2120-9181-C9287A212D14}"/>
              </a:ext>
            </a:extLst>
          </p:cNvPr>
          <p:cNvSpPr txBox="1"/>
          <p:nvPr/>
        </p:nvSpPr>
        <p:spPr>
          <a:xfrm>
            <a:off x="0" y="6590670"/>
            <a:ext cx="11037346" cy="261610"/>
          </a:xfrm>
          <a:prstGeom prst="rect">
            <a:avLst/>
          </a:prstGeom>
          <a:noFill/>
        </p:spPr>
        <p:txBody>
          <a:bodyPr wrap="square">
            <a:spAutoFit/>
          </a:bodyPr>
          <a:lstStyle/>
          <a:p>
            <a:r>
              <a:rPr lang="en-GB" sz="1100" dirty="0"/>
              <a:t>[3] Proximity to existing infrastructure: </a:t>
            </a:r>
            <a:r>
              <a:rPr lang="en-GB" sz="1100" dirty="0">
                <a:hlinkClick r:id="rId4"/>
              </a:rPr>
              <a:t>https://www.london.gov.uk/who-we-are/what-london-assembly-does/questions-mayor/find-an-answer/santander-cycles-2</a:t>
            </a:r>
            <a:r>
              <a:rPr lang="en-GB" sz="1100" dirty="0"/>
              <a:t> </a:t>
            </a:r>
            <a:endParaRPr lang="en-GB" sz="1100" dirty="0">
              <a:solidFill>
                <a:srgbClr val="1155CD"/>
              </a:solidFill>
              <a:effectLst/>
              <a:latin typeface="Helvetica" pitchFamily="2" charset="0"/>
            </a:endParaRPr>
          </a:p>
        </p:txBody>
      </p:sp>
      <p:pic>
        <p:nvPicPr>
          <p:cNvPr id="4" name="Picture 3" descr="A screenshot of a map&#10;&#10;Description automatically generated">
            <a:extLst>
              <a:ext uri="{FF2B5EF4-FFF2-40B4-BE49-F238E27FC236}">
                <a16:creationId xmlns:a16="http://schemas.microsoft.com/office/drawing/2014/main" id="{A3964237-CC2D-932C-F81F-F36332561E1D}"/>
              </a:ext>
            </a:extLst>
          </p:cNvPr>
          <p:cNvPicPr>
            <a:picLocks noChangeAspect="1"/>
          </p:cNvPicPr>
          <p:nvPr/>
        </p:nvPicPr>
        <p:blipFill>
          <a:blip r:embed="rId3"/>
          <a:stretch>
            <a:fillRect/>
          </a:stretch>
        </p:blipFill>
        <p:spPr>
          <a:xfrm>
            <a:off x="54192" y="1335492"/>
            <a:ext cx="6370481" cy="4187017"/>
          </a:xfrm>
          <a:prstGeom prst="rect">
            <a:avLst/>
          </a:prstGeom>
        </p:spPr>
      </p:pic>
      <p:sp>
        <p:nvSpPr>
          <p:cNvPr id="5" name="TextBox 4">
            <a:extLst>
              <a:ext uri="{FF2B5EF4-FFF2-40B4-BE49-F238E27FC236}">
                <a16:creationId xmlns:a16="http://schemas.microsoft.com/office/drawing/2014/main" id="{6BF44C70-9022-7E71-E3B3-9F425FCD84F0}"/>
              </a:ext>
            </a:extLst>
          </p:cNvPr>
          <p:cNvSpPr txBox="1"/>
          <p:nvPr/>
        </p:nvSpPr>
        <p:spPr>
          <a:xfrm>
            <a:off x="2332298" y="3870758"/>
            <a:ext cx="150471" cy="369332"/>
          </a:xfrm>
          <a:prstGeom prst="rect">
            <a:avLst/>
          </a:prstGeom>
          <a:noFill/>
        </p:spPr>
        <p:txBody>
          <a:bodyPr wrap="square" rtlCol="0">
            <a:spAutoFit/>
          </a:bodyPr>
          <a:lstStyle/>
          <a:p>
            <a:r>
              <a:rPr lang="en-GB" dirty="0"/>
              <a:t>2</a:t>
            </a:r>
          </a:p>
        </p:txBody>
      </p:sp>
      <p:sp>
        <p:nvSpPr>
          <p:cNvPr id="6" name="TextBox 5">
            <a:extLst>
              <a:ext uri="{FF2B5EF4-FFF2-40B4-BE49-F238E27FC236}">
                <a16:creationId xmlns:a16="http://schemas.microsoft.com/office/drawing/2014/main" id="{1BD79031-7B94-7CE4-711D-CFB0954F5C04}"/>
              </a:ext>
            </a:extLst>
          </p:cNvPr>
          <p:cNvSpPr txBox="1"/>
          <p:nvPr/>
        </p:nvSpPr>
        <p:spPr>
          <a:xfrm>
            <a:off x="2810565" y="2758849"/>
            <a:ext cx="274416" cy="369332"/>
          </a:xfrm>
          <a:prstGeom prst="rect">
            <a:avLst/>
          </a:prstGeom>
          <a:noFill/>
        </p:spPr>
        <p:txBody>
          <a:bodyPr wrap="square">
            <a:spAutoFit/>
          </a:bodyPr>
          <a:lstStyle/>
          <a:p>
            <a:r>
              <a:rPr lang="en-GB" dirty="0"/>
              <a:t>4</a:t>
            </a:r>
          </a:p>
        </p:txBody>
      </p:sp>
      <p:sp>
        <p:nvSpPr>
          <p:cNvPr id="7" name="TextBox 6">
            <a:extLst>
              <a:ext uri="{FF2B5EF4-FFF2-40B4-BE49-F238E27FC236}">
                <a16:creationId xmlns:a16="http://schemas.microsoft.com/office/drawing/2014/main" id="{87E6DCD9-808C-D53A-6ED6-078BD7932F6B}"/>
              </a:ext>
            </a:extLst>
          </p:cNvPr>
          <p:cNvSpPr txBox="1"/>
          <p:nvPr/>
        </p:nvSpPr>
        <p:spPr>
          <a:xfrm>
            <a:off x="1276439" y="3326756"/>
            <a:ext cx="274416" cy="369332"/>
          </a:xfrm>
          <a:prstGeom prst="rect">
            <a:avLst/>
          </a:prstGeom>
          <a:noFill/>
        </p:spPr>
        <p:txBody>
          <a:bodyPr wrap="square">
            <a:spAutoFit/>
          </a:bodyPr>
          <a:lstStyle/>
          <a:p>
            <a:r>
              <a:rPr lang="en-GB" dirty="0"/>
              <a:t>3</a:t>
            </a:r>
          </a:p>
        </p:txBody>
      </p:sp>
      <p:sp>
        <p:nvSpPr>
          <p:cNvPr id="8" name="TextBox 7">
            <a:extLst>
              <a:ext uri="{FF2B5EF4-FFF2-40B4-BE49-F238E27FC236}">
                <a16:creationId xmlns:a16="http://schemas.microsoft.com/office/drawing/2014/main" id="{D79B7D61-FC82-2728-225C-AC95E4F3C394}"/>
              </a:ext>
            </a:extLst>
          </p:cNvPr>
          <p:cNvSpPr txBox="1"/>
          <p:nvPr/>
        </p:nvSpPr>
        <p:spPr>
          <a:xfrm>
            <a:off x="2771568" y="3809693"/>
            <a:ext cx="274416" cy="369332"/>
          </a:xfrm>
          <a:prstGeom prst="rect">
            <a:avLst/>
          </a:prstGeom>
          <a:noFill/>
        </p:spPr>
        <p:txBody>
          <a:bodyPr wrap="square">
            <a:spAutoFit/>
          </a:bodyPr>
          <a:lstStyle/>
          <a:p>
            <a:r>
              <a:rPr lang="en-GB" dirty="0"/>
              <a:t>5</a:t>
            </a:r>
          </a:p>
        </p:txBody>
      </p:sp>
      <p:sp>
        <p:nvSpPr>
          <p:cNvPr id="11" name="TextBox 10">
            <a:extLst>
              <a:ext uri="{FF2B5EF4-FFF2-40B4-BE49-F238E27FC236}">
                <a16:creationId xmlns:a16="http://schemas.microsoft.com/office/drawing/2014/main" id="{277C232A-7C22-0414-8E65-6DC289F4E6F5}"/>
              </a:ext>
            </a:extLst>
          </p:cNvPr>
          <p:cNvSpPr txBox="1"/>
          <p:nvPr/>
        </p:nvSpPr>
        <p:spPr>
          <a:xfrm>
            <a:off x="6312192" y="1839433"/>
            <a:ext cx="5794745" cy="4524315"/>
          </a:xfrm>
          <a:prstGeom prst="rect">
            <a:avLst/>
          </a:prstGeom>
          <a:noFill/>
          <a:ln>
            <a:noFill/>
          </a:ln>
        </p:spPr>
        <p:txBody>
          <a:bodyPr wrap="square">
            <a:spAutoFit/>
          </a:bodyPr>
          <a:lstStyle/>
          <a:p>
            <a:r>
              <a:rPr lang="en-GB" b="1" dirty="0"/>
              <a:t>Scenario 1 (consider prevalence of obesity ONLY):</a:t>
            </a:r>
          </a:p>
          <a:p>
            <a:pPr marL="0" indent="0">
              <a:buNone/>
            </a:pPr>
            <a:endParaRPr lang="en-GB" dirty="0"/>
          </a:p>
          <a:p>
            <a:pPr marL="342900" indent="-342900">
              <a:buFont typeface="+mj-lt"/>
              <a:buAutoNum type="arabicPeriod"/>
            </a:pPr>
            <a:r>
              <a:rPr lang="en-GB" dirty="0"/>
              <a:t>Barking and Dagenham</a:t>
            </a:r>
          </a:p>
          <a:p>
            <a:pPr marL="342900" indent="-342900">
              <a:buFont typeface="+mj-lt"/>
              <a:buAutoNum type="arabicPeriod"/>
            </a:pPr>
            <a:r>
              <a:rPr lang="en-GB" dirty="0"/>
              <a:t>Croydon</a:t>
            </a:r>
          </a:p>
          <a:p>
            <a:pPr marL="342900" indent="-342900">
              <a:buFont typeface="+mj-lt"/>
              <a:buAutoNum type="arabicPeriod"/>
            </a:pPr>
            <a:r>
              <a:rPr lang="en-GB" dirty="0"/>
              <a:t>Hillingdon</a:t>
            </a:r>
          </a:p>
          <a:p>
            <a:pPr marL="342900" indent="-342900">
              <a:buFont typeface="+mj-lt"/>
              <a:buAutoNum type="arabicPeriod"/>
            </a:pPr>
            <a:r>
              <a:rPr lang="en-GB" dirty="0"/>
              <a:t>Bexley</a:t>
            </a:r>
          </a:p>
          <a:p>
            <a:pPr marL="342900" indent="-342900">
              <a:buFont typeface="+mj-lt"/>
              <a:buAutoNum type="arabicPeriod"/>
            </a:pPr>
            <a:r>
              <a:rPr lang="en-GB" dirty="0"/>
              <a:t>Hounslow</a:t>
            </a:r>
          </a:p>
          <a:p>
            <a:pPr marL="342900" indent="-342900">
              <a:buFont typeface="+mj-lt"/>
              <a:buAutoNum type="arabicPeriod"/>
            </a:pPr>
            <a:endParaRPr lang="en-GB" dirty="0"/>
          </a:p>
          <a:p>
            <a:r>
              <a:rPr lang="en-GB" b="1" dirty="0"/>
              <a:t>Scenario 2 (prevalence of obesity + proximity to existing infrastructure [3]):</a:t>
            </a:r>
            <a:endParaRPr lang="en-GB" dirty="0"/>
          </a:p>
          <a:p>
            <a:endParaRPr lang="en-GB" b="1" dirty="0"/>
          </a:p>
          <a:p>
            <a:pPr marL="342900" indent="-342900">
              <a:buFont typeface="+mj-lt"/>
              <a:buAutoNum type="arabicPeriod"/>
            </a:pPr>
            <a:r>
              <a:rPr lang="en-GB" dirty="0"/>
              <a:t>Barking and Dagenham</a:t>
            </a:r>
          </a:p>
          <a:p>
            <a:pPr marL="342900" indent="-342900">
              <a:buFont typeface="+mj-lt"/>
              <a:buAutoNum type="arabicPeriod"/>
            </a:pPr>
            <a:r>
              <a:rPr lang="en-GB" dirty="0"/>
              <a:t>Croydon</a:t>
            </a:r>
          </a:p>
          <a:p>
            <a:pPr marL="342900" indent="-342900">
              <a:buFont typeface="+mj-lt"/>
              <a:buAutoNum type="arabicPeriod"/>
            </a:pPr>
            <a:r>
              <a:rPr lang="en-GB" dirty="0"/>
              <a:t>Hounslow</a:t>
            </a:r>
          </a:p>
          <a:p>
            <a:pPr marL="342900" indent="-342900">
              <a:buFont typeface="+mj-lt"/>
              <a:buAutoNum type="arabicPeriod"/>
            </a:pPr>
            <a:r>
              <a:rPr lang="en-GB" dirty="0"/>
              <a:t>Redbridge</a:t>
            </a:r>
          </a:p>
          <a:p>
            <a:pPr marL="342900" indent="-342900">
              <a:buFont typeface="+mj-lt"/>
              <a:buAutoNum type="arabicPeriod"/>
            </a:pPr>
            <a:r>
              <a:rPr lang="en-GB" dirty="0"/>
              <a:t>Bromley</a:t>
            </a:r>
          </a:p>
        </p:txBody>
      </p:sp>
      <p:grpSp>
        <p:nvGrpSpPr>
          <p:cNvPr id="12" name="Group 11">
            <a:extLst>
              <a:ext uri="{FF2B5EF4-FFF2-40B4-BE49-F238E27FC236}">
                <a16:creationId xmlns:a16="http://schemas.microsoft.com/office/drawing/2014/main" id="{C33167F3-DEF6-11DD-C1FD-40271EA314C3}"/>
              </a:ext>
            </a:extLst>
          </p:cNvPr>
          <p:cNvGrpSpPr/>
          <p:nvPr/>
        </p:nvGrpSpPr>
        <p:grpSpPr>
          <a:xfrm>
            <a:off x="1131513" y="5665121"/>
            <a:ext cx="2883211" cy="276999"/>
            <a:chOff x="1403479" y="5616492"/>
            <a:chExt cx="2883211" cy="276999"/>
          </a:xfrm>
        </p:grpSpPr>
        <p:sp>
          <p:nvSpPr>
            <p:cNvPr id="13" name="Oval 12">
              <a:extLst>
                <a:ext uri="{FF2B5EF4-FFF2-40B4-BE49-F238E27FC236}">
                  <a16:creationId xmlns:a16="http://schemas.microsoft.com/office/drawing/2014/main" id="{866E86ED-9729-9850-6E0F-CF20E439693E}"/>
                </a:ext>
              </a:extLst>
            </p:cNvPr>
            <p:cNvSpPr/>
            <p:nvPr/>
          </p:nvSpPr>
          <p:spPr>
            <a:xfrm>
              <a:off x="1403479" y="5682991"/>
              <a:ext cx="144000" cy="144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14" name="TextBox 13">
              <a:extLst>
                <a:ext uri="{FF2B5EF4-FFF2-40B4-BE49-F238E27FC236}">
                  <a16:creationId xmlns:a16="http://schemas.microsoft.com/office/drawing/2014/main" id="{D59246C8-B15A-3AA3-1952-832C909F23CC}"/>
                </a:ext>
              </a:extLst>
            </p:cNvPr>
            <p:cNvSpPr txBox="1"/>
            <p:nvPr/>
          </p:nvSpPr>
          <p:spPr>
            <a:xfrm>
              <a:off x="1547479" y="5616492"/>
              <a:ext cx="2739211" cy="276999"/>
            </a:xfrm>
            <a:prstGeom prst="rect">
              <a:avLst/>
            </a:prstGeom>
            <a:noFill/>
          </p:spPr>
          <p:txBody>
            <a:bodyPr wrap="none" rtlCol="0">
              <a:spAutoFit/>
            </a:bodyPr>
            <a:lstStyle/>
            <a:p>
              <a:r>
                <a:rPr lang="en-GB" sz="1200" dirty="0"/>
                <a:t>= Number of </a:t>
              </a:r>
              <a:r>
                <a:rPr lang="en-GB" sz="1200" dirty="0" err="1"/>
                <a:t>BikePoints</a:t>
              </a:r>
              <a:r>
                <a:rPr lang="en-GB" sz="1200" dirty="0"/>
                <a:t> at the Borough</a:t>
              </a:r>
            </a:p>
          </p:txBody>
        </p:sp>
      </p:grpSp>
    </p:spTree>
    <p:extLst>
      <p:ext uri="{BB962C8B-B14F-4D97-AF65-F5344CB8AC3E}">
        <p14:creationId xmlns:p14="http://schemas.microsoft.com/office/powerpoint/2010/main" val="4270793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DD4C8-B6B3-5D12-0B4C-50BEC5FFBE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9787FD-5BCE-8438-986B-45ACB30FC7ED}"/>
              </a:ext>
            </a:extLst>
          </p:cNvPr>
          <p:cNvSpPr>
            <a:spLocks noGrp="1"/>
          </p:cNvSpPr>
          <p:nvPr>
            <p:ph type="title"/>
          </p:nvPr>
        </p:nvSpPr>
        <p:spPr/>
        <p:txBody>
          <a:bodyPr/>
          <a:lstStyle/>
          <a:p>
            <a:r>
              <a:rPr lang="en-GB" dirty="0"/>
              <a:t>3. Interactive tool and recommendations</a:t>
            </a:r>
          </a:p>
        </p:txBody>
      </p:sp>
      <p:pic>
        <p:nvPicPr>
          <p:cNvPr id="9" name="Picture 8" descr="A screenshot of a map&#10;&#10;Description automatically generated">
            <a:extLst>
              <a:ext uri="{FF2B5EF4-FFF2-40B4-BE49-F238E27FC236}">
                <a16:creationId xmlns:a16="http://schemas.microsoft.com/office/drawing/2014/main" id="{F506DC03-B382-C140-D8CD-75CC6AE73A2F}"/>
              </a:ext>
            </a:extLst>
          </p:cNvPr>
          <p:cNvPicPr>
            <a:picLocks noChangeAspect="1"/>
          </p:cNvPicPr>
          <p:nvPr/>
        </p:nvPicPr>
        <p:blipFill>
          <a:blip r:embed="rId3"/>
          <a:stretch>
            <a:fillRect/>
          </a:stretch>
        </p:blipFill>
        <p:spPr>
          <a:xfrm>
            <a:off x="54192" y="1335492"/>
            <a:ext cx="6370481" cy="4187017"/>
          </a:xfrm>
          <a:prstGeom prst="rect">
            <a:avLst/>
          </a:prstGeom>
        </p:spPr>
      </p:pic>
      <p:sp>
        <p:nvSpPr>
          <p:cNvPr id="10" name="Slide Number Placeholder 9">
            <a:extLst>
              <a:ext uri="{FF2B5EF4-FFF2-40B4-BE49-F238E27FC236}">
                <a16:creationId xmlns:a16="http://schemas.microsoft.com/office/drawing/2014/main" id="{B3CCA75A-32F0-604F-3FFC-D0F1955830B4}"/>
              </a:ext>
            </a:extLst>
          </p:cNvPr>
          <p:cNvSpPr>
            <a:spLocks noGrp="1"/>
          </p:cNvSpPr>
          <p:nvPr>
            <p:ph type="sldNum" sz="quarter" idx="12"/>
          </p:nvPr>
        </p:nvSpPr>
        <p:spPr/>
        <p:txBody>
          <a:bodyPr/>
          <a:lstStyle/>
          <a:p>
            <a:fld id="{0BCA7D71-C325-E749-923B-AC6DC7534C1D}" type="slidenum">
              <a:rPr lang="en-GB" smtClean="0"/>
              <a:t>12</a:t>
            </a:fld>
            <a:endParaRPr lang="en-GB"/>
          </a:p>
        </p:txBody>
      </p:sp>
      <p:sp>
        <p:nvSpPr>
          <p:cNvPr id="11" name="TextBox 10">
            <a:extLst>
              <a:ext uri="{FF2B5EF4-FFF2-40B4-BE49-F238E27FC236}">
                <a16:creationId xmlns:a16="http://schemas.microsoft.com/office/drawing/2014/main" id="{7AF4571D-90E7-C859-0940-5A68E6249109}"/>
              </a:ext>
            </a:extLst>
          </p:cNvPr>
          <p:cNvSpPr txBox="1"/>
          <p:nvPr/>
        </p:nvSpPr>
        <p:spPr>
          <a:xfrm>
            <a:off x="6312192" y="1839433"/>
            <a:ext cx="5794745" cy="4524315"/>
          </a:xfrm>
          <a:prstGeom prst="rect">
            <a:avLst/>
          </a:prstGeom>
          <a:noFill/>
          <a:ln>
            <a:noFill/>
          </a:ln>
        </p:spPr>
        <p:txBody>
          <a:bodyPr wrap="square">
            <a:spAutoFit/>
          </a:bodyPr>
          <a:lstStyle/>
          <a:p>
            <a:r>
              <a:rPr lang="en-GB" b="1" dirty="0"/>
              <a:t>Scenario 1 (consider prevalence of obesity ONLY):</a:t>
            </a:r>
          </a:p>
          <a:p>
            <a:pPr marL="0" indent="0">
              <a:buNone/>
            </a:pPr>
            <a:endParaRPr lang="en-GB" dirty="0"/>
          </a:p>
          <a:p>
            <a:pPr marL="342900" indent="-342900">
              <a:buFont typeface="+mj-lt"/>
              <a:buAutoNum type="arabicPeriod"/>
            </a:pPr>
            <a:r>
              <a:rPr lang="en-GB" b="1" dirty="0"/>
              <a:t>Barking and Dagenham</a:t>
            </a:r>
          </a:p>
          <a:p>
            <a:pPr marL="342900" indent="-342900">
              <a:buFont typeface="+mj-lt"/>
              <a:buAutoNum type="arabicPeriod"/>
            </a:pPr>
            <a:r>
              <a:rPr lang="en-GB" b="1" dirty="0"/>
              <a:t>Croydon</a:t>
            </a:r>
          </a:p>
          <a:p>
            <a:pPr marL="342900" indent="-342900">
              <a:buFont typeface="+mj-lt"/>
              <a:buAutoNum type="arabicPeriod"/>
            </a:pPr>
            <a:r>
              <a:rPr lang="en-GB" dirty="0"/>
              <a:t>Hillingdon</a:t>
            </a:r>
          </a:p>
          <a:p>
            <a:pPr marL="342900" indent="-342900">
              <a:buFont typeface="+mj-lt"/>
              <a:buAutoNum type="arabicPeriod"/>
            </a:pPr>
            <a:r>
              <a:rPr lang="en-GB" dirty="0"/>
              <a:t>Bexley</a:t>
            </a:r>
          </a:p>
          <a:p>
            <a:pPr marL="342900" indent="-342900">
              <a:buFont typeface="+mj-lt"/>
              <a:buAutoNum type="arabicPeriod"/>
            </a:pPr>
            <a:r>
              <a:rPr lang="en-GB" b="1" dirty="0"/>
              <a:t>Hounslow</a:t>
            </a:r>
          </a:p>
          <a:p>
            <a:pPr marL="342900" indent="-342900">
              <a:buFont typeface="+mj-lt"/>
              <a:buAutoNum type="arabicPeriod"/>
            </a:pPr>
            <a:endParaRPr lang="en-GB" dirty="0"/>
          </a:p>
          <a:p>
            <a:r>
              <a:rPr lang="en-GB" b="1" dirty="0"/>
              <a:t>Scenario 2 (prevalence of obesity + proximity to existing infrastructure [3]):</a:t>
            </a:r>
            <a:endParaRPr lang="en-GB" dirty="0"/>
          </a:p>
          <a:p>
            <a:endParaRPr lang="en-GB" b="1" dirty="0"/>
          </a:p>
          <a:p>
            <a:pPr marL="342900" indent="-342900">
              <a:buFont typeface="+mj-lt"/>
              <a:buAutoNum type="arabicPeriod"/>
            </a:pPr>
            <a:r>
              <a:rPr lang="en-GB" b="1" dirty="0"/>
              <a:t>Barking and Dagenham</a:t>
            </a:r>
          </a:p>
          <a:p>
            <a:pPr marL="342900" indent="-342900">
              <a:buFont typeface="+mj-lt"/>
              <a:buAutoNum type="arabicPeriod"/>
            </a:pPr>
            <a:r>
              <a:rPr lang="en-GB" b="1" dirty="0"/>
              <a:t>Croydon</a:t>
            </a:r>
          </a:p>
          <a:p>
            <a:pPr marL="342900" indent="-342900">
              <a:buFont typeface="+mj-lt"/>
              <a:buAutoNum type="arabicPeriod"/>
            </a:pPr>
            <a:r>
              <a:rPr lang="en-GB" b="1" dirty="0"/>
              <a:t>Hounslow</a:t>
            </a:r>
          </a:p>
          <a:p>
            <a:pPr marL="342900" indent="-342900">
              <a:buFont typeface="+mj-lt"/>
              <a:buAutoNum type="arabicPeriod"/>
            </a:pPr>
            <a:r>
              <a:rPr lang="en-GB" dirty="0"/>
              <a:t>Redbridge</a:t>
            </a:r>
          </a:p>
          <a:p>
            <a:pPr marL="342900" indent="-342900">
              <a:buFont typeface="+mj-lt"/>
              <a:buAutoNum type="arabicPeriod"/>
            </a:pPr>
            <a:r>
              <a:rPr lang="en-GB" dirty="0"/>
              <a:t>Bromley</a:t>
            </a:r>
          </a:p>
        </p:txBody>
      </p:sp>
      <p:sp>
        <p:nvSpPr>
          <p:cNvPr id="3" name="TextBox 2">
            <a:extLst>
              <a:ext uri="{FF2B5EF4-FFF2-40B4-BE49-F238E27FC236}">
                <a16:creationId xmlns:a16="http://schemas.microsoft.com/office/drawing/2014/main" id="{3C80DC12-E2DC-EE5B-29F6-5A608BA91C1C}"/>
              </a:ext>
            </a:extLst>
          </p:cNvPr>
          <p:cNvSpPr txBox="1"/>
          <p:nvPr/>
        </p:nvSpPr>
        <p:spPr>
          <a:xfrm>
            <a:off x="0" y="6590670"/>
            <a:ext cx="11037346" cy="261610"/>
          </a:xfrm>
          <a:prstGeom prst="rect">
            <a:avLst/>
          </a:prstGeom>
          <a:noFill/>
        </p:spPr>
        <p:txBody>
          <a:bodyPr wrap="square">
            <a:spAutoFit/>
          </a:bodyPr>
          <a:lstStyle/>
          <a:p>
            <a:r>
              <a:rPr lang="en-GB" sz="1100" dirty="0"/>
              <a:t>[3] Proximity to existing infrastructure: </a:t>
            </a:r>
            <a:r>
              <a:rPr lang="en-GB" sz="1100" dirty="0">
                <a:hlinkClick r:id="rId4"/>
              </a:rPr>
              <a:t>https://www.london.gov.uk/who-we-are/what-london-assembly-does/questions-mayor/find-an-answer/santander-cycles-2</a:t>
            </a:r>
            <a:r>
              <a:rPr lang="en-GB" sz="1100" dirty="0"/>
              <a:t> </a:t>
            </a:r>
            <a:endParaRPr lang="en-GB" sz="1100" dirty="0">
              <a:solidFill>
                <a:srgbClr val="1155CD"/>
              </a:solidFill>
              <a:effectLst/>
              <a:latin typeface="Helvetica" pitchFamily="2" charset="0"/>
            </a:endParaRPr>
          </a:p>
        </p:txBody>
      </p:sp>
      <p:sp>
        <p:nvSpPr>
          <p:cNvPr id="4" name="TextBox 3">
            <a:extLst>
              <a:ext uri="{FF2B5EF4-FFF2-40B4-BE49-F238E27FC236}">
                <a16:creationId xmlns:a16="http://schemas.microsoft.com/office/drawing/2014/main" id="{FC36A5EB-3C5C-EAB3-08AA-539237A7D93B}"/>
              </a:ext>
            </a:extLst>
          </p:cNvPr>
          <p:cNvSpPr txBox="1"/>
          <p:nvPr/>
        </p:nvSpPr>
        <p:spPr>
          <a:xfrm>
            <a:off x="2332298" y="3870758"/>
            <a:ext cx="150471" cy="369332"/>
          </a:xfrm>
          <a:prstGeom prst="rect">
            <a:avLst/>
          </a:prstGeom>
          <a:noFill/>
        </p:spPr>
        <p:txBody>
          <a:bodyPr wrap="square" rtlCol="0">
            <a:spAutoFit/>
          </a:bodyPr>
          <a:lstStyle/>
          <a:p>
            <a:r>
              <a:rPr lang="en-GB" dirty="0"/>
              <a:t>2</a:t>
            </a:r>
          </a:p>
        </p:txBody>
      </p:sp>
      <p:sp>
        <p:nvSpPr>
          <p:cNvPr id="5" name="TextBox 4">
            <a:extLst>
              <a:ext uri="{FF2B5EF4-FFF2-40B4-BE49-F238E27FC236}">
                <a16:creationId xmlns:a16="http://schemas.microsoft.com/office/drawing/2014/main" id="{ECD9BF22-5E6B-A1D3-2C3D-017E83A404FE}"/>
              </a:ext>
            </a:extLst>
          </p:cNvPr>
          <p:cNvSpPr txBox="1"/>
          <p:nvPr/>
        </p:nvSpPr>
        <p:spPr>
          <a:xfrm>
            <a:off x="1276439" y="3326756"/>
            <a:ext cx="274416" cy="369332"/>
          </a:xfrm>
          <a:prstGeom prst="rect">
            <a:avLst/>
          </a:prstGeom>
          <a:noFill/>
        </p:spPr>
        <p:txBody>
          <a:bodyPr wrap="square">
            <a:spAutoFit/>
          </a:bodyPr>
          <a:lstStyle/>
          <a:p>
            <a:r>
              <a:rPr lang="en-GB" dirty="0"/>
              <a:t>3</a:t>
            </a:r>
          </a:p>
        </p:txBody>
      </p:sp>
      <p:grpSp>
        <p:nvGrpSpPr>
          <p:cNvPr id="6" name="Group 5">
            <a:extLst>
              <a:ext uri="{FF2B5EF4-FFF2-40B4-BE49-F238E27FC236}">
                <a16:creationId xmlns:a16="http://schemas.microsoft.com/office/drawing/2014/main" id="{BAB83DB9-3004-3C91-020C-430B1D815AE9}"/>
              </a:ext>
            </a:extLst>
          </p:cNvPr>
          <p:cNvGrpSpPr/>
          <p:nvPr/>
        </p:nvGrpSpPr>
        <p:grpSpPr>
          <a:xfrm>
            <a:off x="1131513" y="5665121"/>
            <a:ext cx="2883211" cy="276999"/>
            <a:chOff x="1403479" y="5616492"/>
            <a:chExt cx="2883211" cy="276999"/>
          </a:xfrm>
        </p:grpSpPr>
        <p:sp>
          <p:nvSpPr>
            <p:cNvPr id="7" name="Oval 6">
              <a:extLst>
                <a:ext uri="{FF2B5EF4-FFF2-40B4-BE49-F238E27FC236}">
                  <a16:creationId xmlns:a16="http://schemas.microsoft.com/office/drawing/2014/main" id="{321D8AC3-EA56-0E5E-C73C-FE62CCD2FAEB}"/>
                </a:ext>
              </a:extLst>
            </p:cNvPr>
            <p:cNvSpPr/>
            <p:nvPr/>
          </p:nvSpPr>
          <p:spPr>
            <a:xfrm>
              <a:off x="1403479" y="5682991"/>
              <a:ext cx="144000" cy="144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8" name="TextBox 7">
              <a:extLst>
                <a:ext uri="{FF2B5EF4-FFF2-40B4-BE49-F238E27FC236}">
                  <a16:creationId xmlns:a16="http://schemas.microsoft.com/office/drawing/2014/main" id="{E7353912-8DBF-E9D5-9DB4-1DE1178F6F21}"/>
                </a:ext>
              </a:extLst>
            </p:cNvPr>
            <p:cNvSpPr txBox="1"/>
            <p:nvPr/>
          </p:nvSpPr>
          <p:spPr>
            <a:xfrm>
              <a:off x="1547479" y="5616492"/>
              <a:ext cx="2739211" cy="276999"/>
            </a:xfrm>
            <a:prstGeom prst="rect">
              <a:avLst/>
            </a:prstGeom>
            <a:noFill/>
          </p:spPr>
          <p:txBody>
            <a:bodyPr wrap="none" rtlCol="0">
              <a:spAutoFit/>
            </a:bodyPr>
            <a:lstStyle/>
            <a:p>
              <a:r>
                <a:rPr lang="en-GB" sz="1200" dirty="0"/>
                <a:t>= Number of </a:t>
              </a:r>
              <a:r>
                <a:rPr lang="en-GB" sz="1200" dirty="0" err="1"/>
                <a:t>BikePoints</a:t>
              </a:r>
              <a:r>
                <a:rPr lang="en-GB" sz="1200" dirty="0"/>
                <a:t> at the Borough</a:t>
              </a:r>
            </a:p>
          </p:txBody>
        </p:sp>
      </p:grpSp>
    </p:spTree>
    <p:extLst>
      <p:ext uri="{BB962C8B-B14F-4D97-AF65-F5344CB8AC3E}">
        <p14:creationId xmlns:p14="http://schemas.microsoft.com/office/powerpoint/2010/main" val="562410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6D2C-8E32-A54A-4962-A0231BA92366}"/>
              </a:ext>
            </a:extLst>
          </p:cNvPr>
          <p:cNvSpPr>
            <a:spLocks noGrp="1"/>
          </p:cNvSpPr>
          <p:nvPr>
            <p:ph type="title"/>
          </p:nvPr>
        </p:nvSpPr>
        <p:spPr/>
        <p:txBody>
          <a:bodyPr/>
          <a:lstStyle/>
          <a:p>
            <a:r>
              <a:rPr lang="en-GB" dirty="0"/>
              <a:t>4. Further work</a:t>
            </a:r>
          </a:p>
        </p:txBody>
      </p:sp>
      <p:sp>
        <p:nvSpPr>
          <p:cNvPr id="3" name="Content Placeholder 2">
            <a:extLst>
              <a:ext uri="{FF2B5EF4-FFF2-40B4-BE49-F238E27FC236}">
                <a16:creationId xmlns:a16="http://schemas.microsoft.com/office/drawing/2014/main" id="{82025BFB-7758-4B11-CD62-869A0A6A8025}"/>
              </a:ext>
            </a:extLst>
          </p:cNvPr>
          <p:cNvSpPr>
            <a:spLocks noGrp="1"/>
          </p:cNvSpPr>
          <p:nvPr>
            <p:ph idx="1"/>
          </p:nvPr>
        </p:nvSpPr>
        <p:spPr>
          <a:xfrm>
            <a:off x="85065" y="1485383"/>
            <a:ext cx="5794744" cy="4870967"/>
          </a:xfrm>
          <a:ln>
            <a:solidFill>
              <a:schemeClr val="tx1"/>
            </a:solidFill>
          </a:ln>
        </p:spPr>
        <p:txBody>
          <a:bodyPr>
            <a:normAutofit lnSpcReduction="10000"/>
          </a:bodyPr>
          <a:lstStyle/>
          <a:p>
            <a:pPr marL="0" indent="0">
              <a:buNone/>
            </a:pPr>
            <a:r>
              <a:rPr lang="en-GB" sz="1600" b="1" dirty="0"/>
              <a:t>Further Analysis:</a:t>
            </a:r>
          </a:p>
          <a:p>
            <a:r>
              <a:rPr lang="en-GB" sz="1600" dirty="0"/>
              <a:t>Develop more granular recommendations using MSOAs</a:t>
            </a:r>
          </a:p>
          <a:p>
            <a:endParaRPr lang="en-GB" sz="1600" dirty="0"/>
          </a:p>
          <a:p>
            <a:pPr marL="0" indent="0">
              <a:buNone/>
            </a:pPr>
            <a:r>
              <a:rPr lang="en-GB" sz="1600" b="1" dirty="0"/>
              <a:t>Research/Lit. Review:</a:t>
            </a:r>
          </a:p>
          <a:p>
            <a:r>
              <a:rPr lang="en-GB" sz="1600" dirty="0"/>
              <a:t>Up to date obesity values or equivalent proxy</a:t>
            </a:r>
          </a:p>
          <a:p>
            <a:r>
              <a:rPr lang="en-GB" sz="1600" dirty="0"/>
              <a:t>Consider obesity in children for a holistic approach</a:t>
            </a:r>
          </a:p>
          <a:p>
            <a:r>
              <a:rPr lang="en-GB" sz="1600" dirty="0"/>
              <a:t>Conduct surveys to gauge cycling propensity within boroughs [3]</a:t>
            </a:r>
          </a:p>
          <a:p>
            <a:r>
              <a:rPr lang="en-GB" sz="1600" dirty="0"/>
              <a:t>Investigate national and international case studies of failed and successful exercise promotion scheme to gain insights into alternatives [4]</a:t>
            </a:r>
          </a:p>
          <a:p>
            <a:pPr marL="514350" indent="-514350">
              <a:buAutoNum type="arabicPeriod"/>
            </a:pPr>
            <a:endParaRPr lang="en-GB" sz="1600" dirty="0"/>
          </a:p>
          <a:p>
            <a:pPr marL="0" indent="0">
              <a:buNone/>
            </a:pPr>
            <a:r>
              <a:rPr lang="en-GB" sz="1600" b="1" dirty="0"/>
              <a:t>Visualisation:</a:t>
            </a:r>
            <a:endParaRPr lang="en-GB" sz="1600" dirty="0"/>
          </a:p>
          <a:p>
            <a:r>
              <a:rPr lang="en-GB" sz="1600" dirty="0"/>
              <a:t>Develop the interactive tool with advanced zoom features that reveal more granular features</a:t>
            </a:r>
          </a:p>
          <a:p>
            <a:r>
              <a:rPr lang="en-GB" sz="1600" dirty="0"/>
              <a:t>Use platforms like </a:t>
            </a:r>
            <a:r>
              <a:rPr lang="en-GB" sz="1600" dirty="0" err="1"/>
              <a:t>Streamlit</a:t>
            </a:r>
            <a:r>
              <a:rPr lang="en-GB" sz="1600" dirty="0"/>
              <a:t> to build interactive applications that decision-makers can access</a:t>
            </a:r>
          </a:p>
        </p:txBody>
      </p:sp>
      <p:sp>
        <p:nvSpPr>
          <p:cNvPr id="5" name="Slide Number Placeholder 4">
            <a:extLst>
              <a:ext uri="{FF2B5EF4-FFF2-40B4-BE49-F238E27FC236}">
                <a16:creationId xmlns:a16="http://schemas.microsoft.com/office/drawing/2014/main" id="{4899D083-2A34-5FEA-E15E-CA6951CD6FD2}"/>
              </a:ext>
            </a:extLst>
          </p:cNvPr>
          <p:cNvSpPr>
            <a:spLocks noGrp="1"/>
          </p:cNvSpPr>
          <p:nvPr>
            <p:ph type="sldNum" sz="quarter" idx="12"/>
          </p:nvPr>
        </p:nvSpPr>
        <p:spPr/>
        <p:txBody>
          <a:bodyPr/>
          <a:lstStyle/>
          <a:p>
            <a:fld id="{0BCA7D71-C325-E749-923B-AC6DC7534C1D}" type="slidenum">
              <a:rPr lang="en-GB" smtClean="0"/>
              <a:t>13</a:t>
            </a:fld>
            <a:endParaRPr lang="en-GB"/>
          </a:p>
        </p:txBody>
      </p:sp>
      <p:sp>
        <p:nvSpPr>
          <p:cNvPr id="6" name="Content Placeholder 2">
            <a:extLst>
              <a:ext uri="{FF2B5EF4-FFF2-40B4-BE49-F238E27FC236}">
                <a16:creationId xmlns:a16="http://schemas.microsoft.com/office/drawing/2014/main" id="{6BEDA87E-B0B2-AB02-3BDD-03D065CACCA0}"/>
              </a:ext>
            </a:extLst>
          </p:cNvPr>
          <p:cNvSpPr txBox="1">
            <a:spLocks/>
          </p:cNvSpPr>
          <p:nvPr/>
        </p:nvSpPr>
        <p:spPr>
          <a:xfrm>
            <a:off x="6312193" y="1485383"/>
            <a:ext cx="5794742" cy="4870967"/>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b="1" dirty="0"/>
              <a:t>Financial Analysis:</a:t>
            </a:r>
          </a:p>
          <a:p>
            <a:r>
              <a:rPr lang="en-GB" sz="1600" dirty="0"/>
              <a:t>Undertake a comprehensive financial evaluation (cost-benefit analysis) of the proposed </a:t>
            </a:r>
            <a:r>
              <a:rPr lang="en-GB" sz="1600" dirty="0" err="1"/>
              <a:t>BikePoints</a:t>
            </a:r>
            <a:r>
              <a:rPr lang="en-GB" sz="1600" dirty="0"/>
              <a:t> and expansion</a:t>
            </a:r>
          </a:p>
          <a:p>
            <a:endParaRPr lang="en-GB" sz="1600" dirty="0"/>
          </a:p>
          <a:p>
            <a:pPr marL="0" indent="0">
              <a:buNone/>
            </a:pPr>
            <a:r>
              <a:rPr lang="en-GB" sz="1600" b="1" dirty="0"/>
              <a:t>Peer-review and Testing:</a:t>
            </a:r>
            <a:endParaRPr lang="en-GB" sz="1600" dirty="0"/>
          </a:p>
          <a:p>
            <a:r>
              <a:rPr lang="en-GB" sz="1600" dirty="0"/>
              <a:t>Although I conducted an initial review by leveraging my Data Science network, it was not a thorough. A thorough review must be commissioned.</a:t>
            </a:r>
          </a:p>
          <a:p>
            <a:r>
              <a:rPr lang="en-GB" sz="1600" dirty="0"/>
              <a:t>Several functions are used within the code, unit-testing should be performed on them.</a:t>
            </a:r>
          </a:p>
          <a:p>
            <a:pPr marL="0" indent="0">
              <a:buNone/>
            </a:pPr>
            <a:endParaRPr lang="en-GB" sz="1600" dirty="0"/>
          </a:p>
          <a:p>
            <a:pPr marL="0" indent="0">
              <a:buNone/>
            </a:pPr>
            <a:r>
              <a:rPr lang="en-GB" sz="1600" b="1" dirty="0"/>
              <a:t>Documentation:</a:t>
            </a:r>
            <a:endParaRPr lang="en-GB" sz="1600" dirty="0"/>
          </a:p>
          <a:p>
            <a:r>
              <a:rPr lang="en-GB" sz="1600" dirty="0"/>
              <a:t>A user guide, data log and QA log should be developed for accessibility and continuity</a:t>
            </a:r>
          </a:p>
        </p:txBody>
      </p:sp>
      <p:sp>
        <p:nvSpPr>
          <p:cNvPr id="4" name="TextBox 3">
            <a:extLst>
              <a:ext uri="{FF2B5EF4-FFF2-40B4-BE49-F238E27FC236}">
                <a16:creationId xmlns:a16="http://schemas.microsoft.com/office/drawing/2014/main" id="{F2CA8159-B966-C14F-3662-1D3E13F1C2A3}"/>
              </a:ext>
            </a:extLst>
          </p:cNvPr>
          <p:cNvSpPr txBox="1"/>
          <p:nvPr/>
        </p:nvSpPr>
        <p:spPr>
          <a:xfrm>
            <a:off x="0" y="6427113"/>
            <a:ext cx="11037346" cy="430887"/>
          </a:xfrm>
          <a:prstGeom prst="rect">
            <a:avLst/>
          </a:prstGeom>
          <a:noFill/>
        </p:spPr>
        <p:txBody>
          <a:bodyPr wrap="square">
            <a:spAutoFit/>
          </a:bodyPr>
          <a:lstStyle/>
          <a:p>
            <a:r>
              <a:rPr lang="en-GB" sz="1100" dirty="0"/>
              <a:t>[3] Proximity to existing infrastructure: </a:t>
            </a:r>
            <a:r>
              <a:rPr lang="en-GB" sz="1100" dirty="0">
                <a:hlinkClick r:id="rId3"/>
              </a:rPr>
              <a:t>https://www.london.gov.uk/who-we-are/what-london-assembly-does/questions-mayor/find-an-answer/santander-cycles-2</a:t>
            </a:r>
            <a:endParaRPr lang="en-GB" sz="1100" dirty="0"/>
          </a:p>
          <a:p>
            <a:r>
              <a:rPr lang="en-GB" sz="1100" dirty="0"/>
              <a:t>[4] Seville, Spain Case Study - </a:t>
            </a:r>
            <a:r>
              <a:rPr lang="en-GB" sz="1100" dirty="0">
                <a:hlinkClick r:id="rId4"/>
              </a:rPr>
              <a:t>https://www.theguardian.com/cities/2015/jan/28/seville-cycling-capital-southern-europe-bike-lanes</a:t>
            </a:r>
            <a:r>
              <a:rPr lang="en-GB" sz="1100" dirty="0"/>
              <a:t>  </a:t>
            </a:r>
            <a:endParaRPr lang="en-GB" sz="1100" dirty="0">
              <a:solidFill>
                <a:srgbClr val="1155CD"/>
              </a:solidFill>
              <a:effectLst/>
              <a:latin typeface="Helvetica" pitchFamily="2" charset="0"/>
            </a:endParaRPr>
          </a:p>
        </p:txBody>
      </p:sp>
    </p:spTree>
    <p:extLst>
      <p:ext uri="{BB962C8B-B14F-4D97-AF65-F5344CB8AC3E}">
        <p14:creationId xmlns:p14="http://schemas.microsoft.com/office/powerpoint/2010/main" val="2542678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CB78D-5711-05BE-9D98-83C580E942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434BEC-1940-5268-C6F3-A2A85B467660}"/>
              </a:ext>
            </a:extLst>
          </p:cNvPr>
          <p:cNvSpPr>
            <a:spLocks noGrp="1"/>
          </p:cNvSpPr>
          <p:nvPr>
            <p:ph type="ctrTitle"/>
          </p:nvPr>
        </p:nvSpPr>
        <p:spPr>
          <a:xfrm>
            <a:off x="441251" y="286488"/>
            <a:ext cx="11309498" cy="1313712"/>
          </a:xfrm>
        </p:spPr>
        <p:txBody>
          <a:bodyPr>
            <a:normAutofit/>
          </a:bodyPr>
          <a:lstStyle/>
          <a:p>
            <a:r>
              <a:rPr lang="en-GB" sz="4000" dirty="0">
                <a:effectLst/>
                <a:latin typeface="Helvetica" pitchFamily="2" charset="0"/>
              </a:rPr>
              <a:t>Exploring the Intersection: Obesity Trends and </a:t>
            </a:r>
            <a:r>
              <a:rPr lang="en-GB" sz="4000" dirty="0" err="1">
                <a:effectLst/>
                <a:latin typeface="Helvetica" pitchFamily="2" charset="0"/>
              </a:rPr>
              <a:t>BikePoint</a:t>
            </a:r>
            <a:r>
              <a:rPr lang="en-GB" sz="4000" dirty="0">
                <a:effectLst/>
                <a:latin typeface="Helvetica" pitchFamily="2" charset="0"/>
              </a:rPr>
              <a:t> Accessibility in London Boroughs</a:t>
            </a:r>
            <a:endParaRPr lang="en-GB" sz="4000" dirty="0"/>
          </a:p>
        </p:txBody>
      </p:sp>
      <p:sp>
        <p:nvSpPr>
          <p:cNvPr id="3" name="Subtitle 2">
            <a:extLst>
              <a:ext uri="{FF2B5EF4-FFF2-40B4-BE49-F238E27FC236}">
                <a16:creationId xmlns:a16="http://schemas.microsoft.com/office/drawing/2014/main" id="{539B3A1A-79B2-1EFF-74EA-0B81481995DC}"/>
              </a:ext>
            </a:extLst>
          </p:cNvPr>
          <p:cNvSpPr>
            <a:spLocks noGrp="1"/>
          </p:cNvSpPr>
          <p:nvPr>
            <p:ph type="subTitle" idx="1"/>
          </p:nvPr>
        </p:nvSpPr>
        <p:spPr>
          <a:xfrm>
            <a:off x="1524000" y="1600200"/>
            <a:ext cx="9144000" cy="877186"/>
          </a:xfrm>
        </p:spPr>
        <p:txBody>
          <a:bodyPr>
            <a:normAutofit/>
          </a:bodyPr>
          <a:lstStyle/>
          <a:p>
            <a:r>
              <a:rPr lang="en-GB" sz="2000" dirty="0"/>
              <a:t>JDAC – G7 Data Scientist – Technical Exercise</a:t>
            </a:r>
          </a:p>
          <a:p>
            <a:r>
              <a:rPr lang="en-GB" sz="2000" dirty="0"/>
              <a:t>Dr </a:t>
            </a:r>
            <a:r>
              <a:rPr lang="en-GB" sz="2000" dirty="0" err="1"/>
              <a:t>Vinotharan</a:t>
            </a:r>
            <a:r>
              <a:rPr lang="en-GB" sz="2000" dirty="0"/>
              <a:t> </a:t>
            </a:r>
            <a:r>
              <a:rPr lang="en-GB" sz="2000" dirty="0" err="1"/>
              <a:t>Annarasa</a:t>
            </a:r>
            <a:endParaRPr lang="en-GB" sz="2000" dirty="0"/>
          </a:p>
        </p:txBody>
      </p:sp>
      <p:sp>
        <p:nvSpPr>
          <p:cNvPr id="7" name="TextBox 6">
            <a:extLst>
              <a:ext uri="{FF2B5EF4-FFF2-40B4-BE49-F238E27FC236}">
                <a16:creationId xmlns:a16="http://schemas.microsoft.com/office/drawing/2014/main" id="{8D914C88-E018-A582-5EF8-917171580D79}"/>
              </a:ext>
            </a:extLst>
          </p:cNvPr>
          <p:cNvSpPr txBox="1"/>
          <p:nvPr/>
        </p:nvSpPr>
        <p:spPr>
          <a:xfrm>
            <a:off x="85065" y="2477386"/>
            <a:ext cx="5794744" cy="3970318"/>
          </a:xfrm>
          <a:prstGeom prst="rect">
            <a:avLst/>
          </a:prstGeom>
          <a:noFill/>
          <a:ln>
            <a:solidFill>
              <a:schemeClr val="tx1"/>
            </a:solidFill>
          </a:ln>
        </p:spPr>
        <p:txBody>
          <a:bodyPr wrap="square">
            <a:spAutoFit/>
          </a:bodyPr>
          <a:lstStyle/>
          <a:p>
            <a:r>
              <a:rPr lang="en-GB" b="1" u="sng" dirty="0"/>
              <a:t>Aims &amp; Objectives</a:t>
            </a:r>
          </a:p>
          <a:p>
            <a:pPr marL="0" indent="0">
              <a:buNone/>
            </a:pPr>
            <a:endParaRPr lang="en-GB" b="1" dirty="0"/>
          </a:p>
          <a:p>
            <a:pPr marL="0" indent="0">
              <a:buNone/>
            </a:pPr>
            <a:r>
              <a:rPr lang="en-GB" b="1" dirty="0"/>
              <a:t>Aim:</a:t>
            </a:r>
          </a:p>
          <a:p>
            <a:r>
              <a:rPr lang="en-GB" dirty="0"/>
              <a:t>To create a MVP for selecting optimal sites for new </a:t>
            </a:r>
            <a:r>
              <a:rPr lang="en-GB" dirty="0" err="1"/>
              <a:t>BikePoints</a:t>
            </a:r>
            <a:r>
              <a:rPr lang="en-GB" dirty="0"/>
              <a:t> in London Boroughs, promoting cycling to combat obesity</a:t>
            </a:r>
          </a:p>
          <a:p>
            <a:endParaRPr lang="en-GB" dirty="0"/>
          </a:p>
          <a:p>
            <a:pPr marL="0" indent="0">
              <a:buNone/>
            </a:pPr>
            <a:r>
              <a:rPr lang="en-GB" b="1" dirty="0"/>
              <a:t>Objectives:</a:t>
            </a:r>
          </a:p>
          <a:p>
            <a:pPr marL="514350" indent="-514350">
              <a:buFont typeface="+mj-lt"/>
              <a:buAutoNum type="arabicPeriod"/>
            </a:pPr>
            <a:r>
              <a:rPr lang="en-GB" dirty="0"/>
              <a:t>Map current </a:t>
            </a:r>
            <a:r>
              <a:rPr lang="en-GB" dirty="0" err="1"/>
              <a:t>BikePoints</a:t>
            </a:r>
            <a:endParaRPr lang="en-GB" dirty="0"/>
          </a:p>
          <a:p>
            <a:pPr marL="514350" indent="-514350">
              <a:buFont typeface="+mj-lt"/>
              <a:buAutoNum type="arabicPeriod"/>
            </a:pPr>
            <a:r>
              <a:rPr lang="en-GB" dirty="0"/>
              <a:t>Chart obesity rates across London Boroughs and superimpose </a:t>
            </a:r>
            <a:r>
              <a:rPr lang="en-GB" dirty="0" err="1"/>
              <a:t>BikePoints</a:t>
            </a:r>
            <a:endParaRPr lang="en-GB" dirty="0"/>
          </a:p>
          <a:p>
            <a:pPr marL="514350" indent="-514350">
              <a:buFont typeface="+mj-lt"/>
              <a:buAutoNum type="arabicPeriod"/>
            </a:pPr>
            <a:r>
              <a:rPr lang="en-GB" dirty="0"/>
              <a:t>Create an interactive tool aiding decision-makers in pinpointing potential </a:t>
            </a:r>
            <a:r>
              <a:rPr lang="en-GB" dirty="0" err="1"/>
              <a:t>BikePoint</a:t>
            </a:r>
            <a:r>
              <a:rPr lang="en-GB" dirty="0"/>
              <a:t> locations</a:t>
            </a:r>
          </a:p>
          <a:p>
            <a:endParaRPr lang="en-GB" dirty="0"/>
          </a:p>
        </p:txBody>
      </p:sp>
      <p:sp>
        <p:nvSpPr>
          <p:cNvPr id="12" name="TextBox 11">
            <a:extLst>
              <a:ext uri="{FF2B5EF4-FFF2-40B4-BE49-F238E27FC236}">
                <a16:creationId xmlns:a16="http://schemas.microsoft.com/office/drawing/2014/main" id="{40ADF2A8-69B9-879D-20B2-83EA545E9582}"/>
              </a:ext>
            </a:extLst>
          </p:cNvPr>
          <p:cNvSpPr txBox="1"/>
          <p:nvPr/>
        </p:nvSpPr>
        <p:spPr>
          <a:xfrm>
            <a:off x="6312193" y="2477386"/>
            <a:ext cx="5794745" cy="3970318"/>
          </a:xfrm>
          <a:prstGeom prst="rect">
            <a:avLst/>
          </a:prstGeom>
          <a:noFill/>
          <a:ln>
            <a:solidFill>
              <a:schemeClr val="tx1"/>
            </a:solidFill>
          </a:ln>
        </p:spPr>
        <p:txBody>
          <a:bodyPr wrap="square">
            <a:spAutoFit/>
          </a:bodyPr>
          <a:lstStyle/>
          <a:p>
            <a:r>
              <a:rPr lang="en-GB" b="1" u="sng" dirty="0"/>
              <a:t>Overall Recommendations</a:t>
            </a:r>
          </a:p>
          <a:p>
            <a:pPr marL="0" indent="0">
              <a:buNone/>
            </a:pPr>
            <a:endParaRPr lang="en-GB" b="1" dirty="0"/>
          </a:p>
          <a:p>
            <a:pPr marL="0" indent="0">
              <a:buNone/>
            </a:pPr>
            <a:r>
              <a:rPr lang="en-GB" dirty="0"/>
              <a:t>Based on an evaluation of two scenarios for the expansion of the </a:t>
            </a:r>
            <a:r>
              <a:rPr lang="en-GB" dirty="0" err="1"/>
              <a:t>BikePoint</a:t>
            </a:r>
            <a:r>
              <a:rPr lang="en-GB" dirty="0"/>
              <a:t> network, the following boroughs are recommended for new </a:t>
            </a:r>
            <a:r>
              <a:rPr lang="en-GB" dirty="0" err="1"/>
              <a:t>BikePoints</a:t>
            </a:r>
            <a:r>
              <a:rPr lang="en-GB" dirty="0"/>
              <a:t>:</a:t>
            </a:r>
          </a:p>
          <a:p>
            <a:pPr marL="0" indent="0">
              <a:buNone/>
            </a:pPr>
            <a:endParaRPr lang="en-GB" dirty="0"/>
          </a:p>
          <a:p>
            <a:pPr marL="342900" indent="-342900">
              <a:buFont typeface="+mj-lt"/>
              <a:buAutoNum type="arabicPeriod"/>
            </a:pPr>
            <a:r>
              <a:rPr lang="en-GB" dirty="0"/>
              <a:t>Barking and Dagenham</a:t>
            </a:r>
          </a:p>
          <a:p>
            <a:pPr marL="342900" indent="-342900">
              <a:buFont typeface="+mj-lt"/>
              <a:buAutoNum type="arabicPeriod"/>
            </a:pPr>
            <a:r>
              <a:rPr lang="en-GB" dirty="0"/>
              <a:t>Croydon</a:t>
            </a:r>
          </a:p>
          <a:p>
            <a:pPr marL="342900" indent="-342900">
              <a:buFont typeface="+mj-lt"/>
              <a:buAutoNum type="arabicPeriod"/>
            </a:pPr>
            <a:r>
              <a:rPr lang="en-GB" dirty="0"/>
              <a:t>Hounslow</a:t>
            </a:r>
          </a:p>
          <a:p>
            <a:endParaRPr lang="en-GB" dirty="0"/>
          </a:p>
          <a:p>
            <a:endParaRPr lang="en-GB" dirty="0"/>
          </a:p>
          <a:p>
            <a:endParaRPr lang="en-GB" dirty="0"/>
          </a:p>
          <a:p>
            <a:endParaRPr lang="en-GB" dirty="0"/>
          </a:p>
          <a:p>
            <a:endParaRPr lang="en-GB" dirty="0"/>
          </a:p>
        </p:txBody>
      </p:sp>
      <p:sp>
        <p:nvSpPr>
          <p:cNvPr id="14" name="Slide Number Placeholder 13">
            <a:extLst>
              <a:ext uri="{FF2B5EF4-FFF2-40B4-BE49-F238E27FC236}">
                <a16:creationId xmlns:a16="http://schemas.microsoft.com/office/drawing/2014/main" id="{157A6AB1-17F7-96B2-9C56-84B0FFC2D1AD}"/>
              </a:ext>
            </a:extLst>
          </p:cNvPr>
          <p:cNvSpPr>
            <a:spLocks noGrp="1"/>
          </p:cNvSpPr>
          <p:nvPr>
            <p:ph type="sldNum" sz="quarter" idx="12"/>
          </p:nvPr>
        </p:nvSpPr>
        <p:spPr/>
        <p:txBody>
          <a:bodyPr/>
          <a:lstStyle/>
          <a:p>
            <a:fld id="{0BCA7D71-C325-E749-923B-AC6DC7534C1D}" type="slidenum">
              <a:rPr lang="en-GB" smtClean="0"/>
              <a:t>2</a:t>
            </a:fld>
            <a:endParaRPr lang="en-GB" dirty="0"/>
          </a:p>
        </p:txBody>
      </p:sp>
    </p:spTree>
    <p:extLst>
      <p:ext uri="{BB962C8B-B14F-4D97-AF65-F5344CB8AC3E}">
        <p14:creationId xmlns:p14="http://schemas.microsoft.com/office/powerpoint/2010/main" val="1229137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5D3A-0A0C-4615-066E-E8D53C9B4A91}"/>
              </a:ext>
            </a:extLst>
          </p:cNvPr>
          <p:cNvSpPr>
            <a:spLocks noGrp="1"/>
          </p:cNvSpPr>
          <p:nvPr>
            <p:ph type="title"/>
          </p:nvPr>
        </p:nvSpPr>
        <p:spPr/>
        <p:txBody>
          <a:bodyPr/>
          <a:lstStyle/>
          <a:p>
            <a:r>
              <a:rPr lang="en-GB" dirty="0"/>
              <a:t>1. Map current </a:t>
            </a:r>
            <a:r>
              <a:rPr lang="en-GB" dirty="0" err="1"/>
              <a:t>BikePoints</a:t>
            </a:r>
            <a:r>
              <a:rPr lang="en-GB" dirty="0"/>
              <a:t> </a:t>
            </a:r>
          </a:p>
        </p:txBody>
      </p:sp>
      <p:sp>
        <p:nvSpPr>
          <p:cNvPr id="7" name="Slide Number Placeholder 6">
            <a:extLst>
              <a:ext uri="{FF2B5EF4-FFF2-40B4-BE49-F238E27FC236}">
                <a16:creationId xmlns:a16="http://schemas.microsoft.com/office/drawing/2014/main" id="{C0E33008-B321-9274-FC31-35BA04380B50}"/>
              </a:ext>
            </a:extLst>
          </p:cNvPr>
          <p:cNvSpPr>
            <a:spLocks noGrp="1"/>
          </p:cNvSpPr>
          <p:nvPr>
            <p:ph type="sldNum" sz="quarter" idx="12"/>
          </p:nvPr>
        </p:nvSpPr>
        <p:spPr/>
        <p:txBody>
          <a:bodyPr/>
          <a:lstStyle/>
          <a:p>
            <a:fld id="{0BCA7D71-C325-E749-923B-AC6DC7534C1D}" type="slidenum">
              <a:rPr lang="en-GB" smtClean="0"/>
              <a:t>3</a:t>
            </a:fld>
            <a:endParaRPr lang="en-GB"/>
          </a:p>
        </p:txBody>
      </p:sp>
      <p:pic>
        <p:nvPicPr>
          <p:cNvPr id="14" name="Content Placeholder 13" descr="A map with red dots&#10;&#10;Description automatically generated">
            <a:extLst>
              <a:ext uri="{FF2B5EF4-FFF2-40B4-BE49-F238E27FC236}">
                <a16:creationId xmlns:a16="http://schemas.microsoft.com/office/drawing/2014/main" id="{DFB514B0-1359-7AB1-F5FF-14A64B4B0F8B}"/>
              </a:ext>
            </a:extLst>
          </p:cNvPr>
          <p:cNvPicPr>
            <a:picLocks noChangeAspect="1"/>
          </p:cNvPicPr>
          <p:nvPr/>
        </p:nvPicPr>
        <p:blipFill>
          <a:blip r:embed="rId3"/>
          <a:stretch>
            <a:fillRect/>
          </a:stretch>
        </p:blipFill>
        <p:spPr>
          <a:xfrm>
            <a:off x="838200" y="1690688"/>
            <a:ext cx="4351338" cy="4351338"/>
          </a:xfrm>
          <a:prstGeom prst="rect">
            <a:avLst/>
          </a:prstGeom>
        </p:spPr>
      </p:pic>
      <p:sp>
        <p:nvSpPr>
          <p:cNvPr id="3" name="TextBox 2">
            <a:extLst>
              <a:ext uri="{FF2B5EF4-FFF2-40B4-BE49-F238E27FC236}">
                <a16:creationId xmlns:a16="http://schemas.microsoft.com/office/drawing/2014/main" id="{38A57D15-23DE-4A79-FF0F-D70B98271213}"/>
              </a:ext>
            </a:extLst>
          </p:cNvPr>
          <p:cNvSpPr txBox="1"/>
          <p:nvPr/>
        </p:nvSpPr>
        <p:spPr>
          <a:xfrm>
            <a:off x="0" y="6596390"/>
            <a:ext cx="5891356" cy="261610"/>
          </a:xfrm>
          <a:prstGeom prst="rect">
            <a:avLst/>
          </a:prstGeom>
          <a:noFill/>
        </p:spPr>
        <p:txBody>
          <a:bodyPr wrap="none" rtlCol="0">
            <a:spAutoFit/>
          </a:bodyPr>
          <a:lstStyle/>
          <a:p>
            <a:r>
              <a:rPr lang="en-GB" sz="1100" dirty="0"/>
              <a:t>[1] TfL API: </a:t>
            </a:r>
            <a:r>
              <a:rPr lang="en-GB" sz="1100" dirty="0">
                <a:hlinkClick r:id="rId4"/>
              </a:rPr>
              <a:t>https://api-portal.tfl.gov.uk/api-details#api=BikePoint&amp;operation=BikePoint_GetAll</a:t>
            </a:r>
            <a:endParaRPr lang="en-GB" sz="1100" dirty="0"/>
          </a:p>
        </p:txBody>
      </p:sp>
      <p:grpSp>
        <p:nvGrpSpPr>
          <p:cNvPr id="6" name="Group 5">
            <a:extLst>
              <a:ext uri="{FF2B5EF4-FFF2-40B4-BE49-F238E27FC236}">
                <a16:creationId xmlns:a16="http://schemas.microsoft.com/office/drawing/2014/main" id="{1D49200E-67B9-7596-DAEE-8659FDA7DFB7}"/>
              </a:ext>
            </a:extLst>
          </p:cNvPr>
          <p:cNvGrpSpPr/>
          <p:nvPr/>
        </p:nvGrpSpPr>
        <p:grpSpPr>
          <a:xfrm>
            <a:off x="1615491" y="5562204"/>
            <a:ext cx="2796755" cy="276999"/>
            <a:chOff x="1400175" y="5580492"/>
            <a:chExt cx="2796755" cy="276999"/>
          </a:xfrm>
        </p:grpSpPr>
        <p:sp>
          <p:nvSpPr>
            <p:cNvPr id="4" name="Oval 3">
              <a:extLst>
                <a:ext uri="{FF2B5EF4-FFF2-40B4-BE49-F238E27FC236}">
                  <a16:creationId xmlns:a16="http://schemas.microsoft.com/office/drawing/2014/main" id="{DC7C8DF0-1346-7434-67AD-BD5358E2FAB8}"/>
                </a:ext>
              </a:extLst>
            </p:cNvPr>
            <p:cNvSpPr/>
            <p:nvPr/>
          </p:nvSpPr>
          <p:spPr>
            <a:xfrm>
              <a:off x="1400175" y="5682992"/>
              <a:ext cx="75304" cy="72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5" name="TextBox 4">
              <a:extLst>
                <a:ext uri="{FF2B5EF4-FFF2-40B4-BE49-F238E27FC236}">
                  <a16:creationId xmlns:a16="http://schemas.microsoft.com/office/drawing/2014/main" id="{08EB70B9-F229-8A0A-1717-7D04866626CC}"/>
                </a:ext>
              </a:extLst>
            </p:cNvPr>
            <p:cNvSpPr txBox="1"/>
            <p:nvPr/>
          </p:nvSpPr>
          <p:spPr>
            <a:xfrm>
              <a:off x="1475479" y="5580492"/>
              <a:ext cx="2721451" cy="276999"/>
            </a:xfrm>
            <a:prstGeom prst="rect">
              <a:avLst/>
            </a:prstGeom>
            <a:noFill/>
          </p:spPr>
          <p:txBody>
            <a:bodyPr wrap="none" rtlCol="0">
              <a:spAutoFit/>
            </a:bodyPr>
            <a:lstStyle/>
            <a:p>
              <a:r>
                <a:rPr lang="en-GB" sz="1200" dirty="0"/>
                <a:t>= Number of </a:t>
              </a:r>
              <a:r>
                <a:rPr lang="en-GB" sz="1200" dirty="0" err="1"/>
                <a:t>BikePoints</a:t>
              </a:r>
              <a:r>
                <a:rPr lang="en-GB" sz="1200" dirty="0"/>
                <a:t> at the location</a:t>
              </a:r>
            </a:p>
          </p:txBody>
        </p:sp>
      </p:grpSp>
    </p:spTree>
    <p:extLst>
      <p:ext uri="{BB962C8B-B14F-4D97-AF65-F5344CB8AC3E}">
        <p14:creationId xmlns:p14="http://schemas.microsoft.com/office/powerpoint/2010/main" val="195078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5BD4B-7627-B5D4-6C04-50D474E39C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86320-7623-BBC2-A6BB-DDE980410C4C}"/>
              </a:ext>
            </a:extLst>
          </p:cNvPr>
          <p:cNvSpPr>
            <a:spLocks noGrp="1"/>
          </p:cNvSpPr>
          <p:nvPr>
            <p:ph type="title"/>
          </p:nvPr>
        </p:nvSpPr>
        <p:spPr/>
        <p:txBody>
          <a:bodyPr/>
          <a:lstStyle/>
          <a:p>
            <a:r>
              <a:rPr lang="en-GB" dirty="0"/>
              <a:t>1. Map current </a:t>
            </a:r>
            <a:r>
              <a:rPr lang="en-GB" dirty="0" err="1"/>
              <a:t>BikePoints</a:t>
            </a:r>
            <a:r>
              <a:rPr lang="en-GB" dirty="0"/>
              <a:t> </a:t>
            </a:r>
          </a:p>
        </p:txBody>
      </p:sp>
      <p:sp>
        <p:nvSpPr>
          <p:cNvPr id="7" name="Slide Number Placeholder 6">
            <a:extLst>
              <a:ext uri="{FF2B5EF4-FFF2-40B4-BE49-F238E27FC236}">
                <a16:creationId xmlns:a16="http://schemas.microsoft.com/office/drawing/2014/main" id="{AD2278FD-093C-E848-7032-F3775718B695}"/>
              </a:ext>
            </a:extLst>
          </p:cNvPr>
          <p:cNvSpPr>
            <a:spLocks noGrp="1"/>
          </p:cNvSpPr>
          <p:nvPr>
            <p:ph type="sldNum" sz="quarter" idx="12"/>
          </p:nvPr>
        </p:nvSpPr>
        <p:spPr/>
        <p:txBody>
          <a:bodyPr/>
          <a:lstStyle/>
          <a:p>
            <a:fld id="{0BCA7D71-C325-E749-923B-AC6DC7534C1D}" type="slidenum">
              <a:rPr lang="en-GB" smtClean="0"/>
              <a:t>4</a:t>
            </a:fld>
            <a:endParaRPr lang="en-GB"/>
          </a:p>
        </p:txBody>
      </p:sp>
      <p:pic>
        <p:nvPicPr>
          <p:cNvPr id="14" name="Content Placeholder 13" descr="A map with red dots&#10;&#10;Description automatically generated">
            <a:extLst>
              <a:ext uri="{FF2B5EF4-FFF2-40B4-BE49-F238E27FC236}">
                <a16:creationId xmlns:a16="http://schemas.microsoft.com/office/drawing/2014/main" id="{C732DA05-9575-83EF-3617-0F702FF9189F}"/>
              </a:ext>
            </a:extLst>
          </p:cNvPr>
          <p:cNvPicPr>
            <a:picLocks noChangeAspect="1"/>
          </p:cNvPicPr>
          <p:nvPr/>
        </p:nvPicPr>
        <p:blipFill>
          <a:blip r:embed="rId3"/>
          <a:stretch>
            <a:fillRect/>
          </a:stretch>
        </p:blipFill>
        <p:spPr>
          <a:xfrm>
            <a:off x="838200" y="1690688"/>
            <a:ext cx="4351338" cy="4351338"/>
          </a:xfrm>
          <a:prstGeom prst="rect">
            <a:avLst/>
          </a:prstGeom>
        </p:spPr>
      </p:pic>
      <p:pic>
        <p:nvPicPr>
          <p:cNvPr id="17" name="Content Placeholder 17" descr="A map with red dots&#10;&#10;Description automatically generated">
            <a:extLst>
              <a:ext uri="{FF2B5EF4-FFF2-40B4-BE49-F238E27FC236}">
                <a16:creationId xmlns:a16="http://schemas.microsoft.com/office/drawing/2014/main" id="{1743C7AD-CF8D-32B5-DCB6-B5594D2EA502}"/>
              </a:ext>
            </a:extLst>
          </p:cNvPr>
          <p:cNvPicPr>
            <a:picLocks noGrp="1" noChangeAspect="1"/>
          </p:cNvPicPr>
          <p:nvPr>
            <p:ph idx="1"/>
          </p:nvPr>
        </p:nvPicPr>
        <p:blipFill>
          <a:blip r:embed="rId4"/>
          <a:stretch>
            <a:fillRect/>
          </a:stretch>
        </p:blipFill>
        <p:spPr>
          <a:xfrm>
            <a:off x="7002462" y="1690688"/>
            <a:ext cx="4351338" cy="4351338"/>
          </a:xfrm>
        </p:spPr>
      </p:pic>
      <p:sp>
        <p:nvSpPr>
          <p:cNvPr id="3" name="TextBox 2">
            <a:extLst>
              <a:ext uri="{FF2B5EF4-FFF2-40B4-BE49-F238E27FC236}">
                <a16:creationId xmlns:a16="http://schemas.microsoft.com/office/drawing/2014/main" id="{0D48FE6A-F8D3-32EF-6795-E8FE29765A14}"/>
              </a:ext>
            </a:extLst>
          </p:cNvPr>
          <p:cNvSpPr txBox="1"/>
          <p:nvPr/>
        </p:nvSpPr>
        <p:spPr>
          <a:xfrm>
            <a:off x="0" y="6596390"/>
            <a:ext cx="5891356" cy="261610"/>
          </a:xfrm>
          <a:prstGeom prst="rect">
            <a:avLst/>
          </a:prstGeom>
          <a:noFill/>
        </p:spPr>
        <p:txBody>
          <a:bodyPr wrap="none" rtlCol="0">
            <a:spAutoFit/>
          </a:bodyPr>
          <a:lstStyle/>
          <a:p>
            <a:r>
              <a:rPr lang="en-GB" sz="1100" dirty="0"/>
              <a:t>[1] TfL API: </a:t>
            </a:r>
            <a:r>
              <a:rPr lang="en-GB" sz="1100" dirty="0">
                <a:hlinkClick r:id="rId5"/>
              </a:rPr>
              <a:t>https://api-portal.tfl.gov.uk/api-details#api=BikePoint&amp;operation=BikePoint_GetAll</a:t>
            </a:r>
            <a:endParaRPr lang="en-GB" sz="1100" dirty="0"/>
          </a:p>
        </p:txBody>
      </p:sp>
      <p:grpSp>
        <p:nvGrpSpPr>
          <p:cNvPr id="4" name="Group 3">
            <a:extLst>
              <a:ext uri="{FF2B5EF4-FFF2-40B4-BE49-F238E27FC236}">
                <a16:creationId xmlns:a16="http://schemas.microsoft.com/office/drawing/2014/main" id="{2B41EF66-E646-02E8-B6AF-1EDF15BB6DC2}"/>
              </a:ext>
            </a:extLst>
          </p:cNvPr>
          <p:cNvGrpSpPr/>
          <p:nvPr/>
        </p:nvGrpSpPr>
        <p:grpSpPr>
          <a:xfrm>
            <a:off x="1615491" y="5562204"/>
            <a:ext cx="2796755" cy="276999"/>
            <a:chOff x="1400175" y="5580492"/>
            <a:chExt cx="2796755" cy="276999"/>
          </a:xfrm>
        </p:grpSpPr>
        <p:sp>
          <p:nvSpPr>
            <p:cNvPr id="5" name="Oval 4">
              <a:extLst>
                <a:ext uri="{FF2B5EF4-FFF2-40B4-BE49-F238E27FC236}">
                  <a16:creationId xmlns:a16="http://schemas.microsoft.com/office/drawing/2014/main" id="{8A2ED691-1FFE-380D-8D2C-3C8B4DF98AAE}"/>
                </a:ext>
              </a:extLst>
            </p:cNvPr>
            <p:cNvSpPr/>
            <p:nvPr/>
          </p:nvSpPr>
          <p:spPr>
            <a:xfrm>
              <a:off x="1400175" y="5682992"/>
              <a:ext cx="75304" cy="72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6" name="TextBox 5">
              <a:extLst>
                <a:ext uri="{FF2B5EF4-FFF2-40B4-BE49-F238E27FC236}">
                  <a16:creationId xmlns:a16="http://schemas.microsoft.com/office/drawing/2014/main" id="{3352BBD1-6CC2-320B-F771-44A0496D00E9}"/>
                </a:ext>
              </a:extLst>
            </p:cNvPr>
            <p:cNvSpPr txBox="1"/>
            <p:nvPr/>
          </p:nvSpPr>
          <p:spPr>
            <a:xfrm>
              <a:off x="1475479" y="5580492"/>
              <a:ext cx="2721451" cy="276999"/>
            </a:xfrm>
            <a:prstGeom prst="rect">
              <a:avLst/>
            </a:prstGeom>
            <a:noFill/>
          </p:spPr>
          <p:txBody>
            <a:bodyPr wrap="none" rtlCol="0">
              <a:spAutoFit/>
            </a:bodyPr>
            <a:lstStyle/>
            <a:p>
              <a:r>
                <a:rPr lang="en-GB" sz="1200" dirty="0"/>
                <a:t>= Number of </a:t>
              </a:r>
              <a:r>
                <a:rPr lang="en-GB" sz="1200" dirty="0" err="1"/>
                <a:t>BikePoints</a:t>
              </a:r>
              <a:r>
                <a:rPr lang="en-GB" sz="1200" dirty="0"/>
                <a:t> at the location</a:t>
              </a:r>
            </a:p>
          </p:txBody>
        </p:sp>
      </p:grpSp>
      <p:grpSp>
        <p:nvGrpSpPr>
          <p:cNvPr id="8" name="Group 7">
            <a:extLst>
              <a:ext uri="{FF2B5EF4-FFF2-40B4-BE49-F238E27FC236}">
                <a16:creationId xmlns:a16="http://schemas.microsoft.com/office/drawing/2014/main" id="{08E78786-4C70-E313-F589-06F492EDFF3D}"/>
              </a:ext>
            </a:extLst>
          </p:cNvPr>
          <p:cNvGrpSpPr/>
          <p:nvPr/>
        </p:nvGrpSpPr>
        <p:grpSpPr>
          <a:xfrm>
            <a:off x="7736525" y="5562203"/>
            <a:ext cx="2883211" cy="276999"/>
            <a:chOff x="1403479" y="5616492"/>
            <a:chExt cx="2883211" cy="276999"/>
          </a:xfrm>
        </p:grpSpPr>
        <p:sp>
          <p:nvSpPr>
            <p:cNvPr id="9" name="Oval 8">
              <a:extLst>
                <a:ext uri="{FF2B5EF4-FFF2-40B4-BE49-F238E27FC236}">
                  <a16:creationId xmlns:a16="http://schemas.microsoft.com/office/drawing/2014/main" id="{FB78BFD4-E85D-9B29-3E6C-413305A3194A}"/>
                </a:ext>
              </a:extLst>
            </p:cNvPr>
            <p:cNvSpPr/>
            <p:nvPr/>
          </p:nvSpPr>
          <p:spPr>
            <a:xfrm>
              <a:off x="1403479" y="5682991"/>
              <a:ext cx="144000" cy="144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10" name="TextBox 9">
              <a:extLst>
                <a:ext uri="{FF2B5EF4-FFF2-40B4-BE49-F238E27FC236}">
                  <a16:creationId xmlns:a16="http://schemas.microsoft.com/office/drawing/2014/main" id="{F386DAAA-3210-092A-3F08-396852FA4DB9}"/>
                </a:ext>
              </a:extLst>
            </p:cNvPr>
            <p:cNvSpPr txBox="1"/>
            <p:nvPr/>
          </p:nvSpPr>
          <p:spPr>
            <a:xfrm>
              <a:off x="1547479" y="5616492"/>
              <a:ext cx="2739211" cy="276999"/>
            </a:xfrm>
            <a:prstGeom prst="rect">
              <a:avLst/>
            </a:prstGeom>
            <a:noFill/>
          </p:spPr>
          <p:txBody>
            <a:bodyPr wrap="none" rtlCol="0">
              <a:spAutoFit/>
            </a:bodyPr>
            <a:lstStyle/>
            <a:p>
              <a:r>
                <a:rPr lang="en-GB" sz="1200" dirty="0"/>
                <a:t>= Number of </a:t>
              </a:r>
              <a:r>
                <a:rPr lang="en-GB" sz="1200" dirty="0" err="1"/>
                <a:t>BikePoints</a:t>
              </a:r>
              <a:r>
                <a:rPr lang="en-GB" sz="1200" dirty="0"/>
                <a:t> at the Borough</a:t>
              </a:r>
            </a:p>
          </p:txBody>
        </p:sp>
      </p:grpSp>
    </p:spTree>
    <p:extLst>
      <p:ext uri="{BB962C8B-B14F-4D97-AF65-F5344CB8AC3E}">
        <p14:creationId xmlns:p14="http://schemas.microsoft.com/office/powerpoint/2010/main" val="205189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90842-EDF7-680E-A129-A8657E9488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4FACF-CCEF-9175-968C-C414A565CA10}"/>
              </a:ext>
            </a:extLst>
          </p:cNvPr>
          <p:cNvSpPr>
            <a:spLocks noGrp="1"/>
          </p:cNvSpPr>
          <p:nvPr>
            <p:ph type="title"/>
          </p:nvPr>
        </p:nvSpPr>
        <p:spPr/>
        <p:txBody>
          <a:bodyPr/>
          <a:lstStyle/>
          <a:p>
            <a:r>
              <a:rPr lang="en-GB" dirty="0"/>
              <a:t>1. Map current </a:t>
            </a:r>
            <a:r>
              <a:rPr lang="en-GB" dirty="0" err="1"/>
              <a:t>BikePoints</a:t>
            </a:r>
            <a:r>
              <a:rPr lang="en-GB" dirty="0"/>
              <a:t> </a:t>
            </a:r>
          </a:p>
        </p:txBody>
      </p:sp>
      <p:sp>
        <p:nvSpPr>
          <p:cNvPr id="7" name="Slide Number Placeholder 6">
            <a:extLst>
              <a:ext uri="{FF2B5EF4-FFF2-40B4-BE49-F238E27FC236}">
                <a16:creationId xmlns:a16="http://schemas.microsoft.com/office/drawing/2014/main" id="{B8AAB525-4050-A57C-27C7-204B901A8F95}"/>
              </a:ext>
            </a:extLst>
          </p:cNvPr>
          <p:cNvSpPr>
            <a:spLocks noGrp="1"/>
          </p:cNvSpPr>
          <p:nvPr>
            <p:ph type="sldNum" sz="quarter" idx="12"/>
          </p:nvPr>
        </p:nvSpPr>
        <p:spPr/>
        <p:txBody>
          <a:bodyPr/>
          <a:lstStyle/>
          <a:p>
            <a:fld id="{0BCA7D71-C325-E749-923B-AC6DC7534C1D}" type="slidenum">
              <a:rPr lang="en-GB" smtClean="0"/>
              <a:t>5</a:t>
            </a:fld>
            <a:endParaRPr lang="en-GB"/>
          </a:p>
        </p:txBody>
      </p:sp>
      <p:pic>
        <p:nvPicPr>
          <p:cNvPr id="14" name="Content Placeholder 13" descr="A map with red dots&#10;&#10;Description automatically generated">
            <a:extLst>
              <a:ext uri="{FF2B5EF4-FFF2-40B4-BE49-F238E27FC236}">
                <a16:creationId xmlns:a16="http://schemas.microsoft.com/office/drawing/2014/main" id="{DA03047C-74E0-9B4A-BFCE-DC4268162105}"/>
              </a:ext>
            </a:extLst>
          </p:cNvPr>
          <p:cNvPicPr>
            <a:picLocks noChangeAspect="1"/>
          </p:cNvPicPr>
          <p:nvPr/>
        </p:nvPicPr>
        <p:blipFill>
          <a:blip r:embed="rId3"/>
          <a:stretch>
            <a:fillRect/>
          </a:stretch>
        </p:blipFill>
        <p:spPr>
          <a:xfrm>
            <a:off x="838200" y="1690688"/>
            <a:ext cx="4351338" cy="4351338"/>
          </a:xfrm>
          <a:prstGeom prst="rect">
            <a:avLst/>
          </a:prstGeom>
        </p:spPr>
      </p:pic>
      <p:pic>
        <p:nvPicPr>
          <p:cNvPr id="17" name="Content Placeholder 17" descr="A map with red dots&#10;&#10;Description automatically generated">
            <a:extLst>
              <a:ext uri="{FF2B5EF4-FFF2-40B4-BE49-F238E27FC236}">
                <a16:creationId xmlns:a16="http://schemas.microsoft.com/office/drawing/2014/main" id="{F63BDC6D-B3B6-9E56-6914-1EEB0C87BB18}"/>
              </a:ext>
            </a:extLst>
          </p:cNvPr>
          <p:cNvPicPr>
            <a:picLocks noGrp="1" noChangeAspect="1"/>
          </p:cNvPicPr>
          <p:nvPr>
            <p:ph idx="1"/>
          </p:nvPr>
        </p:nvPicPr>
        <p:blipFill>
          <a:blip r:embed="rId4"/>
          <a:stretch>
            <a:fillRect/>
          </a:stretch>
        </p:blipFill>
        <p:spPr>
          <a:xfrm>
            <a:off x="7002462" y="1690688"/>
            <a:ext cx="4351338" cy="4351338"/>
          </a:xfrm>
        </p:spPr>
      </p:pic>
      <p:sp>
        <p:nvSpPr>
          <p:cNvPr id="3" name="TextBox 2">
            <a:extLst>
              <a:ext uri="{FF2B5EF4-FFF2-40B4-BE49-F238E27FC236}">
                <a16:creationId xmlns:a16="http://schemas.microsoft.com/office/drawing/2014/main" id="{33B77C78-0130-2961-162A-CAF914FFD0E9}"/>
              </a:ext>
            </a:extLst>
          </p:cNvPr>
          <p:cNvSpPr txBox="1"/>
          <p:nvPr/>
        </p:nvSpPr>
        <p:spPr>
          <a:xfrm>
            <a:off x="0" y="6596390"/>
            <a:ext cx="5891356" cy="261610"/>
          </a:xfrm>
          <a:prstGeom prst="rect">
            <a:avLst/>
          </a:prstGeom>
          <a:noFill/>
        </p:spPr>
        <p:txBody>
          <a:bodyPr wrap="none" rtlCol="0">
            <a:spAutoFit/>
          </a:bodyPr>
          <a:lstStyle/>
          <a:p>
            <a:r>
              <a:rPr lang="en-GB" sz="1100" dirty="0"/>
              <a:t>[1] TfL API: </a:t>
            </a:r>
            <a:r>
              <a:rPr lang="en-GB" sz="1100" dirty="0">
                <a:hlinkClick r:id="rId5"/>
              </a:rPr>
              <a:t>https://api-portal.tfl.gov.uk/api-details#api=BikePoint&amp;operation=BikePoint_GetAll</a:t>
            </a:r>
            <a:endParaRPr lang="en-GB" sz="1100" dirty="0"/>
          </a:p>
        </p:txBody>
      </p:sp>
      <p:pic>
        <p:nvPicPr>
          <p:cNvPr id="6" name="Graphic 5" descr="Close with solid fill">
            <a:extLst>
              <a:ext uri="{FF2B5EF4-FFF2-40B4-BE49-F238E27FC236}">
                <a16:creationId xmlns:a16="http://schemas.microsoft.com/office/drawing/2014/main" id="{E7391ADD-6CFB-41F7-C1CE-B2C279977B1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80529" y="2764139"/>
            <a:ext cx="302741" cy="302741"/>
          </a:xfrm>
          <a:prstGeom prst="rect">
            <a:avLst/>
          </a:prstGeom>
        </p:spPr>
      </p:pic>
      <p:pic>
        <p:nvPicPr>
          <p:cNvPr id="8" name="Graphic 7" descr="Close with solid fill">
            <a:extLst>
              <a:ext uri="{FF2B5EF4-FFF2-40B4-BE49-F238E27FC236}">
                <a16:creationId xmlns:a16="http://schemas.microsoft.com/office/drawing/2014/main" id="{FF9F4E68-A5FA-57C3-192E-94840F0AE32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18626" y="2764139"/>
            <a:ext cx="302741" cy="302741"/>
          </a:xfrm>
          <a:prstGeom prst="rect">
            <a:avLst/>
          </a:prstGeom>
        </p:spPr>
      </p:pic>
      <p:grpSp>
        <p:nvGrpSpPr>
          <p:cNvPr id="4" name="Group 3">
            <a:extLst>
              <a:ext uri="{FF2B5EF4-FFF2-40B4-BE49-F238E27FC236}">
                <a16:creationId xmlns:a16="http://schemas.microsoft.com/office/drawing/2014/main" id="{0D79C133-FFEF-C289-0F69-B3DCC07794F1}"/>
              </a:ext>
            </a:extLst>
          </p:cNvPr>
          <p:cNvGrpSpPr/>
          <p:nvPr/>
        </p:nvGrpSpPr>
        <p:grpSpPr>
          <a:xfrm>
            <a:off x="1615491" y="5562204"/>
            <a:ext cx="2796755" cy="276999"/>
            <a:chOff x="1400175" y="5580492"/>
            <a:chExt cx="2796755" cy="276999"/>
          </a:xfrm>
        </p:grpSpPr>
        <p:sp>
          <p:nvSpPr>
            <p:cNvPr id="5" name="Oval 4">
              <a:extLst>
                <a:ext uri="{FF2B5EF4-FFF2-40B4-BE49-F238E27FC236}">
                  <a16:creationId xmlns:a16="http://schemas.microsoft.com/office/drawing/2014/main" id="{63468CD5-BF35-727C-D8B6-CAA1D9506E9B}"/>
                </a:ext>
              </a:extLst>
            </p:cNvPr>
            <p:cNvSpPr/>
            <p:nvPr/>
          </p:nvSpPr>
          <p:spPr>
            <a:xfrm>
              <a:off x="1400175" y="5682992"/>
              <a:ext cx="75304" cy="72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9" name="TextBox 8">
              <a:extLst>
                <a:ext uri="{FF2B5EF4-FFF2-40B4-BE49-F238E27FC236}">
                  <a16:creationId xmlns:a16="http://schemas.microsoft.com/office/drawing/2014/main" id="{A3E4ACF0-EE49-D530-0910-3285D80B366F}"/>
                </a:ext>
              </a:extLst>
            </p:cNvPr>
            <p:cNvSpPr txBox="1"/>
            <p:nvPr/>
          </p:nvSpPr>
          <p:spPr>
            <a:xfrm>
              <a:off x="1475479" y="5580492"/>
              <a:ext cx="2721451" cy="276999"/>
            </a:xfrm>
            <a:prstGeom prst="rect">
              <a:avLst/>
            </a:prstGeom>
            <a:noFill/>
          </p:spPr>
          <p:txBody>
            <a:bodyPr wrap="none" rtlCol="0">
              <a:spAutoFit/>
            </a:bodyPr>
            <a:lstStyle/>
            <a:p>
              <a:r>
                <a:rPr lang="en-GB" sz="1200" dirty="0"/>
                <a:t>= Number of </a:t>
              </a:r>
              <a:r>
                <a:rPr lang="en-GB" sz="1200" dirty="0" err="1"/>
                <a:t>BikePoints</a:t>
              </a:r>
              <a:r>
                <a:rPr lang="en-GB" sz="1200" dirty="0"/>
                <a:t> at the location</a:t>
              </a:r>
            </a:p>
          </p:txBody>
        </p:sp>
      </p:grpSp>
      <p:grpSp>
        <p:nvGrpSpPr>
          <p:cNvPr id="10" name="Group 9">
            <a:extLst>
              <a:ext uri="{FF2B5EF4-FFF2-40B4-BE49-F238E27FC236}">
                <a16:creationId xmlns:a16="http://schemas.microsoft.com/office/drawing/2014/main" id="{F04A9813-B232-723E-E22B-E5A2A76014AD}"/>
              </a:ext>
            </a:extLst>
          </p:cNvPr>
          <p:cNvGrpSpPr/>
          <p:nvPr/>
        </p:nvGrpSpPr>
        <p:grpSpPr>
          <a:xfrm>
            <a:off x="7736525" y="5562203"/>
            <a:ext cx="2883211" cy="276999"/>
            <a:chOff x="1403479" y="5616492"/>
            <a:chExt cx="2883211" cy="276999"/>
          </a:xfrm>
        </p:grpSpPr>
        <p:sp>
          <p:nvSpPr>
            <p:cNvPr id="11" name="Oval 10">
              <a:extLst>
                <a:ext uri="{FF2B5EF4-FFF2-40B4-BE49-F238E27FC236}">
                  <a16:creationId xmlns:a16="http://schemas.microsoft.com/office/drawing/2014/main" id="{F8767393-4378-0BA5-6ACD-FDBD724BA7F0}"/>
                </a:ext>
              </a:extLst>
            </p:cNvPr>
            <p:cNvSpPr/>
            <p:nvPr/>
          </p:nvSpPr>
          <p:spPr>
            <a:xfrm>
              <a:off x="1403479" y="5682991"/>
              <a:ext cx="144000" cy="144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12" name="TextBox 11">
              <a:extLst>
                <a:ext uri="{FF2B5EF4-FFF2-40B4-BE49-F238E27FC236}">
                  <a16:creationId xmlns:a16="http://schemas.microsoft.com/office/drawing/2014/main" id="{D82C4034-DE15-67A3-2073-D3748361C7F8}"/>
                </a:ext>
              </a:extLst>
            </p:cNvPr>
            <p:cNvSpPr txBox="1"/>
            <p:nvPr/>
          </p:nvSpPr>
          <p:spPr>
            <a:xfrm>
              <a:off x="1547479" y="5616492"/>
              <a:ext cx="2739211" cy="276999"/>
            </a:xfrm>
            <a:prstGeom prst="rect">
              <a:avLst/>
            </a:prstGeom>
            <a:noFill/>
          </p:spPr>
          <p:txBody>
            <a:bodyPr wrap="none" rtlCol="0">
              <a:spAutoFit/>
            </a:bodyPr>
            <a:lstStyle/>
            <a:p>
              <a:r>
                <a:rPr lang="en-GB" sz="1200" dirty="0"/>
                <a:t>= Number of </a:t>
              </a:r>
              <a:r>
                <a:rPr lang="en-GB" sz="1200" dirty="0" err="1"/>
                <a:t>BikePoints</a:t>
              </a:r>
              <a:r>
                <a:rPr lang="en-GB" sz="1200" dirty="0"/>
                <a:t> at the Borough</a:t>
              </a:r>
            </a:p>
          </p:txBody>
        </p:sp>
      </p:grpSp>
    </p:spTree>
    <p:extLst>
      <p:ext uri="{BB962C8B-B14F-4D97-AF65-F5344CB8AC3E}">
        <p14:creationId xmlns:p14="http://schemas.microsoft.com/office/powerpoint/2010/main" val="640261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3EA42-4311-BB3E-E4F9-77008E8032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370518-F8E2-204B-F4DE-49E7746C674C}"/>
              </a:ext>
            </a:extLst>
          </p:cNvPr>
          <p:cNvSpPr>
            <a:spLocks noGrp="1"/>
          </p:cNvSpPr>
          <p:nvPr>
            <p:ph type="title"/>
          </p:nvPr>
        </p:nvSpPr>
        <p:spPr/>
        <p:txBody>
          <a:bodyPr/>
          <a:lstStyle/>
          <a:p>
            <a:r>
              <a:rPr lang="en-GB" dirty="0"/>
              <a:t>2. Chart obesity rates across London Boroughs and superimpose </a:t>
            </a:r>
            <a:r>
              <a:rPr lang="en-GB" dirty="0" err="1"/>
              <a:t>BikePoints</a:t>
            </a:r>
            <a:endParaRPr lang="en-GB" dirty="0"/>
          </a:p>
        </p:txBody>
      </p:sp>
      <p:sp>
        <p:nvSpPr>
          <p:cNvPr id="18" name="Slide Number Placeholder 17">
            <a:extLst>
              <a:ext uri="{FF2B5EF4-FFF2-40B4-BE49-F238E27FC236}">
                <a16:creationId xmlns:a16="http://schemas.microsoft.com/office/drawing/2014/main" id="{B3AADF18-E1AA-7EF6-96D3-690AD5A7E7AE}"/>
              </a:ext>
            </a:extLst>
          </p:cNvPr>
          <p:cNvSpPr>
            <a:spLocks noGrp="1"/>
          </p:cNvSpPr>
          <p:nvPr>
            <p:ph type="sldNum" sz="quarter" idx="12"/>
          </p:nvPr>
        </p:nvSpPr>
        <p:spPr/>
        <p:txBody>
          <a:bodyPr/>
          <a:lstStyle/>
          <a:p>
            <a:fld id="{0BCA7D71-C325-E749-923B-AC6DC7534C1D}" type="slidenum">
              <a:rPr lang="en-GB" smtClean="0"/>
              <a:t>6</a:t>
            </a:fld>
            <a:endParaRPr lang="en-GB"/>
          </a:p>
        </p:txBody>
      </p:sp>
      <p:pic>
        <p:nvPicPr>
          <p:cNvPr id="7" name="Content Placeholder 15" descr="A screenshot of a map&#10;&#10;Description automatically generated">
            <a:extLst>
              <a:ext uri="{FF2B5EF4-FFF2-40B4-BE49-F238E27FC236}">
                <a16:creationId xmlns:a16="http://schemas.microsoft.com/office/drawing/2014/main" id="{97DD909F-C086-7895-8A79-E691784975ED}"/>
              </a:ext>
            </a:extLst>
          </p:cNvPr>
          <p:cNvPicPr>
            <a:picLocks noChangeAspect="1"/>
          </p:cNvPicPr>
          <p:nvPr/>
        </p:nvPicPr>
        <p:blipFill>
          <a:blip r:embed="rId3"/>
          <a:stretch>
            <a:fillRect/>
          </a:stretch>
        </p:blipFill>
        <p:spPr>
          <a:xfrm>
            <a:off x="838198" y="1253331"/>
            <a:ext cx="4351338" cy="4351338"/>
          </a:xfrm>
          <a:prstGeom prst="rect">
            <a:avLst/>
          </a:prstGeom>
        </p:spPr>
      </p:pic>
      <p:sp>
        <p:nvSpPr>
          <p:cNvPr id="16" name="TextBox 15">
            <a:extLst>
              <a:ext uri="{FF2B5EF4-FFF2-40B4-BE49-F238E27FC236}">
                <a16:creationId xmlns:a16="http://schemas.microsoft.com/office/drawing/2014/main" id="{D3CD8B33-9680-C0FA-9177-A08AB29264EB}"/>
              </a:ext>
            </a:extLst>
          </p:cNvPr>
          <p:cNvSpPr txBox="1"/>
          <p:nvPr/>
        </p:nvSpPr>
        <p:spPr>
          <a:xfrm>
            <a:off x="0" y="6433127"/>
            <a:ext cx="11037346" cy="430887"/>
          </a:xfrm>
          <a:prstGeom prst="rect">
            <a:avLst/>
          </a:prstGeom>
          <a:noFill/>
        </p:spPr>
        <p:txBody>
          <a:bodyPr wrap="square">
            <a:spAutoFit/>
          </a:bodyPr>
          <a:lstStyle/>
          <a:p>
            <a:r>
              <a:rPr lang="en-GB" sz="1100" dirty="0"/>
              <a:t>[2] Public Health England Obesity Profiles: </a:t>
            </a:r>
            <a:r>
              <a:rPr lang="en-GB" sz="1100" dirty="0">
                <a:hlinkClick r:id="rId4"/>
              </a:rPr>
              <a:t>https://fingertips.phe.org.uk/profile/national-child-measurement-programme/data#page/9/gid/1938133288/pat/402/par/E06000001/ati/3/are/E02002483/iid/93105/age/200/sex/4/cat/-1/ctp/-1/yrr/3/cid/4/tbm/1/page-options/car-do-0_car-ao-0</a:t>
            </a:r>
            <a:r>
              <a:rPr lang="en-GB" sz="1100" dirty="0"/>
              <a:t> </a:t>
            </a:r>
            <a:endParaRPr lang="en-GB" sz="1100" dirty="0">
              <a:solidFill>
                <a:srgbClr val="1155CD"/>
              </a:solidFill>
              <a:effectLst/>
              <a:latin typeface="Helvetica" pitchFamily="2" charset="0"/>
            </a:endParaRPr>
          </a:p>
        </p:txBody>
      </p:sp>
    </p:spTree>
    <p:extLst>
      <p:ext uri="{BB962C8B-B14F-4D97-AF65-F5344CB8AC3E}">
        <p14:creationId xmlns:p14="http://schemas.microsoft.com/office/powerpoint/2010/main" val="307615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AC71-A711-B8C9-A410-67985596D1B6}"/>
              </a:ext>
            </a:extLst>
          </p:cNvPr>
          <p:cNvSpPr>
            <a:spLocks noGrp="1"/>
          </p:cNvSpPr>
          <p:nvPr>
            <p:ph type="title"/>
          </p:nvPr>
        </p:nvSpPr>
        <p:spPr/>
        <p:txBody>
          <a:bodyPr/>
          <a:lstStyle/>
          <a:p>
            <a:r>
              <a:rPr lang="en-GB" dirty="0"/>
              <a:t>2. Chart obesity rates across London Boroughs and superimpose </a:t>
            </a:r>
            <a:r>
              <a:rPr lang="en-GB" dirty="0" err="1"/>
              <a:t>BikePoints</a:t>
            </a:r>
            <a:endParaRPr lang="en-GB" dirty="0"/>
          </a:p>
        </p:txBody>
      </p:sp>
      <p:sp>
        <p:nvSpPr>
          <p:cNvPr id="18" name="Slide Number Placeholder 17">
            <a:extLst>
              <a:ext uri="{FF2B5EF4-FFF2-40B4-BE49-F238E27FC236}">
                <a16:creationId xmlns:a16="http://schemas.microsoft.com/office/drawing/2014/main" id="{D443241A-0CFA-658E-F510-5A4E00E43C5D}"/>
              </a:ext>
            </a:extLst>
          </p:cNvPr>
          <p:cNvSpPr>
            <a:spLocks noGrp="1"/>
          </p:cNvSpPr>
          <p:nvPr>
            <p:ph type="sldNum" sz="quarter" idx="12"/>
          </p:nvPr>
        </p:nvSpPr>
        <p:spPr/>
        <p:txBody>
          <a:bodyPr/>
          <a:lstStyle/>
          <a:p>
            <a:fld id="{0BCA7D71-C325-E749-923B-AC6DC7534C1D}" type="slidenum">
              <a:rPr lang="en-GB" smtClean="0"/>
              <a:t>7</a:t>
            </a:fld>
            <a:endParaRPr lang="en-GB"/>
          </a:p>
        </p:txBody>
      </p:sp>
      <p:pic>
        <p:nvPicPr>
          <p:cNvPr id="7" name="Content Placeholder 15" descr="A screenshot of a map&#10;&#10;Description automatically generated">
            <a:extLst>
              <a:ext uri="{FF2B5EF4-FFF2-40B4-BE49-F238E27FC236}">
                <a16:creationId xmlns:a16="http://schemas.microsoft.com/office/drawing/2014/main" id="{C349A838-5396-ACE5-4310-58D4A17940A5}"/>
              </a:ext>
            </a:extLst>
          </p:cNvPr>
          <p:cNvPicPr>
            <a:picLocks noChangeAspect="1"/>
          </p:cNvPicPr>
          <p:nvPr/>
        </p:nvPicPr>
        <p:blipFill>
          <a:blip r:embed="rId3"/>
          <a:stretch>
            <a:fillRect/>
          </a:stretch>
        </p:blipFill>
        <p:spPr>
          <a:xfrm>
            <a:off x="838198" y="1253331"/>
            <a:ext cx="4351338" cy="4351338"/>
          </a:xfrm>
          <a:prstGeom prst="rect">
            <a:avLst/>
          </a:prstGeom>
        </p:spPr>
      </p:pic>
      <p:pic>
        <p:nvPicPr>
          <p:cNvPr id="12" name="Content Placeholder 9" descr="A screenshot of a map&#10;&#10;Description automatically generated">
            <a:extLst>
              <a:ext uri="{FF2B5EF4-FFF2-40B4-BE49-F238E27FC236}">
                <a16:creationId xmlns:a16="http://schemas.microsoft.com/office/drawing/2014/main" id="{27BF5FDD-3459-2C56-D879-B49D4B271206}"/>
              </a:ext>
            </a:extLst>
          </p:cNvPr>
          <p:cNvPicPr>
            <a:picLocks noGrp="1" noChangeAspect="1"/>
          </p:cNvPicPr>
          <p:nvPr>
            <p:ph idx="1"/>
          </p:nvPr>
        </p:nvPicPr>
        <p:blipFill>
          <a:blip r:embed="rId4"/>
          <a:stretch>
            <a:fillRect/>
          </a:stretch>
        </p:blipFill>
        <p:spPr>
          <a:xfrm>
            <a:off x="7002466" y="1253331"/>
            <a:ext cx="4351338" cy="4351338"/>
          </a:xfrm>
        </p:spPr>
      </p:pic>
      <p:sp>
        <p:nvSpPr>
          <p:cNvPr id="16" name="TextBox 15">
            <a:extLst>
              <a:ext uri="{FF2B5EF4-FFF2-40B4-BE49-F238E27FC236}">
                <a16:creationId xmlns:a16="http://schemas.microsoft.com/office/drawing/2014/main" id="{C9C56D43-9211-3EA2-6336-7A6BE2EFDD5A}"/>
              </a:ext>
            </a:extLst>
          </p:cNvPr>
          <p:cNvSpPr txBox="1"/>
          <p:nvPr/>
        </p:nvSpPr>
        <p:spPr>
          <a:xfrm>
            <a:off x="0" y="6433127"/>
            <a:ext cx="11037346" cy="430887"/>
          </a:xfrm>
          <a:prstGeom prst="rect">
            <a:avLst/>
          </a:prstGeom>
          <a:noFill/>
        </p:spPr>
        <p:txBody>
          <a:bodyPr wrap="square">
            <a:spAutoFit/>
          </a:bodyPr>
          <a:lstStyle/>
          <a:p>
            <a:r>
              <a:rPr lang="en-GB" sz="1100" dirty="0"/>
              <a:t>[2] Public Health England Obesity Profiles: </a:t>
            </a:r>
            <a:r>
              <a:rPr lang="en-GB" sz="1100" dirty="0">
                <a:hlinkClick r:id="rId5"/>
              </a:rPr>
              <a:t>https://fingertips.phe.org.uk/profile/national-child-measurement-programme/data#page/9/gid/1938133288/pat/402/par/E06000001/ati/3/are/E02002483/iid/93105/age/200/sex/4/cat/-1/ctp/-1/yrr/3/cid/4/tbm/1/page-options/car-do-0_car-ao-0</a:t>
            </a:r>
            <a:r>
              <a:rPr lang="en-GB" sz="1100" dirty="0"/>
              <a:t> </a:t>
            </a:r>
            <a:endParaRPr lang="en-GB" sz="1100" dirty="0">
              <a:solidFill>
                <a:srgbClr val="1155CD"/>
              </a:solidFill>
              <a:effectLst/>
              <a:latin typeface="Helvetica" pitchFamily="2" charset="0"/>
            </a:endParaRPr>
          </a:p>
        </p:txBody>
      </p:sp>
      <p:grpSp>
        <p:nvGrpSpPr>
          <p:cNvPr id="3" name="Group 2">
            <a:extLst>
              <a:ext uri="{FF2B5EF4-FFF2-40B4-BE49-F238E27FC236}">
                <a16:creationId xmlns:a16="http://schemas.microsoft.com/office/drawing/2014/main" id="{79DF2AAB-8898-903D-E535-45B551340477}"/>
              </a:ext>
            </a:extLst>
          </p:cNvPr>
          <p:cNvGrpSpPr/>
          <p:nvPr/>
        </p:nvGrpSpPr>
        <p:grpSpPr>
          <a:xfrm>
            <a:off x="7736529" y="5665122"/>
            <a:ext cx="2883211" cy="276999"/>
            <a:chOff x="1403479" y="5616492"/>
            <a:chExt cx="2883211" cy="276999"/>
          </a:xfrm>
        </p:grpSpPr>
        <p:sp>
          <p:nvSpPr>
            <p:cNvPr id="4" name="Oval 3">
              <a:extLst>
                <a:ext uri="{FF2B5EF4-FFF2-40B4-BE49-F238E27FC236}">
                  <a16:creationId xmlns:a16="http://schemas.microsoft.com/office/drawing/2014/main" id="{8C013C2F-00F4-4C9B-F0AA-546F7FA80243}"/>
                </a:ext>
              </a:extLst>
            </p:cNvPr>
            <p:cNvSpPr/>
            <p:nvPr/>
          </p:nvSpPr>
          <p:spPr>
            <a:xfrm>
              <a:off x="1403479" y="5682991"/>
              <a:ext cx="144000" cy="144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5" name="TextBox 4">
              <a:extLst>
                <a:ext uri="{FF2B5EF4-FFF2-40B4-BE49-F238E27FC236}">
                  <a16:creationId xmlns:a16="http://schemas.microsoft.com/office/drawing/2014/main" id="{103661F8-AE6A-C8C2-486A-0267A580717A}"/>
                </a:ext>
              </a:extLst>
            </p:cNvPr>
            <p:cNvSpPr txBox="1"/>
            <p:nvPr/>
          </p:nvSpPr>
          <p:spPr>
            <a:xfrm>
              <a:off x="1547479" y="5616492"/>
              <a:ext cx="2739211" cy="276999"/>
            </a:xfrm>
            <a:prstGeom prst="rect">
              <a:avLst/>
            </a:prstGeom>
            <a:noFill/>
          </p:spPr>
          <p:txBody>
            <a:bodyPr wrap="none" rtlCol="0">
              <a:spAutoFit/>
            </a:bodyPr>
            <a:lstStyle/>
            <a:p>
              <a:r>
                <a:rPr lang="en-GB" sz="1200" dirty="0"/>
                <a:t>= Number of </a:t>
              </a:r>
              <a:r>
                <a:rPr lang="en-GB" sz="1200" dirty="0" err="1"/>
                <a:t>BikePoints</a:t>
              </a:r>
              <a:r>
                <a:rPr lang="en-GB" sz="1200" dirty="0"/>
                <a:t> at the Borough</a:t>
              </a:r>
            </a:p>
          </p:txBody>
        </p:sp>
      </p:grpSp>
    </p:spTree>
    <p:extLst>
      <p:ext uri="{BB962C8B-B14F-4D97-AF65-F5344CB8AC3E}">
        <p14:creationId xmlns:p14="http://schemas.microsoft.com/office/powerpoint/2010/main" val="2820831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DD354-F9B2-28CB-1B76-F948B557C2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D235D2-9756-8201-3575-7221E659670F}"/>
              </a:ext>
            </a:extLst>
          </p:cNvPr>
          <p:cNvSpPr>
            <a:spLocks noGrp="1"/>
          </p:cNvSpPr>
          <p:nvPr>
            <p:ph type="title"/>
          </p:nvPr>
        </p:nvSpPr>
        <p:spPr/>
        <p:txBody>
          <a:bodyPr/>
          <a:lstStyle/>
          <a:p>
            <a:r>
              <a:rPr lang="en-GB" dirty="0"/>
              <a:t>2. Chart obesity rates across London Boroughs and superimpose </a:t>
            </a:r>
            <a:r>
              <a:rPr lang="en-GB" dirty="0" err="1"/>
              <a:t>BikePoints</a:t>
            </a:r>
            <a:endParaRPr lang="en-GB" dirty="0"/>
          </a:p>
        </p:txBody>
      </p:sp>
      <p:sp>
        <p:nvSpPr>
          <p:cNvPr id="18" name="Slide Number Placeholder 17">
            <a:extLst>
              <a:ext uri="{FF2B5EF4-FFF2-40B4-BE49-F238E27FC236}">
                <a16:creationId xmlns:a16="http://schemas.microsoft.com/office/drawing/2014/main" id="{B895D02B-B928-796F-C683-A13A15186D02}"/>
              </a:ext>
            </a:extLst>
          </p:cNvPr>
          <p:cNvSpPr>
            <a:spLocks noGrp="1"/>
          </p:cNvSpPr>
          <p:nvPr>
            <p:ph type="sldNum" sz="quarter" idx="12"/>
          </p:nvPr>
        </p:nvSpPr>
        <p:spPr/>
        <p:txBody>
          <a:bodyPr/>
          <a:lstStyle/>
          <a:p>
            <a:fld id="{0BCA7D71-C325-E749-923B-AC6DC7534C1D}" type="slidenum">
              <a:rPr lang="en-GB" smtClean="0"/>
              <a:t>8</a:t>
            </a:fld>
            <a:endParaRPr lang="en-GB"/>
          </a:p>
        </p:txBody>
      </p:sp>
      <p:pic>
        <p:nvPicPr>
          <p:cNvPr id="7" name="Content Placeholder 15" descr="A screenshot of a map&#10;&#10;Description automatically generated">
            <a:extLst>
              <a:ext uri="{FF2B5EF4-FFF2-40B4-BE49-F238E27FC236}">
                <a16:creationId xmlns:a16="http://schemas.microsoft.com/office/drawing/2014/main" id="{0124FEE4-C172-173B-029E-063560B17399}"/>
              </a:ext>
            </a:extLst>
          </p:cNvPr>
          <p:cNvPicPr>
            <a:picLocks noChangeAspect="1"/>
          </p:cNvPicPr>
          <p:nvPr/>
        </p:nvPicPr>
        <p:blipFill>
          <a:blip r:embed="rId3"/>
          <a:stretch>
            <a:fillRect/>
          </a:stretch>
        </p:blipFill>
        <p:spPr>
          <a:xfrm>
            <a:off x="838198" y="1253331"/>
            <a:ext cx="4351338" cy="4351338"/>
          </a:xfrm>
          <a:prstGeom prst="rect">
            <a:avLst/>
          </a:prstGeom>
        </p:spPr>
      </p:pic>
      <p:pic>
        <p:nvPicPr>
          <p:cNvPr id="12" name="Content Placeholder 9" descr="A screenshot of a map&#10;&#10;Description automatically generated">
            <a:extLst>
              <a:ext uri="{FF2B5EF4-FFF2-40B4-BE49-F238E27FC236}">
                <a16:creationId xmlns:a16="http://schemas.microsoft.com/office/drawing/2014/main" id="{685C37EC-14E9-0BB6-78E7-D9DCF2AB23FA}"/>
              </a:ext>
            </a:extLst>
          </p:cNvPr>
          <p:cNvPicPr>
            <a:picLocks noGrp="1" noChangeAspect="1"/>
          </p:cNvPicPr>
          <p:nvPr>
            <p:ph idx="1"/>
          </p:nvPr>
        </p:nvPicPr>
        <p:blipFill>
          <a:blip r:embed="rId4"/>
          <a:stretch>
            <a:fillRect/>
          </a:stretch>
        </p:blipFill>
        <p:spPr>
          <a:xfrm>
            <a:off x="7002466" y="1253331"/>
            <a:ext cx="4351338" cy="4351338"/>
          </a:xfrm>
        </p:spPr>
      </p:pic>
      <p:sp>
        <p:nvSpPr>
          <p:cNvPr id="16" name="TextBox 15">
            <a:extLst>
              <a:ext uri="{FF2B5EF4-FFF2-40B4-BE49-F238E27FC236}">
                <a16:creationId xmlns:a16="http://schemas.microsoft.com/office/drawing/2014/main" id="{976CC9F6-807C-8E60-99C6-5F32CAE3C1E9}"/>
              </a:ext>
            </a:extLst>
          </p:cNvPr>
          <p:cNvSpPr txBox="1"/>
          <p:nvPr/>
        </p:nvSpPr>
        <p:spPr>
          <a:xfrm>
            <a:off x="0" y="6433127"/>
            <a:ext cx="11037346" cy="430887"/>
          </a:xfrm>
          <a:prstGeom prst="rect">
            <a:avLst/>
          </a:prstGeom>
          <a:noFill/>
        </p:spPr>
        <p:txBody>
          <a:bodyPr wrap="square">
            <a:spAutoFit/>
          </a:bodyPr>
          <a:lstStyle/>
          <a:p>
            <a:r>
              <a:rPr lang="en-GB" sz="1100" dirty="0"/>
              <a:t>[2] Public Health England Obesity Profiles: </a:t>
            </a:r>
            <a:r>
              <a:rPr lang="en-GB" sz="1100" dirty="0">
                <a:hlinkClick r:id="rId5"/>
              </a:rPr>
              <a:t>https://fingertips.phe.org.uk/profile/national-child-measurement-programme/data#page/9/gid/1938133288/pat/402/par/E06000001/ati/3/are/E02002483/iid/93105/age/200/sex/4/cat/-1/ctp/-1/yrr/3/cid/4/tbm/1/page-options/car-do-0_car-ao-0</a:t>
            </a:r>
            <a:r>
              <a:rPr lang="en-GB" sz="1100" dirty="0"/>
              <a:t> </a:t>
            </a:r>
            <a:endParaRPr lang="en-GB" sz="1100" dirty="0">
              <a:solidFill>
                <a:srgbClr val="1155CD"/>
              </a:solidFill>
              <a:effectLst/>
              <a:latin typeface="Helvetica" pitchFamily="2" charset="0"/>
            </a:endParaRPr>
          </a:p>
        </p:txBody>
      </p:sp>
      <p:pic>
        <p:nvPicPr>
          <p:cNvPr id="3" name="Graphic 2" descr="Close with solid fill">
            <a:extLst>
              <a:ext uri="{FF2B5EF4-FFF2-40B4-BE49-F238E27FC236}">
                <a16:creationId xmlns:a16="http://schemas.microsoft.com/office/drawing/2014/main" id="{DAA1294F-5F52-3FCA-AD20-2CB6A14795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63939" y="3038353"/>
            <a:ext cx="157567" cy="157567"/>
          </a:xfrm>
          <a:prstGeom prst="rect">
            <a:avLst/>
          </a:prstGeom>
        </p:spPr>
      </p:pic>
      <p:grpSp>
        <p:nvGrpSpPr>
          <p:cNvPr id="4" name="Group 3">
            <a:extLst>
              <a:ext uri="{FF2B5EF4-FFF2-40B4-BE49-F238E27FC236}">
                <a16:creationId xmlns:a16="http://schemas.microsoft.com/office/drawing/2014/main" id="{98D9BA4C-CF86-5EDD-5F01-3C5F8C885A4A}"/>
              </a:ext>
            </a:extLst>
          </p:cNvPr>
          <p:cNvGrpSpPr/>
          <p:nvPr/>
        </p:nvGrpSpPr>
        <p:grpSpPr>
          <a:xfrm>
            <a:off x="7736529" y="5665122"/>
            <a:ext cx="2883211" cy="276999"/>
            <a:chOff x="1403479" y="5616492"/>
            <a:chExt cx="2883211" cy="276999"/>
          </a:xfrm>
        </p:grpSpPr>
        <p:sp>
          <p:nvSpPr>
            <p:cNvPr id="5" name="Oval 4">
              <a:extLst>
                <a:ext uri="{FF2B5EF4-FFF2-40B4-BE49-F238E27FC236}">
                  <a16:creationId xmlns:a16="http://schemas.microsoft.com/office/drawing/2014/main" id="{6AEDB44F-0B8B-CBF3-865F-BB71E865BFFD}"/>
                </a:ext>
              </a:extLst>
            </p:cNvPr>
            <p:cNvSpPr/>
            <p:nvPr/>
          </p:nvSpPr>
          <p:spPr>
            <a:xfrm>
              <a:off x="1403479" y="5682991"/>
              <a:ext cx="144000" cy="144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6" name="TextBox 5">
              <a:extLst>
                <a:ext uri="{FF2B5EF4-FFF2-40B4-BE49-F238E27FC236}">
                  <a16:creationId xmlns:a16="http://schemas.microsoft.com/office/drawing/2014/main" id="{852E1A15-ABC2-710E-EC6C-2A06351BE4A1}"/>
                </a:ext>
              </a:extLst>
            </p:cNvPr>
            <p:cNvSpPr txBox="1"/>
            <p:nvPr/>
          </p:nvSpPr>
          <p:spPr>
            <a:xfrm>
              <a:off x="1547479" y="5616492"/>
              <a:ext cx="2739211" cy="276999"/>
            </a:xfrm>
            <a:prstGeom prst="rect">
              <a:avLst/>
            </a:prstGeom>
            <a:noFill/>
          </p:spPr>
          <p:txBody>
            <a:bodyPr wrap="none" rtlCol="0">
              <a:spAutoFit/>
            </a:bodyPr>
            <a:lstStyle/>
            <a:p>
              <a:r>
                <a:rPr lang="en-GB" sz="1200" dirty="0"/>
                <a:t>= Number of </a:t>
              </a:r>
              <a:r>
                <a:rPr lang="en-GB" sz="1200" dirty="0" err="1"/>
                <a:t>BikePoints</a:t>
              </a:r>
              <a:r>
                <a:rPr lang="en-GB" sz="1200" dirty="0"/>
                <a:t> at the Borough</a:t>
              </a:r>
            </a:p>
          </p:txBody>
        </p:sp>
      </p:grpSp>
    </p:spTree>
    <p:extLst>
      <p:ext uri="{BB962C8B-B14F-4D97-AF65-F5344CB8AC3E}">
        <p14:creationId xmlns:p14="http://schemas.microsoft.com/office/powerpoint/2010/main" val="2412277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86299-88CF-06A4-208E-53BAF535D42F}"/>
              </a:ext>
            </a:extLst>
          </p:cNvPr>
          <p:cNvSpPr>
            <a:spLocks noGrp="1"/>
          </p:cNvSpPr>
          <p:nvPr>
            <p:ph type="title"/>
          </p:nvPr>
        </p:nvSpPr>
        <p:spPr/>
        <p:txBody>
          <a:bodyPr/>
          <a:lstStyle/>
          <a:p>
            <a:r>
              <a:rPr lang="en-GB" dirty="0"/>
              <a:t>3. Interactive tool and recommendations</a:t>
            </a:r>
          </a:p>
        </p:txBody>
      </p:sp>
      <p:pic>
        <p:nvPicPr>
          <p:cNvPr id="9" name="Picture 8" descr="A screenshot of a map&#10;&#10;Description automatically generated">
            <a:extLst>
              <a:ext uri="{FF2B5EF4-FFF2-40B4-BE49-F238E27FC236}">
                <a16:creationId xmlns:a16="http://schemas.microsoft.com/office/drawing/2014/main" id="{13BB288A-15A8-5182-DA89-7DF10C901B4E}"/>
              </a:ext>
            </a:extLst>
          </p:cNvPr>
          <p:cNvPicPr>
            <a:picLocks noChangeAspect="1"/>
          </p:cNvPicPr>
          <p:nvPr/>
        </p:nvPicPr>
        <p:blipFill>
          <a:blip r:embed="rId3"/>
          <a:stretch>
            <a:fillRect/>
          </a:stretch>
        </p:blipFill>
        <p:spPr>
          <a:xfrm>
            <a:off x="54192" y="1335492"/>
            <a:ext cx="6370481" cy="4187017"/>
          </a:xfrm>
          <a:prstGeom prst="rect">
            <a:avLst/>
          </a:prstGeom>
        </p:spPr>
      </p:pic>
      <p:sp>
        <p:nvSpPr>
          <p:cNvPr id="10" name="Slide Number Placeholder 9">
            <a:extLst>
              <a:ext uri="{FF2B5EF4-FFF2-40B4-BE49-F238E27FC236}">
                <a16:creationId xmlns:a16="http://schemas.microsoft.com/office/drawing/2014/main" id="{20C533D1-89AE-752E-3D5B-F308905442E8}"/>
              </a:ext>
            </a:extLst>
          </p:cNvPr>
          <p:cNvSpPr>
            <a:spLocks noGrp="1"/>
          </p:cNvSpPr>
          <p:nvPr>
            <p:ph type="sldNum" sz="quarter" idx="12"/>
          </p:nvPr>
        </p:nvSpPr>
        <p:spPr/>
        <p:txBody>
          <a:bodyPr/>
          <a:lstStyle/>
          <a:p>
            <a:fld id="{0BCA7D71-C325-E749-923B-AC6DC7534C1D}" type="slidenum">
              <a:rPr lang="en-GB" smtClean="0"/>
              <a:t>9</a:t>
            </a:fld>
            <a:endParaRPr lang="en-GB"/>
          </a:p>
        </p:txBody>
      </p:sp>
      <p:grpSp>
        <p:nvGrpSpPr>
          <p:cNvPr id="6" name="Group 5">
            <a:extLst>
              <a:ext uri="{FF2B5EF4-FFF2-40B4-BE49-F238E27FC236}">
                <a16:creationId xmlns:a16="http://schemas.microsoft.com/office/drawing/2014/main" id="{9E6734AC-0EED-DC73-6704-FB9624752DF7}"/>
              </a:ext>
            </a:extLst>
          </p:cNvPr>
          <p:cNvGrpSpPr/>
          <p:nvPr/>
        </p:nvGrpSpPr>
        <p:grpSpPr>
          <a:xfrm>
            <a:off x="1131513" y="5665121"/>
            <a:ext cx="2883211" cy="276999"/>
            <a:chOff x="1403479" y="5616492"/>
            <a:chExt cx="2883211" cy="276999"/>
          </a:xfrm>
        </p:grpSpPr>
        <p:sp>
          <p:nvSpPr>
            <p:cNvPr id="7" name="Oval 6">
              <a:extLst>
                <a:ext uri="{FF2B5EF4-FFF2-40B4-BE49-F238E27FC236}">
                  <a16:creationId xmlns:a16="http://schemas.microsoft.com/office/drawing/2014/main" id="{73F8385B-D455-8739-0A66-44CEA499B7C1}"/>
                </a:ext>
              </a:extLst>
            </p:cNvPr>
            <p:cNvSpPr/>
            <p:nvPr/>
          </p:nvSpPr>
          <p:spPr>
            <a:xfrm>
              <a:off x="1403479" y="5682991"/>
              <a:ext cx="144000" cy="1440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n>
                  <a:solidFill>
                    <a:srgbClr val="FF0000"/>
                  </a:solidFill>
                </a:ln>
                <a:solidFill>
                  <a:srgbClr val="FF0000"/>
                </a:solidFill>
              </a:endParaRPr>
            </a:p>
          </p:txBody>
        </p:sp>
        <p:sp>
          <p:nvSpPr>
            <p:cNvPr id="8" name="TextBox 7">
              <a:extLst>
                <a:ext uri="{FF2B5EF4-FFF2-40B4-BE49-F238E27FC236}">
                  <a16:creationId xmlns:a16="http://schemas.microsoft.com/office/drawing/2014/main" id="{D8C0A69F-98F5-2D64-8485-4037990E2394}"/>
                </a:ext>
              </a:extLst>
            </p:cNvPr>
            <p:cNvSpPr txBox="1"/>
            <p:nvPr/>
          </p:nvSpPr>
          <p:spPr>
            <a:xfrm>
              <a:off x="1547479" y="5616492"/>
              <a:ext cx="2739211" cy="276999"/>
            </a:xfrm>
            <a:prstGeom prst="rect">
              <a:avLst/>
            </a:prstGeom>
            <a:noFill/>
          </p:spPr>
          <p:txBody>
            <a:bodyPr wrap="none" rtlCol="0">
              <a:spAutoFit/>
            </a:bodyPr>
            <a:lstStyle/>
            <a:p>
              <a:r>
                <a:rPr lang="en-GB" sz="1200" dirty="0"/>
                <a:t>= Number of </a:t>
              </a:r>
              <a:r>
                <a:rPr lang="en-GB" sz="1200" dirty="0" err="1"/>
                <a:t>BikePoints</a:t>
              </a:r>
              <a:r>
                <a:rPr lang="en-GB" sz="1200" dirty="0"/>
                <a:t> at the Borough</a:t>
              </a:r>
            </a:p>
          </p:txBody>
        </p:sp>
      </p:grpSp>
    </p:spTree>
    <p:extLst>
      <p:ext uri="{BB962C8B-B14F-4D97-AF65-F5344CB8AC3E}">
        <p14:creationId xmlns:p14="http://schemas.microsoft.com/office/powerpoint/2010/main" val="3307757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4515</TotalTime>
  <Words>2082</Words>
  <Application>Microsoft Macintosh PowerPoint</Application>
  <PresentationFormat>Widescreen</PresentationFormat>
  <Paragraphs>238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Helvetica</vt:lpstr>
      <vt:lpstr>Symbol</vt:lpstr>
      <vt:lpstr>Office Theme</vt:lpstr>
      <vt:lpstr>Exploring the Intersection: Obesity Trends and BikePoint Accessibility in London Boroughs</vt:lpstr>
      <vt:lpstr>Exploring the Intersection: Obesity Trends and BikePoint Accessibility in London Boroughs</vt:lpstr>
      <vt:lpstr>1. Map current BikePoints </vt:lpstr>
      <vt:lpstr>1. Map current BikePoints </vt:lpstr>
      <vt:lpstr>1. Map current BikePoints </vt:lpstr>
      <vt:lpstr>2. Chart obesity rates across London Boroughs and superimpose BikePoints</vt:lpstr>
      <vt:lpstr>2. Chart obesity rates across London Boroughs and superimpose BikePoints</vt:lpstr>
      <vt:lpstr>2. Chart obesity rates across London Boroughs and superimpose BikePoints</vt:lpstr>
      <vt:lpstr>3. Interactive tool and recommendations</vt:lpstr>
      <vt:lpstr>3. Interactive tool and recommendations</vt:lpstr>
      <vt:lpstr>3. Interactive tool and recommendations</vt:lpstr>
      <vt:lpstr>3. Interactive tool and recommendations</vt:lpstr>
      <vt:lpstr>4. Further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Intersection: Obesity Trends and BikePoint Accessibility in London Boroughs</dc:title>
  <dc:creator>Vinotharan Annarasa</dc:creator>
  <cp:lastModifiedBy>Vinotharan Annarasa</cp:lastModifiedBy>
  <cp:revision>12</cp:revision>
  <dcterms:created xsi:type="dcterms:W3CDTF">2024-02-08T19:12:13Z</dcterms:created>
  <dcterms:modified xsi:type="dcterms:W3CDTF">2024-02-13T18:24:51Z</dcterms:modified>
</cp:coreProperties>
</file>