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Barlow Bold" charset="1" panose="00000800000000000000"/>
      <p:regular r:id="rId15"/>
    </p:embeddedFont>
    <p:embeddedFont>
      <p:font typeface="Barlow" charset="1" panose="00000500000000000000"/>
      <p:regular r:id="rId16"/>
    </p:embeddedFont>
    <p:embeddedFont>
      <p:font typeface="Canva Sans Bold" charset="1" panose="020B0803030501040103"/>
      <p:regular r:id="rId17"/>
    </p:embeddedFont>
    <p:embeddedFont>
      <p:font typeface="Canva Sans" charset="1" panose="020B0503030501040103"/>
      <p:regular r:id="rId18"/>
    </p:embeddedFont>
    <p:embeddedFont>
      <p:font typeface="Barlow Semi-Bold" charset="1" panose="000007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jpeg" Type="http://schemas.openxmlformats.org/officeDocument/2006/relationships/image"/><Relationship Id="rId4" Target="../media/image9.jpeg" Type="http://schemas.openxmlformats.org/officeDocument/2006/relationships/image"/><Relationship Id="rId5" Target="../media/image10.jpeg" Type="http://schemas.openxmlformats.org/officeDocument/2006/relationships/image"/><Relationship Id="rId6" Target="../media/image1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44056"/>
            <a:ext cx="2740845" cy="769288"/>
            <a:chOff x="0" y="0"/>
            <a:chExt cx="6909363" cy="19392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09363" cy="1939290"/>
            </a:xfrm>
            <a:custGeom>
              <a:avLst/>
              <a:gdLst/>
              <a:ahLst/>
              <a:cxnLst/>
              <a:rect r="r" b="b" t="t" l="l"/>
              <a:pathLst>
                <a:path h="1939290" w="6909363">
                  <a:moveTo>
                    <a:pt x="5939718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5939718" y="1939290"/>
                  </a:lnTo>
                  <a:cubicBezTo>
                    <a:pt x="6474388" y="1939290"/>
                    <a:pt x="6909363" y="1504315"/>
                    <a:pt x="6909363" y="969645"/>
                  </a:cubicBezTo>
                  <a:cubicBezTo>
                    <a:pt x="6909363" y="434975"/>
                    <a:pt x="6474388" y="0"/>
                    <a:pt x="5939718" y="0"/>
                  </a:cubicBezTo>
                  <a:close/>
                  <a:moveTo>
                    <a:pt x="5939718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5939718" y="25400"/>
                  </a:lnTo>
                  <a:cubicBezTo>
                    <a:pt x="6460418" y="25400"/>
                    <a:pt x="6883963" y="448945"/>
                    <a:pt x="6883963" y="969645"/>
                  </a:cubicBezTo>
                  <a:cubicBezTo>
                    <a:pt x="6883963" y="1490345"/>
                    <a:pt x="6460418" y="1913890"/>
                    <a:pt x="5939718" y="1913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AutoShape 4" id="4"/>
          <p:cNvSpPr/>
          <p:nvPr/>
        </p:nvSpPr>
        <p:spPr>
          <a:xfrm>
            <a:off x="3769545" y="1033463"/>
            <a:ext cx="1264454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28700" y="9253538"/>
            <a:ext cx="1327854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535458" y="2241559"/>
            <a:ext cx="5351270" cy="5005283"/>
          </a:xfrm>
          <a:custGeom>
            <a:avLst/>
            <a:gdLst/>
            <a:ahLst/>
            <a:cxnLst/>
            <a:rect r="r" b="b" t="t" l="l"/>
            <a:pathLst>
              <a:path h="5005283" w="5351270">
                <a:moveTo>
                  <a:pt x="0" y="0"/>
                </a:moveTo>
                <a:lnTo>
                  <a:pt x="5351270" y="0"/>
                </a:lnTo>
                <a:lnTo>
                  <a:pt x="5351270" y="5005283"/>
                </a:lnTo>
                <a:lnTo>
                  <a:pt x="0" y="50052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64595" y="765460"/>
            <a:ext cx="3269055" cy="459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04"/>
              </a:lnSpc>
              <a:spcBef>
                <a:spcPct val="0"/>
              </a:spcBef>
            </a:pPr>
            <a:r>
              <a:rPr lang="en-US" sz="2602" spc="1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21ARE304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97038" y="4677525"/>
            <a:ext cx="9568436" cy="165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00"/>
              </a:lnSpc>
              <a:spcBef>
                <a:spcPct val="0"/>
              </a:spcBef>
            </a:pPr>
            <a:r>
              <a:rPr lang="en-US" sz="2200" spc="8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This project aims to develop a teleoperated robotic arm system controlled via a graphical user interface (GUI). The use of a GUI for control simplifies the user experience, making the system accessible to users with varying levels of technical expertise.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088493"/>
            <a:ext cx="10091369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519"/>
              </a:lnSpc>
              <a:spcBef>
                <a:spcPct val="0"/>
              </a:spcBef>
            </a:pPr>
            <a:r>
              <a:rPr lang="en-US" sz="96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Mini Project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49342" y="7413141"/>
            <a:ext cx="5425179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799" spc="1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K Vinoth Kumar</a:t>
            </a:r>
          </a:p>
          <a:p>
            <a:pPr algn="just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 spc="1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CH.EN.U4ARE22011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97038" y="3839156"/>
            <a:ext cx="557748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Teleoperated Robotic Arm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95090" y="1568929"/>
            <a:ext cx="11826912" cy="1023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61"/>
              </a:lnSpc>
              <a:spcBef>
                <a:spcPct val="0"/>
              </a:spcBef>
            </a:pPr>
            <a:r>
              <a:rPr lang="en-US" sz="671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95090" y="2659351"/>
            <a:ext cx="12568167" cy="6532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46"/>
              </a:lnSpc>
            </a:pPr>
            <a:r>
              <a:rPr lang="en-US" sz="2497" spc="9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In the ever-evolving field of robotics, teleoperation plays a crucial role in extending human capabilities by allowing precise and remote control of robotic systems. This project focuses on the development of a teleoperated robotic arm, controlled through a graphical user interface (GUI).</a:t>
            </a:r>
          </a:p>
          <a:p>
            <a:pPr algn="just">
              <a:lnSpc>
                <a:spcPts val="3746"/>
              </a:lnSpc>
            </a:pPr>
          </a:p>
          <a:p>
            <a:pPr algn="just">
              <a:lnSpc>
                <a:spcPts val="3746"/>
              </a:lnSpc>
            </a:pPr>
            <a:r>
              <a:rPr lang="en-US" sz="2497" spc="9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The core of this project involves integrating an Arduino microcontroller with a Raspberry Pi, which serves as the central processing unit. The Raspberry Picommunicates with the Arduino, which controls the robotic arm's actuators. The user interacts with the system through a GUI developed using Tkinter.</a:t>
            </a:r>
          </a:p>
          <a:p>
            <a:pPr algn="just">
              <a:lnSpc>
                <a:spcPts val="3746"/>
              </a:lnSpc>
            </a:pPr>
          </a:p>
          <a:p>
            <a:pPr algn="just">
              <a:lnSpc>
                <a:spcPts val="3746"/>
              </a:lnSpc>
            </a:pPr>
            <a:r>
              <a:rPr lang="en-US" sz="2497" spc="9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This interface provides an accessible platform for users to input commands, monitor the arm's status, and receive real-time feedback.</a:t>
            </a:r>
          </a:p>
          <a:p>
            <a:pPr algn="just">
              <a:lnSpc>
                <a:spcPts val="3746"/>
              </a:lnSpc>
            </a:pPr>
          </a:p>
          <a:p>
            <a:pPr algn="just" marL="0" indent="0" lvl="0">
              <a:lnSpc>
                <a:spcPts val="3746"/>
              </a:lnSpc>
              <a:spcBef>
                <a:spcPct val="0"/>
              </a:spcBef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644056"/>
            <a:ext cx="2740845" cy="769288"/>
            <a:chOff x="0" y="0"/>
            <a:chExt cx="6909363" cy="19392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909363" cy="1939290"/>
            </a:xfrm>
            <a:custGeom>
              <a:avLst/>
              <a:gdLst/>
              <a:ahLst/>
              <a:cxnLst/>
              <a:rect r="r" b="b" t="t" l="l"/>
              <a:pathLst>
                <a:path h="1939290" w="6909363">
                  <a:moveTo>
                    <a:pt x="5939718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5939718" y="1939290"/>
                  </a:lnTo>
                  <a:cubicBezTo>
                    <a:pt x="6474388" y="1939290"/>
                    <a:pt x="6909363" y="1504315"/>
                    <a:pt x="6909363" y="969645"/>
                  </a:cubicBezTo>
                  <a:cubicBezTo>
                    <a:pt x="6909363" y="434975"/>
                    <a:pt x="6474388" y="0"/>
                    <a:pt x="5939718" y="0"/>
                  </a:cubicBezTo>
                  <a:close/>
                  <a:moveTo>
                    <a:pt x="5939718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5939718" y="25400"/>
                  </a:lnTo>
                  <a:cubicBezTo>
                    <a:pt x="6460418" y="25400"/>
                    <a:pt x="6883963" y="448945"/>
                    <a:pt x="6883963" y="969645"/>
                  </a:cubicBezTo>
                  <a:cubicBezTo>
                    <a:pt x="6883963" y="1490345"/>
                    <a:pt x="6460418" y="1913890"/>
                    <a:pt x="5939718" y="1913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3769545" y="1033463"/>
            <a:ext cx="1264454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028700" y="9253538"/>
            <a:ext cx="1327854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791329" y="757312"/>
            <a:ext cx="3215586" cy="466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72"/>
              </a:lnSpc>
              <a:spcBef>
                <a:spcPct val="0"/>
              </a:spcBef>
            </a:pPr>
            <a:r>
              <a:rPr lang="en-US" sz="2648" spc="1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21ARE304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021205"/>
            <a:ext cx="14089277" cy="372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49"/>
              </a:lnSpc>
            </a:pPr>
            <a:r>
              <a:rPr lang="en-US" sz="2499" spc="9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One of the key features of this project is the inclusion of predefined commands and positions, allowing the robotic arm to perform specific tasks efficiently and consistently. </a:t>
            </a:r>
          </a:p>
          <a:p>
            <a:pPr algn="just">
              <a:lnSpc>
                <a:spcPts val="3749"/>
              </a:lnSpc>
            </a:pPr>
          </a:p>
          <a:p>
            <a:pPr algn="just">
              <a:lnSpc>
                <a:spcPts val="3749"/>
              </a:lnSpc>
            </a:pPr>
            <a:r>
              <a:rPr lang="en-US" sz="2499" spc="9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These predefined settings simplify the operation, making it suitable for various applications, including industrial automation, research, and education. </a:t>
            </a:r>
          </a:p>
          <a:p>
            <a:pPr algn="just">
              <a:lnSpc>
                <a:spcPts val="3749"/>
              </a:lnSpc>
            </a:pPr>
          </a:p>
          <a:p>
            <a:pPr algn="just" marL="0" indent="0" lvl="0">
              <a:lnSpc>
                <a:spcPts val="3749"/>
              </a:lnSpc>
              <a:spcBef>
                <a:spcPct val="0"/>
              </a:spcBef>
            </a:pPr>
            <a:r>
              <a:rPr lang="en-US" sz="2499" spc="9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Additionally, the system incorporates safety mechanisms such as emergency stops and movement limits to ensure safe and reliable operation.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644056"/>
            <a:ext cx="2740845" cy="769288"/>
            <a:chOff x="0" y="0"/>
            <a:chExt cx="6909363" cy="19392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09363" cy="1939290"/>
            </a:xfrm>
            <a:custGeom>
              <a:avLst/>
              <a:gdLst/>
              <a:ahLst/>
              <a:cxnLst/>
              <a:rect r="r" b="b" t="t" l="l"/>
              <a:pathLst>
                <a:path h="1939290" w="6909363">
                  <a:moveTo>
                    <a:pt x="5939718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5939718" y="1939290"/>
                  </a:lnTo>
                  <a:cubicBezTo>
                    <a:pt x="6474388" y="1939290"/>
                    <a:pt x="6909363" y="1504315"/>
                    <a:pt x="6909363" y="969645"/>
                  </a:cubicBezTo>
                  <a:cubicBezTo>
                    <a:pt x="6909363" y="434975"/>
                    <a:pt x="6474388" y="0"/>
                    <a:pt x="5939718" y="0"/>
                  </a:cubicBezTo>
                  <a:close/>
                  <a:moveTo>
                    <a:pt x="5939718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5939718" y="25400"/>
                  </a:lnTo>
                  <a:cubicBezTo>
                    <a:pt x="6460418" y="25400"/>
                    <a:pt x="6883963" y="448945"/>
                    <a:pt x="6883963" y="969645"/>
                  </a:cubicBezTo>
                  <a:cubicBezTo>
                    <a:pt x="6883963" y="1490345"/>
                    <a:pt x="6460418" y="1913890"/>
                    <a:pt x="5939718" y="1913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AutoShape 5" id="5"/>
          <p:cNvSpPr/>
          <p:nvPr/>
        </p:nvSpPr>
        <p:spPr>
          <a:xfrm>
            <a:off x="3769545" y="1033463"/>
            <a:ext cx="1264454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028700" y="9253538"/>
            <a:ext cx="1327854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791329" y="757312"/>
            <a:ext cx="3215586" cy="466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72"/>
              </a:lnSpc>
              <a:spcBef>
                <a:spcPct val="0"/>
              </a:spcBef>
            </a:pPr>
            <a:r>
              <a:rPr lang="en-US" sz="2648" spc="1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21ARE304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3D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44056"/>
            <a:ext cx="2740845" cy="769288"/>
            <a:chOff x="0" y="0"/>
            <a:chExt cx="6909363" cy="19392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09363" cy="1939290"/>
            </a:xfrm>
            <a:custGeom>
              <a:avLst/>
              <a:gdLst/>
              <a:ahLst/>
              <a:cxnLst/>
              <a:rect r="r" b="b" t="t" l="l"/>
              <a:pathLst>
                <a:path h="1939290" w="6909363">
                  <a:moveTo>
                    <a:pt x="5939718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5939718" y="1939290"/>
                  </a:lnTo>
                  <a:cubicBezTo>
                    <a:pt x="6474388" y="1939290"/>
                    <a:pt x="6909363" y="1504315"/>
                    <a:pt x="6909363" y="969645"/>
                  </a:cubicBezTo>
                  <a:cubicBezTo>
                    <a:pt x="6909363" y="434975"/>
                    <a:pt x="6474388" y="0"/>
                    <a:pt x="5939718" y="0"/>
                  </a:cubicBezTo>
                  <a:close/>
                  <a:moveTo>
                    <a:pt x="5939718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5939718" y="25400"/>
                  </a:lnTo>
                  <a:cubicBezTo>
                    <a:pt x="6460418" y="25400"/>
                    <a:pt x="6883963" y="448945"/>
                    <a:pt x="6883963" y="969645"/>
                  </a:cubicBezTo>
                  <a:cubicBezTo>
                    <a:pt x="6883963" y="1490345"/>
                    <a:pt x="6460418" y="1913890"/>
                    <a:pt x="5939718" y="19138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4" id="4"/>
          <p:cNvSpPr/>
          <p:nvPr/>
        </p:nvSpPr>
        <p:spPr>
          <a:xfrm>
            <a:off x="3769545" y="1033463"/>
            <a:ext cx="12644544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28700" y="9253538"/>
            <a:ext cx="13278544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827641" y="2090031"/>
            <a:ext cx="8111717" cy="4562841"/>
          </a:xfrm>
          <a:custGeom>
            <a:avLst/>
            <a:gdLst/>
            <a:ahLst/>
            <a:cxnLst/>
            <a:rect r="r" b="b" t="t" l="l"/>
            <a:pathLst>
              <a:path h="4562841" w="8111717">
                <a:moveTo>
                  <a:pt x="0" y="0"/>
                </a:moveTo>
                <a:lnTo>
                  <a:pt x="8111718" y="0"/>
                </a:lnTo>
                <a:lnTo>
                  <a:pt x="8111718" y="4562841"/>
                </a:lnTo>
                <a:lnTo>
                  <a:pt x="0" y="45628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91752" y="1643912"/>
            <a:ext cx="5977644" cy="104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98"/>
              </a:lnSpc>
              <a:spcBef>
                <a:spcPct val="0"/>
              </a:spcBef>
            </a:pPr>
            <a:r>
              <a:rPr lang="en-US" sz="6915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The Idea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91752" y="2941361"/>
            <a:ext cx="7952248" cy="306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the idea is to create a versatile and user-friendly teleoperated robotic arm system that can be easily operated and adapted for a wide range of tasks, making advanced robotics accessible to a broader audience.</a:t>
            </a:r>
          </a:p>
          <a:p>
            <a:pPr algn="just">
              <a:lnSpc>
                <a:spcPts val="3499"/>
              </a:lnSpc>
            </a:pPr>
          </a:p>
          <a:p>
            <a:pPr algn="just">
              <a:lnSpc>
                <a:spcPts val="3499"/>
              </a:lnSpc>
            </a:pPr>
          </a:p>
          <a:p>
            <a:pPr algn="just" marL="0" indent="0" lvl="0">
              <a:lnSpc>
                <a:spcPts val="349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27110" y="778559"/>
            <a:ext cx="2944024" cy="433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7"/>
              </a:lnSpc>
              <a:spcBef>
                <a:spcPct val="0"/>
              </a:spcBef>
            </a:pPr>
            <a:r>
              <a:rPr lang="en-US" sz="2424" spc="9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21ARE304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sz="1899" spc="7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91752" y="5057775"/>
            <a:ext cx="2393888" cy="70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09"/>
              </a:lnSpc>
              <a:spcBef>
                <a:spcPct val="0"/>
              </a:spcBef>
            </a:pPr>
            <a:r>
              <a:rPr lang="en-US" sz="4078">
                <a:solidFill>
                  <a:srgbClr val="F1F1F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Purposes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5945500"/>
            <a:ext cx="6087517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1F1F1"/>
                </a:solidFill>
                <a:latin typeface="Canva Sans"/>
                <a:ea typeface="Canva Sans"/>
                <a:cs typeface="Canva Sans"/>
                <a:sym typeface="Canva Sans"/>
              </a:rPr>
              <a:t>Enhance Human Capabilities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1F1F1"/>
                </a:solidFill>
                <a:latin typeface="Canva Sans"/>
                <a:ea typeface="Canva Sans"/>
                <a:cs typeface="Canva Sans"/>
                <a:sym typeface="Canva Sans"/>
              </a:rPr>
              <a:t>Educational and Research Tool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1F1F1"/>
                </a:solidFill>
                <a:latin typeface="Canva Sans"/>
                <a:ea typeface="Canva Sans"/>
                <a:cs typeface="Canva Sans"/>
                <a:sym typeface="Canva Sans"/>
              </a:rPr>
              <a:t>Industrial and Practical Applications</a:t>
            </a:r>
          </a:p>
          <a:p>
            <a:pPr algn="just" marL="0" indent="0" lvl="0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3D3D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44056"/>
            <a:ext cx="2740845" cy="769288"/>
            <a:chOff x="0" y="0"/>
            <a:chExt cx="6909363" cy="19392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09363" cy="1939290"/>
            </a:xfrm>
            <a:custGeom>
              <a:avLst/>
              <a:gdLst/>
              <a:ahLst/>
              <a:cxnLst/>
              <a:rect r="r" b="b" t="t" l="l"/>
              <a:pathLst>
                <a:path h="1939290" w="6909363">
                  <a:moveTo>
                    <a:pt x="5939718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5939718" y="1939290"/>
                  </a:lnTo>
                  <a:cubicBezTo>
                    <a:pt x="6474388" y="1939290"/>
                    <a:pt x="6909363" y="1504315"/>
                    <a:pt x="6909363" y="969645"/>
                  </a:cubicBezTo>
                  <a:cubicBezTo>
                    <a:pt x="6909363" y="434975"/>
                    <a:pt x="6474388" y="0"/>
                    <a:pt x="5939718" y="0"/>
                  </a:cubicBezTo>
                  <a:close/>
                  <a:moveTo>
                    <a:pt x="5939718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5939718" y="25400"/>
                  </a:lnTo>
                  <a:cubicBezTo>
                    <a:pt x="6460418" y="25400"/>
                    <a:pt x="6883963" y="448945"/>
                    <a:pt x="6883963" y="969645"/>
                  </a:cubicBezTo>
                  <a:cubicBezTo>
                    <a:pt x="6883963" y="1490345"/>
                    <a:pt x="6460418" y="1913890"/>
                    <a:pt x="5939718" y="19138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4" id="4"/>
          <p:cNvSpPr/>
          <p:nvPr/>
        </p:nvSpPr>
        <p:spPr>
          <a:xfrm>
            <a:off x="3769545" y="1033463"/>
            <a:ext cx="12644544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28700" y="9253538"/>
            <a:ext cx="13278544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927110" y="778559"/>
            <a:ext cx="2944024" cy="433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7"/>
              </a:lnSpc>
              <a:spcBef>
                <a:spcPct val="0"/>
              </a:spcBef>
            </a:pPr>
            <a:r>
              <a:rPr lang="en-US" sz="2424" spc="9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21ARE304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sz="1899" spc="7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03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21398" y="1898504"/>
            <a:ext cx="2943661" cy="70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09"/>
              </a:lnSpc>
              <a:spcBef>
                <a:spcPct val="0"/>
              </a:spcBef>
            </a:pPr>
            <a:r>
              <a:rPr lang="en-US" sz="4078">
                <a:solidFill>
                  <a:srgbClr val="F1F1F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21398" y="2686620"/>
            <a:ext cx="6129784" cy="217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1F1F1"/>
                </a:solidFill>
                <a:latin typeface="Canva Sans"/>
                <a:ea typeface="Canva Sans"/>
                <a:cs typeface="Canva Sans"/>
                <a:sym typeface="Canva Sans"/>
              </a:rPr>
              <a:t>Develop an Intuitive GUI</a:t>
            </a:r>
          </a:p>
          <a:p>
            <a:pPr algn="just"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trike="noStrike" u="none">
                <a:solidFill>
                  <a:srgbClr val="F1F1F1"/>
                </a:solidFill>
                <a:latin typeface="Canva Sans"/>
                <a:ea typeface="Canva Sans"/>
                <a:cs typeface="Canva Sans"/>
                <a:sym typeface="Canva Sans"/>
              </a:rPr>
              <a:t>Implement Predefined Movements</a:t>
            </a:r>
          </a:p>
          <a:p>
            <a:pPr algn="just"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trike="noStrike" u="none">
                <a:solidFill>
                  <a:srgbClr val="F1F1F1"/>
                </a:solidFill>
                <a:latin typeface="Canva Sans"/>
                <a:ea typeface="Canva Sans"/>
                <a:cs typeface="Canva Sans"/>
                <a:sym typeface="Canva Sans"/>
              </a:rPr>
              <a:t>Ensure System Safety and Reliability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</a:p>
          <a:p>
            <a:pPr algn="just" marL="0" indent="0" lvl="0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9455281" y="5235650"/>
            <a:ext cx="2943661" cy="70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09"/>
              </a:lnSpc>
              <a:spcBef>
                <a:spcPct val="0"/>
              </a:spcBef>
            </a:pPr>
            <a:r>
              <a:rPr lang="en-US" sz="4078">
                <a:solidFill>
                  <a:srgbClr val="F1F1F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Novelty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725195" y="6058896"/>
            <a:ext cx="3728740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1F1F1"/>
                </a:solidFill>
                <a:latin typeface="Canva Sans"/>
                <a:ea typeface="Canva Sans"/>
                <a:cs typeface="Canva Sans"/>
                <a:sym typeface="Canva Sans"/>
              </a:rPr>
              <a:t>User-Centric Design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trike="noStrike" u="none">
                <a:solidFill>
                  <a:srgbClr val="F1F1F1"/>
                </a:solidFill>
                <a:latin typeface="Canva Sans"/>
                <a:ea typeface="Canva Sans"/>
                <a:cs typeface="Canva Sans"/>
                <a:sym typeface="Canva Sans"/>
              </a:rPr>
              <a:t>Versatile Application</a:t>
            </a:r>
          </a:p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AutoShape 12" id="12"/>
          <p:cNvSpPr/>
          <p:nvPr/>
        </p:nvSpPr>
        <p:spPr>
          <a:xfrm>
            <a:off x="1221398" y="2294742"/>
            <a:ext cx="0" cy="150312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H="true">
            <a:off x="9725195" y="5494177"/>
            <a:ext cx="19050" cy="186329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44056"/>
            <a:ext cx="2740845" cy="769288"/>
            <a:chOff x="0" y="0"/>
            <a:chExt cx="6909363" cy="19392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09363" cy="1939290"/>
            </a:xfrm>
            <a:custGeom>
              <a:avLst/>
              <a:gdLst/>
              <a:ahLst/>
              <a:cxnLst/>
              <a:rect r="r" b="b" t="t" l="l"/>
              <a:pathLst>
                <a:path h="1939290" w="6909363">
                  <a:moveTo>
                    <a:pt x="5939718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5939718" y="1939290"/>
                  </a:lnTo>
                  <a:cubicBezTo>
                    <a:pt x="6474388" y="1939290"/>
                    <a:pt x="6909363" y="1504315"/>
                    <a:pt x="6909363" y="969645"/>
                  </a:cubicBezTo>
                  <a:cubicBezTo>
                    <a:pt x="6909363" y="434975"/>
                    <a:pt x="6474388" y="0"/>
                    <a:pt x="5939718" y="0"/>
                  </a:cubicBezTo>
                  <a:close/>
                  <a:moveTo>
                    <a:pt x="5939718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5939718" y="25400"/>
                  </a:lnTo>
                  <a:cubicBezTo>
                    <a:pt x="6460418" y="25400"/>
                    <a:pt x="6883963" y="448945"/>
                    <a:pt x="6883963" y="969645"/>
                  </a:cubicBezTo>
                  <a:cubicBezTo>
                    <a:pt x="6883963" y="1490345"/>
                    <a:pt x="6460418" y="1913890"/>
                    <a:pt x="5939718" y="1913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AutoShape 4" id="4"/>
          <p:cNvSpPr/>
          <p:nvPr/>
        </p:nvSpPr>
        <p:spPr>
          <a:xfrm>
            <a:off x="3769545" y="1033463"/>
            <a:ext cx="1264454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28700" y="9253538"/>
            <a:ext cx="1327854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260154" y="1934124"/>
            <a:ext cx="2754187" cy="1637369"/>
          </a:xfrm>
          <a:custGeom>
            <a:avLst/>
            <a:gdLst/>
            <a:ahLst/>
            <a:cxnLst/>
            <a:rect r="r" b="b" t="t" l="l"/>
            <a:pathLst>
              <a:path h="1637369" w="2754187">
                <a:moveTo>
                  <a:pt x="0" y="0"/>
                </a:moveTo>
                <a:lnTo>
                  <a:pt x="2754187" y="0"/>
                </a:lnTo>
                <a:lnTo>
                  <a:pt x="2754187" y="1637369"/>
                </a:lnTo>
                <a:lnTo>
                  <a:pt x="0" y="16373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497035" y="3894683"/>
            <a:ext cx="2449562" cy="1469737"/>
          </a:xfrm>
          <a:custGeom>
            <a:avLst/>
            <a:gdLst/>
            <a:ahLst/>
            <a:cxnLst/>
            <a:rect r="r" b="b" t="t" l="l"/>
            <a:pathLst>
              <a:path h="1469737" w="2449562">
                <a:moveTo>
                  <a:pt x="0" y="0"/>
                </a:moveTo>
                <a:lnTo>
                  <a:pt x="2449562" y="0"/>
                </a:lnTo>
                <a:lnTo>
                  <a:pt x="2449562" y="1469737"/>
                </a:lnTo>
                <a:lnTo>
                  <a:pt x="0" y="14697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614997" y="4835179"/>
            <a:ext cx="1290315" cy="1402744"/>
          </a:xfrm>
          <a:custGeom>
            <a:avLst/>
            <a:gdLst/>
            <a:ahLst/>
            <a:cxnLst/>
            <a:rect r="r" b="b" t="t" l="l"/>
            <a:pathLst>
              <a:path h="1402744" w="1290315">
                <a:moveTo>
                  <a:pt x="0" y="0"/>
                </a:moveTo>
                <a:lnTo>
                  <a:pt x="1290314" y="0"/>
                </a:lnTo>
                <a:lnTo>
                  <a:pt x="1290314" y="1402744"/>
                </a:lnTo>
                <a:lnTo>
                  <a:pt x="0" y="14027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8713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539427" y="6494780"/>
            <a:ext cx="1915216" cy="1690839"/>
          </a:xfrm>
          <a:custGeom>
            <a:avLst/>
            <a:gdLst/>
            <a:ahLst/>
            <a:cxnLst/>
            <a:rect r="r" b="b" t="t" l="l"/>
            <a:pathLst>
              <a:path h="1690839" w="1915216">
                <a:moveTo>
                  <a:pt x="0" y="0"/>
                </a:moveTo>
                <a:lnTo>
                  <a:pt x="1915216" y="0"/>
                </a:lnTo>
                <a:lnTo>
                  <a:pt x="1915216" y="1690839"/>
                </a:lnTo>
                <a:lnTo>
                  <a:pt x="0" y="16908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704886"/>
            <a:ext cx="4482251" cy="179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27"/>
              </a:lnSpc>
              <a:spcBef>
                <a:spcPct val="0"/>
              </a:spcBef>
            </a:pPr>
            <a:r>
              <a:rPr lang="en-US" sz="5856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Components Required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8679" y="770053"/>
            <a:ext cx="3052590" cy="437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71"/>
              </a:lnSpc>
              <a:spcBef>
                <a:spcPct val="0"/>
              </a:spcBef>
            </a:pPr>
            <a:r>
              <a:rPr lang="en-US" sz="2514" spc="1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21ARE304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09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278035" y="3887003"/>
            <a:ext cx="338450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Raspberry Pi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278035" y="4562876"/>
            <a:ext cx="281654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Arduino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278035" y="5238750"/>
            <a:ext cx="267801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PCA9685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278035" y="5914390"/>
            <a:ext cx="332571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Servo Motor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278035" y="6590030"/>
            <a:ext cx="393218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3D printed Arm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44056"/>
            <a:ext cx="2740845" cy="769288"/>
            <a:chOff x="0" y="0"/>
            <a:chExt cx="6909363" cy="19392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09363" cy="1939290"/>
            </a:xfrm>
            <a:custGeom>
              <a:avLst/>
              <a:gdLst/>
              <a:ahLst/>
              <a:cxnLst/>
              <a:rect r="r" b="b" t="t" l="l"/>
              <a:pathLst>
                <a:path h="1939290" w="6909363">
                  <a:moveTo>
                    <a:pt x="5939718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5939718" y="1939290"/>
                  </a:lnTo>
                  <a:cubicBezTo>
                    <a:pt x="6474388" y="1939290"/>
                    <a:pt x="6909363" y="1504315"/>
                    <a:pt x="6909363" y="969645"/>
                  </a:cubicBezTo>
                  <a:cubicBezTo>
                    <a:pt x="6909363" y="434975"/>
                    <a:pt x="6474388" y="0"/>
                    <a:pt x="5939718" y="0"/>
                  </a:cubicBezTo>
                  <a:close/>
                  <a:moveTo>
                    <a:pt x="5939718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5939718" y="25400"/>
                  </a:lnTo>
                  <a:cubicBezTo>
                    <a:pt x="6460418" y="25400"/>
                    <a:pt x="6883963" y="448945"/>
                    <a:pt x="6883963" y="969645"/>
                  </a:cubicBezTo>
                  <a:cubicBezTo>
                    <a:pt x="6883963" y="1490345"/>
                    <a:pt x="6460418" y="1913890"/>
                    <a:pt x="5939718" y="1913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AutoShape 4" id="4"/>
          <p:cNvSpPr/>
          <p:nvPr/>
        </p:nvSpPr>
        <p:spPr>
          <a:xfrm>
            <a:off x="3769545" y="1033463"/>
            <a:ext cx="1264454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28700" y="9253538"/>
            <a:ext cx="1327854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399122" y="5895066"/>
            <a:ext cx="2447280" cy="1418593"/>
          </a:xfrm>
          <a:custGeom>
            <a:avLst/>
            <a:gdLst/>
            <a:ahLst/>
            <a:cxnLst/>
            <a:rect r="r" b="b" t="t" l="l"/>
            <a:pathLst>
              <a:path h="1418593" w="2447280">
                <a:moveTo>
                  <a:pt x="0" y="0"/>
                </a:moveTo>
                <a:lnTo>
                  <a:pt x="2447280" y="0"/>
                </a:lnTo>
                <a:lnTo>
                  <a:pt x="2447280" y="1418593"/>
                </a:lnTo>
                <a:lnTo>
                  <a:pt x="0" y="14185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664779" y="5919261"/>
            <a:ext cx="1935683" cy="1370203"/>
          </a:xfrm>
          <a:custGeom>
            <a:avLst/>
            <a:gdLst/>
            <a:ahLst/>
            <a:cxnLst/>
            <a:rect r="r" b="b" t="t" l="l"/>
            <a:pathLst>
              <a:path h="1370203" w="1935683">
                <a:moveTo>
                  <a:pt x="0" y="0"/>
                </a:moveTo>
                <a:lnTo>
                  <a:pt x="1935684" y="0"/>
                </a:lnTo>
                <a:lnTo>
                  <a:pt x="1935684" y="1370203"/>
                </a:lnTo>
                <a:lnTo>
                  <a:pt x="0" y="13702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079171" y="3256224"/>
            <a:ext cx="2286328" cy="1227578"/>
          </a:xfrm>
          <a:custGeom>
            <a:avLst/>
            <a:gdLst/>
            <a:ahLst/>
            <a:cxnLst/>
            <a:rect r="r" b="b" t="t" l="l"/>
            <a:pathLst>
              <a:path h="1227578" w="2286328">
                <a:moveTo>
                  <a:pt x="0" y="0"/>
                </a:moveTo>
                <a:lnTo>
                  <a:pt x="2286328" y="0"/>
                </a:lnTo>
                <a:lnTo>
                  <a:pt x="2286328" y="1227578"/>
                </a:lnTo>
                <a:lnTo>
                  <a:pt x="0" y="12275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419738" y="5881743"/>
            <a:ext cx="1798374" cy="1418593"/>
          </a:xfrm>
          <a:custGeom>
            <a:avLst/>
            <a:gdLst/>
            <a:ahLst/>
            <a:cxnLst/>
            <a:rect r="r" b="b" t="t" l="l"/>
            <a:pathLst>
              <a:path h="1418593" w="1798374">
                <a:moveTo>
                  <a:pt x="0" y="0"/>
                </a:moveTo>
                <a:lnTo>
                  <a:pt x="1798374" y="0"/>
                </a:lnTo>
                <a:lnTo>
                  <a:pt x="1798374" y="1418593"/>
                </a:lnTo>
                <a:lnTo>
                  <a:pt x="0" y="14185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3385" r="0" b="-13385"/>
            </a:stretch>
          </a:blipFill>
        </p:spPr>
      </p:sp>
      <p:sp>
        <p:nvSpPr>
          <p:cNvPr name="AutoShape 10" id="10"/>
          <p:cNvSpPr/>
          <p:nvPr/>
        </p:nvSpPr>
        <p:spPr>
          <a:xfrm flipV="true">
            <a:off x="4341820" y="4684242"/>
            <a:ext cx="737351" cy="102018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11" id="11"/>
          <p:cNvSpPr/>
          <p:nvPr/>
        </p:nvSpPr>
        <p:spPr>
          <a:xfrm>
            <a:off x="4846402" y="6604363"/>
            <a:ext cx="181837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" id="12"/>
          <p:cNvSpPr/>
          <p:nvPr/>
        </p:nvSpPr>
        <p:spPr>
          <a:xfrm flipV="true">
            <a:off x="8600463" y="6591040"/>
            <a:ext cx="1819275" cy="1332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3" id="13"/>
          <p:cNvGrpSpPr/>
          <p:nvPr/>
        </p:nvGrpSpPr>
        <p:grpSpPr>
          <a:xfrm rot="0">
            <a:off x="5878598" y="4684242"/>
            <a:ext cx="910759" cy="459258"/>
            <a:chOff x="0" y="0"/>
            <a:chExt cx="239871" cy="12095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39871" cy="120957"/>
            </a:xfrm>
            <a:custGeom>
              <a:avLst/>
              <a:gdLst/>
              <a:ahLst/>
              <a:cxnLst/>
              <a:rect r="r" b="b" t="t" l="l"/>
              <a:pathLst>
                <a:path h="120957" w="239871">
                  <a:moveTo>
                    <a:pt x="60478" y="0"/>
                  </a:moveTo>
                  <a:lnTo>
                    <a:pt x="179392" y="0"/>
                  </a:lnTo>
                  <a:cubicBezTo>
                    <a:pt x="195432" y="0"/>
                    <a:pt x="210815" y="6372"/>
                    <a:pt x="222157" y="17714"/>
                  </a:cubicBezTo>
                  <a:cubicBezTo>
                    <a:pt x="233499" y="29056"/>
                    <a:pt x="239871" y="44439"/>
                    <a:pt x="239871" y="60478"/>
                  </a:cubicBezTo>
                  <a:lnTo>
                    <a:pt x="239871" y="60478"/>
                  </a:lnTo>
                  <a:cubicBezTo>
                    <a:pt x="239871" y="93880"/>
                    <a:pt x="212794" y="120957"/>
                    <a:pt x="179392" y="120957"/>
                  </a:cubicBezTo>
                  <a:lnTo>
                    <a:pt x="60478" y="120957"/>
                  </a:lnTo>
                  <a:cubicBezTo>
                    <a:pt x="27077" y="120957"/>
                    <a:pt x="0" y="93880"/>
                    <a:pt x="0" y="60478"/>
                  </a:cubicBezTo>
                  <a:lnTo>
                    <a:pt x="0" y="60478"/>
                  </a:lnTo>
                  <a:cubicBezTo>
                    <a:pt x="0" y="27077"/>
                    <a:pt x="27077" y="0"/>
                    <a:pt x="60478" y="0"/>
                  </a:cubicBez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239871" cy="187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49"/>
                </a:lnSpc>
              </a:pPr>
              <a:r>
                <a:rPr lang="en-US" sz="1899" spc="7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GUI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3167383" y="7537335"/>
            <a:ext cx="910759" cy="459258"/>
            <a:chOff x="0" y="0"/>
            <a:chExt cx="239871" cy="12095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39871" cy="120957"/>
            </a:xfrm>
            <a:custGeom>
              <a:avLst/>
              <a:gdLst/>
              <a:ahLst/>
              <a:cxnLst/>
              <a:rect r="r" b="b" t="t" l="l"/>
              <a:pathLst>
                <a:path h="120957" w="239871">
                  <a:moveTo>
                    <a:pt x="60478" y="0"/>
                  </a:moveTo>
                  <a:lnTo>
                    <a:pt x="179392" y="0"/>
                  </a:lnTo>
                  <a:cubicBezTo>
                    <a:pt x="195432" y="0"/>
                    <a:pt x="210815" y="6372"/>
                    <a:pt x="222157" y="17714"/>
                  </a:cubicBezTo>
                  <a:cubicBezTo>
                    <a:pt x="233499" y="29056"/>
                    <a:pt x="239871" y="44439"/>
                    <a:pt x="239871" y="60478"/>
                  </a:cubicBezTo>
                  <a:lnTo>
                    <a:pt x="239871" y="60478"/>
                  </a:lnTo>
                  <a:cubicBezTo>
                    <a:pt x="239871" y="93880"/>
                    <a:pt x="212794" y="120957"/>
                    <a:pt x="179392" y="120957"/>
                  </a:cubicBezTo>
                  <a:lnTo>
                    <a:pt x="60478" y="120957"/>
                  </a:lnTo>
                  <a:cubicBezTo>
                    <a:pt x="27077" y="120957"/>
                    <a:pt x="0" y="93880"/>
                    <a:pt x="0" y="60478"/>
                  </a:cubicBezTo>
                  <a:lnTo>
                    <a:pt x="0" y="60478"/>
                  </a:lnTo>
                  <a:cubicBezTo>
                    <a:pt x="0" y="27077"/>
                    <a:pt x="27077" y="0"/>
                    <a:pt x="60478" y="0"/>
                  </a:cubicBez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239871" cy="187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49"/>
                </a:lnSpc>
              </a:pPr>
              <a:r>
                <a:rPr lang="en-US" sz="1899" spc="7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RPi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015139" y="7537335"/>
            <a:ext cx="1234964" cy="459258"/>
            <a:chOff x="0" y="0"/>
            <a:chExt cx="325258" cy="12095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25258" cy="120957"/>
            </a:xfrm>
            <a:custGeom>
              <a:avLst/>
              <a:gdLst/>
              <a:ahLst/>
              <a:cxnLst/>
              <a:rect r="r" b="b" t="t" l="l"/>
              <a:pathLst>
                <a:path h="120957" w="325258">
                  <a:moveTo>
                    <a:pt x="60478" y="0"/>
                  </a:moveTo>
                  <a:lnTo>
                    <a:pt x="264780" y="0"/>
                  </a:lnTo>
                  <a:cubicBezTo>
                    <a:pt x="280819" y="0"/>
                    <a:pt x="296202" y="6372"/>
                    <a:pt x="307544" y="17714"/>
                  </a:cubicBezTo>
                  <a:cubicBezTo>
                    <a:pt x="318886" y="29056"/>
                    <a:pt x="325258" y="44439"/>
                    <a:pt x="325258" y="60478"/>
                  </a:cubicBezTo>
                  <a:lnTo>
                    <a:pt x="325258" y="60478"/>
                  </a:lnTo>
                  <a:cubicBezTo>
                    <a:pt x="325258" y="93880"/>
                    <a:pt x="298181" y="120957"/>
                    <a:pt x="264780" y="120957"/>
                  </a:cubicBezTo>
                  <a:lnTo>
                    <a:pt x="60478" y="120957"/>
                  </a:lnTo>
                  <a:cubicBezTo>
                    <a:pt x="27077" y="120957"/>
                    <a:pt x="0" y="93880"/>
                    <a:pt x="0" y="60478"/>
                  </a:cubicBezTo>
                  <a:lnTo>
                    <a:pt x="0" y="60478"/>
                  </a:lnTo>
                  <a:cubicBezTo>
                    <a:pt x="0" y="27077"/>
                    <a:pt x="27077" y="0"/>
                    <a:pt x="60478" y="0"/>
                  </a:cubicBez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325258" cy="187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49"/>
                </a:lnSpc>
              </a:pPr>
              <a:r>
                <a:rPr lang="en-US" sz="1899" spc="7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Arduino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0701629" y="7537335"/>
            <a:ext cx="1234591" cy="459258"/>
            <a:chOff x="0" y="0"/>
            <a:chExt cx="325160" cy="12095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25160" cy="120957"/>
            </a:xfrm>
            <a:custGeom>
              <a:avLst/>
              <a:gdLst/>
              <a:ahLst/>
              <a:cxnLst/>
              <a:rect r="r" b="b" t="t" l="l"/>
              <a:pathLst>
                <a:path h="120957" w="325160">
                  <a:moveTo>
                    <a:pt x="60478" y="0"/>
                  </a:moveTo>
                  <a:lnTo>
                    <a:pt x="264681" y="0"/>
                  </a:lnTo>
                  <a:cubicBezTo>
                    <a:pt x="298083" y="0"/>
                    <a:pt x="325160" y="27077"/>
                    <a:pt x="325160" y="60478"/>
                  </a:cubicBezTo>
                  <a:lnTo>
                    <a:pt x="325160" y="60478"/>
                  </a:lnTo>
                  <a:cubicBezTo>
                    <a:pt x="325160" y="76518"/>
                    <a:pt x="318788" y="91901"/>
                    <a:pt x="307446" y="103243"/>
                  </a:cubicBezTo>
                  <a:cubicBezTo>
                    <a:pt x="296104" y="114585"/>
                    <a:pt x="280721" y="120957"/>
                    <a:pt x="264681" y="120957"/>
                  </a:cubicBezTo>
                  <a:lnTo>
                    <a:pt x="60478" y="120957"/>
                  </a:lnTo>
                  <a:cubicBezTo>
                    <a:pt x="27077" y="120957"/>
                    <a:pt x="0" y="93880"/>
                    <a:pt x="0" y="60478"/>
                  </a:cubicBezTo>
                  <a:lnTo>
                    <a:pt x="0" y="60478"/>
                  </a:lnTo>
                  <a:cubicBezTo>
                    <a:pt x="0" y="27077"/>
                    <a:pt x="27077" y="0"/>
                    <a:pt x="60478" y="0"/>
                  </a:cubicBez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325160" cy="187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49"/>
                </a:lnSpc>
              </a:pPr>
              <a:r>
                <a:rPr lang="en-US" sz="1899" spc="7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PCA9685</a:t>
              </a: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4091368" y="5852179"/>
            <a:ext cx="2742153" cy="1542461"/>
          </a:xfrm>
          <a:custGeom>
            <a:avLst/>
            <a:gdLst/>
            <a:ahLst/>
            <a:cxnLst/>
            <a:rect r="r" b="b" t="t" l="l"/>
            <a:pathLst>
              <a:path h="1542461" w="2742153">
                <a:moveTo>
                  <a:pt x="0" y="0"/>
                </a:moveTo>
                <a:lnTo>
                  <a:pt x="2742153" y="0"/>
                </a:lnTo>
                <a:lnTo>
                  <a:pt x="2742153" y="1542461"/>
                </a:lnTo>
                <a:lnTo>
                  <a:pt x="0" y="15424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028700" y="1800811"/>
            <a:ext cx="5489017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Project Plans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19979" y="777693"/>
            <a:ext cx="2958286" cy="435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55"/>
              </a:lnSpc>
              <a:spcBef>
                <a:spcPct val="0"/>
              </a:spcBef>
            </a:pPr>
            <a:r>
              <a:rPr lang="en-US" sz="2436" spc="9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21ARE304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04</a:t>
            </a:r>
          </a:p>
        </p:txBody>
      </p:sp>
      <p:sp>
        <p:nvSpPr>
          <p:cNvPr name="AutoShape 29" id="29"/>
          <p:cNvSpPr/>
          <p:nvPr/>
        </p:nvSpPr>
        <p:spPr>
          <a:xfrm>
            <a:off x="12218441" y="6623410"/>
            <a:ext cx="18729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0" id="30"/>
          <p:cNvGrpSpPr/>
          <p:nvPr/>
        </p:nvGrpSpPr>
        <p:grpSpPr>
          <a:xfrm rot="0">
            <a:off x="14467089" y="7537335"/>
            <a:ext cx="1617366" cy="774052"/>
            <a:chOff x="0" y="0"/>
            <a:chExt cx="425973" cy="20386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25973" cy="203866"/>
            </a:xfrm>
            <a:custGeom>
              <a:avLst/>
              <a:gdLst/>
              <a:ahLst/>
              <a:cxnLst/>
              <a:rect r="r" b="b" t="t" l="l"/>
              <a:pathLst>
                <a:path h="203866" w="425973">
                  <a:moveTo>
                    <a:pt x="101933" y="0"/>
                  </a:moveTo>
                  <a:lnTo>
                    <a:pt x="324040" y="0"/>
                  </a:lnTo>
                  <a:cubicBezTo>
                    <a:pt x="380336" y="0"/>
                    <a:pt x="425973" y="45637"/>
                    <a:pt x="425973" y="101933"/>
                  </a:cubicBezTo>
                  <a:lnTo>
                    <a:pt x="425973" y="101933"/>
                  </a:lnTo>
                  <a:cubicBezTo>
                    <a:pt x="425973" y="158229"/>
                    <a:pt x="380336" y="203866"/>
                    <a:pt x="324040" y="203866"/>
                  </a:cubicBezTo>
                  <a:lnTo>
                    <a:pt x="101933" y="203866"/>
                  </a:lnTo>
                  <a:cubicBezTo>
                    <a:pt x="45637" y="203866"/>
                    <a:pt x="0" y="158229"/>
                    <a:pt x="0" y="101933"/>
                  </a:cubicBezTo>
                  <a:lnTo>
                    <a:pt x="0" y="101933"/>
                  </a:lnTo>
                  <a:cubicBezTo>
                    <a:pt x="0" y="45637"/>
                    <a:pt x="45637" y="0"/>
                    <a:pt x="101933" y="0"/>
                  </a:cubicBez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66675"/>
              <a:ext cx="425973" cy="2705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49"/>
                </a:lnSpc>
              </a:pPr>
              <a:r>
                <a:rPr lang="en-US" sz="1899" spc="7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Servo in Printed Arm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5416589" y="5895975"/>
            <a:ext cx="678003" cy="522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09"/>
              </a:lnSpc>
              <a:spcBef>
                <a:spcPct val="0"/>
              </a:spcBef>
            </a:pPr>
            <a:r>
              <a:rPr lang="en-US" sz="150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Serial Comm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496059" y="4829761"/>
            <a:ext cx="1164165" cy="291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45"/>
              </a:lnSpc>
              <a:spcBef>
                <a:spcPct val="0"/>
              </a:spcBef>
            </a:pPr>
            <a:r>
              <a:rPr lang="en-US" sz="167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Commands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798766"/>
            <a:ext cx="6078114" cy="2272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10"/>
              </a:lnSpc>
              <a:spcBef>
                <a:spcPct val="0"/>
              </a:spcBef>
            </a:pPr>
            <a:r>
              <a:rPr lang="en-US" sz="7425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Project Action Plans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378802" y="1503657"/>
            <a:ext cx="7354741" cy="45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3D3D3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Initialisation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378802" y="2140094"/>
            <a:ext cx="8352502" cy="1586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 spc="8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Analyze similar projects, available technologies, and components to determine feasibility and potential challenges.</a:t>
            </a:r>
          </a:p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 spc="8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Identify and allocate necessary resources, including hardware, software  and personnel.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378802" y="3958764"/>
            <a:ext cx="7354741" cy="45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3D3D3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Design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378802" y="4595201"/>
            <a:ext cx="8352502" cy="1986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 spc="8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Define the system's overall architecture, including the integration of Arduino, Raspberry Pi, and the GUI.</a:t>
            </a:r>
          </a:p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 spc="8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Outline the communication protocols and data flow between components.</a:t>
            </a:r>
          </a:p>
          <a:p>
            <a:pPr algn="just" marL="0" indent="0" lvl="0">
              <a:lnSpc>
                <a:spcPts val="315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378802" y="6413872"/>
            <a:ext cx="7354741" cy="45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3D3D3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GUI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378802" y="7050309"/>
            <a:ext cx="8352502" cy="1986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 spc="8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Design the graphical user interface using Tkinter, focusing on ease of use, real-time feedback, and accessibility.</a:t>
            </a:r>
          </a:p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 spc="8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Plan features like control panels, slider scales, status displays, and error notifications.</a:t>
            </a:r>
          </a:p>
          <a:p>
            <a:pPr algn="just" marL="0" indent="0" lvl="0">
              <a:lnSpc>
                <a:spcPts val="3150"/>
              </a:lnSpc>
              <a:spcBef>
                <a:spcPct val="0"/>
              </a:spcBef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644056"/>
            <a:ext cx="2740845" cy="769288"/>
            <a:chOff x="0" y="0"/>
            <a:chExt cx="6909363" cy="193929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909363" cy="1939290"/>
            </a:xfrm>
            <a:custGeom>
              <a:avLst/>
              <a:gdLst/>
              <a:ahLst/>
              <a:cxnLst/>
              <a:rect r="r" b="b" t="t" l="l"/>
              <a:pathLst>
                <a:path h="1939290" w="6909363">
                  <a:moveTo>
                    <a:pt x="5939718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5939718" y="1939290"/>
                  </a:lnTo>
                  <a:cubicBezTo>
                    <a:pt x="6474388" y="1939290"/>
                    <a:pt x="6909363" y="1504315"/>
                    <a:pt x="6909363" y="969645"/>
                  </a:cubicBezTo>
                  <a:cubicBezTo>
                    <a:pt x="6909363" y="434975"/>
                    <a:pt x="6474388" y="0"/>
                    <a:pt x="5939718" y="0"/>
                  </a:cubicBezTo>
                  <a:close/>
                  <a:moveTo>
                    <a:pt x="5939718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5939718" y="25400"/>
                  </a:lnTo>
                  <a:cubicBezTo>
                    <a:pt x="6460418" y="25400"/>
                    <a:pt x="6883963" y="448945"/>
                    <a:pt x="6883963" y="969645"/>
                  </a:cubicBezTo>
                  <a:cubicBezTo>
                    <a:pt x="6883963" y="1490345"/>
                    <a:pt x="6460418" y="1913890"/>
                    <a:pt x="5939718" y="1913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AutoShape 11" id="11"/>
          <p:cNvSpPr/>
          <p:nvPr/>
        </p:nvSpPr>
        <p:spPr>
          <a:xfrm>
            <a:off x="3769545" y="1033463"/>
            <a:ext cx="1264454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1028700" y="9253538"/>
            <a:ext cx="1327854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869237" y="781058"/>
            <a:ext cx="3059770" cy="438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80"/>
              </a:lnSpc>
              <a:spcBef>
                <a:spcPct val="0"/>
              </a:spcBef>
            </a:pPr>
            <a:r>
              <a:rPr lang="en-US" sz="2520" spc="1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21ARE304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04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936150" y="1890411"/>
            <a:ext cx="6578763" cy="396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55"/>
              </a:lnSpc>
              <a:spcBef>
                <a:spcPct val="0"/>
              </a:spcBef>
            </a:pPr>
            <a:r>
              <a:rPr lang="en-US" sz="2504">
                <a:solidFill>
                  <a:srgbClr val="3D3D3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Enhancements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810114" y="2435601"/>
            <a:ext cx="7449186" cy="1779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04356" indent="-202178" lvl="1">
              <a:lnSpc>
                <a:spcPts val="2809"/>
              </a:lnSpc>
              <a:buFont typeface="Arial"/>
              <a:buChar char="•"/>
            </a:pPr>
            <a:r>
              <a:rPr lang="en-US" sz="1872" spc="7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Based on feedback and performance evaluation, identify potential enhancements and new features.</a:t>
            </a:r>
          </a:p>
          <a:p>
            <a:pPr algn="just" marL="404356" indent="-202178" lvl="1">
              <a:lnSpc>
                <a:spcPts val="2809"/>
              </a:lnSpc>
              <a:buFont typeface="Arial"/>
              <a:buChar char="•"/>
            </a:pPr>
            <a:r>
              <a:rPr lang="en-US" sz="1872" spc="7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Establish a maintenance plan to ensure the system remains functional and up-to-date.</a:t>
            </a:r>
          </a:p>
          <a:p>
            <a:pPr algn="just" marL="0" indent="0" lvl="0">
              <a:lnSpc>
                <a:spcPts val="2809"/>
              </a:lnSpc>
              <a:spcBef>
                <a:spcPct val="0"/>
              </a:spcBef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644056"/>
            <a:ext cx="2740845" cy="769288"/>
            <a:chOff x="0" y="0"/>
            <a:chExt cx="6909363" cy="19392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909363" cy="1939290"/>
            </a:xfrm>
            <a:custGeom>
              <a:avLst/>
              <a:gdLst/>
              <a:ahLst/>
              <a:cxnLst/>
              <a:rect r="r" b="b" t="t" l="l"/>
              <a:pathLst>
                <a:path h="1939290" w="6909363">
                  <a:moveTo>
                    <a:pt x="5939718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5939718" y="1939290"/>
                  </a:lnTo>
                  <a:cubicBezTo>
                    <a:pt x="6474388" y="1939290"/>
                    <a:pt x="6909363" y="1504315"/>
                    <a:pt x="6909363" y="969645"/>
                  </a:cubicBezTo>
                  <a:cubicBezTo>
                    <a:pt x="6909363" y="434975"/>
                    <a:pt x="6474388" y="0"/>
                    <a:pt x="5939718" y="0"/>
                  </a:cubicBezTo>
                  <a:close/>
                  <a:moveTo>
                    <a:pt x="5939718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5939718" y="25400"/>
                  </a:lnTo>
                  <a:cubicBezTo>
                    <a:pt x="6460418" y="25400"/>
                    <a:pt x="6883963" y="448945"/>
                    <a:pt x="6883963" y="969645"/>
                  </a:cubicBezTo>
                  <a:cubicBezTo>
                    <a:pt x="6883963" y="1490345"/>
                    <a:pt x="6460418" y="1913890"/>
                    <a:pt x="5939718" y="1913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3769545" y="1033463"/>
            <a:ext cx="1264454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028700" y="9253538"/>
            <a:ext cx="1327854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869237" y="781058"/>
            <a:ext cx="3059770" cy="438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80"/>
              </a:lnSpc>
              <a:spcBef>
                <a:spcPct val="0"/>
              </a:spcBef>
            </a:pPr>
            <a:r>
              <a:rPr lang="en-US" sz="2520" spc="1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21ARE304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1874885"/>
            <a:ext cx="6517294" cy="411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25"/>
              </a:lnSpc>
              <a:spcBef>
                <a:spcPct val="0"/>
              </a:spcBef>
            </a:pPr>
            <a:r>
              <a:rPr lang="en-US" sz="2481">
                <a:solidFill>
                  <a:srgbClr val="3D3D3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Hardware Setup &amp; Integration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445126"/>
            <a:ext cx="7401445" cy="1758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01765" indent="-200882" lvl="1">
              <a:lnSpc>
                <a:spcPts val="2791"/>
              </a:lnSpc>
              <a:buFont typeface="Arial"/>
              <a:buChar char="•"/>
            </a:pPr>
            <a:r>
              <a:rPr lang="en-US" sz="1860" spc="7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3D print and Assemble the robotic arm with all necessary sensors and actuators.</a:t>
            </a:r>
          </a:p>
          <a:p>
            <a:pPr algn="just" marL="401765" indent="-200882" lvl="1">
              <a:lnSpc>
                <a:spcPts val="2791"/>
              </a:lnSpc>
              <a:buFont typeface="Arial"/>
              <a:buChar char="•"/>
            </a:pPr>
            <a:r>
              <a:rPr lang="en-US" sz="1860" spc="7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Integrate the Arduino and Raspberry Pi, ensuring smooth communication and control.</a:t>
            </a:r>
          </a:p>
          <a:p>
            <a:pPr algn="just">
              <a:lnSpc>
                <a:spcPts val="2791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4050442"/>
            <a:ext cx="6517294" cy="411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25"/>
              </a:lnSpc>
              <a:spcBef>
                <a:spcPct val="0"/>
              </a:spcBef>
            </a:pPr>
            <a:r>
              <a:rPr lang="en-US" sz="2481">
                <a:solidFill>
                  <a:srgbClr val="3D3D3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Testing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4620683"/>
            <a:ext cx="7401445" cy="1758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01765" indent="-200882" lvl="1">
              <a:lnSpc>
                <a:spcPts val="2791"/>
              </a:lnSpc>
              <a:buFont typeface="Arial"/>
              <a:buChar char="•"/>
            </a:pPr>
            <a:r>
              <a:rPr lang="en-US" sz="1860" spc="7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Test individual components and modules, including hardware, control algorithms, and GUI functions.</a:t>
            </a:r>
          </a:p>
          <a:p>
            <a:pPr algn="just" marL="401765" indent="-200882" lvl="1">
              <a:lnSpc>
                <a:spcPts val="2791"/>
              </a:lnSpc>
              <a:buFont typeface="Arial"/>
              <a:buChar char="•"/>
            </a:pPr>
            <a:r>
              <a:rPr lang="en-US" sz="1860" spc="7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Verify the accuracy and responsiveness of the robotic arm's movements and the GUI's real-time feedback.</a:t>
            </a:r>
          </a:p>
          <a:p>
            <a:pPr algn="just" marL="0" indent="0" lvl="0">
              <a:lnSpc>
                <a:spcPts val="2791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6225999"/>
            <a:ext cx="6517294" cy="411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25"/>
              </a:lnSpc>
              <a:spcBef>
                <a:spcPct val="0"/>
              </a:spcBef>
            </a:pPr>
            <a:r>
              <a:rPr lang="en-US" sz="2481">
                <a:solidFill>
                  <a:srgbClr val="3D3D3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Deployment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6799654"/>
            <a:ext cx="7401445" cy="1404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01765" indent="-200882" lvl="1">
              <a:lnSpc>
                <a:spcPts val="2791"/>
              </a:lnSpc>
              <a:buFont typeface="Arial"/>
              <a:buChar char="•"/>
            </a:pPr>
            <a:r>
              <a:rPr lang="en-US" sz="1860" spc="7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Deploy the system in the intended environment, ensuring all components are set up and functioning correctly.</a:t>
            </a:r>
          </a:p>
          <a:p>
            <a:pPr algn="just" marL="401765" indent="-200882" lvl="1">
              <a:lnSpc>
                <a:spcPts val="2791"/>
              </a:lnSpc>
              <a:spcBef>
                <a:spcPct val="0"/>
              </a:spcBef>
              <a:buFont typeface="Arial"/>
              <a:buChar char="•"/>
            </a:pPr>
            <a:r>
              <a:rPr lang="en-US" sz="1860" spc="7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Evaluate the system's performance, reliability, and user satisfaction.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DAGMnkKocKs</dc:identifier>
  <dcterms:modified xsi:type="dcterms:W3CDTF">2011-08-01T06:04:30Z</dcterms:modified>
  <cp:revision>1</cp:revision>
  <dc:title>21ARE304</dc:title>
</cp:coreProperties>
</file>