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17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FB4290-6522-4139-852E-05BD9E7F0D2E}"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B955F9-81EA-47C5-8059-9E5C2B437C70}"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EF607B-A47E-422C-9BEF-122CCDB7C526}"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0D295D-4A77-4DEB-B04C-9F4282A8BC04}"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28685-4D0C-42D5-8013-B5904CD1FCBC}"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4/4/2024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4/4/2024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543800" cy="3124200"/>
          </a:xfrm>
        </p:spPr>
        <p:txBody>
          <a:bodyPr/>
          <a:lstStyle/>
          <a:p>
            <a:pPr algn="ctr"/>
            <a:r>
              <a:rPr lang="en-US" dirty="0" smtClean="0"/>
              <a:t>Capstone project</a:t>
            </a:r>
            <a:br>
              <a:rPr lang="en-US" dirty="0" smtClean="0"/>
            </a:br>
            <a:r>
              <a:rPr lang="en-US" dirty="0" err="1" smtClean="0"/>
              <a:t>Keylogger</a:t>
            </a:r>
            <a:r>
              <a:rPr lang="en-US" dirty="0" smtClean="0"/>
              <a:t> &amp; Security</a:t>
            </a:r>
            <a:br>
              <a:rPr lang="en-US" dirty="0" smtClean="0"/>
            </a:br>
            <a:endParaRPr lang="en-US" dirty="0"/>
          </a:p>
        </p:txBody>
      </p:sp>
      <p:sp>
        <p:nvSpPr>
          <p:cNvPr id="3" name="Subtitle 2"/>
          <p:cNvSpPr>
            <a:spLocks noGrp="1"/>
          </p:cNvSpPr>
          <p:nvPr>
            <p:ph type="subTitle" idx="1"/>
          </p:nvPr>
        </p:nvSpPr>
        <p:spPr>
          <a:xfrm>
            <a:off x="685800" y="3962400"/>
            <a:ext cx="6461760" cy="1066800"/>
          </a:xfrm>
        </p:spPr>
        <p:txBody>
          <a:bodyPr>
            <a:normAutofit fontScale="92500" lnSpcReduction="10000"/>
          </a:bodyPr>
          <a:lstStyle/>
          <a:p>
            <a:r>
              <a:rPr lang="en-US" b="1" dirty="0" smtClean="0"/>
              <a:t>Presented by</a:t>
            </a:r>
            <a:r>
              <a:rPr lang="en-US" dirty="0" smtClean="0"/>
              <a:t> : N. </a:t>
            </a:r>
            <a:r>
              <a:rPr lang="en-US" dirty="0" err="1" smtClean="0"/>
              <a:t>Vinothini</a:t>
            </a:r>
            <a:r>
              <a:rPr lang="en-US" dirty="0" smtClean="0"/>
              <a:t> </a:t>
            </a:r>
          </a:p>
          <a:p>
            <a:r>
              <a:rPr lang="en-US" b="1" dirty="0" smtClean="0"/>
              <a:t>College Name </a:t>
            </a:r>
            <a:r>
              <a:rPr lang="en-US" dirty="0" smtClean="0"/>
              <a:t>: </a:t>
            </a:r>
            <a:r>
              <a:rPr lang="en-US" dirty="0" err="1" smtClean="0"/>
              <a:t>Anjalai</a:t>
            </a:r>
            <a:r>
              <a:rPr lang="en-US" dirty="0" smtClean="0"/>
              <a:t>  </a:t>
            </a:r>
            <a:r>
              <a:rPr lang="en-US" dirty="0" err="1" smtClean="0"/>
              <a:t>Ammal</a:t>
            </a:r>
            <a:r>
              <a:rPr lang="en-US" dirty="0" smtClean="0"/>
              <a:t> </a:t>
            </a:r>
            <a:r>
              <a:rPr lang="en-US" dirty="0" err="1" smtClean="0"/>
              <a:t>Mahalingam</a:t>
            </a:r>
            <a:r>
              <a:rPr lang="en-US" dirty="0" smtClean="0"/>
              <a:t> </a:t>
            </a:r>
            <a:r>
              <a:rPr lang="en-US" dirty="0" err="1" smtClean="0"/>
              <a:t>Engineerig</a:t>
            </a:r>
            <a:r>
              <a:rPr lang="en-US" dirty="0" smtClean="0"/>
              <a:t> College </a:t>
            </a:r>
          </a:p>
          <a:p>
            <a:r>
              <a:rPr lang="en-US" b="1" dirty="0" smtClean="0"/>
              <a:t>Department </a:t>
            </a:r>
            <a:r>
              <a:rPr lang="en-US" dirty="0" smtClean="0"/>
              <a:t>: B . Tech Information Technology</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a:t>
            </a:fld>
            <a:endParaRPr lang="en-US" dirty="0"/>
          </a:p>
        </p:txBody>
      </p:sp>
    </p:spTree>
    <p:extLst>
      <p:ext uri="{BB962C8B-B14F-4D97-AF65-F5344CB8AC3E}">
        <p14:creationId xmlns:p14="http://schemas.microsoft.com/office/powerpoint/2010/main" val="1088882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summary, </a:t>
            </a:r>
            <a:r>
              <a:rPr lang="en-US" dirty="0" err="1"/>
              <a:t>keyloggers</a:t>
            </a:r>
            <a:r>
              <a:rPr lang="en-US" dirty="0"/>
              <a:t> provide useful features for keeping track of and recording keyboard action, but the use of these tools should be constrained by moral standards, adherence to the law, and consideration for user privacy. </a:t>
            </a:r>
            <a:r>
              <a:rPr lang="en-US" dirty="0" err="1"/>
              <a:t>Keyloggers</a:t>
            </a:r>
            <a:r>
              <a:rPr lang="en-US" dirty="0"/>
              <a:t> can be useful tools for security, forensic investigation, and parental control when used and maintained properly. However, in order to avoid abuse and safeguard people's rights to confidentiality and privacy, it is imperative that openness, permission, and data protection procedures be followed. Therefore, before using </a:t>
            </a:r>
            <a:r>
              <a:rPr lang="en-US" dirty="0" err="1"/>
              <a:t>keyloggers</a:t>
            </a:r>
            <a:r>
              <a:rPr lang="en-US" dirty="0"/>
              <a:t> in any situation, it is crucial to carefully assess the ethical, legal, and security ramifications.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10</a:t>
            </a:fld>
            <a:endParaRPr lang="en-US"/>
          </a:p>
        </p:txBody>
      </p:sp>
    </p:spTree>
    <p:extLst>
      <p:ext uri="{BB962C8B-B14F-4D97-AF65-F5344CB8AC3E}">
        <p14:creationId xmlns:p14="http://schemas.microsoft.com/office/powerpoint/2010/main" val="4013383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smtClean="0"/>
              <a:t>Future </a:t>
            </a:r>
            <a:r>
              <a:rPr lang="en-US" dirty="0"/>
              <a:t>Scope of </a:t>
            </a:r>
            <a:r>
              <a:rPr lang="en-US" dirty="0" err="1"/>
              <a:t>Keylogger</a:t>
            </a:r>
            <a:r>
              <a:rPr lang="en-US" dirty="0"/>
              <a:t>:</a:t>
            </a:r>
          </a:p>
          <a:p>
            <a:r>
              <a:rPr lang="en-US" b="1" dirty="0"/>
              <a:t>Enhanced Security</a:t>
            </a:r>
            <a:r>
              <a:rPr lang="en-US" dirty="0"/>
              <a:t>: Improved encryption and anti-detection measures.</a:t>
            </a:r>
          </a:p>
          <a:p>
            <a:r>
              <a:rPr lang="en-US" b="1" dirty="0"/>
              <a:t>Behavioral Analysis</a:t>
            </a:r>
            <a:r>
              <a:rPr lang="en-US" dirty="0"/>
              <a:t>: Machine learning for anomaly detection.</a:t>
            </a:r>
          </a:p>
          <a:p>
            <a:r>
              <a:rPr lang="en-US" b="1" dirty="0"/>
              <a:t>Cross-Platform Compatibility</a:t>
            </a:r>
            <a:r>
              <a:rPr lang="en-US" dirty="0"/>
              <a:t>: Support for mobile and </a:t>
            </a:r>
            <a:r>
              <a:rPr lang="en-US" dirty="0" err="1"/>
              <a:t>IoT</a:t>
            </a:r>
            <a:r>
              <a:rPr lang="en-US" dirty="0"/>
              <a:t> devices.</a:t>
            </a:r>
          </a:p>
          <a:p>
            <a:r>
              <a:rPr lang="en-US" b="1" dirty="0"/>
              <a:t>Cloud-Based Monitoring</a:t>
            </a:r>
            <a:r>
              <a:rPr lang="en-US" dirty="0"/>
              <a:t>: Scalable, remote monitoring and storage.</a:t>
            </a:r>
          </a:p>
          <a:p>
            <a:r>
              <a:rPr lang="en-US" b="1" dirty="0"/>
              <a:t>Real-Time Detection</a:t>
            </a:r>
            <a:r>
              <a:rPr lang="en-US" dirty="0"/>
              <a:t>: Immediate response to security threats.</a:t>
            </a:r>
          </a:p>
          <a:p>
            <a:r>
              <a:rPr lang="en-US" b="1" dirty="0"/>
              <a:t>Privacy Features</a:t>
            </a:r>
            <a:r>
              <a:rPr lang="en-US" dirty="0"/>
              <a:t>: Anonymization and selective logging.</a:t>
            </a:r>
          </a:p>
          <a:p>
            <a:r>
              <a:rPr lang="en-US" b="1" dirty="0"/>
              <a:t>Compliance Solutions</a:t>
            </a:r>
            <a:r>
              <a:rPr lang="en-US" dirty="0"/>
              <a:t>: GDPR, CCPA compliance features.</a:t>
            </a:r>
          </a:p>
          <a:p>
            <a:r>
              <a:rPr lang="en-US" b="1" dirty="0"/>
              <a:t>Forensic Capabilities</a:t>
            </a:r>
            <a:r>
              <a:rPr lang="en-US" dirty="0"/>
              <a:t>: Aid in investigations and evidence collection.</a:t>
            </a:r>
          </a:p>
          <a:p>
            <a:r>
              <a:rPr lang="en-US" b="1" dirty="0"/>
              <a:t>User Education</a:t>
            </a:r>
            <a:r>
              <a:rPr lang="en-US" dirty="0"/>
              <a:t>: Promoting responsible usage and privacy awareness.</a:t>
            </a:r>
          </a:p>
          <a:p>
            <a:r>
              <a:rPr lang="en-US" b="1" dirty="0"/>
              <a:t>Integration with Security Ecosystems</a:t>
            </a:r>
            <a:r>
              <a:rPr lang="en-US" dirty="0"/>
              <a:t>: Collaboration with SIEM platforms for centralized monitoring.</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11</a:t>
            </a:fld>
            <a:endParaRPr lang="en-US"/>
          </a:p>
        </p:txBody>
      </p:sp>
    </p:spTree>
    <p:extLst>
      <p:ext uri="{BB962C8B-B14F-4D97-AF65-F5344CB8AC3E}">
        <p14:creationId xmlns:p14="http://schemas.microsoft.com/office/powerpoint/2010/main" val="2100883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Szor</a:t>
            </a:r>
            <a:r>
              <a:rPr lang="en-US" dirty="0"/>
              <a:t>, P. (2005). The Art of Computer Virus Research and Defense. Addison-Wesley.</a:t>
            </a:r>
          </a:p>
          <a:p>
            <a:r>
              <a:rPr lang="en-US" dirty="0"/>
              <a:t>Research papers on </a:t>
            </a:r>
            <a:r>
              <a:rPr lang="en-US" dirty="0" err="1"/>
              <a:t>keylogger</a:t>
            </a:r>
            <a:r>
              <a:rPr lang="en-US" dirty="0"/>
              <a:t> detection and cybersecurity from academic databases such as IEEE </a:t>
            </a:r>
            <a:r>
              <a:rPr lang="en-US" dirty="0" err="1"/>
              <a:t>Xplore</a:t>
            </a:r>
            <a:r>
              <a:rPr lang="en-US" dirty="0"/>
              <a:t>, ACM Digital Library, and Google Scholar.</a:t>
            </a:r>
          </a:p>
        </p:txBody>
      </p:sp>
      <p:sp>
        <p:nvSpPr>
          <p:cNvPr id="4" name="Slide Number Placeholder 3"/>
          <p:cNvSpPr>
            <a:spLocks noGrp="1"/>
          </p:cNvSpPr>
          <p:nvPr>
            <p:ph type="sldNum" sz="quarter" idx="12"/>
          </p:nvPr>
        </p:nvSpPr>
        <p:spPr/>
        <p:txBody>
          <a:bodyPr/>
          <a:lstStyle/>
          <a:p>
            <a:fld id="{6E2D2B3B-882E-40F3-A32F-6DD516915044}" type="slidenum">
              <a:rPr lang="en-US" smtClean="0"/>
              <a:pPr/>
              <a:t>12</a:t>
            </a:fld>
            <a:endParaRPr lang="en-US"/>
          </a:p>
        </p:txBody>
      </p:sp>
    </p:spTree>
    <p:extLst>
      <p:ext uri="{BB962C8B-B14F-4D97-AF65-F5344CB8AC3E}">
        <p14:creationId xmlns:p14="http://schemas.microsoft.com/office/powerpoint/2010/main" val="3474396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600200"/>
            <a:ext cx="7620000" cy="3581400"/>
          </a:xfrm>
        </p:spPr>
        <p:txBody>
          <a:bodyPr/>
          <a:lstStyle/>
          <a:p>
            <a:r>
              <a:rPr lang="en-US" dirty="0" smtClean="0"/>
              <a:t>Problem statement</a:t>
            </a:r>
          </a:p>
          <a:p>
            <a:r>
              <a:rPr lang="en-US" dirty="0" smtClean="0"/>
              <a:t>Proposed system / solutions</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2</a:t>
            </a:fld>
            <a:endParaRPr lang="en-US"/>
          </a:p>
        </p:txBody>
      </p:sp>
    </p:spTree>
    <p:extLst>
      <p:ext uri="{BB962C8B-B14F-4D97-AF65-F5344CB8AC3E}">
        <p14:creationId xmlns:p14="http://schemas.microsoft.com/office/powerpoint/2010/main" val="305149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br>
              <a:rPr lang="en-US" dirty="0" smtClean="0"/>
            </a:br>
            <a:endParaRPr lang="en-US" dirty="0"/>
          </a:p>
        </p:txBody>
      </p:sp>
      <p:sp>
        <p:nvSpPr>
          <p:cNvPr id="3" name="Content Placeholder 2"/>
          <p:cNvSpPr>
            <a:spLocks noGrp="1"/>
          </p:cNvSpPr>
          <p:nvPr>
            <p:ph idx="1"/>
          </p:nvPr>
        </p:nvSpPr>
        <p:spPr/>
        <p:txBody>
          <a:bodyPr/>
          <a:lstStyle/>
          <a:p>
            <a:pPr marL="114300" indent="0">
              <a:buNone/>
            </a:pPr>
            <a:r>
              <a:rPr lang="en-US" dirty="0"/>
              <a:t>Develop a </a:t>
            </a:r>
            <a:r>
              <a:rPr lang="en-US" dirty="0" err="1"/>
              <a:t>keylogger</a:t>
            </a:r>
            <a:r>
              <a:rPr lang="en-US" dirty="0"/>
              <a:t> program capable of recording keystrokes typed by a user on a computer keyboard without their knowledge or consent. The </a:t>
            </a:r>
            <a:r>
              <a:rPr lang="en-US" dirty="0" err="1"/>
              <a:t>keylogger</a:t>
            </a:r>
            <a:r>
              <a:rPr lang="en-US" dirty="0"/>
              <a:t> should run covertly in the background, capturing all keyboard input, including special keys such as function keys, modifier keys (e.g., Shift, Ctrl, Alt), and alphanumeric characters. Additionally, the </a:t>
            </a:r>
            <a:r>
              <a:rPr lang="en-US" dirty="0" err="1"/>
              <a:t>keylogger</a:t>
            </a:r>
            <a:r>
              <a:rPr lang="en-US" dirty="0"/>
              <a:t> should have the ability to store the recorded keystrokes securely and efficiently, ensuring that the data remains confidential and cannot be easily accessed or tampered with by unauthorized users. A </a:t>
            </a:r>
            <a:r>
              <a:rPr lang="en-US" dirty="0" err="1"/>
              <a:t>keylogger</a:t>
            </a:r>
            <a:r>
              <a:rPr lang="en-US" dirty="0"/>
              <a:t>, sometimes called a keystroke logger. The latter type is also known as system monitoring software or keyboard capture software.</a:t>
            </a:r>
          </a:p>
        </p:txBody>
      </p:sp>
      <p:sp>
        <p:nvSpPr>
          <p:cNvPr id="4" name="Slide Number Placeholder 3"/>
          <p:cNvSpPr>
            <a:spLocks noGrp="1"/>
          </p:cNvSpPr>
          <p:nvPr>
            <p:ph type="sldNum" sz="quarter" idx="12"/>
          </p:nvPr>
        </p:nvSpPr>
        <p:spPr/>
        <p:txBody>
          <a:bodyPr/>
          <a:lstStyle/>
          <a:p>
            <a:fld id="{6E2D2B3B-882E-40F3-A32F-6DD516915044}" type="slidenum">
              <a:rPr lang="en-US" smtClean="0"/>
              <a:pPr/>
              <a:t>3</a:t>
            </a:fld>
            <a:endParaRPr lang="en-US"/>
          </a:p>
        </p:txBody>
      </p:sp>
    </p:spTree>
    <p:extLst>
      <p:ext uri="{BB962C8B-B14F-4D97-AF65-F5344CB8AC3E}">
        <p14:creationId xmlns:p14="http://schemas.microsoft.com/office/powerpoint/2010/main" val="1938981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systems &amp; solutions</a:t>
            </a:r>
            <a:endParaRPr lang="en-US" dirty="0"/>
          </a:p>
        </p:txBody>
      </p:sp>
      <p:sp>
        <p:nvSpPr>
          <p:cNvPr id="3" name="Content Placeholder 2"/>
          <p:cNvSpPr>
            <a:spLocks noGrp="1"/>
          </p:cNvSpPr>
          <p:nvPr>
            <p:ph idx="1"/>
          </p:nvPr>
        </p:nvSpPr>
        <p:spPr/>
        <p:txBody>
          <a:bodyPr>
            <a:normAutofit/>
          </a:bodyPr>
          <a:lstStyle/>
          <a:p>
            <a:r>
              <a:rPr lang="en-US" dirty="0"/>
              <a:t>The solution to the above existing problem is that we can create software </a:t>
            </a:r>
            <a:r>
              <a:rPr lang="en-US" dirty="0" err="1"/>
              <a:t>keyloggers</a:t>
            </a:r>
            <a:r>
              <a:rPr lang="en-US" dirty="0"/>
              <a:t> instead of hardware </a:t>
            </a:r>
            <a:r>
              <a:rPr lang="en-US" dirty="0" err="1"/>
              <a:t>keyloggers</a:t>
            </a:r>
            <a:r>
              <a:rPr lang="en-US" dirty="0"/>
              <a:t>. </a:t>
            </a:r>
            <a:endParaRPr lang="en-US" dirty="0" smtClean="0"/>
          </a:p>
          <a:p>
            <a:r>
              <a:rPr lang="en-US" dirty="0" smtClean="0"/>
              <a:t>The proposed model </a:t>
            </a:r>
            <a:r>
              <a:rPr lang="en-US" dirty="0"/>
              <a:t>provides a solution that reduces trouble installing the </a:t>
            </a:r>
            <a:r>
              <a:rPr lang="en-US" dirty="0" err="1"/>
              <a:t>keylogger</a:t>
            </a:r>
            <a:r>
              <a:rPr lang="en-US" dirty="0"/>
              <a:t> to the target System. Because </a:t>
            </a:r>
            <a:r>
              <a:rPr lang="en-US" dirty="0" err="1"/>
              <a:t>keylogger</a:t>
            </a:r>
            <a:r>
              <a:rPr lang="en-US" dirty="0"/>
              <a:t> software can </a:t>
            </a:r>
            <a:r>
              <a:rPr lang="en-US" dirty="0" smtClean="0"/>
              <a:t>be installed </a:t>
            </a:r>
            <a:r>
              <a:rPr lang="en-US" dirty="0"/>
              <a:t>remotely and does not need any physical access of the target system. </a:t>
            </a:r>
            <a:endParaRPr lang="en-US" dirty="0" smtClean="0"/>
          </a:p>
          <a:p>
            <a:r>
              <a:rPr lang="en-US" dirty="0" smtClean="0"/>
              <a:t>The </a:t>
            </a:r>
            <a:r>
              <a:rPr lang="en-US" dirty="0"/>
              <a:t>designed software is powerful enough to </a:t>
            </a:r>
            <a:r>
              <a:rPr lang="en-US" dirty="0" smtClean="0"/>
              <a:t>be installed </a:t>
            </a:r>
            <a:r>
              <a:rPr lang="en-US" dirty="0"/>
              <a:t>targeted system itself when a user clicks, for example malicious link sent to him through mail or any social network </a:t>
            </a:r>
            <a:r>
              <a:rPr lang="en-US" dirty="0" smtClean="0"/>
              <a:t>media and </a:t>
            </a:r>
            <a:r>
              <a:rPr lang="en-US" dirty="0"/>
              <a:t>finally captures all the user's keystrokes when logged into the system, it saves the logs to a folder or sends the log directly to </a:t>
            </a:r>
            <a:r>
              <a:rPr lang="en-US" dirty="0" smtClean="0"/>
              <a:t>a third </a:t>
            </a:r>
            <a:r>
              <a:rPr lang="en-US" dirty="0"/>
              <a:t>party's email </a:t>
            </a:r>
            <a:r>
              <a:rPr lang="en-US" dirty="0" smtClean="0"/>
              <a:t>address.</a:t>
            </a:r>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4</a:t>
            </a:fld>
            <a:endParaRPr lang="en-US"/>
          </a:p>
        </p:txBody>
      </p:sp>
    </p:spTree>
    <p:extLst>
      <p:ext uri="{BB962C8B-B14F-4D97-AF65-F5344CB8AC3E}">
        <p14:creationId xmlns:p14="http://schemas.microsoft.com/office/powerpoint/2010/main" val="864757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a:t>
            </a:r>
            <a:endParaRPr lang="en-US" dirty="0"/>
          </a:p>
        </p:txBody>
      </p:sp>
      <p:sp>
        <p:nvSpPr>
          <p:cNvPr id="3" name="Content Placeholder 2"/>
          <p:cNvSpPr>
            <a:spLocks noGrp="1"/>
          </p:cNvSpPr>
          <p:nvPr>
            <p:ph idx="1"/>
          </p:nvPr>
        </p:nvSpPr>
        <p:spPr/>
        <p:txBody>
          <a:bodyPr/>
          <a:lstStyle/>
          <a:p>
            <a:r>
              <a:rPr lang="en-US" b="1" dirty="0"/>
              <a:t>Requirement </a:t>
            </a:r>
            <a:r>
              <a:rPr lang="en-US" b="1" dirty="0" smtClean="0"/>
              <a:t>analysis </a:t>
            </a:r>
            <a:r>
              <a:rPr lang="en-US" dirty="0" smtClean="0"/>
              <a:t>: Analyze </a:t>
            </a:r>
            <a:r>
              <a:rPr lang="en-US" dirty="0"/>
              <a:t>the requirements to determine whether the </a:t>
            </a:r>
            <a:r>
              <a:rPr lang="en-US" dirty="0" err="1"/>
              <a:t>keylogger</a:t>
            </a:r>
            <a:r>
              <a:rPr lang="en-US" dirty="0"/>
              <a:t> system is necessary, taking into account the anticipated use cases as well as security needs such access control and data encryption</a:t>
            </a:r>
            <a:r>
              <a:rPr lang="en-US" dirty="0" smtClean="0"/>
              <a:t>.</a:t>
            </a:r>
          </a:p>
          <a:p>
            <a:r>
              <a:rPr lang="en-US" b="1" dirty="0" smtClean="0"/>
              <a:t>Design : </a:t>
            </a:r>
            <a:r>
              <a:rPr lang="en-US" dirty="0" smtClean="0"/>
              <a:t>Create </a:t>
            </a:r>
            <a:r>
              <a:rPr lang="en-US" dirty="0"/>
              <a:t>a blueprint for the </a:t>
            </a:r>
            <a:r>
              <a:rPr lang="en-US" dirty="0" err="1"/>
              <a:t>keylogger</a:t>
            </a:r>
            <a:r>
              <a:rPr lang="en-US" dirty="0"/>
              <a:t> program's architecture, including components for safe storage, user authentication, keystroke collection, and encryption techniques</a:t>
            </a:r>
            <a:r>
              <a:rPr lang="en-US" dirty="0" smtClean="0"/>
              <a:t>.</a:t>
            </a:r>
          </a:p>
          <a:p>
            <a:r>
              <a:rPr lang="en-US" b="1" dirty="0"/>
              <a:t>Development: </a:t>
            </a:r>
            <a:r>
              <a:rPr lang="en-US" dirty="0"/>
              <a:t>Write the </a:t>
            </a:r>
            <a:r>
              <a:rPr lang="en-US" dirty="0" err="1"/>
              <a:t>keylogger's</a:t>
            </a:r>
            <a:r>
              <a:rPr lang="en-US" dirty="0"/>
              <a:t> code with an emphasis on working covertly and being compatible with the intended operating systems. To protect collected data, use encryption algorithms and secure storage mechanisms.</a:t>
            </a:r>
            <a:endParaRPr lang="en-US" dirty="0" smtClean="0"/>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5</a:t>
            </a:fld>
            <a:endParaRPr lang="en-US"/>
          </a:p>
        </p:txBody>
      </p:sp>
    </p:spTree>
    <p:extLst>
      <p:ext uri="{BB962C8B-B14F-4D97-AF65-F5344CB8AC3E}">
        <p14:creationId xmlns:p14="http://schemas.microsoft.com/office/powerpoint/2010/main" val="1533184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Testing:</a:t>
            </a:r>
            <a:r>
              <a:rPr lang="en-US" dirty="0"/>
              <a:t> To make sure the </a:t>
            </a:r>
            <a:r>
              <a:rPr lang="en-US" dirty="0" err="1"/>
              <a:t>keylogger</a:t>
            </a:r>
            <a:r>
              <a:rPr lang="en-US" dirty="0"/>
              <a:t> performs as intended, put it through a rigorous testing process that includes security evaluations, functionality tests, and compliance with ethical and legal requirements</a:t>
            </a:r>
            <a:r>
              <a:rPr lang="en-US" dirty="0" smtClean="0"/>
              <a:t>.</a:t>
            </a:r>
          </a:p>
          <a:p>
            <a:r>
              <a:rPr lang="en-US" b="1" dirty="0"/>
              <a:t>Deployment:</a:t>
            </a:r>
            <a:r>
              <a:rPr lang="en-US" dirty="0"/>
              <a:t> Install and configure the </a:t>
            </a:r>
            <a:r>
              <a:rPr lang="en-US" dirty="0" err="1"/>
              <a:t>keylogger</a:t>
            </a:r>
            <a:r>
              <a:rPr lang="en-US" dirty="0"/>
              <a:t> system correctly before rolling it out in the intended setting</a:t>
            </a:r>
            <a:r>
              <a:rPr lang="en-US" dirty="0" smtClean="0"/>
              <a:t>.</a:t>
            </a:r>
          </a:p>
          <a:p>
            <a:r>
              <a:rPr lang="en-US" b="1" dirty="0"/>
              <a:t>Monitoring &amp; Maintenance</a:t>
            </a:r>
            <a:r>
              <a:rPr lang="en-US" dirty="0"/>
              <a:t>: Implement monitoring tools to detect any security breaches or anomalies in </a:t>
            </a:r>
            <a:r>
              <a:rPr lang="en-US" dirty="0" err="1"/>
              <a:t>keylogger</a:t>
            </a:r>
            <a:r>
              <a:rPr lang="en-US" dirty="0"/>
              <a:t> operation. Regularly update the system to address emerging security threats and maintain compliance with regulations</a:t>
            </a:r>
            <a:r>
              <a:rPr lang="en-US" dirty="0" smtClean="0"/>
              <a:t>.</a:t>
            </a:r>
          </a:p>
          <a:p>
            <a:r>
              <a:rPr lang="en-US" b="1" dirty="0"/>
              <a:t>Ethical Considerations: </a:t>
            </a:r>
            <a:r>
              <a:rPr lang="en-US" dirty="0"/>
              <a:t>Create policies that emphasize user permission, privacy protection, and compliance with laws pertaining to data gathering and surveillance. These policies should be used to ensure that the </a:t>
            </a:r>
            <a:r>
              <a:rPr lang="en-US" dirty="0" err="1"/>
              <a:t>keylogger</a:t>
            </a:r>
            <a:r>
              <a:rPr lang="en-US" dirty="0"/>
              <a:t> system is used responsibly. Review and update policies frequently to ensure compliance with changing ethical norms.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6</a:t>
            </a:fld>
            <a:endParaRPr lang="en-US"/>
          </a:p>
        </p:txBody>
      </p:sp>
    </p:spTree>
    <p:extLst>
      <p:ext uri="{BB962C8B-B14F-4D97-AF65-F5344CB8AC3E}">
        <p14:creationId xmlns:p14="http://schemas.microsoft.com/office/powerpoint/2010/main" val="39633945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b="1" dirty="0"/>
              <a:t>Keylogging:</a:t>
            </a:r>
            <a:r>
              <a:rPr lang="en-US" dirty="0"/>
              <a:t> Always keep an eye on keyboard input, record keystrokes, encrypt them with AES, and store the encrypted data safely. </a:t>
            </a:r>
            <a:br>
              <a:rPr lang="en-US" dirty="0"/>
            </a:br>
            <a:r>
              <a:rPr lang="en-US" dirty="0"/>
              <a:t/>
            </a:r>
            <a:br>
              <a:rPr lang="en-US" dirty="0"/>
            </a:br>
            <a:r>
              <a:rPr lang="en-US" b="1" dirty="0"/>
              <a:t>Encryption: </a:t>
            </a:r>
            <a:r>
              <a:rPr lang="en-US" dirty="0"/>
              <a:t>To preserve confidentiality, encrypt recorded keystrokes using AES with a secure key and IV.</a:t>
            </a:r>
            <a:br>
              <a:rPr lang="en-US" dirty="0"/>
            </a:br>
            <a:r>
              <a:rPr lang="en-US" dirty="0"/>
              <a:t/>
            </a:r>
            <a:br>
              <a:rPr lang="en-US" dirty="0"/>
            </a:br>
            <a:r>
              <a:rPr lang="en-US" dirty="0"/>
              <a:t/>
            </a:r>
            <a:br>
              <a:rPr lang="en-US" dirty="0"/>
            </a:br>
            <a:r>
              <a:rPr lang="en-US" b="1" dirty="0"/>
              <a:t>Security Measures</a:t>
            </a:r>
            <a:r>
              <a:rPr lang="en-US" dirty="0"/>
              <a:t>: To protect data and avoid detection, use access controls, authentication methods, and anti-detection strategies. </a:t>
            </a:r>
            <a:br>
              <a:rPr lang="en-US" dirty="0"/>
            </a:br>
            <a:r>
              <a:rPr lang="en-US" dirty="0"/>
              <a:t/>
            </a:r>
            <a:br>
              <a:rPr lang="en-US" dirty="0"/>
            </a:br>
            <a:r>
              <a:rPr lang="en-US" b="1" dirty="0"/>
              <a:t>Monitoring:</a:t>
            </a:r>
            <a:r>
              <a:rPr lang="en-US" dirty="0"/>
              <a:t> Update and patch the </a:t>
            </a:r>
            <a:r>
              <a:rPr lang="en-US" dirty="0" err="1"/>
              <a:t>keylogger</a:t>
            </a:r>
            <a:r>
              <a:rPr lang="en-US" dirty="0"/>
              <a:t> program on a regular basis, keep an eye out for threats, and act quickly to reduce hazards.</a:t>
            </a:r>
          </a:p>
        </p:txBody>
      </p:sp>
      <p:sp>
        <p:nvSpPr>
          <p:cNvPr id="4" name="Slide Number Placeholder 3"/>
          <p:cNvSpPr>
            <a:spLocks noGrp="1"/>
          </p:cNvSpPr>
          <p:nvPr>
            <p:ph type="sldNum" sz="quarter" idx="12"/>
          </p:nvPr>
        </p:nvSpPr>
        <p:spPr/>
        <p:txBody>
          <a:bodyPr/>
          <a:lstStyle/>
          <a:p>
            <a:fld id="{6E2D2B3B-882E-40F3-A32F-6DD516915044}" type="slidenum">
              <a:rPr lang="en-US" smtClean="0"/>
              <a:pPr/>
              <a:t>7</a:t>
            </a:fld>
            <a:endParaRPr lang="en-US"/>
          </a:p>
        </p:txBody>
      </p:sp>
    </p:spTree>
    <p:extLst>
      <p:ext uri="{BB962C8B-B14F-4D97-AF65-F5344CB8AC3E}">
        <p14:creationId xmlns:p14="http://schemas.microsoft.com/office/powerpoint/2010/main" val="957762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Local Deployment</a:t>
            </a:r>
            <a:r>
              <a:rPr lang="en-US" dirty="0"/>
              <a:t>:</a:t>
            </a:r>
          </a:p>
          <a:p>
            <a:pPr lvl="1"/>
            <a:r>
              <a:rPr lang="en-US" dirty="0"/>
              <a:t>Install covertly on the target system to run silently in the background.</a:t>
            </a:r>
          </a:p>
          <a:p>
            <a:pPr lvl="1"/>
            <a:r>
              <a:rPr lang="en-US" dirty="0"/>
              <a:t>Configure to start automatically upon system boot for continuous operation.</a:t>
            </a:r>
          </a:p>
          <a:p>
            <a:pPr lvl="1"/>
            <a:r>
              <a:rPr lang="en-US" dirty="0"/>
              <a:t>Store captured keystrokes securely on the local system.</a:t>
            </a:r>
          </a:p>
          <a:p>
            <a:r>
              <a:rPr lang="en-US" b="1" dirty="0"/>
              <a:t>Remote Deployment</a:t>
            </a:r>
            <a:r>
              <a:rPr lang="en-US" dirty="0"/>
              <a:t>:</a:t>
            </a:r>
          </a:p>
          <a:p>
            <a:pPr lvl="1"/>
            <a:r>
              <a:rPr lang="en-US" dirty="0"/>
              <a:t>Use social engineering or phishing to trick users into installing remotely.</a:t>
            </a:r>
          </a:p>
          <a:p>
            <a:pPr lvl="1"/>
            <a:r>
              <a:rPr lang="en-US" dirty="0"/>
              <a:t>Transmit captured keystrokes securely to a remote server controlled by the attacker.</a:t>
            </a:r>
          </a:p>
          <a:p>
            <a:r>
              <a:rPr lang="en-US" b="1" dirty="0"/>
              <a:t>Security Considerations</a:t>
            </a:r>
            <a:r>
              <a:rPr lang="en-US" dirty="0"/>
              <a:t>:</a:t>
            </a:r>
          </a:p>
          <a:p>
            <a:pPr lvl="1"/>
            <a:r>
              <a:rPr lang="en-US" dirty="0"/>
              <a:t>Prioritize stealth to avoid detection by antivirus software or system monitoring tools.</a:t>
            </a:r>
          </a:p>
          <a:p>
            <a:pPr lvl="1"/>
            <a:r>
              <a:rPr lang="en-US" dirty="0"/>
              <a:t>Encrypt transmitted data and regularly update to evade detection and address vulnerabilities.</a:t>
            </a:r>
          </a:p>
          <a:p>
            <a:r>
              <a:rPr lang="en-US" b="1" dirty="0"/>
              <a:t>Ethical and Legal</a:t>
            </a:r>
            <a:r>
              <a:rPr lang="en-US" dirty="0"/>
              <a:t>:</a:t>
            </a:r>
          </a:p>
          <a:p>
            <a:pPr lvl="1"/>
            <a:r>
              <a:rPr lang="en-US" dirty="0"/>
              <a:t>Deploy responsibly, ensuring compliance with laws and obtaining consent where necessary.</a:t>
            </a:r>
          </a:p>
          <a:p>
            <a:pPr lvl="1"/>
            <a:r>
              <a:rPr lang="en-US" dirty="0"/>
              <a:t>Respect user privacy and handle captured data securely.</a:t>
            </a:r>
          </a:p>
          <a:p>
            <a:endParaRPr lang="en-US" dirty="0"/>
          </a:p>
        </p:txBody>
      </p:sp>
      <p:sp>
        <p:nvSpPr>
          <p:cNvPr id="4" name="Slide Number Placeholder 3"/>
          <p:cNvSpPr>
            <a:spLocks noGrp="1"/>
          </p:cNvSpPr>
          <p:nvPr>
            <p:ph type="sldNum" sz="quarter" idx="12"/>
          </p:nvPr>
        </p:nvSpPr>
        <p:spPr/>
        <p:txBody>
          <a:bodyPr/>
          <a:lstStyle/>
          <a:p>
            <a:fld id="{6E2D2B3B-882E-40F3-A32F-6DD516915044}" type="slidenum">
              <a:rPr lang="en-US" smtClean="0"/>
              <a:pPr/>
              <a:t>8</a:t>
            </a:fld>
            <a:endParaRPr lang="en-US"/>
          </a:p>
        </p:txBody>
      </p:sp>
    </p:spTree>
    <p:extLst>
      <p:ext uri="{BB962C8B-B14F-4D97-AF65-F5344CB8AC3E}">
        <p14:creationId xmlns:p14="http://schemas.microsoft.com/office/powerpoint/2010/main" val="7554058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4800"/>
            <a:ext cx="7772400" cy="304800"/>
          </a:xfrm>
        </p:spPr>
        <p:txBody>
          <a:bodyPr/>
          <a:lstStyle/>
          <a:p>
            <a:r>
              <a:rPr lang="en-US" dirty="0" smtClean="0"/>
              <a:t>Result</a:t>
            </a:r>
            <a:endParaRPr lang="en-US" dirty="0"/>
          </a:p>
        </p:txBody>
      </p:sp>
      <p:pic>
        <p:nvPicPr>
          <p:cNvPr id="8" name="Picture Placeholder 7"/>
          <p:cNvPicPr>
            <a:picLocks noGrp="1" noChangeAspect="1"/>
          </p:cNvPicPr>
          <p:nvPr>
            <p:ph type="pic" idx="1"/>
          </p:nvPr>
        </p:nvPicPr>
        <p:blipFill>
          <a:blip r:embed="rId2">
            <a:extLst>
              <a:ext uri="{28A0092B-C50C-407E-A947-70E740481C1C}">
                <a14:useLocalDpi xmlns:a14="http://schemas.microsoft.com/office/drawing/2010/main" val="0"/>
              </a:ext>
            </a:extLst>
          </a:blip>
          <a:srcRect t="21055" b="21055"/>
          <a:stretch>
            <a:fillRect/>
          </a:stretch>
        </p:blipFill>
        <p:spPr>
          <a:xfrm>
            <a:off x="2315152" y="685800"/>
            <a:ext cx="3657600" cy="2438400"/>
          </a:xfrm>
          <a:effectLst>
            <a:innerShdw blurRad="114300">
              <a:prstClr val="black"/>
            </a:innerShdw>
          </a:effectLst>
        </p:spPr>
      </p:pic>
      <p:sp>
        <p:nvSpPr>
          <p:cNvPr id="5" name="Slide Number Placeholder 4"/>
          <p:cNvSpPr>
            <a:spLocks noGrp="1"/>
          </p:cNvSpPr>
          <p:nvPr>
            <p:ph type="sldNum" sz="quarter" idx="11"/>
          </p:nvPr>
        </p:nvSpPr>
        <p:spPr/>
        <p:txBody>
          <a:bodyPr/>
          <a:lstStyle/>
          <a:p>
            <a:fld id="{6E2D2B3B-882E-40F3-A32F-6DD516915044}" type="slidenum">
              <a:rPr lang="en-US" smtClean="0"/>
              <a:pPr/>
              <a:t>9</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352800"/>
            <a:ext cx="7772400" cy="685800"/>
          </a:xfrm>
          <a:prstGeom prst="rect">
            <a:avLst/>
          </a:prstGeom>
          <a:effectLst>
            <a:innerShdw blurRad="114300">
              <a:prstClr val="black"/>
            </a:inn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67200"/>
            <a:ext cx="6934200" cy="1905000"/>
          </a:xfrm>
          <a:prstGeom prst="rect">
            <a:avLst/>
          </a:prstGeom>
          <a:effectLst>
            <a:innerShdw blurRad="114300">
              <a:prstClr val="black"/>
            </a:innerShdw>
          </a:effectLst>
        </p:spPr>
      </p:pic>
      <p:sp>
        <p:nvSpPr>
          <p:cNvPr id="11" name="Text Placeholder 10"/>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7208113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149</TotalTime>
  <Words>940</Words>
  <Application>Microsoft Office PowerPoint</Application>
  <PresentationFormat>On-screen Show (4:3)</PresentationFormat>
  <Paragraphs>74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Capstone project Keylogger &amp; Security </vt:lpstr>
      <vt:lpstr>Outline</vt:lpstr>
      <vt:lpstr>Problem statement </vt:lpstr>
      <vt:lpstr>Proposed systems &amp; solutions</vt:lpstr>
      <vt:lpstr>System approach</vt:lpstr>
      <vt:lpstr>Continued..</vt:lpstr>
      <vt:lpstr>Algorithm</vt:lpstr>
      <vt:lpstr>Deployment</vt:lpstr>
      <vt:lpstr>Result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Windows User</dc:creator>
  <cp:lastModifiedBy>Windows User</cp:lastModifiedBy>
  <cp:revision>10</cp:revision>
  <dcterms:created xsi:type="dcterms:W3CDTF">2024-04-04T04:29:04Z</dcterms:created>
  <dcterms:modified xsi:type="dcterms:W3CDTF">2024-04-04T06:58:24Z</dcterms:modified>
</cp:coreProperties>
</file>