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NFJNIO+PublicSans-Bold"/>
      <p:regular r:id="rId16"/>
    </p:embeddedFont>
    <p:embeddedFont>
      <p:font typeface="VVHLLD+EBGaramond-Bold"/>
      <p:regular r:id="rId17"/>
    </p:embeddedFont>
    <p:embeddedFont>
      <p:font typeface="BCCTHJ+Arial-BoldMT"/>
      <p:regular r:id="rId18"/>
    </p:embeddedFont>
    <p:embeddedFont>
      <p:font typeface="DRALFI+TimesNewRomanPSMT"/>
      <p:regular r:id="rId19"/>
    </p:embeddedFont>
    <p:embeddedFont>
      <p:font typeface="INCHMK+ArialMT"/>
      <p:regular r:id="rId20"/>
    </p:embeddedFont>
    <p:embeddedFont>
      <p:font typeface="JHFUHV+TimesNewRomanPS-BoldItalicMT"/>
      <p:regular r:id="rId21"/>
    </p:embeddedFont>
    <p:embeddedFont>
      <p:font typeface="DUPEMI+Trebuchet-BoldItalic"/>
      <p:regular r:id="rId22"/>
    </p:embeddedFont>
    <p:embeddedFont>
      <p:font typeface="TWHSNC+TimesNewRomanPS-BoldMT"/>
      <p:regular r:id="rId23"/>
    </p:embeddedFont>
    <p:embeddedFont>
      <p:font typeface="POBNKE+TrebuchetMS-Bold"/>
      <p:regular r:id="rId24"/>
    </p:embeddedFont>
    <p:embeddedFont>
      <p:font typeface="QUBEFN+Wingdings-Regular"/>
      <p:regular r:id="rId25"/>
    </p:embeddedFont>
    <p:embeddedFont>
      <p:font typeface="WPQJGP+TrebuchetMS"/>
      <p:regular r:id="rId26"/>
    </p:embeddedFont>
    <p:embeddedFont>
      <p:font typeface="QDGEVN+MicrosoftSansSerif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Chanthini2304/Group_09_A33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2699231"/>
            <a:ext cx="2313342" cy="522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DaunPenh"/>
                <a:cs typeface="DaunPenh"/>
              </a:rPr>
              <a:t>“</a:t>
            </a:r>
            <a:r>
              <a:rPr sz="2400" b="1" dirty="0">
                <a:solidFill>
                  <a:srgbClr val="223669"/>
                </a:solidFill>
                <a:latin typeface="NFJNIO+PublicSans-Bold"/>
                <a:cs typeface="NFJNIO+PublicSans-Bold"/>
              </a:rPr>
              <a:t>To Do Planner</a:t>
            </a:r>
            <a:r>
              <a:rPr sz="2400" b="1" dirty="0">
                <a:solidFill>
                  <a:srgbClr val="223669"/>
                </a:solidFill>
                <a:latin typeface="DaunPenh"/>
                <a:cs typeface="DaunPenh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292" y="3430751"/>
            <a:ext cx="1219413" cy="373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NFJNIO+PublicSans-Bold"/>
                <a:cs typeface="NFJNIO+PublicSans-Bold"/>
              </a:rPr>
              <a:t>TASK</a:t>
            </a:r>
            <a:r>
              <a:rPr sz="2400" b="1" spc="-235" dirty="0">
                <a:solidFill>
                  <a:srgbClr val="223669"/>
                </a:solidFill>
                <a:latin typeface="NFJNIO+PublicSans-Bold"/>
                <a:cs typeface="NFJNIO+PublicSans-Bold"/>
              </a:rPr>
              <a:t> </a:t>
            </a:r>
            <a:r>
              <a:rPr sz="2400" b="1" dirty="0">
                <a:solidFill>
                  <a:srgbClr val="223669"/>
                </a:solidFill>
                <a:latin typeface="NFJNIO+PublicSans-Bold"/>
                <a:cs typeface="NFJNIO+PublicSans-Bold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23427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1" dirty="0">
                <a:solidFill>
                  <a:srgbClr val="C88C32"/>
                </a:solidFill>
                <a:latin typeface="VVHLLD+EBGaramond-Bold"/>
                <a:cs typeface="VVHLLD+EBGaramond-Bold"/>
              </a:rPr>
              <a:t>JOBꢀSEARCHꢀWEBSITE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4" y="2058174"/>
            <a:ext cx="1573068" cy="63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BCCTHJ+Arial-BoldMT"/>
                <a:cs typeface="BCCTHJ+Arial-BoldMT"/>
              </a:rPr>
              <a:t>LMS Username</a:t>
            </a:r>
          </a:p>
          <a:p>
            <a:pPr marL="0" marR="0">
              <a:lnSpc>
                <a:spcPts val="1550"/>
              </a:lnSpc>
              <a:spcBef>
                <a:spcPts val="151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2108a33268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4916" y="2058174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BCCTHJ+Arial-BoldMT"/>
                <a:cs typeface="BCCTHJ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334" y="2058174"/>
            <a:ext cx="715975" cy="63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BCCTHJ+Arial-BoldMT"/>
                <a:cs typeface="BCCTHJ+Arial-BoldMT"/>
              </a:rPr>
              <a:t>Batch</a:t>
            </a:r>
          </a:p>
          <a:p>
            <a:pPr marL="0" marR="0">
              <a:lnSpc>
                <a:spcPts val="1550"/>
              </a:lnSpc>
              <a:spcBef>
                <a:spcPts val="151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A33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5535" y="2455699"/>
            <a:ext cx="1144971" cy="1424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Chanthini. R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Jeevitha. PM</a:t>
            </a:r>
          </a:p>
          <a:p>
            <a:pPr marL="0" marR="0">
              <a:lnSpc>
                <a:spcPts val="1550"/>
              </a:lnSpc>
              <a:spcBef>
                <a:spcPts val="151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Kokilavani.M</a:t>
            </a:r>
          </a:p>
          <a:p>
            <a:pPr marL="0" marR="0">
              <a:lnSpc>
                <a:spcPts val="1564"/>
              </a:lnSpc>
              <a:spcBef>
                <a:spcPts val="1509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INCHMK+ArialMT"/>
                <a:cs typeface="INCHMK+ArialMT"/>
              </a:rPr>
              <a:t>Vinodhini. 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34" y="2851909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2108a33276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01334" y="2851909"/>
            <a:ext cx="458601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A33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134" y="3248119"/>
            <a:ext cx="1031416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2108a33280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01334" y="3246804"/>
            <a:ext cx="46875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INCHMK+ArialMT"/>
                <a:cs typeface="INCHMK+ArialMT"/>
              </a:rPr>
              <a:t>A33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6134" y="3643015"/>
            <a:ext cx="114123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INCHMK+ArialMT"/>
                <a:cs typeface="INCHMK+ArialMT"/>
              </a:rPr>
              <a:t>2108a33305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01334" y="3643015"/>
            <a:ext cx="46875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INCHMK+ArialMT"/>
                <a:cs typeface="INCHMK+Arial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2630899" cy="47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NFJNIO+PublicSans-Bold"/>
                <a:cs typeface="NFJNIO+PublicSans-Bold"/>
              </a:rPr>
              <a:t>TASK-2</a:t>
            </a:r>
          </a:p>
          <a:p>
            <a:pPr marL="201930" marR="0">
              <a:lnSpc>
                <a:spcPts val="1651"/>
              </a:lnSpc>
              <a:spcBef>
                <a:spcPts val="148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NFJNIO+PublicSans-Bold"/>
                <a:cs typeface="NFJNIO+PublicSans-Bold"/>
              </a:rPr>
              <a:t>create front end 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493" y="785862"/>
            <a:ext cx="3880462" cy="953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NCHMK+ArialMT"/>
                <a:cs typeface="INCHMK+ArialMT"/>
              </a:rPr>
              <a:t>•</a:t>
            </a:r>
            <a:r>
              <a:rPr sz="1200" spc="1265" dirty="0">
                <a:solidFill>
                  <a:srgbClr val="000000"/>
                </a:solidFill>
                <a:latin typeface="INCHMK+ArialMT"/>
                <a:cs typeface="INCHMK+Arial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Draw</a:t>
            </a:r>
            <a:r>
              <a:rPr sz="1400" b="1" spc="-49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15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and</a:t>
            </a:r>
            <a:r>
              <a:rPr sz="1400" b="1" spc="-62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-3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design</a:t>
            </a:r>
            <a:r>
              <a:rPr sz="1400" b="1" spc="-43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a</a:t>
            </a:r>
            <a:r>
              <a:rPr sz="1400" b="1" spc="-120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15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uniform</a:t>
            </a:r>
            <a:r>
              <a:rPr sz="1400" b="1" spc="-46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34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front</a:t>
            </a:r>
            <a:r>
              <a:rPr sz="1400" b="1" spc="-57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end</a:t>
            </a:r>
            <a:r>
              <a:rPr sz="1400" b="1" spc="-62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-30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code</a:t>
            </a:r>
            <a:r>
              <a:rPr sz="1400" b="1" spc="-50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for</a:t>
            </a:r>
          </a:p>
          <a:p>
            <a:pPr marL="0" marR="0">
              <a:lnSpc>
                <a:spcPts val="1463"/>
              </a:lnSpc>
              <a:spcBef>
                <a:spcPts val="381"/>
              </a:spcBef>
              <a:spcAft>
                <a:spcPts val="0"/>
              </a:spcAft>
            </a:pPr>
            <a:r>
              <a:rPr sz="1400" b="1" spc="-60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“To</a:t>
            </a:r>
            <a:r>
              <a:rPr sz="1400" b="1" spc="-110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 </a:t>
            </a:r>
            <a:r>
              <a:rPr sz="1400" b="1" spc="-44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Do</a:t>
            </a:r>
            <a:r>
              <a:rPr sz="1400" b="1" spc="-110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 </a:t>
            </a:r>
            <a:r>
              <a:rPr sz="1400" b="1" spc="-94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Planner”</a:t>
            </a:r>
          </a:p>
          <a:p>
            <a:pPr marL="47625" marR="0">
              <a:lnSpc>
                <a:spcPts val="1564"/>
              </a:lnSpc>
              <a:spcBef>
                <a:spcPts val="29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NCHMK+ArialMT"/>
                <a:cs typeface="INCHMK+ArialMT"/>
              </a:rPr>
              <a:t>•</a:t>
            </a:r>
            <a:r>
              <a:rPr sz="1400" spc="821" dirty="0">
                <a:solidFill>
                  <a:srgbClr val="000000"/>
                </a:solidFill>
                <a:latin typeface="INCHMK+ArialMT"/>
                <a:cs typeface="INCHMK+Arial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Draw</a:t>
            </a:r>
            <a:r>
              <a:rPr sz="1400" b="1" spc="-49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15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and</a:t>
            </a:r>
            <a:r>
              <a:rPr sz="1400" b="1" spc="-62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-3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design</a:t>
            </a:r>
            <a:r>
              <a:rPr sz="1400" b="1" spc="-57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a</a:t>
            </a:r>
            <a:r>
              <a:rPr sz="1400" b="1" spc="-110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interactive</a:t>
            </a:r>
            <a:r>
              <a:rPr sz="1400" b="1" spc="-11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3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front</a:t>
            </a:r>
            <a:r>
              <a:rPr sz="1400" b="1" spc="-46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end</a:t>
            </a:r>
            <a:r>
              <a:rPr sz="1400" b="1" spc="-62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-15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code</a:t>
            </a:r>
            <a:r>
              <a:rPr sz="1400" b="1" spc="-115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400" b="1" spc="-1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for</a:t>
            </a:r>
          </a:p>
          <a:p>
            <a:pPr marL="0" marR="0">
              <a:lnSpc>
                <a:spcPts val="1463"/>
              </a:lnSpc>
              <a:spcBef>
                <a:spcPts val="431"/>
              </a:spcBef>
              <a:spcAft>
                <a:spcPts val="0"/>
              </a:spcAft>
            </a:pPr>
            <a:r>
              <a:rPr sz="1400" b="1" spc="-41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“To</a:t>
            </a:r>
            <a:r>
              <a:rPr sz="1400" b="1" spc="-110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 </a:t>
            </a:r>
            <a:r>
              <a:rPr sz="1400" b="1" spc="-44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Do</a:t>
            </a:r>
            <a:r>
              <a:rPr sz="1400" b="1" spc="-110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 </a:t>
            </a:r>
            <a:r>
              <a:rPr sz="1400" b="1" spc="-95" dirty="0">
                <a:solidFill>
                  <a:srgbClr val="000000"/>
                </a:solidFill>
                <a:latin typeface="DUPEMI+Trebuchet-BoldItalic"/>
                <a:cs typeface="DUPEMI+Trebuchet-BoldItalic"/>
              </a:rPr>
              <a:t>Planner”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748" y="2108002"/>
            <a:ext cx="1755080" cy="263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-31" dirty="0">
                <a:solidFill>
                  <a:srgbClr val="0A5293"/>
                </a:solidFill>
                <a:latin typeface="TWHSNC+TimesNewRomanPS-BoldMT"/>
                <a:cs typeface="TWHSNC+TimesNewRomanPS-BoldMT"/>
              </a:rPr>
              <a:t>Evaluation</a:t>
            </a:r>
            <a:r>
              <a:rPr sz="1600" b="1" spc="-23" dirty="0">
                <a:solidFill>
                  <a:srgbClr val="0A5293"/>
                </a:solidFill>
                <a:latin typeface="TWHSNC+TimesNewRomanPS-BoldMT"/>
                <a:cs typeface="TWHSNC+TimesNewRomanPS-BoldMT"/>
              </a:rPr>
              <a:t> </a:t>
            </a:r>
            <a:r>
              <a:rPr sz="1600" b="1" spc="-31" dirty="0">
                <a:solidFill>
                  <a:srgbClr val="0A5293"/>
                </a:solidFill>
                <a:latin typeface="TWHSNC+TimesNewRomanPS-BoldMT"/>
                <a:cs typeface="TWHSNC+TimesNewRomanPS-BoldMT"/>
              </a:rPr>
              <a:t>Metric: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4148" y="2400750"/>
            <a:ext cx="2699934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100%</a:t>
            </a:r>
            <a:r>
              <a:rPr sz="1400" spc="-16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Completion</a:t>
            </a:r>
            <a:r>
              <a:rPr sz="1400" spc="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of</a:t>
            </a:r>
            <a:r>
              <a:rPr sz="1400" spc="-5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5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the</a:t>
            </a:r>
            <a:r>
              <a:rPr sz="1400" spc="-17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2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above</a:t>
            </a:r>
            <a:r>
              <a:rPr sz="1400" spc="-8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2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tasks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1748" y="2773443"/>
            <a:ext cx="1930264" cy="24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78B31"/>
                </a:solidFill>
                <a:latin typeface="POBNKE+TrebuchetMS-Bold"/>
                <a:cs typeface="POBNKE+TrebuchetMS-Bold"/>
              </a:rPr>
              <a:t>Learning</a:t>
            </a:r>
            <a:r>
              <a:rPr sz="1600" b="1" spc="55" dirty="0">
                <a:solidFill>
                  <a:srgbClr val="C78B31"/>
                </a:solidFill>
                <a:latin typeface="POBNKE+TrebuchetMS-Bold"/>
                <a:cs typeface="POBNKE+TrebuchetMS-Bold"/>
              </a:rPr>
              <a:t> </a:t>
            </a:r>
            <a:r>
              <a:rPr sz="1600" b="1" spc="34" dirty="0">
                <a:solidFill>
                  <a:srgbClr val="C78B31"/>
                </a:solidFill>
                <a:latin typeface="POBNKE+TrebuchetMS-Bold"/>
                <a:cs typeface="POBNKE+TrebuchetMS-Bold"/>
              </a:rPr>
              <a:t>Outcome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9393" y="3175450"/>
            <a:ext cx="215428" cy="234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4828" y="3175450"/>
            <a:ext cx="3104854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Developing</a:t>
            </a:r>
            <a:r>
              <a:rPr sz="1400" spc="-3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complicated</a:t>
            </a:r>
            <a:r>
              <a:rPr sz="1400" spc="-6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UI</a:t>
            </a:r>
            <a:r>
              <a:rPr sz="1400" spc="-5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using</a:t>
            </a:r>
            <a:r>
              <a:rPr sz="1400" spc="24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6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HTML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spc="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components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393" y="3614870"/>
            <a:ext cx="215428" cy="68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▪</a:t>
            </a:r>
          </a:p>
          <a:p>
            <a:pPr marL="0" marR="0">
              <a:lnSpc>
                <a:spcPts val="1550"/>
              </a:lnSpc>
              <a:spcBef>
                <a:spcPts val="1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▪</a:t>
            </a:r>
          </a:p>
          <a:p>
            <a:pPr marL="0" marR="0">
              <a:lnSpc>
                <a:spcPts val="1550"/>
              </a:lnSpc>
              <a:spcBef>
                <a:spcPts val="2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4828" y="3614870"/>
            <a:ext cx="3628457" cy="687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Using</a:t>
            </a:r>
            <a:r>
              <a:rPr sz="1400" spc="-5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props</a:t>
            </a:r>
            <a:r>
              <a:rPr sz="14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drilling</a:t>
            </a:r>
            <a:r>
              <a:rPr sz="14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and</a:t>
            </a:r>
            <a:r>
              <a:rPr sz="1400" spc="-5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context</a:t>
            </a:r>
            <a:r>
              <a:rPr sz="1400" spc="-6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2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</a:t>
            </a:r>
            <a:r>
              <a:rPr sz="1400" spc="-5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3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pass</a:t>
            </a:r>
            <a:r>
              <a:rPr sz="1400" spc="-2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3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variables</a:t>
            </a:r>
          </a:p>
          <a:p>
            <a:pPr marL="0" marR="0">
              <a:lnSpc>
                <a:spcPts val="1550"/>
              </a:lnSpc>
              <a:spcBef>
                <a:spcPts val="17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Getting</a:t>
            </a:r>
            <a:r>
              <a:rPr sz="1400" spc="19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familiar</a:t>
            </a:r>
            <a:r>
              <a:rPr sz="1400" spc="-2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or</a:t>
            </a:r>
            <a:r>
              <a:rPr sz="1400" spc="-49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1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with</a:t>
            </a:r>
            <a:r>
              <a:rPr sz="1400" spc="-3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different</a:t>
            </a:r>
            <a:r>
              <a:rPr sz="1400" spc="-8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type</a:t>
            </a:r>
            <a:r>
              <a:rPr sz="1400" spc="-6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of</a:t>
            </a:r>
            <a:r>
              <a:rPr sz="1400" spc="-49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api</a:t>
            </a:r>
            <a:r>
              <a:rPr sz="1400" spc="-3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calls</a:t>
            </a:r>
          </a:p>
          <a:p>
            <a:pPr marL="0" marR="0">
              <a:lnSpc>
                <a:spcPts val="1550"/>
              </a:lnSpc>
              <a:spcBef>
                <a:spcPts val="229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Handling</a:t>
            </a:r>
            <a:r>
              <a:rPr sz="1400" spc="-49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different</a:t>
            </a:r>
            <a:r>
              <a:rPr sz="1400" spc="-7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spc="3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input</a:t>
            </a:r>
            <a:r>
              <a:rPr sz="1400" spc="-7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4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7272" y="786624"/>
            <a:ext cx="1539114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QUBEFN+Wingdings-Regular"/>
                <a:cs typeface="QUBEFN+Wingdings-Regular"/>
              </a:rPr>
              <a:t>§</a:t>
            </a:r>
            <a:r>
              <a:rPr sz="1450" spc="12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1.Introduction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272" y="999983"/>
            <a:ext cx="4233317" cy="1095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QUBEFN+Wingdings-Regular"/>
                <a:cs typeface="QUBEFN+Wingdings-Regular"/>
              </a:rPr>
              <a:t>§</a:t>
            </a:r>
            <a:r>
              <a:rPr sz="1450" spc="12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To-do planners are useful for individuals who</a:t>
            </a:r>
          </a:p>
          <a:p>
            <a:pPr marL="28575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need to manage their personal tasks, as well as for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teams who need to collaborate on projects and</a:t>
            </a:r>
          </a:p>
          <a:p>
            <a:pPr marL="28575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ensure that tasks are completed on time. They can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also help to reduce stress and improve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022" y="2073881"/>
            <a:ext cx="3577184" cy="44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productivity by providing a clear overview of</a:t>
            </a:r>
          </a:p>
          <a:p>
            <a:pPr marL="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tasks and deadlines.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272" y="2493504"/>
            <a:ext cx="4253410" cy="1522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QUBEFN+Wingdings-Regular"/>
                <a:cs typeface="QUBEFN+Wingdings-Regular"/>
              </a:rPr>
              <a:t>§</a:t>
            </a:r>
            <a:r>
              <a:rPr sz="1450" spc="12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A to-do planner typically includes features such as</a:t>
            </a:r>
          </a:p>
          <a:p>
            <a:pPr marL="285750" marR="0">
              <a:lnSpc>
                <a:spcPts val="1550"/>
              </a:lnSpc>
              <a:spcBef>
                <a:spcPts val="126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a task list, calendar, reminders, and notes. Users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can create tasks, set due dates, and assign</a:t>
            </a:r>
          </a:p>
          <a:p>
            <a:pPr marL="285750" marR="0">
              <a:lnSpc>
                <a:spcPts val="1550"/>
              </a:lnSpc>
              <a:spcBef>
                <a:spcPts val="7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priorities to each task. The calendar view allows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users to view their tasks for a specific day, week,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or month, and the reminder feature sends</a:t>
            </a:r>
          </a:p>
          <a:p>
            <a:pPr marL="285750" marR="0">
              <a:lnSpc>
                <a:spcPts val="1550"/>
              </a:lnSpc>
              <a:spcBef>
                <a:spcPts val="129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WHSNC+TimesNewRomanPS-BoldMT"/>
                <a:cs typeface="TWHSNC+TimesNewRomanPS-BoldMT"/>
              </a:rPr>
              <a:t>notifications when tasks are due.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39" y="735786"/>
            <a:ext cx="2645965" cy="653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STEP WISE DESCRIPTION.</a:t>
            </a:r>
          </a:p>
          <a:p>
            <a:pPr marL="329565" marR="0">
              <a:lnSpc>
                <a:spcPts val="1771"/>
              </a:lnSpc>
              <a:spcBef>
                <a:spcPts val="1254"/>
              </a:spcBef>
              <a:spcAft>
                <a:spcPts val="0"/>
              </a:spcAft>
            </a:pPr>
            <a:r>
              <a:rPr sz="1600" spc="43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Define</a:t>
            </a:r>
            <a:r>
              <a:rPr sz="1600" spc="-30" dirty="0">
                <a:solidFill>
                  <a:srgbClr val="FFFFFF"/>
                </a:solidFill>
                <a:latin typeface="DRALFI+TimesNewRomanPSMT"/>
                <a:cs typeface="DRALFI+TimesNewRomanPSMT"/>
              </a:rPr>
              <a:t> </a:t>
            </a:r>
            <a:r>
              <a:rPr sz="1600" spc="28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115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28" dirty="0">
                <a:solidFill>
                  <a:srgbClr val="FFFFFF"/>
                </a:solidFill>
                <a:latin typeface="WPQJGP+TrebuchetMS"/>
                <a:cs typeface="WPQJGP+TrebuchetMS"/>
              </a:rPr>
              <a:t>requirement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504" y="1175500"/>
            <a:ext cx="210675" cy="20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1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504" y="1389439"/>
            <a:ext cx="4537709" cy="1462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7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8" dirty="0">
                <a:solidFill>
                  <a:srgbClr val="FFFFFF"/>
                </a:solidFill>
                <a:latin typeface="WPQJGP+TrebuchetMS"/>
                <a:cs typeface="WPQJGP+TrebuchetMS"/>
              </a:rPr>
              <a:t>Choose</a:t>
            </a:r>
            <a:r>
              <a:rPr sz="1600" spc="-91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28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105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3" dirty="0">
                <a:solidFill>
                  <a:srgbClr val="FFFFFF"/>
                </a:solidFill>
                <a:latin typeface="WPQJGP+TrebuchetMS"/>
                <a:cs typeface="WPQJGP+TrebuchetMS"/>
              </a:rPr>
              <a:t>framework</a:t>
            </a:r>
          </a:p>
          <a:p>
            <a:pPr marL="0" marR="0">
              <a:lnSpc>
                <a:spcPts val="1617"/>
              </a:lnSpc>
              <a:spcBef>
                <a:spcPts val="302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3" dirty="0">
                <a:solidFill>
                  <a:srgbClr val="FFFFFF"/>
                </a:solidFill>
                <a:latin typeface="WPQJGP+TrebuchetMS"/>
                <a:cs typeface="WPQJGP+TrebuchetMS"/>
              </a:rPr>
              <a:t>Create</a:t>
            </a:r>
            <a:r>
              <a:rPr sz="1600" spc="-81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38" dirty="0">
                <a:solidFill>
                  <a:srgbClr val="FFFFFF"/>
                </a:solidFill>
                <a:latin typeface="WPQJGP+TrebuchetMS"/>
                <a:cs typeface="WPQJGP+TrebuchetMS"/>
              </a:rPr>
              <a:t>header</a:t>
            </a:r>
            <a:r>
              <a:rPr sz="1600" spc="-75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,</a:t>
            </a:r>
            <a:r>
              <a:rPr sz="1600" spc="110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54" dirty="0">
                <a:solidFill>
                  <a:srgbClr val="FFFFFF"/>
                </a:solidFill>
                <a:latin typeface="WPQJGP+TrebuchetMS"/>
                <a:cs typeface="WPQJGP+TrebuchetMS"/>
              </a:rPr>
              <a:t>home</a:t>
            </a:r>
            <a:r>
              <a:rPr sz="1600" spc="-87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64" dirty="0">
                <a:solidFill>
                  <a:srgbClr val="FFFFFF"/>
                </a:solidFill>
                <a:latin typeface="WPQJGP+TrebuchetMS"/>
                <a:cs typeface="WPQJGP+TrebuchetMS"/>
              </a:rPr>
              <a:t>,features</a:t>
            </a:r>
            <a:r>
              <a:rPr sz="1600" spc="-87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34" dirty="0">
                <a:solidFill>
                  <a:srgbClr val="FFFFFF"/>
                </a:solidFill>
                <a:latin typeface="WPQJGP+TrebuchetMS"/>
                <a:cs typeface="WPQJGP+TrebuchetMS"/>
              </a:rPr>
              <a:t>,products,</a:t>
            </a:r>
          </a:p>
          <a:p>
            <a:pPr marL="317500" marR="0">
              <a:lnSpc>
                <a:spcPts val="1617"/>
              </a:lnSpc>
              <a:spcBef>
                <a:spcPts val="352"/>
              </a:spcBef>
              <a:spcAft>
                <a:spcPts val="0"/>
              </a:spcAft>
            </a:pPr>
            <a:r>
              <a:rPr sz="1600" spc="34" dirty="0">
                <a:solidFill>
                  <a:srgbClr val="FFFFFF"/>
                </a:solidFill>
                <a:latin typeface="WPQJGP+TrebuchetMS"/>
                <a:cs typeface="WPQJGP+TrebuchetMS"/>
              </a:rPr>
              <a:t>categories</a:t>
            </a:r>
            <a:r>
              <a:rPr sz="1600" spc="-9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9" dirty="0">
                <a:solidFill>
                  <a:srgbClr val="FFFFFF"/>
                </a:solidFill>
                <a:latin typeface="WPQJGP+TrebuchetMS"/>
                <a:cs typeface="WPQJGP+TrebuchetMS"/>
              </a:rPr>
              <a:t>section.</a:t>
            </a:r>
          </a:p>
          <a:p>
            <a:pPr marL="0" marR="0">
              <a:lnSpc>
                <a:spcPts val="1617"/>
              </a:lnSpc>
              <a:spcBef>
                <a:spcPts val="302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WPQJGP+TrebuchetMS"/>
                <a:cs typeface="WPQJGP+TrebuchetMS"/>
              </a:rPr>
              <a:t>Write</a:t>
            </a:r>
            <a:r>
              <a:rPr sz="1600" spc="-81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34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93" dirty="0">
                <a:solidFill>
                  <a:srgbClr val="FFFFFF"/>
                </a:solidFill>
                <a:latin typeface="WPQJGP+TrebuchetMS"/>
                <a:cs typeface="WPQJGP+TrebuchetMS"/>
              </a:rPr>
              <a:t>HTML,</a:t>
            </a:r>
            <a:r>
              <a:rPr sz="1600" spc="-13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WPQJGP+TrebuchetMS"/>
                <a:cs typeface="WPQJGP+TrebuchetMS"/>
              </a:rPr>
              <a:t>CS</a:t>
            </a:r>
            <a:r>
              <a:rPr sz="1600" spc="-303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S</a:t>
            </a:r>
            <a:r>
              <a:rPr sz="1600" spc="243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WPQJGP+TrebuchetMS"/>
                <a:cs typeface="WPQJGP+TrebuchetMS"/>
              </a:rPr>
              <a:t>and</a:t>
            </a:r>
            <a:r>
              <a:rPr sz="1600" spc="-88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JavaS</a:t>
            </a:r>
            <a:r>
              <a:rPr sz="1600" spc="-324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c</a:t>
            </a:r>
            <a:r>
              <a:rPr sz="1600" spc="-320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31" dirty="0">
                <a:solidFill>
                  <a:srgbClr val="FFFFFF"/>
                </a:solidFill>
                <a:latin typeface="WPQJGP+TrebuchetMS"/>
                <a:cs typeface="WPQJGP+TrebuchetMS"/>
              </a:rPr>
              <a:t>ript</a:t>
            </a:r>
            <a:r>
              <a:rPr sz="1600" spc="-15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64" dirty="0">
                <a:solidFill>
                  <a:srgbClr val="FFFFFF"/>
                </a:solidFill>
                <a:latin typeface="WPQJGP+TrebuchetMS"/>
                <a:cs typeface="WPQJGP+TrebuchetMS"/>
              </a:rPr>
              <a:t>code</a:t>
            </a:r>
          </a:p>
          <a:p>
            <a:pPr marL="0" marR="0">
              <a:lnSpc>
                <a:spcPts val="1617"/>
              </a:lnSpc>
              <a:spcBef>
                <a:spcPts val="302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3" dirty="0">
                <a:solidFill>
                  <a:srgbClr val="FFFFFF"/>
                </a:solidFill>
                <a:latin typeface="WPQJGP+TrebuchetMS"/>
                <a:cs typeface="WPQJGP+TrebuchetMS"/>
              </a:rPr>
              <a:t>Integrate</a:t>
            </a:r>
            <a:r>
              <a:rPr sz="1600" spc="-83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WPQJGP+TrebuchetMS"/>
                <a:cs typeface="WPQJGP+TrebuchetMS"/>
              </a:rPr>
              <a:t>with</a:t>
            </a:r>
            <a:r>
              <a:rPr sz="1600" spc="-133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138" dirty="0">
                <a:solidFill>
                  <a:srgbClr val="FFFFFF"/>
                </a:solidFill>
                <a:latin typeface="WPQJGP+TrebuchetMS"/>
                <a:cs typeface="WPQJGP+TrebuchetMS"/>
              </a:rPr>
              <a:t>APIs</a:t>
            </a:r>
          </a:p>
          <a:p>
            <a:pPr marL="0" marR="0">
              <a:lnSpc>
                <a:spcPts val="1617"/>
              </a:lnSpc>
              <a:spcBef>
                <a:spcPts val="302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1" dirty="0">
                <a:solidFill>
                  <a:srgbClr val="FFFFFF"/>
                </a:solidFill>
                <a:latin typeface="WPQJGP+TrebuchetMS"/>
                <a:cs typeface="WPQJGP+TrebuchetMS"/>
              </a:rPr>
              <a:t>Test</a:t>
            </a:r>
            <a:r>
              <a:rPr sz="1600" spc="-58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7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9" dirty="0">
                <a:solidFill>
                  <a:srgbClr val="FFFFFF"/>
                </a:solidFill>
                <a:latin typeface="WPQJGP+TrebuchetMS"/>
                <a:cs typeface="WPQJGP+TrebuchetMS"/>
              </a:rPr>
              <a:t>website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504" y="2852480"/>
            <a:ext cx="3570078" cy="48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17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8" dirty="0">
                <a:solidFill>
                  <a:srgbClr val="FFFFFF"/>
                </a:solidFill>
                <a:latin typeface="WPQJGP+TrebuchetMS"/>
                <a:cs typeface="WPQJGP+TrebuchetMS"/>
              </a:rPr>
              <a:t>Deploy</a:t>
            </a:r>
            <a:r>
              <a:rPr sz="1600" spc="-12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28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115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3" dirty="0">
                <a:solidFill>
                  <a:srgbClr val="FFFFFF"/>
                </a:solidFill>
                <a:latin typeface="WPQJGP+TrebuchetMS"/>
                <a:cs typeface="WPQJGP+TrebuchetMS"/>
              </a:rPr>
              <a:t>website</a:t>
            </a:r>
          </a:p>
          <a:p>
            <a:pPr marL="0" marR="0">
              <a:lnSpc>
                <a:spcPts val="1617"/>
              </a:lnSpc>
              <a:spcBef>
                <a:spcPts val="302"/>
              </a:spcBef>
              <a:spcAft>
                <a:spcPts val="0"/>
              </a:spcAft>
            </a:pPr>
            <a:r>
              <a:rPr sz="1300" dirty="0">
                <a:solidFill>
                  <a:srgbClr val="FFFFFF"/>
                </a:solidFill>
                <a:latin typeface="QDGEVN+MicrosoftSansSerif"/>
                <a:cs typeface="QDGEVN+MicrosoftSansSerif"/>
              </a:rPr>
              <a:t>▪</a:t>
            </a:r>
            <a:r>
              <a:rPr sz="1300" spc="17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M</a:t>
            </a:r>
            <a:r>
              <a:rPr sz="1600" spc="-259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a</a:t>
            </a:r>
            <a:r>
              <a:rPr sz="1600" spc="-329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dirty="0">
                <a:solidFill>
                  <a:srgbClr val="FFFFFF"/>
                </a:solidFill>
                <a:latin typeface="WPQJGP+TrebuchetMS"/>
                <a:cs typeface="WPQJGP+TrebuchetMS"/>
              </a:rPr>
              <a:t>intain</a:t>
            </a:r>
            <a:r>
              <a:rPr sz="1600" spc="-110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56" dirty="0">
                <a:solidFill>
                  <a:srgbClr val="FFFFFF"/>
                </a:solidFill>
                <a:latin typeface="WPQJGP+TrebuchetMS"/>
                <a:cs typeface="WPQJGP+TrebuchetMS"/>
              </a:rPr>
              <a:t>and</a:t>
            </a:r>
            <a:r>
              <a:rPr sz="1600" spc="-97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9" dirty="0">
                <a:solidFill>
                  <a:srgbClr val="FFFFFF"/>
                </a:solidFill>
                <a:latin typeface="WPQJGP+TrebuchetMS"/>
                <a:cs typeface="WPQJGP+TrebuchetMS"/>
              </a:rPr>
              <a:t>update</a:t>
            </a:r>
            <a:r>
              <a:rPr sz="1600" spc="-130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WPQJGP+TrebuchetMS"/>
                <a:cs typeface="WPQJGP+TrebuchetMS"/>
              </a:rPr>
              <a:t>the</a:t>
            </a:r>
            <a:r>
              <a:rPr sz="1600" spc="-72" dirty="0">
                <a:solidFill>
                  <a:srgbClr val="FFFFFF"/>
                </a:solidFill>
                <a:latin typeface="WPQJGP+TrebuchetMS"/>
                <a:cs typeface="WPQJGP+TrebuchetMS"/>
              </a:rPr>
              <a:t> </a:t>
            </a:r>
            <a:r>
              <a:rPr sz="1600" spc="49" dirty="0">
                <a:solidFill>
                  <a:srgbClr val="FFFFFF"/>
                </a:solidFill>
                <a:latin typeface="WPQJGP+TrebuchetMS"/>
                <a:cs typeface="WPQJGP+TrebuchetMS"/>
              </a:rPr>
              <a:t>website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903" y="807990"/>
            <a:ext cx="1607084" cy="20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SYSTEM OVERVIEW: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903" y="1137885"/>
            <a:ext cx="4144633" cy="535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65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 key features required in the system are as follows,</a:t>
            </a:r>
          </a:p>
          <a:p>
            <a:pPr marL="0" marR="0">
              <a:lnSpc>
                <a:spcPts val="1321"/>
              </a:lnSpc>
              <a:spcBef>
                <a:spcPts val="12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Text bar: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5903" y="1797675"/>
            <a:ext cx="4312168" cy="434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3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4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spc="3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3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14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sz="1400" spc="3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3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400" spc="3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34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400" spc="32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3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</a:p>
          <a:p>
            <a:pPr marL="0" marR="0">
              <a:lnSpc>
                <a:spcPts val="1321"/>
              </a:lnSpc>
              <a:spcBef>
                <a:spcPts val="4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planned by the user is to be typed.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903" y="2355866"/>
            <a:ext cx="824408" cy="20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Add task: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903" y="2685761"/>
            <a:ext cx="4314588" cy="434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400" spc="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planned</a:t>
            </a:r>
            <a:r>
              <a:rPr sz="1400" spc="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</a:p>
          <a:p>
            <a:pPr marL="0" marR="0">
              <a:lnSpc>
                <a:spcPts val="1321"/>
              </a:lnSpc>
              <a:spcBef>
                <a:spcPts val="4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 application.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903" y="3243952"/>
            <a:ext cx="480566" cy="205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Edit: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5903" y="3573847"/>
            <a:ext cx="3210105" cy="535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65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 module helps to edit the added task.</a:t>
            </a:r>
          </a:p>
          <a:p>
            <a:pPr marL="0" marR="0">
              <a:lnSpc>
                <a:spcPts val="1321"/>
              </a:lnSpc>
              <a:spcBef>
                <a:spcPts val="12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Delete: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5903" y="4233638"/>
            <a:ext cx="4318508" cy="434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80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400" spc="79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400" spc="79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78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delete</a:t>
            </a:r>
            <a:r>
              <a:rPr sz="1400" spc="7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80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planned</a:t>
            </a:r>
            <a:r>
              <a:rPr sz="1400" spc="8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</a:p>
          <a:p>
            <a:pPr marL="0" marR="0">
              <a:lnSpc>
                <a:spcPts val="1321"/>
              </a:lnSpc>
              <a:spcBef>
                <a:spcPts val="476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completing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1581936" cy="25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22366A"/>
                </a:solidFill>
                <a:latin typeface="BCCTHJ+Arial-BoldMT"/>
                <a:cs typeface="BCCTHJ+Arial-BoldMT"/>
              </a:rPr>
              <a:t>“</a:t>
            </a:r>
            <a:r>
              <a:rPr sz="1500" b="1" dirty="0">
                <a:solidFill>
                  <a:srgbClr val="22366A"/>
                </a:solidFill>
                <a:latin typeface="NFJNIO+PublicSans-Bold"/>
                <a:cs typeface="NFJNIO+PublicSans-Bold"/>
              </a:rPr>
              <a:t>To Do Planner</a:t>
            </a:r>
            <a:r>
              <a:rPr sz="1500" b="1" dirty="0">
                <a:solidFill>
                  <a:srgbClr val="22366A"/>
                </a:solidFill>
                <a:latin typeface="BCCTHJ+Arial-BoldMT"/>
                <a:cs typeface="BCCTHJ+Arial-BoldMT"/>
              </a:rPr>
              <a:t>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156" y="713875"/>
            <a:ext cx="233747" cy="73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UBEFN+Wingdings-Regular"/>
                <a:cs typeface="QUBEFN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2343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UBEFN+Wingdings-Regular"/>
                <a:cs typeface="QUBEFN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907" y="760533"/>
            <a:ext cx="787586" cy="1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0000"/>
                </a:solidFill>
                <a:latin typeface="JHFUHV+TimesNewRomanPS-BoldItalicMT"/>
                <a:cs typeface="JHFUHV+TimesNewRomanPS-BoldItalicMT"/>
              </a:rPr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906" y="1250468"/>
            <a:ext cx="4032449" cy="1198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The To-Do Planner is a system designed to help individuals or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organizations prioritize and manage their daily tasks effectively. It</a:t>
            </a:r>
          </a:p>
          <a:p>
            <a:pPr marL="0" marR="0">
              <a:lnSpc>
                <a:spcPts val="1218"/>
              </a:lnSpc>
              <a:spcBef>
                <a:spcPts val="15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involves breaking down goals into smaller, more manageable tasks,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assigning deadlines to each task, and prioritizing them based on their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importance. The To-Do Planner can help individuals or organizations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stay organized, focused, and productive, and make progress towards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achieving their goals.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7156" y="2556247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QUBEFN+Wingdings-Regular"/>
                <a:cs typeface="QUBEFN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2906" y="2591587"/>
            <a:ext cx="4133269" cy="1031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The To-Do Planner system should take into account both external and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internal requirements, such as regulatory compliance, stakeholder</a:t>
            </a:r>
          </a:p>
          <a:p>
            <a:pPr marL="0" marR="0">
              <a:lnSpc>
                <a:spcPts val="1218"/>
              </a:lnSpc>
              <a:spcBef>
                <a:spcPts val="15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expectations, organizational goals, and resource constraints. By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considering these requirements when developing and implementing the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To-Do Planner, individuals or organizations can ensure that the system</a:t>
            </a:r>
          </a:p>
          <a:p>
            <a:pPr marL="0" marR="0">
              <a:lnSpc>
                <a:spcPts val="1218"/>
              </a:lnSpc>
              <a:spcBef>
                <a:spcPts val="101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is effective, efficient, and aligned with their goals and objectives.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430" y="237811"/>
            <a:ext cx="3029991" cy="375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pc="-40" dirty="0">
                <a:solidFill>
                  <a:srgbClr val="C78B31"/>
                </a:solidFill>
                <a:latin typeface="TWHSNC+TimesNewRomanPS-BoldMT"/>
                <a:cs typeface="TWHSNC+TimesNewRomanPS-BoldMT"/>
              </a:rPr>
              <a:t>Assessment</a:t>
            </a:r>
            <a:r>
              <a:rPr sz="2400" b="1" spc="-25" dirty="0">
                <a:solidFill>
                  <a:srgbClr val="C78B31"/>
                </a:solidFill>
                <a:latin typeface="TWHSNC+TimesNewRomanPS-BoldMT"/>
                <a:cs typeface="TWHSNC+TimesNewRomanPS-BoldMT"/>
              </a:rPr>
              <a:t> </a:t>
            </a:r>
            <a:r>
              <a:rPr sz="2400" b="1" spc="-66" dirty="0">
                <a:solidFill>
                  <a:srgbClr val="C78B31"/>
                </a:solidFill>
                <a:latin typeface="TWHSNC+TimesNewRomanPS-BoldMT"/>
                <a:cs typeface="TWHSNC+TimesNewRomanPS-BoldMT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428" y="1118513"/>
            <a:ext cx="1509141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Setup</a:t>
            </a:r>
            <a:r>
              <a:rPr sz="10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Project</a:t>
            </a:r>
            <a:r>
              <a:rPr sz="1000" spc="-2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for</a:t>
            </a:r>
            <a:r>
              <a:rPr sz="1000" spc="-3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Calculator</a:t>
            </a:r>
          </a:p>
          <a:p>
            <a:pPr marL="510222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spc="-2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1738" y="1113348"/>
            <a:ext cx="1538034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Setup</a:t>
            </a:r>
            <a:r>
              <a:rPr sz="10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basic</a:t>
            </a:r>
            <a:r>
              <a:rPr sz="1000" spc="-3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1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structureof</a:t>
            </a:r>
            <a:r>
              <a:rPr sz="1000" spc="-6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text-</a:t>
            </a:r>
          </a:p>
          <a:p>
            <a:pPr marL="0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spc="-1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editor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2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237" y="2183006"/>
            <a:ext cx="1836527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Create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</a:t>
            </a:r>
            <a:r>
              <a:rPr sz="1000" spc="-9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main</a:t>
            </a:r>
            <a:r>
              <a:rPr sz="1000" spc="1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component </a:t>
            </a:r>
            <a:r>
              <a:rPr sz="1000" spc="-1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with</a:t>
            </a: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the</a:t>
            </a:r>
          </a:p>
          <a:p>
            <a:pPr marL="334644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outer</a:t>
            </a:r>
            <a:r>
              <a:rPr sz="1000" spc="-3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1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structureof</a:t>
            </a:r>
            <a:r>
              <a:rPr sz="1000" spc="-7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2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8521" y="2223949"/>
            <a:ext cx="1579244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Create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main</a:t>
            </a:r>
            <a:r>
              <a:rPr sz="1000" spc="1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component </a:t>
            </a:r>
            <a:r>
              <a:rPr sz="1000" spc="-1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with</a:t>
            </a:r>
          </a:p>
          <a:p>
            <a:pPr marL="0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spc="-4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all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featurebuttons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3585" y="2288424"/>
            <a:ext cx="1231887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31" dirty="0">
                <a:solidFill>
                  <a:srgbClr val="213669"/>
                </a:solidFill>
                <a:latin typeface="TWHSNC+TimesNewRomanPS-BoldMT"/>
                <a:cs typeface="TWHSNC+TimesNewRomanPS-BoldMT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3236" y="3355061"/>
            <a:ext cx="1562732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Create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</a:t>
            </a:r>
            <a:r>
              <a:rPr sz="1000" spc="-9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`evaluateExpresion`</a:t>
            </a:r>
          </a:p>
          <a:p>
            <a:pPr marL="127317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function</a:t>
            </a:r>
            <a:r>
              <a:rPr sz="1000" spc="-2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</a:t>
            </a:r>
            <a:r>
              <a:rPr sz="1000" spc="-5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evaluate</a:t>
            </a:r>
            <a:r>
              <a:rPr sz="1000" spc="-1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4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value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2667" y="3389145"/>
            <a:ext cx="1484801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Create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</a:t>
            </a:r>
            <a:r>
              <a:rPr sz="1000" spc="-9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json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2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object</a:t>
            </a:r>
            <a:r>
              <a:rPr sz="10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</a:t>
            </a:r>
            <a:r>
              <a:rPr sz="1000" spc="-5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store</a:t>
            </a:r>
          </a:p>
          <a:p>
            <a:pPr marL="0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data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2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for</a:t>
            </a:r>
            <a:r>
              <a:rPr sz="1000" spc="-2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4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text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8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5236" y="4103413"/>
            <a:ext cx="1562732" cy="33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Create</a:t>
            </a:r>
            <a:r>
              <a:rPr sz="1000" spc="-4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a</a:t>
            </a:r>
            <a:r>
              <a:rPr sz="1000" spc="-93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`evaluateExpresion`</a:t>
            </a:r>
          </a:p>
          <a:p>
            <a:pPr marL="127317" marR="0">
              <a:lnSpc>
                <a:spcPts val="1107"/>
              </a:lnSpc>
              <a:spcBef>
                <a:spcPts val="9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function</a:t>
            </a:r>
            <a:r>
              <a:rPr sz="1000" spc="-2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</a:t>
            </a:r>
            <a:r>
              <a:rPr sz="1000" spc="-5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3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evaluate</a:t>
            </a:r>
            <a:r>
              <a:rPr sz="1000" spc="-1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4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72436" y="4220556"/>
            <a:ext cx="1371917" cy="178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Push</a:t>
            </a:r>
            <a:r>
              <a:rPr sz="1000" spc="-77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both</a:t>
            </a:r>
            <a:r>
              <a:rPr sz="1000" spc="-5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25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code</a:t>
            </a:r>
            <a:r>
              <a:rPr sz="1000" spc="-41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to</a:t>
            </a:r>
            <a:r>
              <a:rPr sz="1000" spc="-36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DRALFI+TimesNewRomanPSMT"/>
                <a:cs typeface="DRALFI+TimesNewRomanPSMT"/>
              </a:rPr>
              <a:t>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29858" y="701416"/>
            <a:ext cx="2114520" cy="29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S</a:t>
            </a:r>
            <a:r>
              <a:rPr sz="1800" b="1" spc="-120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u</a:t>
            </a:r>
            <a:r>
              <a:rPr sz="1800" b="1" spc="-122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800" b="1" spc="20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bmission</a:t>
            </a:r>
            <a:r>
              <a:rPr sz="1800" b="1" spc="-141" dirty="0">
                <a:solidFill>
                  <a:srgbClr val="FFFFFF"/>
                </a:solidFill>
                <a:latin typeface="JHFUHV+TimesNewRomanPS-BoldItalicMT"/>
                <a:cs typeface="JHFUHV+TimesNewRomanPS-BoldItalic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DUPEMI+Trebuchet-BoldItalic"/>
                <a:cs typeface="DUPEMI+Trebuchet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94699" y="2219706"/>
            <a:ext cx="2957710" cy="5069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sz="1600" u="sng" dirty="0">
                <a:solidFill>
                  <a:srgbClr val="FFFFFF"/>
                </a:solidFill>
                <a:latin typeface="DRALFI+TimesNewRomanPSMT"/>
                <a:cs typeface="DRALFI+TimesNewRomanPSM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https://github.com/Chanthini2304/</a:t>
            </a:r>
          </a:p>
          <a:p>
            <a:pPr marL="0" marR="0">
              <a:lnSpc>
                <a:spcPts val="1771"/>
              </a:lnSpc>
              <a:spcBef>
                <a:spcPts val="148"/>
              </a:spcBef>
              <a:spcAft>
                <a:spcPts val="0"/>
              </a:spcAft>
            </a:pPr>
            <a:r>
              <a:rPr sz="1600" u="sng" dirty="0">
                <a:solidFill>
                  <a:srgbClr val="FFFFFF"/>
                </a:solidFill>
                <a:latin typeface="DRALFI+TimesNewRomanPSMT"/>
                <a:cs typeface="DRALFI+TimesNewRomanPSM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Group_09_A33.git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PresentationFormat>On-screen Show (16:9)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Calibri</vt:lpstr>
      <vt:lpstr>DaunPenh</vt:lpstr>
      <vt:lpstr>NFJNIO+PublicSans-Bold</vt:lpstr>
      <vt:lpstr>VVHLLD+EBGaramond-Bold</vt:lpstr>
      <vt:lpstr>BCCTHJ+Arial-BoldMT</vt:lpstr>
      <vt:lpstr>DRALFI+TimesNewRomanPSMT</vt:lpstr>
      <vt:lpstr>INCHMK+ArialMT</vt:lpstr>
      <vt:lpstr>JHFUHV+TimesNewRomanPS-BoldItalicMT</vt:lpstr>
      <vt:lpstr>DUPEMI+Trebuchet-BoldItalic</vt:lpstr>
      <vt:lpstr>TWHSNC+TimesNewRomanPS-BoldMT</vt:lpstr>
      <vt:lpstr>POBNKE+TrebuchetMS-Bold</vt:lpstr>
      <vt:lpstr>QUBEFN+Wingdings-Regular</vt:lpstr>
      <vt:lpstr>Times New Roman</vt:lpstr>
      <vt:lpstr>WPQJGP+TrebuchetMS</vt:lpstr>
      <vt:lpstr>QDGEVN+MicrosoftSansSerif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chan</cp:lastModifiedBy>
  <cp:revision>2</cp:revision>
  <dcterms:modified xsi:type="dcterms:W3CDTF">2023-04-05T16:55:56Z</dcterms:modified>
</cp:coreProperties>
</file>