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48" y="3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683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07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10971" y="562107"/>
            <a:ext cx="998220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2000" b="1" dirty="0">
                <a:solidFill>
                  <a:srgbClr val="0F0F0F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2000" b="1" i="0" dirty="0">
                <a:solidFill>
                  <a:srgbClr val="0F0F0F"/>
                </a:solidFill>
                <a:effectLst/>
                <a:latin typeface="Castellar" panose="020A0402060406010301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>
                <a:solidFill>
                  <a:srgbClr val="0F0F0F"/>
                </a:solidFill>
                <a:effectLst/>
                <a:latin typeface="Castellar" panose="020A0402060406010301" pitchFamily="18" charset="0"/>
              </a:rPr>
              <a:t/>
            </a:r>
            <a:br>
              <a:rPr lang="en-US" sz="2000" b="1" i="0" dirty="0">
                <a:solidFill>
                  <a:srgbClr val="0F0F0F"/>
                </a:solidFill>
                <a:effectLst/>
                <a:latin typeface="Castellar" panose="020A0402060406010301" pitchFamily="18" charset="0"/>
              </a:rPr>
            </a:br>
            <a:endParaRPr sz="2000" spc="15" dirty="0">
              <a:latin typeface="Castellar" panose="020A0402060406010301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896771" y="3288118"/>
            <a:ext cx="8610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Rounded MT Bold" panose="020F0704030504030204" pitchFamily="34" charset="0"/>
              </a:rPr>
              <a:t>STUDENT </a:t>
            </a:r>
            <a:r>
              <a:rPr lang="en-US" sz="2000" b="1" dirty="0" smtClean="0">
                <a:latin typeface="Arial Rounded MT Bold" panose="020F0704030504030204" pitchFamily="34" charset="0"/>
              </a:rPr>
              <a:t>NAME : KAVIYA.K </a:t>
            </a:r>
          </a:p>
          <a:p>
            <a:endParaRPr lang="en-US" sz="2000" b="1" dirty="0">
              <a:latin typeface="Arial Rounded MT Bold" panose="020F0704030504030204" pitchFamily="34" charset="0"/>
            </a:endParaRPr>
          </a:p>
          <a:p>
            <a:r>
              <a:rPr lang="en-US" sz="2000" b="1" dirty="0">
                <a:latin typeface="Arial Rounded MT Bold" panose="020F0704030504030204" pitchFamily="34" charset="0"/>
              </a:rPr>
              <a:t>REGISTER </a:t>
            </a:r>
            <a:r>
              <a:rPr lang="en-US" sz="2000" b="1" dirty="0" smtClean="0">
                <a:latin typeface="Arial Rounded MT Bold" panose="020F0704030504030204" pitchFamily="34" charset="0"/>
              </a:rPr>
              <a:t>NO     :2213371036126</a:t>
            </a:r>
          </a:p>
          <a:p>
            <a:endParaRPr lang="en-US" sz="2000" b="1" dirty="0" smtClean="0">
              <a:latin typeface="Arial Rounded MT Bold" panose="020F0704030504030204" pitchFamily="34" charset="0"/>
            </a:endParaRPr>
          </a:p>
          <a:p>
            <a:r>
              <a:rPr lang="en-US" sz="2000" b="1" dirty="0" smtClean="0">
                <a:latin typeface="Arial Rounded MT Bold" panose="020F0704030504030204" pitchFamily="34" charset="0"/>
              </a:rPr>
              <a:t>DEPARTMENT     :B.COM(GENERAL)</a:t>
            </a:r>
          </a:p>
          <a:p>
            <a:endParaRPr lang="en-US" sz="2000" b="1" dirty="0" smtClean="0">
              <a:latin typeface="Arial Rounded MT Bold" panose="020F0704030504030204" pitchFamily="34" charset="0"/>
            </a:endParaRPr>
          </a:p>
          <a:p>
            <a:r>
              <a:rPr lang="en-US" sz="2000" b="1" dirty="0" smtClean="0">
                <a:latin typeface="Arial Rounded MT Bold" panose="020F0704030504030204" pitchFamily="34" charset="0"/>
              </a:rPr>
              <a:t>COLLEGE             : QUAID-E-MILLATH GOVERNMENT COLLEGE.</a:t>
            </a:r>
          </a:p>
          <a:p>
            <a:r>
              <a:rPr lang="en-US" sz="2000" b="1" dirty="0" smtClean="0">
                <a:latin typeface="Castellar" panose="020A0402060406010301" pitchFamily="18" charset="0"/>
              </a:rPr>
              <a:t>          </a:t>
            </a:r>
            <a:endParaRPr lang="en-IN" sz="2000" b="1" dirty="0">
              <a:latin typeface="Castellar" panose="020A0402060406010301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9600" y="302965"/>
            <a:ext cx="3303904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15" dirty="0" smtClean="0">
                <a:latin typeface="Castellar" panose="020A0402060406010301" pitchFamily="18" charset="0"/>
                <a:cs typeface="Trebuchet MS"/>
              </a:rPr>
              <a:t> </a:t>
            </a:r>
            <a:r>
              <a:rPr sz="2800" b="1" u="sng" spc="15" dirty="0" smtClean="0">
                <a:latin typeface="Castellar" panose="020A0402060406010301" pitchFamily="18" charset="0"/>
                <a:cs typeface="Trebuchet MS"/>
              </a:rPr>
              <a:t>M</a:t>
            </a:r>
            <a:r>
              <a:rPr sz="2800" b="1" u="sng" dirty="0" smtClean="0">
                <a:latin typeface="Castellar" panose="020A0402060406010301" pitchFamily="18" charset="0"/>
                <a:cs typeface="Trebuchet MS"/>
              </a:rPr>
              <a:t>O</a:t>
            </a:r>
            <a:r>
              <a:rPr sz="2800" b="1" u="sng" spc="-15" dirty="0" smtClean="0">
                <a:latin typeface="Castellar" panose="020A0402060406010301" pitchFamily="18" charset="0"/>
                <a:cs typeface="Trebuchet MS"/>
              </a:rPr>
              <a:t>D</a:t>
            </a:r>
            <a:r>
              <a:rPr sz="2800" b="1" u="sng" spc="-35" dirty="0" smtClean="0">
                <a:latin typeface="Castellar" panose="020A0402060406010301" pitchFamily="18" charset="0"/>
                <a:cs typeface="Trebuchet MS"/>
              </a:rPr>
              <a:t>E</a:t>
            </a:r>
            <a:r>
              <a:rPr sz="2800" b="1" u="sng" spc="-30" dirty="0" smtClean="0">
                <a:latin typeface="Castellar" panose="020A0402060406010301" pitchFamily="18" charset="0"/>
                <a:cs typeface="Trebuchet MS"/>
              </a:rPr>
              <a:t>LL</a:t>
            </a:r>
            <a:r>
              <a:rPr sz="2800" b="1" u="sng" spc="-5" dirty="0" smtClean="0">
                <a:latin typeface="Castellar" panose="020A0402060406010301" pitchFamily="18" charset="0"/>
                <a:cs typeface="Trebuchet MS"/>
              </a:rPr>
              <a:t>I</a:t>
            </a:r>
            <a:r>
              <a:rPr sz="2800" b="1" u="sng" spc="30" dirty="0" smtClean="0">
                <a:latin typeface="Castellar" panose="020A0402060406010301" pitchFamily="18" charset="0"/>
                <a:cs typeface="Trebuchet MS"/>
              </a:rPr>
              <a:t>N</a:t>
            </a:r>
            <a:r>
              <a:rPr sz="2800" b="1" u="sng" spc="5" dirty="0" smtClean="0">
                <a:latin typeface="Castellar" panose="020A0402060406010301" pitchFamily="18" charset="0"/>
                <a:cs typeface="Trebuchet MS"/>
              </a:rPr>
              <a:t>G</a:t>
            </a:r>
            <a:endParaRPr sz="2800" u="sng" dirty="0">
              <a:latin typeface="Castellar" panose="020A0402060406010301" pitchFamily="18" charset="0"/>
              <a:cs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772209"/>
            <a:ext cx="10439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DATA COLLECTION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Downloaded the employee data performance from EDUNET DASHBOARD </a:t>
            </a:r>
          </a:p>
          <a:p>
            <a:endParaRPr lang="en-US" b="1" dirty="0" smtClean="0"/>
          </a:p>
          <a:p>
            <a:r>
              <a:rPr lang="en-US" b="1" u="sng" dirty="0" smtClean="0"/>
              <a:t>FEATURE COLLECTION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IDENTIFIED EACH FEATURE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u="sng" dirty="0" smtClean="0"/>
              <a:t>DATA CLEANING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 Identified the missing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Filtered the missing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 </a:t>
            </a:r>
          </a:p>
          <a:p>
            <a:r>
              <a:rPr lang="en-US" b="1" u="sng" dirty="0" smtClean="0"/>
              <a:t>PERFORMANCE LEVEL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u="sng" dirty="0" smtClean="0"/>
              <a:t>SUMMARY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PIVOT TABLE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PIE CHART </a:t>
            </a:r>
          </a:p>
          <a:p>
            <a:r>
              <a:rPr lang="en-US" b="1" u="sng" dirty="0" smtClean="0"/>
              <a:t>VISUALIZATION</a:t>
            </a:r>
            <a:r>
              <a:rPr lang="en-US" b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 GRAPH </a:t>
            </a:r>
          </a:p>
          <a:p>
            <a:endParaRPr lang="en-I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95800" y="533400"/>
            <a:ext cx="31242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solidFill>
                  <a:srgbClr val="C00000"/>
                </a:solidFill>
                <a:latin typeface="Castellar" panose="020A0402060406010301" pitchFamily="18" charset="0"/>
              </a:rPr>
              <a:t>R</a:t>
            </a:r>
            <a:r>
              <a:rPr sz="4000" spc="-40" dirty="0">
                <a:solidFill>
                  <a:srgbClr val="C00000"/>
                </a:solidFill>
                <a:latin typeface="Castellar" panose="020A0402060406010301" pitchFamily="18" charset="0"/>
              </a:rPr>
              <a:t>E</a:t>
            </a:r>
            <a:r>
              <a:rPr sz="4000" spc="15" dirty="0">
                <a:solidFill>
                  <a:srgbClr val="C00000"/>
                </a:solidFill>
                <a:latin typeface="Castellar" panose="020A0402060406010301" pitchFamily="18" charset="0"/>
              </a:rPr>
              <a:t>S</a:t>
            </a:r>
            <a:r>
              <a:rPr sz="4000" spc="-30" dirty="0">
                <a:solidFill>
                  <a:srgbClr val="C00000"/>
                </a:solidFill>
                <a:latin typeface="Castellar" panose="020A0402060406010301" pitchFamily="18" charset="0"/>
              </a:rPr>
              <a:t>U</a:t>
            </a:r>
            <a:r>
              <a:rPr sz="4000" spc="-405" dirty="0">
                <a:solidFill>
                  <a:srgbClr val="C00000"/>
                </a:solidFill>
                <a:latin typeface="Castellar" panose="020A0402060406010301" pitchFamily="18" charset="0"/>
              </a:rPr>
              <a:t>L</a:t>
            </a:r>
            <a:r>
              <a:rPr sz="4000" dirty="0">
                <a:solidFill>
                  <a:srgbClr val="C00000"/>
                </a:solidFill>
                <a:latin typeface="Castellar" panose="020A0402060406010301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318" y="1516234"/>
            <a:ext cx="8896350" cy="45607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 prst="softRound"/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56871" y="152400"/>
            <a:ext cx="243713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solidFill>
                  <a:srgbClr val="C00000"/>
                </a:solidFill>
                <a:latin typeface="Castellar" panose="020A0402060406010301" pitchFamily="18" charset="0"/>
              </a:rPr>
              <a:t>R</a:t>
            </a:r>
            <a:r>
              <a:rPr sz="4000" spc="-40" dirty="0">
                <a:solidFill>
                  <a:srgbClr val="C00000"/>
                </a:solidFill>
                <a:latin typeface="Castellar" panose="020A0402060406010301" pitchFamily="18" charset="0"/>
              </a:rPr>
              <a:t>E</a:t>
            </a:r>
            <a:r>
              <a:rPr sz="4000" spc="15" dirty="0">
                <a:solidFill>
                  <a:srgbClr val="C00000"/>
                </a:solidFill>
                <a:latin typeface="Castellar" panose="020A0402060406010301" pitchFamily="18" charset="0"/>
              </a:rPr>
              <a:t>S</a:t>
            </a:r>
            <a:r>
              <a:rPr sz="4000" spc="-30" dirty="0">
                <a:solidFill>
                  <a:srgbClr val="C00000"/>
                </a:solidFill>
                <a:latin typeface="Castellar" panose="020A0402060406010301" pitchFamily="18" charset="0"/>
              </a:rPr>
              <a:t>U</a:t>
            </a:r>
            <a:r>
              <a:rPr sz="4000" spc="-405" dirty="0">
                <a:solidFill>
                  <a:srgbClr val="C00000"/>
                </a:solidFill>
                <a:latin typeface="Castellar" panose="020A0402060406010301" pitchFamily="18" charset="0"/>
              </a:rPr>
              <a:t>L</a:t>
            </a:r>
            <a:r>
              <a:rPr sz="4000" dirty="0">
                <a:solidFill>
                  <a:srgbClr val="C00000"/>
                </a:solidFill>
                <a:latin typeface="Castellar" panose="020A0402060406010301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800" y="987084"/>
            <a:ext cx="424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HIGH LEVEL EMPLOYEES 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024622"/>
            <a:ext cx="8992379" cy="48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36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457200"/>
            <a:ext cx="10681335" cy="553998"/>
          </a:xfrm>
        </p:spPr>
        <p:txBody>
          <a:bodyPr/>
          <a:lstStyle/>
          <a:p>
            <a:r>
              <a:rPr lang="en-US" sz="3600" u="sng" dirty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  <a:endParaRPr lang="en-IN" sz="3600" u="sng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524000"/>
            <a:ext cx="10287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stellar" panose="020A0402060406010301" pitchFamily="18" charset="0"/>
              </a:rPr>
              <a:t>EMPLOYEE PERFORMANCE ANALYSIS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BY COMPARING THE PERFORMANCE OF THE EMPLOYEES. THE EMPLOYEES ARE HIGHER IN NUMBER. THERE ARE MORE PEOPLE IN AVERAGE LEVEL EMPLOYEES.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Arial Rounded MT Bold" panose="020F0704030504030204" pitchFamily="34" charset="0"/>
              </a:rPr>
              <a:t>WE HAVE TO MOTIVAYE THE EMPLOYEES TO DEVELOP THEIR SKILLS AND TALENTS TO ACHIEVE THE ORGANISATIONAL GOALS AND </a:t>
            </a:r>
            <a:r>
              <a:rPr lang="en-US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OBJECTIVES</a:t>
            </a:r>
            <a:r>
              <a:rPr lang="en-US" dirty="0">
                <a:solidFill>
                  <a:schemeClr val="tx2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TO REACH THE PLACE OF HIGH LEVEL PERFORMANCE TO SUSTAIN THE GOALS AND TARGETS.</a:t>
            </a:r>
          </a:p>
          <a:p>
            <a:pPr marL="285750" lvl="3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 WE HAVE TO TRAIN AND DEVELOP THE EMPLOYEES WITH BETTER OUTCOME TO REACH THE ORGANISATIONAL GOALS. </a:t>
            </a:r>
            <a:endParaRPr lang="en-U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889125" y="376069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3"/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09638" y="1619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877522" y="490966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Castellar" panose="020A0402060406010301" pitchFamily="18" charset="0"/>
              </a:rPr>
              <a:t>PROJECT</a:t>
            </a:r>
            <a:r>
              <a:rPr sz="3600" spc="-85" dirty="0">
                <a:latin typeface="Castellar" panose="020A0402060406010301" pitchFamily="18" charset="0"/>
              </a:rPr>
              <a:t> </a:t>
            </a:r>
            <a:r>
              <a:rPr sz="3600" spc="25" dirty="0">
                <a:latin typeface="Castellar" panose="020A0402060406010301" pitchFamily="18" charset="0"/>
              </a:rPr>
              <a:t>TITLE</a:t>
            </a:r>
            <a:endParaRPr sz="3600" dirty="0">
              <a:latin typeface="Castellar" panose="020A0402060406010301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2230293" y="2781872"/>
            <a:ext cx="8593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F0F0F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1600" dirty="0">
              <a:solidFill>
                <a:srgbClr val="7030A0"/>
              </a:solidFill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loud 20"/>
          <p:cNvSpPr/>
          <p:nvPr/>
        </p:nvSpPr>
        <p:spPr>
          <a:xfrm>
            <a:off x="1058806" y="1475900"/>
            <a:ext cx="9434957" cy="406241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400" y="-15240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441686" y="447675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25" dirty="0">
                <a:latin typeface="Castellar" panose="020A0402060406010301" pitchFamily="18" charset="0"/>
                <a:ea typeface="Cambria" panose="02040503050406030204" pitchFamily="18" charset="0"/>
              </a:rPr>
              <a:t>A</a:t>
            </a:r>
            <a:r>
              <a:rPr sz="3600" spc="-5" dirty="0">
                <a:latin typeface="Castellar" panose="020A0402060406010301" pitchFamily="18" charset="0"/>
                <a:ea typeface="Cambria" panose="02040503050406030204" pitchFamily="18" charset="0"/>
              </a:rPr>
              <a:t>G</a:t>
            </a:r>
            <a:r>
              <a:rPr sz="3600" spc="-35" dirty="0">
                <a:latin typeface="Castellar" panose="020A0402060406010301" pitchFamily="18" charset="0"/>
                <a:ea typeface="Cambria" panose="02040503050406030204" pitchFamily="18" charset="0"/>
              </a:rPr>
              <a:t>E</a:t>
            </a:r>
            <a:r>
              <a:rPr sz="3600" spc="15" dirty="0">
                <a:latin typeface="Castellar" panose="020A0402060406010301" pitchFamily="18" charset="0"/>
                <a:ea typeface="Cambria" panose="02040503050406030204" pitchFamily="18" charset="0"/>
              </a:rPr>
              <a:t>N</a:t>
            </a:r>
            <a:r>
              <a:rPr sz="3600" dirty="0">
                <a:latin typeface="Castellar" panose="020A0402060406010301" pitchFamily="18" charset="0"/>
                <a:ea typeface="Cambria" panose="020405030504060302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339829" y="809625"/>
            <a:ext cx="6354595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</a:t>
            </a:r>
            <a:r>
              <a:rPr lang="en-US" sz="2800" b="1" i="0" dirty="0" smtClean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Statement</a:t>
            </a:r>
          </a:p>
          <a:p>
            <a:pPr algn="l">
              <a:buFont typeface="+mj-lt"/>
              <a:buAutoNum type="arabicPeriod"/>
            </a:pPr>
            <a:endParaRPr lang="en-US" sz="2800" b="1" i="0" dirty="0">
              <a:solidFill>
                <a:srgbClr val="0D0D0D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Project </a:t>
            </a:r>
            <a:r>
              <a:rPr lang="en-US" sz="2800" b="1" i="0" dirty="0" smtClean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Overview</a:t>
            </a:r>
          </a:p>
          <a:p>
            <a:pPr algn="l">
              <a:buFont typeface="+mj-lt"/>
              <a:buAutoNum type="arabicPeriod"/>
            </a:pPr>
            <a:endParaRPr lang="en-US" sz="2800" b="1" i="0" dirty="0">
              <a:solidFill>
                <a:srgbClr val="0D0D0D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End </a:t>
            </a:r>
            <a:r>
              <a:rPr lang="en-US" sz="2800" b="1" i="0" dirty="0" smtClean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Users</a:t>
            </a:r>
          </a:p>
          <a:p>
            <a:pPr algn="l">
              <a:buFont typeface="+mj-lt"/>
              <a:buAutoNum type="arabicPeriod"/>
            </a:pPr>
            <a:endParaRPr lang="en-US" sz="2800" b="1" i="0" dirty="0">
              <a:solidFill>
                <a:srgbClr val="0D0D0D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Our Solution and </a:t>
            </a:r>
            <a:r>
              <a:rPr lang="en-US" sz="2800" b="1" i="0" dirty="0" smtClean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Proposition</a:t>
            </a:r>
          </a:p>
          <a:p>
            <a:pPr algn="l">
              <a:buFont typeface="+mj-lt"/>
              <a:buAutoNum type="arabicPeriod"/>
            </a:pPr>
            <a:endParaRPr lang="en-US" sz="2800" b="1" i="0" dirty="0">
              <a:solidFill>
                <a:srgbClr val="0D0D0D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Dataset </a:t>
            </a:r>
            <a:r>
              <a:rPr lang="en-US" sz="2800" b="1" dirty="0" smtClean="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l">
              <a:buFont typeface="+mj-lt"/>
              <a:buAutoNum type="arabicPeriod"/>
            </a:pPr>
            <a:endParaRPr lang="en-US" sz="2800" b="1" i="0" dirty="0">
              <a:solidFill>
                <a:srgbClr val="0D0D0D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Modelling </a:t>
            </a:r>
            <a:r>
              <a:rPr lang="en-US" sz="2800" b="1" i="0" dirty="0" smtClean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Approach</a:t>
            </a:r>
          </a:p>
          <a:p>
            <a:pPr algn="l">
              <a:buFont typeface="+mj-lt"/>
              <a:buAutoNum type="arabicPeriod"/>
            </a:pPr>
            <a:endParaRPr lang="en-US" sz="2800" b="1" i="0" dirty="0">
              <a:solidFill>
                <a:srgbClr val="0D0D0D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 smtClean="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Discussion</a:t>
            </a:r>
          </a:p>
          <a:p>
            <a:pPr algn="l">
              <a:buFont typeface="+mj-lt"/>
              <a:buAutoNum type="arabicPeriod"/>
            </a:pPr>
            <a:endParaRPr lang="en-US" sz="2800" b="1" i="0" dirty="0">
              <a:solidFill>
                <a:srgbClr val="0D0D0D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68493" y="287458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spc="-20" dirty="0" smtClean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sz="4000" spc="15" dirty="0" smtClean="0">
                <a:latin typeface="Cambria" panose="02040503050406030204" pitchFamily="18" charset="0"/>
                <a:ea typeface="Cambria" panose="02040503050406030204" pitchFamily="18" charset="0"/>
              </a:rPr>
              <a:t>ROB</a:t>
            </a:r>
            <a:r>
              <a:rPr sz="4000" spc="55" dirty="0" smtClean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r>
              <a:rPr sz="4000" spc="-20" dirty="0" smtClean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sz="4000" spc="20" dirty="0" smtClean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4000" spc="10" dirty="0" smtClean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sz="4000" spc="-370" dirty="0" smtClean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sz="4000" spc="-375" dirty="0" smtClean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sz="4000" spc="15" dirty="0" smtClean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sz="4000" spc="-10" dirty="0" smtClean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sz="4000" spc="-20" dirty="0" smtClean="0">
                <a:latin typeface="Cambria" panose="02040503050406030204" pitchFamily="18" charset="0"/>
                <a:ea typeface="Cambria" panose="02040503050406030204" pitchFamily="18" charset="0"/>
              </a:rPr>
              <a:t>ME</a:t>
            </a:r>
            <a:r>
              <a:rPr sz="4000" spc="10" dirty="0" smtClean="0">
                <a:latin typeface="Cambria" panose="02040503050406030204" pitchFamily="18" charset="0"/>
                <a:ea typeface="Cambria" panose="02040503050406030204" pitchFamily="18" charset="0"/>
              </a:rPr>
              <a:t>NT</a:t>
            </a:r>
            <a:endParaRPr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641038"/>
            <a:ext cx="7686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We have to track the performance of employees work motive for the organization and So that we can completely focus on the growth and structure of the organization and also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to develop their personal skills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and talents. </a:t>
            </a: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We have to motivate the best and executive employees with increments, promotion and bonus.</a:t>
            </a: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We have to train and motivate the under developed employees in a and effective manner with proper specifications.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57475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spc="5" dirty="0" smtClean="0">
                <a:latin typeface="Cambria" panose="02040503050406030204" pitchFamily="18" charset="0"/>
                <a:ea typeface="Cambria" panose="02040503050406030204" pitchFamily="18" charset="0"/>
              </a:rPr>
              <a:t>PROJECT</a:t>
            </a:r>
            <a:r>
              <a:rPr lang="en-US" sz="4000" spc="5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4000" spc="-20" dirty="0" smtClean="0">
                <a:latin typeface="Cambria" panose="02040503050406030204" pitchFamily="18" charset="0"/>
                <a:ea typeface="Cambria" panose="02040503050406030204" pitchFamily="18" charset="0"/>
              </a:rPr>
              <a:t>OVERVIEW</a:t>
            </a:r>
            <a:endParaRPr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773894" y="147493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performance of the employees by considering the various factors like Gender, Performance score , Ratings and their Achievements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the trends and patterns of different categories of employees like high, medium and low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6943" y="607624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25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sz="2800" spc="-2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sz="2800" spc="2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sz="2800" spc="-235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</a:t>
            </a:r>
            <a:r>
              <a:rPr sz="2800" spc="15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sz="2800" spc="-35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sz="2800" spc="-15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sz="2800" spc="15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sz="2800" spc="-35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sz="2800" spc="3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sz="2800" spc="15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sz="2800" spc="-45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28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sz="2800" spc="1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sz="2800" spc="-25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sz="2800" spc="-1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sz="2800" spc="5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sz="3200" spc="5" dirty="0">
                <a:solidFill>
                  <a:srgbClr val="C00000"/>
                </a:solidFill>
              </a:rPr>
              <a:t>?</a:t>
            </a:r>
            <a:endParaRPr sz="3200" dirty="0">
              <a:solidFill>
                <a:srgbClr val="C00000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528" y="6129852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268" y="1542957"/>
            <a:ext cx="2764156" cy="2347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333" y="4817927"/>
            <a:ext cx="2933700" cy="1743075"/>
          </a:xfrm>
          <a:prstGeom prst="roundRect">
            <a:avLst>
              <a:gd name="adj" fmla="val 16667"/>
            </a:avLst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softEdge rad="6350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artDeco"/>
            <a:bevelB prst="softRound"/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746979"/>
            <a:ext cx="2667000" cy="21431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0387" y="2906516"/>
            <a:ext cx="2514600" cy="2257425"/>
          </a:xfrm>
          <a:prstGeom prst="roundRect">
            <a:avLst>
              <a:gd name="adj" fmla="val 16667"/>
            </a:avLst>
          </a:prstGeom>
          <a:ln w="34925">
            <a:solidFill>
              <a:srgbClr val="FFFF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317500" dir="2700000" algn="ctr">
              <a:srgbClr val="000000">
                <a:alpha val="43000"/>
              </a:srgbClr>
            </a:outerShdw>
            <a:softEdge rad="1270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sp>
        <p:nvSpPr>
          <p:cNvPr id="14" name="TextBox 13"/>
          <p:cNvSpPr txBox="1"/>
          <p:nvPr/>
        </p:nvSpPr>
        <p:spPr>
          <a:xfrm>
            <a:off x="4230218" y="1574100"/>
            <a:ext cx="1307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Black" panose="020B0A04020102020204" pitchFamily="34" charset="0"/>
              </a:rPr>
              <a:t>EMPLOYEE</a:t>
            </a:r>
            <a:endParaRPr lang="en-IN" sz="1400" dirty="0">
              <a:latin typeface="Arial Black" panose="020B0A040201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678" y="3729345"/>
            <a:ext cx="3546663" cy="2055862"/>
          </a:xfrm>
          <a:prstGeom prst="roundRect">
            <a:avLst>
              <a:gd name="adj" fmla="val 16667"/>
            </a:avLst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cross"/>
            <a:bevelB prst="softRound"/>
          </a:sp3d>
        </p:spPr>
      </p:pic>
      <p:sp>
        <p:nvSpPr>
          <p:cNvPr id="18" name="Rectangle 17"/>
          <p:cNvSpPr/>
          <p:nvPr/>
        </p:nvSpPr>
        <p:spPr>
          <a:xfrm>
            <a:off x="4373576" y="4290464"/>
            <a:ext cx="24649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Arial Black" panose="020B0A04020102020204" pitchFamily="34" charset="0"/>
              </a:rPr>
              <a:t>EMPLOYEE</a:t>
            </a:r>
            <a:r>
              <a:rPr lang="en-US" sz="1600" b="1" dirty="0" smtClean="0">
                <a:latin typeface="Arial Black" panose="020B0A04020102020204" pitchFamily="34" charset="0"/>
              </a:rPr>
              <a:t> </a:t>
            </a:r>
            <a:r>
              <a:rPr lang="en-US" sz="1600" b="1" dirty="0">
                <a:latin typeface="Arial Black" panose="020B0A04020102020204" pitchFamily="34" charset="0"/>
              </a:rPr>
              <a:t>HIERARCHY </a:t>
            </a:r>
            <a:endParaRPr lang="en-IN" sz="1600" b="1" dirty="0">
              <a:latin typeface="Arial Black" panose="020B0A040201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29014" y="3034636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Black" panose="020B0A04020102020204" pitchFamily="34" charset="0"/>
              </a:rPr>
              <a:t>MANAGER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2441752" y="5895975"/>
            <a:ext cx="1257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Black" panose="020B0A04020102020204" pitchFamily="34" charset="0"/>
              </a:rPr>
              <a:t>EMPLOYER </a:t>
            </a:r>
            <a:endParaRPr lang="en-IN" sz="1200" b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18" y="148305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47787" y="48288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i="1" spc="10" dirty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sz="3600" i="1" spc="25" dirty="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sz="3600" i="1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sz="3600" i="1" spc="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3600" i="1" spc="25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sz="3600" i="1" spc="10" dirty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sz="3600" i="1" spc="25" dirty="0">
                <a:latin typeface="Cambria" panose="02040503050406030204" pitchFamily="18" charset="0"/>
                <a:ea typeface="Cambria" panose="02040503050406030204" pitchFamily="18" charset="0"/>
              </a:rPr>
              <a:t>LU</a:t>
            </a:r>
            <a:r>
              <a:rPr sz="3600" i="1" spc="-35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sz="3600" i="1" spc="-3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sz="3600" i="1" spc="10" dirty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sz="3600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sz="3600" i="1" spc="-34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3600" i="1" spc="-35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sz="3600" i="1" spc="-5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sz="3600" i="1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sz="3600" i="1" spc="3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3600" i="1" spc="-3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sz="3600" i="1" spc="-35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sz="3600" i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sz="3600" i="1" spc="6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3600" i="1" spc="-295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  <a:r>
              <a:rPr sz="3600" i="1" spc="-35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sz="3600" i="1" spc="25" dirty="0">
                <a:latin typeface="Cambria" panose="02040503050406030204" pitchFamily="18" charset="0"/>
                <a:ea typeface="Cambria" panose="02040503050406030204" pitchFamily="18" charset="0"/>
              </a:rPr>
              <a:t>LU</a:t>
            </a:r>
            <a:r>
              <a:rPr sz="3600" i="1" dirty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sz="3600" i="1" spc="-6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3600" i="1" spc="-15" dirty="0" smtClean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sz="3600" i="1" spc="-30" dirty="0" smtClean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sz="3600" i="1" spc="10" dirty="0" smtClean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sz="3600" i="1" spc="-15" dirty="0" smtClean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sz="3600" i="1" spc="10" dirty="0" smtClean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sz="3600" i="1" spc="25" dirty="0" smtClean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sz="3600" i="1" spc="-30" dirty="0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sz="3600" i="1" spc="-35" dirty="0" smtClean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sz="3600" i="1" spc="-30" dirty="0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sz="3600" i="1" spc="10" dirty="0" smtClean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sz="36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endParaRPr sz="36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2362200"/>
            <a:ext cx="87646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CONDITIONAL FORMATTING – </a:t>
            </a:r>
            <a:r>
              <a:rPr lang="en-US" b="1" dirty="0" smtClean="0">
                <a:latin typeface="Baskerville Old Face" panose="02020602080505020303" pitchFamily="18" charset="0"/>
              </a:rPr>
              <a:t>TO IDENTIFY THE MISSING DATA </a:t>
            </a:r>
          </a:p>
          <a:p>
            <a:endParaRPr lang="en-US" b="1" dirty="0" smtClean="0">
              <a:solidFill>
                <a:srgbClr val="C00000"/>
              </a:solidFill>
              <a:latin typeface="Baskerville Old Face" panose="02020602080505020303" pitchFamily="18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FILTER – </a:t>
            </a:r>
            <a:r>
              <a:rPr lang="en-US" b="1" dirty="0" smtClean="0">
                <a:latin typeface="Baskerville Old Face" panose="02020602080505020303" pitchFamily="18" charset="0"/>
              </a:rPr>
              <a:t>FOR THE PURPOSE OF REMOVING THE UNWANTED DATA. </a:t>
            </a:r>
          </a:p>
          <a:p>
            <a:endParaRPr lang="en-US" b="1" dirty="0" smtClean="0">
              <a:solidFill>
                <a:srgbClr val="C00000"/>
              </a:solidFill>
              <a:latin typeface="Baskerville Old Face" panose="02020602080505020303" pitchFamily="18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FORMULA-  </a:t>
            </a:r>
            <a:r>
              <a:rPr lang="en-US" b="1" dirty="0" smtClean="0">
                <a:latin typeface="Baskerville Old Face" panose="02020602080505020303" pitchFamily="18" charset="0"/>
              </a:rPr>
              <a:t>FOR IDENTIFYING THE PERFORMANCRE THE EMPLOYEES . </a:t>
            </a:r>
          </a:p>
          <a:p>
            <a:endParaRPr lang="en-US" b="1" dirty="0" smtClean="0">
              <a:latin typeface="Baskerville Old Face" panose="02020602080505020303" pitchFamily="18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PIVOT TABLE </a:t>
            </a:r>
            <a:r>
              <a:rPr lang="en-US" b="1" dirty="0" smtClean="0">
                <a:latin typeface="Baskerville Old Face" panose="02020602080505020303" pitchFamily="18" charset="0"/>
              </a:rPr>
              <a:t>- TO CONVERT THE DATA INTO SHORT SUMMARY . </a:t>
            </a:r>
          </a:p>
          <a:p>
            <a:endParaRPr lang="en-US" b="1" dirty="0" smtClean="0">
              <a:latin typeface="Baskerville Old Face" panose="02020602080505020303" pitchFamily="18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GRAPH </a:t>
            </a:r>
            <a:r>
              <a:rPr lang="en-US" b="1" dirty="0" smtClean="0">
                <a:latin typeface="Baskerville Old Face" panose="02020602080505020303" pitchFamily="18" charset="0"/>
              </a:rPr>
              <a:t>– DATA VISUALIZATION </a:t>
            </a:r>
          </a:p>
          <a:p>
            <a:r>
              <a:rPr lang="en-US" b="1" dirty="0" smtClean="0"/>
              <a:t> </a:t>
            </a:r>
            <a:endParaRPr lang="en-IN" b="1" dirty="0"/>
          </a:p>
        </p:txBody>
      </p:sp>
      <p:sp>
        <p:nvSpPr>
          <p:cNvPr id="12" name="Cloud 11"/>
          <p:cNvSpPr/>
          <p:nvPr/>
        </p:nvSpPr>
        <p:spPr>
          <a:xfrm>
            <a:off x="751839" y="977890"/>
            <a:ext cx="10677143" cy="5477862"/>
          </a:xfrm>
          <a:prstGeom prst="cloud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52400"/>
            <a:ext cx="10681335" cy="553998"/>
          </a:xfrm>
        </p:spPr>
        <p:txBody>
          <a:bodyPr/>
          <a:lstStyle/>
          <a:p>
            <a:r>
              <a:rPr lang="en-IN" sz="3600" dirty="0" smtClean="0">
                <a:latin typeface="Castellar" panose="020A0402060406010301" pitchFamily="18" charset="0"/>
                <a:ea typeface="Cambria" panose="02040503050406030204" pitchFamily="18" charset="0"/>
              </a:rPr>
              <a:t>   Dataset </a:t>
            </a:r>
            <a:r>
              <a:rPr lang="en-IN" sz="3600" dirty="0">
                <a:latin typeface="Castellar" panose="020A0402060406010301" pitchFamily="18" charset="0"/>
                <a:ea typeface="Cambria" panose="02040503050406030204" pitchFamily="18" charset="0"/>
              </a:rPr>
              <a:t>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1371600"/>
            <a:ext cx="5943600" cy="480131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 prst="slope"/>
          </a:sp3d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EMPLOYEE = KAGGLE </a:t>
            </a:r>
          </a:p>
          <a:p>
            <a:endParaRPr lang="en-US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26- FEATURES </a:t>
            </a:r>
          </a:p>
          <a:p>
            <a:endParaRPr lang="en-US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9- FEATURES </a:t>
            </a:r>
          </a:p>
          <a:p>
            <a:endParaRPr lang="en-US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EMPLOYEE – ID – NUMERICAL VALUES. </a:t>
            </a:r>
          </a:p>
          <a:p>
            <a:endParaRPr lang="en-US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NAME – TEXT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EMPLOYEE TYPE </a:t>
            </a:r>
          </a:p>
          <a:p>
            <a:endParaRPr lang="en-US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PERFORMANCE LEVEL</a:t>
            </a:r>
          </a:p>
          <a:p>
            <a:endParaRPr lang="en-US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GENDER – MALE , FEMALE </a:t>
            </a:r>
          </a:p>
          <a:p>
            <a:endParaRPr lang="en-US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EMPLOYEE RATING – NUMERICAL VALUES</a:t>
            </a:r>
            <a:endParaRPr lang="en-IN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81200" y="973038"/>
            <a:ext cx="848042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u="sng" spc="15" dirty="0">
                <a:latin typeface="Castellar" panose="020A0402060406010301" pitchFamily="18" charset="0"/>
              </a:rPr>
              <a:t>THE</a:t>
            </a:r>
            <a:r>
              <a:rPr sz="3600" u="sng" spc="20" dirty="0">
                <a:latin typeface="Castellar" panose="020A0402060406010301" pitchFamily="18" charset="0"/>
              </a:rPr>
              <a:t> </a:t>
            </a:r>
            <a:r>
              <a:rPr lang="en-US" sz="3600" u="sng" spc="20" dirty="0">
                <a:latin typeface="Castellar" panose="020A0402060406010301" pitchFamily="18" charset="0"/>
              </a:rPr>
              <a:t>"</a:t>
            </a:r>
            <a:r>
              <a:rPr sz="3600" u="sng" spc="10" dirty="0">
                <a:latin typeface="Castellar" panose="020A0402060406010301" pitchFamily="18" charset="0"/>
              </a:rPr>
              <a:t>WOW</a:t>
            </a:r>
            <a:r>
              <a:rPr lang="en-US" sz="3600" u="sng" spc="10" dirty="0">
                <a:latin typeface="Castellar" panose="020A0402060406010301" pitchFamily="18" charset="0"/>
              </a:rPr>
              <a:t>"</a:t>
            </a:r>
            <a:r>
              <a:rPr sz="3600" u="sng" spc="85" dirty="0">
                <a:latin typeface="Castellar" panose="020A0402060406010301" pitchFamily="18" charset="0"/>
              </a:rPr>
              <a:t> </a:t>
            </a:r>
            <a:r>
              <a:rPr sz="3600" u="sng" spc="10" dirty="0">
                <a:latin typeface="Castellar" panose="020A0402060406010301" pitchFamily="18" charset="0"/>
              </a:rPr>
              <a:t>IN</a:t>
            </a:r>
            <a:r>
              <a:rPr sz="3600" u="sng" spc="-5" dirty="0">
                <a:latin typeface="Castellar" panose="020A0402060406010301" pitchFamily="18" charset="0"/>
              </a:rPr>
              <a:t> </a:t>
            </a:r>
            <a:r>
              <a:rPr sz="3600" u="sng" spc="15" dirty="0">
                <a:latin typeface="Castellar" panose="020A0402060406010301" pitchFamily="18" charset="0"/>
              </a:rPr>
              <a:t>OUR</a:t>
            </a:r>
            <a:r>
              <a:rPr sz="3600" u="sng" spc="-10" dirty="0">
                <a:latin typeface="Castellar" panose="020A0402060406010301" pitchFamily="18" charset="0"/>
              </a:rPr>
              <a:t> </a:t>
            </a:r>
            <a:r>
              <a:rPr sz="3600" u="sng" spc="20" dirty="0">
                <a:latin typeface="Castellar" panose="020A0402060406010301" pitchFamily="18" charset="0"/>
              </a:rPr>
              <a:t>SOLUTION</a:t>
            </a:r>
            <a:endParaRPr sz="3600" u="sng" dirty="0">
              <a:latin typeface="Castellar" panose="020A0402060406010301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3200400"/>
            <a:ext cx="8534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 smtClean="0">
                <a:solidFill>
                  <a:srgbClr val="0D0D0D"/>
                </a:solidFill>
                <a:latin typeface="Sitka Text" panose="02000505000000020004" pitchFamily="2" charset="0"/>
                <a:cs typeface="Times New Roman" panose="02020603050405020304" pitchFamily="18" charset="0"/>
              </a:rPr>
              <a:t>PERFORMANCE LEVEL=IF(Z8&gt;=5, "VERY HIGH", IF(Z8&gt;=4, "HIGH", IF(Z8&gt;=3, "MEDIUM", "LOW")))</a:t>
            </a:r>
          </a:p>
          <a:p>
            <a:pPr lvl="1"/>
            <a:endParaRPr lang="en-US" sz="20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loud 10"/>
          <p:cNvSpPr/>
          <p:nvPr/>
        </p:nvSpPr>
        <p:spPr>
          <a:xfrm>
            <a:off x="2281604" y="1828800"/>
            <a:ext cx="9224214" cy="3886200"/>
          </a:xfrm>
          <a:prstGeom prst="cloud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446</Words>
  <Application>Microsoft Office PowerPoint</Application>
  <PresentationFormat>Widescreen</PresentationFormat>
  <Paragraphs>125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 Black</vt:lpstr>
      <vt:lpstr>Arial Rounded MT Bold</vt:lpstr>
      <vt:lpstr>Baskerville Old Face</vt:lpstr>
      <vt:lpstr>Calibri</vt:lpstr>
      <vt:lpstr>Cambria</vt:lpstr>
      <vt:lpstr>Castellar</vt:lpstr>
      <vt:lpstr>Sitka Text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   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28</cp:revision>
  <dcterms:created xsi:type="dcterms:W3CDTF">2024-03-29T15:07:22Z</dcterms:created>
  <dcterms:modified xsi:type="dcterms:W3CDTF">2024-08-28T17:43:21Z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