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256" r:id="rId2"/>
    <p:sldId id="259" r:id="rId3"/>
    <p:sldId id="258" r:id="rId4"/>
    <p:sldId id="292" r:id="rId5"/>
    <p:sldId id="293" r:id="rId6"/>
    <p:sldId id="294" r:id="rId7"/>
    <p:sldId id="295" r:id="rId8"/>
    <p:sldId id="296" r:id="rId9"/>
    <p:sldId id="297" r:id="rId10"/>
    <p:sldId id="298" r:id="rId11"/>
    <p:sldId id="299" r:id="rId12"/>
    <p:sldId id="266" r:id="rId13"/>
    <p:sldId id="300" r:id="rId14"/>
    <p:sldId id="282" r:id="rId15"/>
    <p:sldId id="269" r:id="rId16"/>
    <p:sldId id="275" r:id="rId17"/>
    <p:sldId id="291" r:id="rId18"/>
    <p:sldId id="272" r:id="rId19"/>
    <p:sldId id="283" r:id="rId20"/>
    <p:sldId id="274" r:id="rId21"/>
    <p:sldId id="284" r:id="rId22"/>
    <p:sldId id="285" r:id="rId23"/>
    <p:sldId id="286" r:id="rId24"/>
    <p:sldId id="287" r:id="rId25"/>
    <p:sldId id="261"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3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48" autoAdjust="0"/>
  </p:normalViewPr>
  <p:slideViewPr>
    <p:cSldViewPr>
      <p:cViewPr varScale="1">
        <p:scale>
          <a:sx n="76" d="100"/>
          <a:sy n="76" d="100"/>
        </p:scale>
        <p:origin x="-164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7843-3C89-4648-B8CD-BCF36C5EE7E1}" type="datetimeFigureOut">
              <a:rPr lang="en-IN" smtClean="0"/>
              <a:t>29-09-2024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04681F-EC39-4D91-AB85-302146D039DB}" type="slidenum">
              <a:rPr lang="en-IN" smtClean="0"/>
              <a:t>‹#›</a:t>
            </a:fld>
            <a:endParaRPr lang="en-IN"/>
          </a:p>
        </p:txBody>
      </p:sp>
    </p:spTree>
    <p:extLst>
      <p:ext uri="{BB962C8B-B14F-4D97-AF65-F5344CB8AC3E}">
        <p14:creationId xmlns:p14="http://schemas.microsoft.com/office/powerpoint/2010/main" val="374404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04681F-EC39-4D91-AB85-302146D039DB}" type="slidenum">
              <a:rPr lang="en-IN" smtClean="0"/>
              <a:t>18</a:t>
            </a:fld>
            <a:endParaRPr lang="en-IN"/>
          </a:p>
        </p:txBody>
      </p:sp>
    </p:spTree>
    <p:extLst>
      <p:ext uri="{BB962C8B-B14F-4D97-AF65-F5344CB8AC3E}">
        <p14:creationId xmlns:p14="http://schemas.microsoft.com/office/powerpoint/2010/main" val="323220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BBF134-1686-48D3-A54F-798BD0488CB9}" type="datetime1">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B8C92-E654-4EBD-9652-434E4F997A7C}" type="datetime1">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844AF-D3C2-48B7-878F-3AD3FD0AEDC0}" type="datetime1">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52319-5F40-468B-B597-87C5C22B3A93}" type="datetime1">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F78935-2A70-4646-8329-6A2FDB02E422}" type="datetime1">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E14B24-BDB5-4331-9FA7-035C00EA2DFC}" type="datetime1">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577B63-5C86-49F7-8BB8-2BBFB06EAC74}" type="datetime1">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3A6F89-72FB-4AD4-91A6-0CA5F097C2F4}" type="datetime1">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86C42-C47D-4966-A9B3-6ADC5D9A1A5B}" type="datetime1">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F93C7-F816-4525-971A-ECE7662B2FF8}" type="datetime1">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6ADA27-F92F-48E0-A491-FDE58880B1A9}" type="datetime1">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2FCD6F5-F0AD-4050-A629-C8C6B86CE53D}" type="datetime1">
              <a:rPr lang="en-US" smtClean="0"/>
              <a:t>9/29/2024</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6F15528-21DE-4FAA-801E-634DDDAF4B2B}" type="slidenum">
              <a:rPr lang="en-US" smtClean="0"/>
              <a:pPr/>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PowerPoint_Presentation1.ppt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38200"/>
            <a:ext cx="6934200" cy="1981200"/>
          </a:xfrm>
        </p:spPr>
        <p:txBody>
          <a:bodyPr>
            <a:noAutofit/>
          </a:bodyPr>
          <a:lstStyle/>
          <a:p>
            <a:pPr algn="ctr"/>
            <a:r>
              <a:rPr lang="en-US" sz="2800" b="1" dirty="0">
                <a:solidFill>
                  <a:schemeClr val="bg1"/>
                </a:solidFill>
                <a:latin typeface="+mn-lt"/>
              </a:rPr>
              <a:t>Enhancing Mortality Prediction in ICU: A Deep Learning Framework for Multivariate Time Series Classification</a:t>
            </a:r>
            <a:r>
              <a:rPr lang="en-IN" sz="2800" b="1" dirty="0">
                <a:solidFill>
                  <a:schemeClr val="bg1"/>
                </a:solidFill>
                <a:latin typeface="+mn-lt"/>
              </a:rPr>
              <a:t/>
            </a:r>
            <a:br>
              <a:rPr lang="en-IN" sz="2800" b="1" dirty="0">
                <a:solidFill>
                  <a:schemeClr val="bg1"/>
                </a:solidFill>
                <a:latin typeface="+mn-lt"/>
              </a:rPr>
            </a:br>
            <a:r>
              <a:rPr lang="en-IN" sz="2800" dirty="0">
                <a:solidFill>
                  <a:schemeClr val="bg1"/>
                </a:solidFill>
              </a:rPr>
              <a:t/>
            </a:r>
            <a:br>
              <a:rPr lang="en-IN" sz="2800" dirty="0">
                <a:solidFill>
                  <a:schemeClr val="bg1"/>
                </a:solidFill>
              </a:rPr>
            </a:br>
            <a:endParaRPr lang="en-IN" sz="2800" dirty="0">
              <a:solidFill>
                <a:schemeClr val="bg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5"/>
          <p:cNvSpPr>
            <a:spLocks noGrp="1"/>
          </p:cNvSpPr>
          <p:nvPr>
            <p:ph type="subTitle" idx="1"/>
          </p:nvPr>
        </p:nvSpPr>
        <p:spPr/>
        <p:txBody>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1865843280"/>
              </p:ext>
            </p:extLst>
          </p:nvPr>
        </p:nvGraphicFramePr>
        <p:xfrm>
          <a:off x="6319838" y="3416300"/>
          <a:ext cx="4570412" cy="3427413"/>
        </p:xfrm>
        <a:graphic>
          <a:graphicData uri="http://schemas.openxmlformats.org/presentationml/2006/ole">
            <mc:AlternateContent xmlns:mc="http://schemas.openxmlformats.org/markup-compatibility/2006">
              <mc:Choice xmlns:v="urn:schemas-microsoft-com:vml" Requires="v">
                <p:oleObj spid="_x0000_s1027" name="Presentation" r:id="rId3" imgW="4570603" imgH="3427427" progId="PowerPoint.Show.12">
                  <p:embed/>
                </p:oleObj>
              </mc:Choice>
              <mc:Fallback>
                <p:oleObj name="Presentation" r:id="rId3" imgW="4570603" imgH="3427427" progId="PowerPoint.Show.12">
                  <p:embed/>
                  <p:pic>
                    <p:nvPicPr>
                      <p:cNvPr id="0" name=""/>
                      <p:cNvPicPr/>
                      <p:nvPr/>
                    </p:nvPicPr>
                    <p:blipFill>
                      <a:blip r:embed="rId4"/>
                      <a:stretch>
                        <a:fillRect/>
                      </a:stretch>
                    </p:blipFill>
                    <p:spPr>
                      <a:xfrm>
                        <a:off x="6319838" y="3416300"/>
                        <a:ext cx="4570412" cy="3427413"/>
                      </a:xfrm>
                      <a:prstGeom prst="rect">
                        <a:avLst/>
                      </a:prstGeom>
                    </p:spPr>
                  </p:pic>
                </p:oleObj>
              </mc:Fallback>
            </mc:AlternateContent>
          </a:graphicData>
        </a:graphic>
      </p:graphicFrame>
    </p:spTree>
    <p:extLst>
      <p:ext uri="{BB962C8B-B14F-4D97-AF65-F5344CB8AC3E}">
        <p14:creationId xmlns:p14="http://schemas.microsoft.com/office/powerpoint/2010/main" val="276547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432845366"/>
              </p:ext>
            </p:extLst>
          </p:nvPr>
        </p:nvGraphicFramePr>
        <p:xfrm>
          <a:off x="838200" y="574040"/>
          <a:ext cx="7467600" cy="4988560"/>
        </p:xfrm>
        <a:graphic>
          <a:graphicData uri="http://schemas.openxmlformats.org/drawingml/2006/table">
            <a:tbl>
              <a:tblPr firstRow="1" bandRow="1">
                <a:tableStyleId>{5C22544A-7EE6-4342-B048-85BDC9FD1C3A}</a:tableStyleId>
              </a:tblPr>
              <a:tblGrid>
                <a:gridCol w="6096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905000">
                  <a:extLst>
                    <a:ext uri="{9D8B030D-6E8A-4147-A177-3AD203B41FA5}">
                      <a16:colId xmlns="" xmlns:a16="http://schemas.microsoft.com/office/drawing/2014/main" val="20003"/>
                    </a:ext>
                  </a:extLst>
                </a:gridCol>
                <a:gridCol w="1752600">
                  <a:extLst>
                    <a:ext uri="{9D8B030D-6E8A-4147-A177-3AD203B41FA5}">
                      <a16:colId xmlns="" xmlns:a16="http://schemas.microsoft.com/office/drawing/2014/main" val="20004"/>
                    </a:ext>
                  </a:extLst>
                </a:gridCol>
              </a:tblGrid>
              <a:tr h="370840">
                <a:tc>
                  <a:txBody>
                    <a:bodyPr/>
                    <a:lstStyle/>
                    <a:p>
                      <a:pPr>
                        <a:lnSpc>
                          <a:spcPct val="100000"/>
                        </a:lnSpc>
                      </a:pPr>
                      <a:r>
                        <a:rPr lang="en-IN" sz="1600" dirty="0" smtClean="0">
                          <a:latin typeface="+mn-lt"/>
                        </a:rPr>
                        <a:t>S.no</a:t>
                      </a:r>
                      <a:endParaRPr lang="en-IN" sz="1600" dirty="0">
                        <a:latin typeface="+mn-lt"/>
                      </a:endParaRPr>
                    </a:p>
                  </a:txBody>
                  <a:tcPr/>
                </a:tc>
                <a:tc>
                  <a:txBody>
                    <a:bodyPr/>
                    <a:lstStyle/>
                    <a:p>
                      <a:pPr>
                        <a:lnSpc>
                          <a:spcPct val="100000"/>
                        </a:lnSpc>
                      </a:pPr>
                      <a:r>
                        <a:rPr lang="en-IN" sz="1600" dirty="0" smtClean="0">
                          <a:latin typeface="+mn-lt"/>
                        </a:rPr>
                        <a:t>Title</a:t>
                      </a:r>
                      <a:endParaRPr lang="en-IN" sz="1600" dirty="0">
                        <a:latin typeface="+mn-lt"/>
                      </a:endParaRPr>
                    </a:p>
                  </a:txBody>
                  <a:tcPr/>
                </a:tc>
                <a:tc>
                  <a:txBody>
                    <a:bodyPr/>
                    <a:lstStyle/>
                    <a:p>
                      <a:pPr>
                        <a:lnSpc>
                          <a:spcPct val="100000"/>
                        </a:lnSpc>
                      </a:pPr>
                      <a:r>
                        <a:rPr lang="en-IN" sz="1600" dirty="0" smtClean="0">
                          <a:latin typeface="+mn-lt"/>
                        </a:rPr>
                        <a:t>Author</a:t>
                      </a:r>
                      <a:endParaRPr lang="en-IN" sz="1600" dirty="0">
                        <a:latin typeface="+mn-lt"/>
                      </a:endParaRPr>
                    </a:p>
                  </a:txBody>
                  <a:tcPr/>
                </a:tc>
                <a:tc>
                  <a:txBody>
                    <a:bodyPr/>
                    <a:lstStyle/>
                    <a:p>
                      <a:pPr>
                        <a:lnSpc>
                          <a:spcPct val="100000"/>
                        </a:lnSpc>
                      </a:pPr>
                      <a:r>
                        <a:rPr lang="en-IN" sz="1600" dirty="0" smtClean="0">
                          <a:latin typeface="+mn-lt"/>
                        </a:rPr>
                        <a:t>Findings</a:t>
                      </a:r>
                      <a:endParaRPr lang="en-IN" sz="1600" dirty="0">
                        <a:latin typeface="+mn-lt"/>
                      </a:endParaRPr>
                    </a:p>
                  </a:txBody>
                  <a:tcPr/>
                </a:tc>
                <a:tc>
                  <a:txBody>
                    <a:bodyPr/>
                    <a:lstStyle/>
                    <a:p>
                      <a:pPr>
                        <a:lnSpc>
                          <a:spcPct val="100000"/>
                        </a:lnSpc>
                      </a:pPr>
                      <a:r>
                        <a:rPr lang="en-IN" sz="1600" dirty="0" smtClean="0">
                          <a:latin typeface="+mn-lt"/>
                        </a:rPr>
                        <a:t>Limitations</a:t>
                      </a:r>
                      <a:endParaRPr lang="en-IN" sz="1600" dirty="0">
                        <a:latin typeface="+mn-lt"/>
                      </a:endParaRPr>
                    </a:p>
                  </a:txBody>
                  <a:tcPr/>
                </a:tc>
                <a:extLst>
                  <a:ext uri="{0D108BD9-81ED-4DB2-BD59-A6C34878D82A}">
                    <a16:rowId xmlns="" xmlns:a16="http://schemas.microsoft.com/office/drawing/2014/main" val="10000"/>
                  </a:ext>
                </a:extLst>
              </a:tr>
              <a:tr h="4429760">
                <a:tc>
                  <a:txBody>
                    <a:bodyPr/>
                    <a:lstStyle/>
                    <a:p>
                      <a:pPr>
                        <a:lnSpc>
                          <a:spcPct val="100000"/>
                        </a:lnSpc>
                        <a:spcBef>
                          <a:spcPts val="180"/>
                        </a:spcBef>
                        <a:spcAft>
                          <a:spcPts val="0"/>
                        </a:spcAft>
                        <a:tabLst>
                          <a:tab pos="521335" algn="l"/>
                        </a:tabLst>
                      </a:pPr>
                      <a:r>
                        <a:rPr lang="en-US" sz="1600" dirty="0" smtClean="0">
                          <a:effectLst/>
                          <a:latin typeface="+mn-lt"/>
                          <a:ea typeface="Times New Roman"/>
                          <a:cs typeface="Times New Roman"/>
                        </a:rPr>
                        <a:t>9)</a:t>
                      </a:r>
                      <a:endParaRPr lang="en-IN" sz="1600" dirty="0">
                        <a:effectLst/>
                        <a:latin typeface="+mn-lt"/>
                        <a:ea typeface="Times New Roman"/>
                        <a:cs typeface="Times New Roman"/>
                      </a:endParaRPr>
                    </a:p>
                  </a:txBody>
                  <a:tcPr marL="68580" marR="68580" marT="0" marB="0"/>
                </a:tc>
                <a:tc>
                  <a:txBody>
                    <a:bodyPr/>
                    <a:lstStyle/>
                    <a:p>
                      <a:pPr>
                        <a:lnSpc>
                          <a:spcPct val="100000"/>
                        </a:lnSpc>
                        <a:spcAft>
                          <a:spcPts val="0"/>
                        </a:spcAft>
                      </a:pPr>
                      <a:r>
                        <a:rPr lang="en-US" sz="1600" dirty="0">
                          <a:effectLst/>
                          <a:latin typeface="+mn-lt"/>
                          <a:ea typeface="Times New Roman"/>
                          <a:cs typeface="Times New Roman"/>
                        </a:rPr>
                        <a:t>Prediction of Short-Term Mortality of Cardiac Care Unit Patients Using Image-Transformed ECG Waveforms</a:t>
                      </a:r>
                      <a:endParaRPr lang="en-IN" sz="1600" dirty="0">
                        <a:effectLst/>
                        <a:latin typeface="+mn-lt"/>
                        <a:ea typeface="Times New Roman"/>
                        <a:cs typeface="Times New Roman"/>
                      </a:endParaRPr>
                    </a:p>
                  </a:txBody>
                  <a:tcPr marL="68580" marR="68580" marT="0" marB="0"/>
                </a:tc>
                <a:tc>
                  <a:txBody>
                    <a:bodyPr/>
                    <a:lstStyle/>
                    <a:p>
                      <a:pPr>
                        <a:lnSpc>
                          <a:spcPct val="100000"/>
                        </a:lnSpc>
                        <a:spcBef>
                          <a:spcPts val="180"/>
                        </a:spcBef>
                        <a:spcAft>
                          <a:spcPts val="0"/>
                        </a:spcAft>
                        <a:tabLst>
                          <a:tab pos="521335" algn="l"/>
                        </a:tabLst>
                      </a:pPr>
                      <a:r>
                        <a:rPr lang="en-US" sz="1600" dirty="0" err="1">
                          <a:solidFill>
                            <a:srgbClr val="222222"/>
                          </a:solidFill>
                          <a:effectLst/>
                          <a:latin typeface="+mn-lt"/>
                          <a:ea typeface="Times New Roman"/>
                          <a:cs typeface="Times New Roman"/>
                        </a:rPr>
                        <a:t>Terumasa</a:t>
                      </a:r>
                      <a:r>
                        <a:rPr lang="en-US" sz="1600" dirty="0">
                          <a:solidFill>
                            <a:srgbClr val="222222"/>
                          </a:solidFill>
                          <a:effectLst/>
                          <a:latin typeface="+mn-lt"/>
                          <a:ea typeface="Times New Roman"/>
                          <a:cs typeface="Times New Roman"/>
                        </a:rPr>
                        <a:t> Kondo , Atsushi </a:t>
                      </a:r>
                      <a:r>
                        <a:rPr lang="en-US" sz="1600" dirty="0" err="1">
                          <a:solidFill>
                            <a:srgbClr val="222222"/>
                          </a:solidFill>
                          <a:effectLst/>
                          <a:latin typeface="+mn-lt"/>
                          <a:ea typeface="Times New Roman"/>
                          <a:cs typeface="Times New Roman"/>
                        </a:rPr>
                        <a:t>Teramoto</a:t>
                      </a:r>
                      <a:r>
                        <a:rPr lang="en-US" sz="1600" dirty="0">
                          <a:solidFill>
                            <a:srgbClr val="222222"/>
                          </a:solidFill>
                          <a:effectLst/>
                          <a:latin typeface="+mn-lt"/>
                          <a:ea typeface="Times New Roman"/>
                          <a:cs typeface="Times New Roman"/>
                        </a:rPr>
                        <a:t>, Eiichi Watanabe, Yoshihiro </a:t>
                      </a:r>
                      <a:r>
                        <a:rPr lang="en-US" sz="1600" dirty="0" err="1">
                          <a:solidFill>
                            <a:srgbClr val="222222"/>
                          </a:solidFill>
                          <a:effectLst/>
                          <a:latin typeface="+mn-lt"/>
                          <a:ea typeface="Times New Roman"/>
                          <a:cs typeface="Times New Roman"/>
                        </a:rPr>
                        <a:t>Sobue</a:t>
                      </a:r>
                      <a:r>
                        <a:rPr lang="en-US" sz="1600" dirty="0">
                          <a:solidFill>
                            <a:srgbClr val="222222"/>
                          </a:solidFill>
                          <a:effectLst/>
                          <a:latin typeface="+mn-lt"/>
                          <a:ea typeface="Times New Roman"/>
                          <a:cs typeface="Times New Roman"/>
                        </a:rPr>
                        <a:t> , Hideo Izawa, </a:t>
                      </a:r>
                      <a:r>
                        <a:rPr lang="en-US" sz="1600" dirty="0" err="1">
                          <a:solidFill>
                            <a:srgbClr val="222222"/>
                          </a:solidFill>
                          <a:effectLst/>
                          <a:latin typeface="+mn-lt"/>
                          <a:ea typeface="Times New Roman"/>
                          <a:cs typeface="Times New Roman"/>
                        </a:rPr>
                        <a:t>Kuniaki</a:t>
                      </a:r>
                      <a:r>
                        <a:rPr lang="en-US" sz="1600" dirty="0">
                          <a:solidFill>
                            <a:srgbClr val="222222"/>
                          </a:solidFill>
                          <a:effectLst/>
                          <a:latin typeface="+mn-lt"/>
                          <a:ea typeface="Times New Roman"/>
                          <a:cs typeface="Times New Roman"/>
                        </a:rPr>
                        <a:t> Saito , Hiroshi Fujita </a:t>
                      </a:r>
                      <a:endParaRPr lang="en-IN" sz="1600" dirty="0">
                        <a:effectLst/>
                        <a:latin typeface="+mn-lt"/>
                        <a:ea typeface="Times New Roman"/>
                        <a:cs typeface="Times New Roman"/>
                      </a:endParaRPr>
                    </a:p>
                  </a:txBody>
                  <a:tcPr marL="68580" marR="68580" marT="0" marB="0"/>
                </a:tc>
                <a:tc>
                  <a:txBody>
                    <a:bodyPr/>
                    <a:lstStyle/>
                    <a:p>
                      <a:pPr>
                        <a:lnSpc>
                          <a:spcPct val="100000"/>
                        </a:lnSpc>
                        <a:spcAft>
                          <a:spcPts val="800"/>
                        </a:spcAft>
                      </a:pPr>
                      <a:r>
                        <a:rPr lang="en-IN" sz="1600" dirty="0" smtClean="0">
                          <a:solidFill>
                            <a:srgbClr val="222222"/>
                          </a:solidFill>
                          <a:effectLst/>
                          <a:latin typeface="+mn-lt"/>
                          <a:ea typeface="Times New Roman"/>
                          <a:cs typeface="Times New Roman"/>
                        </a:rPr>
                        <a:t>A </a:t>
                      </a:r>
                      <a:r>
                        <a:rPr lang="en-IN" sz="1600" dirty="0">
                          <a:solidFill>
                            <a:srgbClr val="222222"/>
                          </a:solidFill>
                          <a:effectLst/>
                          <a:latin typeface="+mn-lt"/>
                          <a:ea typeface="Times New Roman"/>
                          <a:cs typeface="Times New Roman"/>
                        </a:rPr>
                        <a:t>two-dimensional convolutional neural network (CNN) was used to predict the short-term prognosis of cardiac care unit (CCU) patients based on their ECG data.</a:t>
                      </a:r>
                      <a:endParaRPr lang="en-IN" sz="1600" dirty="0">
                        <a:effectLst/>
                        <a:latin typeface="+mn-lt"/>
                        <a:ea typeface="Times New Roman"/>
                        <a:cs typeface="Times New Roman"/>
                      </a:endParaRPr>
                    </a:p>
                    <a:p>
                      <a:pPr>
                        <a:lnSpc>
                          <a:spcPct val="100000"/>
                        </a:lnSpc>
                        <a:spcAft>
                          <a:spcPts val="800"/>
                        </a:spcAft>
                      </a:pPr>
                      <a:r>
                        <a:rPr lang="en-IN" sz="1600" dirty="0">
                          <a:solidFill>
                            <a:srgbClr val="222222"/>
                          </a:solidFill>
                          <a:effectLst/>
                          <a:latin typeface="+mn-lt"/>
                          <a:ea typeface="Times New Roman"/>
                          <a:cs typeface="Times New Roman"/>
                        </a:rPr>
                        <a:t>Visualization using </a:t>
                      </a:r>
                      <a:r>
                        <a:rPr lang="en-IN" sz="1600" dirty="0" err="1">
                          <a:solidFill>
                            <a:srgbClr val="222222"/>
                          </a:solidFill>
                          <a:effectLst/>
                          <a:latin typeface="+mn-lt"/>
                          <a:ea typeface="Times New Roman"/>
                          <a:cs typeface="Times New Roman"/>
                        </a:rPr>
                        <a:t>gradcam</a:t>
                      </a:r>
                      <a:r>
                        <a:rPr lang="en-IN" sz="1600" dirty="0">
                          <a:solidFill>
                            <a:srgbClr val="222222"/>
                          </a:solidFill>
                          <a:effectLst/>
                          <a:latin typeface="+mn-lt"/>
                          <a:ea typeface="Times New Roman"/>
                          <a:cs typeface="Times New Roman"/>
                        </a:rPr>
                        <a:t> showed that the CNN tended to focus on the shape and regularity of waveforms, such as heart failure and myocardial infarction.</a:t>
                      </a:r>
                      <a:endParaRPr lang="en-IN" sz="1600" dirty="0">
                        <a:effectLst/>
                        <a:latin typeface="+mn-lt"/>
                        <a:ea typeface="Times New Roman"/>
                        <a:cs typeface="Times New Roman"/>
                      </a:endParaRPr>
                    </a:p>
                    <a:p>
                      <a:pPr>
                        <a:lnSpc>
                          <a:spcPct val="100000"/>
                        </a:lnSpc>
                        <a:spcBef>
                          <a:spcPts val="180"/>
                        </a:spcBef>
                        <a:spcAft>
                          <a:spcPts val="0"/>
                        </a:spcAft>
                        <a:tabLst>
                          <a:tab pos="521335" algn="l"/>
                        </a:tabLst>
                      </a:pPr>
                      <a:r>
                        <a:rPr lang="en-IN" sz="1600" dirty="0">
                          <a:effectLst/>
                          <a:latin typeface="+mn-lt"/>
                          <a:ea typeface="Times New Roman"/>
                          <a:cs typeface="Times New Roman"/>
                        </a:rPr>
                        <a:t> </a:t>
                      </a:r>
                    </a:p>
                  </a:txBody>
                  <a:tcPr marL="68580" marR="68580" marT="0" marB="0"/>
                </a:tc>
                <a:tc>
                  <a:txBody>
                    <a:bodyPr/>
                    <a:lstStyle/>
                    <a:p>
                      <a:pPr>
                        <a:lnSpc>
                          <a:spcPct val="100000"/>
                        </a:lnSpc>
                        <a:spcBef>
                          <a:spcPts val="180"/>
                        </a:spcBef>
                        <a:spcAft>
                          <a:spcPts val="0"/>
                        </a:spcAft>
                        <a:tabLst>
                          <a:tab pos="521335" algn="l"/>
                        </a:tabLst>
                      </a:pPr>
                      <a:r>
                        <a:rPr lang="en-US" sz="1600" dirty="0">
                          <a:solidFill>
                            <a:srgbClr val="0D0D0D"/>
                          </a:solidFill>
                          <a:effectLst/>
                          <a:latin typeface="+mn-lt"/>
                          <a:ea typeface="Times New Roman"/>
                          <a:cs typeface="Times New Roman"/>
                        </a:rPr>
                        <a:t>The study did not evaluate the performance of the proposed method in comparison to other prognostic models or clinical risk </a:t>
                      </a:r>
                      <a:r>
                        <a:rPr lang="en-US" sz="1600" dirty="0" err="1">
                          <a:solidFill>
                            <a:srgbClr val="0D0D0D"/>
                          </a:solidFill>
                          <a:effectLst/>
                          <a:latin typeface="+mn-lt"/>
                          <a:ea typeface="Times New Roman"/>
                          <a:cs typeface="Times New Roman"/>
                        </a:rPr>
                        <a:t>scores.The</a:t>
                      </a:r>
                      <a:r>
                        <a:rPr lang="en-US" sz="1600" dirty="0">
                          <a:solidFill>
                            <a:srgbClr val="0D0D0D"/>
                          </a:solidFill>
                          <a:effectLst/>
                          <a:latin typeface="+mn-lt"/>
                          <a:ea typeface="Times New Roman"/>
                          <a:cs typeface="Times New Roman"/>
                        </a:rPr>
                        <a:t> </a:t>
                      </a:r>
                      <a:r>
                        <a:rPr lang="en-US" sz="1600" dirty="0" err="1">
                          <a:solidFill>
                            <a:srgbClr val="0D0D0D"/>
                          </a:solidFill>
                          <a:effectLst/>
                          <a:latin typeface="+mn-lt"/>
                          <a:ea typeface="Times New Roman"/>
                          <a:cs typeface="Times New Roman"/>
                        </a:rPr>
                        <a:t>gradcam</a:t>
                      </a:r>
                      <a:r>
                        <a:rPr lang="en-US" sz="1600" dirty="0">
                          <a:solidFill>
                            <a:srgbClr val="0D0D0D"/>
                          </a:solidFill>
                          <a:effectLst/>
                          <a:latin typeface="+mn-lt"/>
                          <a:ea typeface="Times New Roman"/>
                          <a:cs typeface="Times New Roman"/>
                        </a:rPr>
                        <a:t> visualization may lead to misinterpretation of the ECG waveforms, potentially leading to incorrect treatment decisions</a:t>
                      </a:r>
                      <a:endParaRPr lang="en-IN" sz="1600" dirty="0">
                        <a:effectLst/>
                        <a:latin typeface="+mn-lt"/>
                        <a:ea typeface="Times New Roman"/>
                        <a:cs typeface="Times New Roman"/>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024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96306034"/>
              </p:ext>
            </p:extLst>
          </p:nvPr>
        </p:nvGraphicFramePr>
        <p:xfrm>
          <a:off x="762000" y="685800"/>
          <a:ext cx="7543800" cy="4516120"/>
        </p:xfrm>
        <a:graphic>
          <a:graphicData uri="http://schemas.openxmlformats.org/drawingml/2006/table">
            <a:tbl>
              <a:tblPr firstRow="1" bandRow="1">
                <a:tableStyleId>{5C22544A-7EE6-4342-B048-85BDC9FD1C3A}</a:tableStyleId>
              </a:tblPr>
              <a:tblGrid>
                <a:gridCol w="685800">
                  <a:extLst>
                    <a:ext uri="{9D8B030D-6E8A-4147-A177-3AD203B41FA5}">
                      <a16:colId xmlns="" xmlns:a16="http://schemas.microsoft.com/office/drawing/2014/main" val="20000"/>
                    </a:ext>
                  </a:extLst>
                </a:gridCol>
                <a:gridCol w="1905000">
                  <a:extLst>
                    <a:ext uri="{9D8B030D-6E8A-4147-A177-3AD203B41FA5}">
                      <a16:colId xmlns="" xmlns:a16="http://schemas.microsoft.com/office/drawing/2014/main" val="20001"/>
                    </a:ext>
                  </a:extLst>
                </a:gridCol>
                <a:gridCol w="1066800">
                  <a:extLst>
                    <a:ext uri="{9D8B030D-6E8A-4147-A177-3AD203B41FA5}">
                      <a16:colId xmlns="" xmlns:a16="http://schemas.microsoft.com/office/drawing/2014/main" val="20002"/>
                    </a:ext>
                  </a:extLst>
                </a:gridCol>
                <a:gridCol w="2377440">
                  <a:extLst>
                    <a:ext uri="{9D8B030D-6E8A-4147-A177-3AD203B41FA5}">
                      <a16:colId xmlns="" xmlns:a16="http://schemas.microsoft.com/office/drawing/2014/main" val="20003"/>
                    </a:ext>
                  </a:extLst>
                </a:gridCol>
                <a:gridCol w="1508760">
                  <a:extLst>
                    <a:ext uri="{9D8B030D-6E8A-4147-A177-3AD203B41FA5}">
                      <a16:colId xmlns="" xmlns:a16="http://schemas.microsoft.com/office/drawing/2014/main" val="20004"/>
                    </a:ext>
                  </a:extLst>
                </a:gridCol>
              </a:tblGrid>
              <a:tr h="370840">
                <a:tc>
                  <a:txBody>
                    <a:bodyPr/>
                    <a:lstStyle/>
                    <a:p>
                      <a:pPr>
                        <a:lnSpc>
                          <a:spcPct val="100000"/>
                        </a:lnSpc>
                      </a:pPr>
                      <a:r>
                        <a:rPr lang="en-IN" sz="1600" dirty="0" smtClean="0">
                          <a:latin typeface="+mn-lt"/>
                        </a:rPr>
                        <a:t>S.no</a:t>
                      </a:r>
                      <a:endParaRPr lang="en-IN" sz="1600" dirty="0">
                        <a:latin typeface="+mn-lt"/>
                      </a:endParaRPr>
                    </a:p>
                  </a:txBody>
                  <a:tcPr/>
                </a:tc>
                <a:tc>
                  <a:txBody>
                    <a:bodyPr/>
                    <a:lstStyle/>
                    <a:p>
                      <a:pPr>
                        <a:lnSpc>
                          <a:spcPct val="100000"/>
                        </a:lnSpc>
                      </a:pPr>
                      <a:r>
                        <a:rPr lang="en-IN" sz="1600" dirty="0" smtClean="0">
                          <a:latin typeface="+mn-lt"/>
                        </a:rPr>
                        <a:t>Title</a:t>
                      </a:r>
                      <a:endParaRPr lang="en-IN" sz="1600" dirty="0">
                        <a:latin typeface="+mn-lt"/>
                      </a:endParaRPr>
                    </a:p>
                  </a:txBody>
                  <a:tcPr/>
                </a:tc>
                <a:tc>
                  <a:txBody>
                    <a:bodyPr/>
                    <a:lstStyle/>
                    <a:p>
                      <a:pPr>
                        <a:lnSpc>
                          <a:spcPct val="100000"/>
                        </a:lnSpc>
                      </a:pPr>
                      <a:r>
                        <a:rPr lang="en-IN" sz="1600" dirty="0" smtClean="0">
                          <a:latin typeface="+mn-lt"/>
                        </a:rPr>
                        <a:t>Author</a:t>
                      </a:r>
                      <a:endParaRPr lang="en-IN" sz="1600" dirty="0">
                        <a:latin typeface="+mn-lt"/>
                      </a:endParaRPr>
                    </a:p>
                  </a:txBody>
                  <a:tcPr/>
                </a:tc>
                <a:tc>
                  <a:txBody>
                    <a:bodyPr/>
                    <a:lstStyle/>
                    <a:p>
                      <a:pPr>
                        <a:lnSpc>
                          <a:spcPct val="100000"/>
                        </a:lnSpc>
                      </a:pPr>
                      <a:r>
                        <a:rPr lang="en-IN" sz="1600" dirty="0" smtClean="0">
                          <a:latin typeface="+mn-lt"/>
                        </a:rPr>
                        <a:t>Findings</a:t>
                      </a:r>
                      <a:endParaRPr lang="en-IN" sz="1600" dirty="0">
                        <a:latin typeface="+mn-lt"/>
                      </a:endParaRPr>
                    </a:p>
                  </a:txBody>
                  <a:tcPr/>
                </a:tc>
                <a:tc>
                  <a:txBody>
                    <a:bodyPr/>
                    <a:lstStyle/>
                    <a:p>
                      <a:pPr>
                        <a:lnSpc>
                          <a:spcPct val="100000"/>
                        </a:lnSpc>
                      </a:pPr>
                      <a:r>
                        <a:rPr lang="en-IN" sz="1600" dirty="0" smtClean="0">
                          <a:latin typeface="+mn-lt"/>
                        </a:rPr>
                        <a:t>Limitations</a:t>
                      </a:r>
                      <a:endParaRPr lang="en-IN" sz="1600" dirty="0">
                        <a:latin typeface="+mn-lt"/>
                      </a:endParaRPr>
                    </a:p>
                  </a:txBody>
                  <a:tcPr/>
                </a:tc>
                <a:extLst>
                  <a:ext uri="{0D108BD9-81ED-4DB2-BD59-A6C34878D82A}">
                    <a16:rowId xmlns="" xmlns:a16="http://schemas.microsoft.com/office/drawing/2014/main" val="10000"/>
                  </a:ext>
                </a:extLst>
              </a:tr>
              <a:tr h="370840">
                <a:tc>
                  <a:txBody>
                    <a:bodyPr/>
                    <a:lstStyle/>
                    <a:p>
                      <a:pPr>
                        <a:spcBef>
                          <a:spcPts val="180"/>
                        </a:spcBef>
                        <a:spcAft>
                          <a:spcPts val="0"/>
                        </a:spcAft>
                        <a:tabLst>
                          <a:tab pos="521335" algn="l"/>
                        </a:tabLst>
                      </a:pPr>
                      <a:r>
                        <a:rPr lang="en-US" sz="1600" dirty="0" smtClean="0">
                          <a:effectLst/>
                          <a:latin typeface="+mn-lt"/>
                          <a:ea typeface="Times New Roman"/>
                          <a:cs typeface="Times New Roman"/>
                        </a:rPr>
                        <a:t>10)</a:t>
                      </a:r>
                      <a:endParaRPr lang="en-IN" sz="1600" dirty="0">
                        <a:effectLst/>
                        <a:latin typeface="+mn-lt"/>
                        <a:ea typeface="Times New Roman"/>
                        <a:cs typeface="Times New Roman"/>
                      </a:endParaRPr>
                    </a:p>
                  </a:txBody>
                  <a:tcPr marL="68580" marR="68580" marT="0" marB="0"/>
                </a:tc>
                <a:tc>
                  <a:txBody>
                    <a:bodyPr/>
                    <a:lstStyle/>
                    <a:p>
                      <a:pPr>
                        <a:spcBef>
                          <a:spcPts val="180"/>
                        </a:spcBef>
                        <a:spcAft>
                          <a:spcPts val="0"/>
                        </a:spcAft>
                        <a:tabLst>
                          <a:tab pos="521335" algn="l"/>
                        </a:tabLst>
                      </a:pPr>
                      <a:r>
                        <a:rPr lang="en-US" sz="1600" dirty="0">
                          <a:solidFill>
                            <a:srgbClr val="333333"/>
                          </a:solidFill>
                          <a:effectLst/>
                          <a:latin typeface="+mn-lt"/>
                          <a:ea typeface="Times New Roman"/>
                          <a:cs typeface="Times New Roman"/>
                        </a:rPr>
                        <a:t>TCN-Based Distal Force Feedback Strategy of a Vascular Interventional Surgery Robot</a:t>
                      </a:r>
                      <a:endParaRPr lang="en-IN" sz="1600" dirty="0">
                        <a:effectLst/>
                        <a:latin typeface="+mn-lt"/>
                        <a:ea typeface="Times New Roman"/>
                        <a:cs typeface="Times New Roman"/>
                      </a:endParaRPr>
                    </a:p>
                  </a:txBody>
                  <a:tcPr marL="68580" marR="68580" marT="0" marB="0"/>
                </a:tc>
                <a:tc>
                  <a:txBody>
                    <a:bodyPr/>
                    <a:lstStyle/>
                    <a:p>
                      <a:pPr>
                        <a:spcBef>
                          <a:spcPts val="180"/>
                        </a:spcBef>
                        <a:spcAft>
                          <a:spcPts val="0"/>
                        </a:spcAft>
                        <a:tabLst>
                          <a:tab pos="521335" algn="l"/>
                        </a:tabLst>
                      </a:pPr>
                      <a:r>
                        <a:rPr lang="en-US" sz="1600">
                          <a:solidFill>
                            <a:srgbClr val="333333"/>
                          </a:solidFill>
                          <a:effectLst/>
                          <a:latin typeface="+mn-lt"/>
                          <a:ea typeface="Times New Roman"/>
                          <a:cs typeface="Times New Roman"/>
                        </a:rPr>
                        <a:t>S. Wang, H. Shen, Z. Liu and L. Xie</a:t>
                      </a:r>
                      <a:endParaRPr lang="en-IN" sz="1600">
                        <a:effectLst/>
                        <a:latin typeface="+mn-lt"/>
                        <a:ea typeface="Times New Roman"/>
                        <a:cs typeface="Times New Roman"/>
                      </a:endParaRPr>
                    </a:p>
                  </a:txBody>
                  <a:tcPr marL="68580" marR="68580" marT="0" marB="0"/>
                </a:tc>
                <a:tc>
                  <a:txBody>
                    <a:bodyPr/>
                    <a:lstStyle/>
                    <a:p>
                      <a:pPr>
                        <a:spcBef>
                          <a:spcPts val="180"/>
                        </a:spcBef>
                        <a:spcAft>
                          <a:spcPts val="0"/>
                        </a:spcAft>
                        <a:tabLst>
                          <a:tab pos="521335" algn="l"/>
                        </a:tabLst>
                      </a:pPr>
                      <a:r>
                        <a:rPr lang="en-IN" sz="1600">
                          <a:effectLst/>
                          <a:latin typeface="+mn-lt"/>
                          <a:ea typeface="Times New Roman"/>
                          <a:cs typeface="Times New Roman"/>
                        </a:rPr>
                        <a:t>The paper proposes TSCAN, a deep learning model for clinical data analysis in ICU. TSCAN uses an attention mechanism for improved prediction accuracy in mortality and length of stay. It identifies relevant clinical indicators and demonstrates better performance than other SOTA methods.</a:t>
                      </a:r>
                    </a:p>
                  </a:txBody>
                  <a:tcPr marL="68580" marR="68580" marT="0" marB="0"/>
                </a:tc>
                <a:tc>
                  <a:txBody>
                    <a:bodyPr/>
                    <a:lstStyle/>
                    <a:p>
                      <a:pPr>
                        <a:spcBef>
                          <a:spcPts val="180"/>
                        </a:spcBef>
                        <a:spcAft>
                          <a:spcPts val="0"/>
                        </a:spcAft>
                        <a:tabLst>
                          <a:tab pos="521335" algn="l"/>
                        </a:tabLst>
                      </a:pPr>
                      <a:r>
                        <a:rPr lang="en-IN" sz="1600" dirty="0">
                          <a:effectLst/>
                          <a:latin typeface="+mn-lt"/>
                          <a:ea typeface="Times New Roman"/>
                          <a:cs typeface="Times New Roman"/>
                        </a:rPr>
                        <a:t>The study uses a small number of physiological variables and does not pay much attention to correlations of different </a:t>
                      </a:r>
                      <a:r>
                        <a:rPr lang="en-IN" sz="1600" dirty="0" err="1">
                          <a:effectLst/>
                          <a:latin typeface="+mn-lt"/>
                          <a:ea typeface="Times New Roman"/>
                          <a:cs typeface="Times New Roman"/>
                        </a:rPr>
                        <a:t>variables.The</a:t>
                      </a:r>
                      <a:r>
                        <a:rPr lang="en-IN" sz="1600" dirty="0">
                          <a:effectLst/>
                          <a:latin typeface="+mn-lt"/>
                          <a:ea typeface="Times New Roman"/>
                          <a:cs typeface="Times New Roman"/>
                        </a:rPr>
                        <a:t> proposed model may not be able to capture complex failure modes that cannot be represented by the </a:t>
                      </a:r>
                      <a:r>
                        <a:rPr lang="en-IN" sz="1600" dirty="0" err="1">
                          <a:effectLst/>
                          <a:latin typeface="+mn-lt"/>
                          <a:ea typeface="Times New Roman"/>
                          <a:cs typeface="Times New Roman"/>
                        </a:rPr>
                        <a:t>imfs</a:t>
                      </a:r>
                      <a:r>
                        <a:rPr lang="en-IN" sz="1600" dirty="0">
                          <a:effectLst/>
                          <a:latin typeface="+mn-lt"/>
                          <a:ea typeface="Times New Roman"/>
                          <a:cs typeface="Times New Roman"/>
                        </a:rPr>
                        <a:t>.</a:t>
                      </a: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4304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6172200" cy="990600"/>
          </a:xfrm>
        </p:spPr>
        <p:txBody>
          <a:bodyPr/>
          <a:lstStyle/>
          <a:p>
            <a:r>
              <a:rPr lang="en-US" dirty="0" smtClean="0"/>
              <a:t>BLOCK DIAGRAM</a:t>
            </a: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0"/>
            <a:ext cx="6553200" cy="4002076"/>
          </a:xfrm>
        </p:spPr>
      </p:pic>
    </p:spTree>
    <p:extLst>
      <p:ext uri="{BB962C8B-B14F-4D97-AF65-F5344CB8AC3E}">
        <p14:creationId xmlns:p14="http://schemas.microsoft.com/office/powerpoint/2010/main" val="3084318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0525"/>
            <a:ext cx="6781800" cy="990600"/>
          </a:xfrm>
        </p:spPr>
        <p:txBody>
          <a:bodyPr/>
          <a:lstStyle/>
          <a:p>
            <a:r>
              <a:rPr lang="en-US" dirty="0" smtClean="0"/>
              <a:t>Dataset Description</a:t>
            </a:r>
            <a:endParaRPr lang="en-US" dirty="0"/>
          </a:p>
        </p:txBody>
      </p:sp>
      <p:sp>
        <p:nvSpPr>
          <p:cNvPr id="3" name="Content Placeholder 2"/>
          <p:cNvSpPr>
            <a:spLocks noGrp="1"/>
          </p:cNvSpPr>
          <p:nvPr>
            <p:ph idx="1"/>
          </p:nvPr>
        </p:nvSpPr>
        <p:spPr>
          <a:xfrm>
            <a:off x="857250" y="1905000"/>
            <a:ext cx="7543800" cy="3352800"/>
          </a:xfrm>
        </p:spPr>
        <p:txBody>
          <a:bodyPr>
            <a:normAutofit/>
          </a:bodyPr>
          <a:lstStyle/>
          <a:p>
            <a:pPr marL="0" indent="0" algn="just">
              <a:buNone/>
            </a:pPr>
            <a:r>
              <a:rPr lang="en-US" sz="2800" dirty="0"/>
              <a:t>A popular, publicly available database called MIMIC-III (Medical Information Mart for </a:t>
            </a:r>
            <a:r>
              <a:rPr lang="en-US" sz="2800" dirty="0" smtClean="0"/>
              <a:t>Intensive Care </a:t>
            </a:r>
            <a:r>
              <a:rPr lang="en-US" sz="2800" dirty="0"/>
              <a:t>III) holds de-identified health-related information for more than </a:t>
            </a:r>
            <a:r>
              <a:rPr lang="en-US" sz="2800" dirty="0" smtClean="0"/>
              <a:t>12,000 </a:t>
            </a:r>
            <a:r>
              <a:rPr lang="en-US" sz="2800" dirty="0"/>
              <a:t>patients who </a:t>
            </a:r>
            <a:r>
              <a:rPr lang="en-US" sz="2800" dirty="0" smtClean="0"/>
              <a:t>were admitted </a:t>
            </a:r>
            <a:r>
              <a:rPr lang="en-US" sz="2800" dirty="0"/>
              <a:t>to Beth Israel Deaconess Medical Centre critical care units between 2001 and 2012.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21521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6781800" cy="1600200"/>
          </a:xfrm>
        </p:spPr>
        <p:txBody>
          <a:bodyPr/>
          <a:lstStyle/>
          <a:p>
            <a:r>
              <a:rPr lang="en-US" dirty="0" smtClean="0"/>
              <a:t>Dataset Attributes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64528431"/>
              </p:ext>
            </p:extLst>
          </p:nvPr>
        </p:nvGraphicFramePr>
        <p:xfrm>
          <a:off x="762000" y="1981200"/>
          <a:ext cx="7543800" cy="3337560"/>
        </p:xfrm>
        <a:graphic>
          <a:graphicData uri="http://schemas.openxmlformats.org/drawingml/2006/table">
            <a:tbl>
              <a:tblPr firstRow="1" bandRow="1">
                <a:tableStyleId>{BDBED569-4797-4DF1-A0F4-6AAB3CD982D8}</a:tableStyleId>
              </a:tblPr>
              <a:tblGrid>
                <a:gridCol w="2514600">
                  <a:extLst>
                    <a:ext uri="{9D8B030D-6E8A-4147-A177-3AD203B41FA5}">
                      <a16:colId xmlns="" xmlns:a16="http://schemas.microsoft.com/office/drawing/2014/main" val="20000"/>
                    </a:ext>
                  </a:extLst>
                </a:gridCol>
                <a:gridCol w="2514600">
                  <a:extLst>
                    <a:ext uri="{9D8B030D-6E8A-4147-A177-3AD203B41FA5}">
                      <a16:colId xmlns="" xmlns:a16="http://schemas.microsoft.com/office/drawing/2014/main" val="20001"/>
                    </a:ext>
                  </a:extLst>
                </a:gridCol>
                <a:gridCol w="2514600">
                  <a:extLst>
                    <a:ext uri="{9D8B030D-6E8A-4147-A177-3AD203B41FA5}">
                      <a16:colId xmlns="" xmlns:a16="http://schemas.microsoft.com/office/drawing/2014/main" val="20002"/>
                    </a:ext>
                  </a:extLst>
                </a:gridCol>
              </a:tblGrid>
              <a:tr h="370840">
                <a:tc>
                  <a:txBody>
                    <a:bodyPr/>
                    <a:lstStyle/>
                    <a:p>
                      <a:pPr algn="just">
                        <a:lnSpc>
                          <a:spcPct val="150000"/>
                        </a:lnSpc>
                        <a:spcAft>
                          <a:spcPts val="0"/>
                        </a:spcAft>
                      </a:pPr>
                      <a:r>
                        <a:rPr lang="en-IN" sz="1600" b="0" kern="100" dirty="0">
                          <a:effectLst/>
                        </a:rPr>
                        <a:t>Age</a:t>
                      </a:r>
                      <a:endParaRPr lang="en-IN" sz="1600" b="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b="0" kern="100" dirty="0">
                          <a:effectLst/>
                        </a:rPr>
                        <a:t>Diabetes</a:t>
                      </a:r>
                      <a:endParaRPr lang="en-IN" sz="1600" b="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b="0" kern="100" dirty="0">
                          <a:effectLst/>
                        </a:rPr>
                        <a:t>Heartbeats</a:t>
                      </a:r>
                      <a:endParaRPr lang="en-IN" sz="1600" b="0" kern="100" dirty="0">
                        <a:effectLst/>
                        <a:latin typeface="+mn-lt"/>
                        <a:ea typeface="Calibri"/>
                        <a:cs typeface="Times New Roman"/>
                      </a:endParaRPr>
                    </a:p>
                  </a:txBody>
                  <a:tcPr marL="68580" marR="68580" marT="0" marB="0"/>
                </a:tc>
                <a:extLst>
                  <a:ext uri="{0D108BD9-81ED-4DB2-BD59-A6C34878D82A}">
                    <a16:rowId xmlns="" xmlns:a16="http://schemas.microsoft.com/office/drawing/2014/main" val="10000"/>
                  </a:ext>
                </a:extLst>
              </a:tr>
              <a:tr h="370840">
                <a:tc>
                  <a:txBody>
                    <a:bodyPr/>
                    <a:lstStyle/>
                    <a:p>
                      <a:pPr algn="just">
                        <a:lnSpc>
                          <a:spcPct val="150000"/>
                        </a:lnSpc>
                        <a:spcAft>
                          <a:spcPts val="0"/>
                        </a:spcAft>
                      </a:pPr>
                      <a:r>
                        <a:rPr lang="en-IN" sz="1600" kern="100" dirty="0">
                          <a:effectLst/>
                        </a:rPr>
                        <a:t>Gender</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a:effectLst/>
                        </a:rPr>
                        <a:t>Deficiency </a:t>
                      </a:r>
                      <a:r>
                        <a:rPr lang="en-IN" sz="1600" kern="100" dirty="0" err="1">
                          <a:effectLst/>
                        </a:rPr>
                        <a:t>Anaemias</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a:effectLst/>
                        </a:rPr>
                        <a:t>Systolic Blood Pressure</a:t>
                      </a:r>
                      <a:endParaRPr lang="en-IN" sz="1600" kern="100" dirty="0">
                        <a:effectLst/>
                        <a:latin typeface="+mn-lt"/>
                        <a:ea typeface="Calibri"/>
                        <a:cs typeface="Times New Roman"/>
                      </a:endParaRPr>
                    </a:p>
                  </a:txBody>
                  <a:tcPr marL="68580" marR="68580" marT="0" marB="0"/>
                </a:tc>
                <a:extLst>
                  <a:ext uri="{0D108BD9-81ED-4DB2-BD59-A6C34878D82A}">
                    <a16:rowId xmlns="" xmlns:a16="http://schemas.microsoft.com/office/drawing/2014/main" val="10001"/>
                  </a:ext>
                </a:extLst>
              </a:tr>
              <a:tr h="370840">
                <a:tc>
                  <a:txBody>
                    <a:bodyPr/>
                    <a:lstStyle/>
                    <a:p>
                      <a:pPr algn="just">
                        <a:lnSpc>
                          <a:spcPct val="150000"/>
                        </a:lnSpc>
                        <a:spcAft>
                          <a:spcPts val="0"/>
                        </a:spcAft>
                      </a:pPr>
                      <a:r>
                        <a:rPr lang="en-IN" sz="1600" kern="100" dirty="0">
                          <a:effectLst/>
                        </a:rPr>
                        <a:t>BMI</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a:effectLst/>
                        </a:rPr>
                        <a:t>Depression</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a:effectLst/>
                        </a:rPr>
                        <a:t>Diastolic Blood Pressure</a:t>
                      </a:r>
                      <a:endParaRPr lang="en-IN" sz="1600" kern="100">
                        <a:effectLst/>
                        <a:latin typeface="+mn-lt"/>
                        <a:ea typeface="Calibri"/>
                        <a:cs typeface="Times New Roman"/>
                      </a:endParaRPr>
                    </a:p>
                  </a:txBody>
                  <a:tcPr marL="68580" marR="68580" marT="0" marB="0"/>
                </a:tc>
                <a:extLst>
                  <a:ext uri="{0D108BD9-81ED-4DB2-BD59-A6C34878D82A}">
                    <a16:rowId xmlns="" xmlns:a16="http://schemas.microsoft.com/office/drawing/2014/main" val="10002"/>
                  </a:ext>
                </a:extLst>
              </a:tr>
              <a:tr h="370840">
                <a:tc>
                  <a:txBody>
                    <a:bodyPr/>
                    <a:lstStyle/>
                    <a:p>
                      <a:pPr algn="just">
                        <a:lnSpc>
                          <a:spcPct val="150000"/>
                        </a:lnSpc>
                        <a:spcAft>
                          <a:spcPts val="0"/>
                        </a:spcAft>
                      </a:pPr>
                      <a:r>
                        <a:rPr lang="en-IN" sz="1600" kern="100">
                          <a:effectLst/>
                        </a:rPr>
                        <a:t>Hypertensive</a:t>
                      </a:r>
                      <a:endParaRPr lang="en-IN" sz="1600" kern="10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err="1">
                          <a:effectLst/>
                        </a:rPr>
                        <a:t>Hyperlipemia</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a:effectLst/>
                        </a:rPr>
                        <a:t>Respiratory Rate</a:t>
                      </a:r>
                      <a:endParaRPr lang="en-IN" sz="1600" kern="100">
                        <a:effectLst/>
                        <a:latin typeface="+mn-lt"/>
                        <a:ea typeface="Calibri"/>
                        <a:cs typeface="Times New Roman"/>
                      </a:endParaRPr>
                    </a:p>
                  </a:txBody>
                  <a:tcPr marL="68580" marR="68580" marT="0" marB="0"/>
                </a:tc>
                <a:extLst>
                  <a:ext uri="{0D108BD9-81ED-4DB2-BD59-A6C34878D82A}">
                    <a16:rowId xmlns="" xmlns:a16="http://schemas.microsoft.com/office/drawing/2014/main" val="10003"/>
                  </a:ext>
                </a:extLst>
              </a:tr>
              <a:tr h="370840">
                <a:tc>
                  <a:txBody>
                    <a:bodyPr/>
                    <a:lstStyle/>
                    <a:p>
                      <a:pPr algn="just">
                        <a:lnSpc>
                          <a:spcPct val="150000"/>
                        </a:lnSpc>
                        <a:spcAft>
                          <a:spcPts val="0"/>
                        </a:spcAft>
                      </a:pPr>
                      <a:r>
                        <a:rPr lang="en-IN" sz="1600" kern="100">
                          <a:effectLst/>
                        </a:rPr>
                        <a:t>Atrial Fibrillation</a:t>
                      </a:r>
                      <a:endParaRPr lang="en-IN" sz="1600" kern="10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a:effectLst/>
                        </a:rPr>
                        <a:t>Renal Failure</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a:effectLst/>
                        </a:rPr>
                        <a:t>Temperature Data</a:t>
                      </a:r>
                      <a:endParaRPr lang="en-IN" sz="1600" kern="100">
                        <a:effectLst/>
                        <a:latin typeface="+mn-lt"/>
                        <a:ea typeface="Calibri"/>
                        <a:cs typeface="Times New Roman"/>
                      </a:endParaRPr>
                    </a:p>
                  </a:txBody>
                  <a:tcPr marL="68580" marR="68580" marT="0" marB="0"/>
                </a:tc>
                <a:extLst>
                  <a:ext uri="{0D108BD9-81ED-4DB2-BD59-A6C34878D82A}">
                    <a16:rowId xmlns="" xmlns:a16="http://schemas.microsoft.com/office/drawing/2014/main" val="10004"/>
                  </a:ext>
                </a:extLst>
              </a:tr>
              <a:tr h="370840">
                <a:tc>
                  <a:txBody>
                    <a:bodyPr/>
                    <a:lstStyle/>
                    <a:p>
                      <a:pPr algn="just">
                        <a:lnSpc>
                          <a:spcPct val="150000"/>
                        </a:lnSpc>
                        <a:spcAft>
                          <a:spcPts val="0"/>
                        </a:spcAft>
                      </a:pPr>
                      <a:r>
                        <a:rPr lang="en-IN" sz="1600" kern="100" dirty="0">
                          <a:effectLst/>
                        </a:rPr>
                        <a:t>CHD with no MI</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a:effectLst/>
                        </a:rPr>
                        <a:t>COPD</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a:effectLst/>
                        </a:rPr>
                        <a:t>SpO2</a:t>
                      </a:r>
                      <a:endParaRPr lang="en-IN" sz="1600" kern="100" dirty="0">
                        <a:effectLst/>
                        <a:latin typeface="+mn-lt"/>
                        <a:ea typeface="Calibri"/>
                        <a:cs typeface="Times New Roman"/>
                      </a:endParaRPr>
                    </a:p>
                  </a:txBody>
                  <a:tcPr marL="68580" marR="68580" marT="0" marB="0"/>
                </a:tc>
                <a:extLst>
                  <a:ext uri="{0D108BD9-81ED-4DB2-BD59-A6C34878D82A}">
                    <a16:rowId xmlns="" xmlns:a16="http://schemas.microsoft.com/office/drawing/2014/main" val="10005"/>
                  </a:ext>
                </a:extLst>
              </a:tr>
              <a:tr h="370840">
                <a:tc>
                  <a:txBody>
                    <a:bodyPr/>
                    <a:lstStyle/>
                    <a:p>
                      <a:pPr algn="just">
                        <a:lnSpc>
                          <a:spcPct val="150000"/>
                        </a:lnSpc>
                        <a:spcAft>
                          <a:spcPts val="0"/>
                        </a:spcAft>
                      </a:pPr>
                      <a:r>
                        <a:rPr lang="en-IN" sz="1600" kern="100" dirty="0">
                          <a:effectLst/>
                        </a:rPr>
                        <a:t>Platelets</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a:effectLst/>
                        </a:rPr>
                        <a:t>MCHC</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a:effectLst/>
                        </a:rPr>
                        <a:t>Urine Output</a:t>
                      </a:r>
                      <a:endParaRPr lang="en-IN" sz="1600" kern="100" dirty="0">
                        <a:effectLst/>
                        <a:latin typeface="+mn-lt"/>
                        <a:ea typeface="Calibri"/>
                        <a:cs typeface="Times New Roman"/>
                      </a:endParaRPr>
                    </a:p>
                  </a:txBody>
                  <a:tcPr marL="68580" marR="68580" marT="0" marB="0"/>
                </a:tc>
                <a:extLst>
                  <a:ext uri="{0D108BD9-81ED-4DB2-BD59-A6C34878D82A}">
                    <a16:rowId xmlns="" xmlns:a16="http://schemas.microsoft.com/office/drawing/2014/main" val="10006"/>
                  </a:ext>
                </a:extLst>
              </a:tr>
              <a:tr h="370840">
                <a:tc>
                  <a:txBody>
                    <a:bodyPr/>
                    <a:lstStyle/>
                    <a:p>
                      <a:pPr algn="just">
                        <a:lnSpc>
                          <a:spcPct val="150000"/>
                        </a:lnSpc>
                        <a:spcAft>
                          <a:spcPts val="0"/>
                        </a:spcAft>
                      </a:pPr>
                      <a:r>
                        <a:rPr lang="en-IN" sz="1600" kern="100">
                          <a:effectLst/>
                        </a:rPr>
                        <a:t>Neutrophils</a:t>
                      </a:r>
                      <a:endParaRPr lang="en-IN" sz="1600" kern="10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a:effectLst/>
                        </a:rPr>
                        <a:t>MCV</a:t>
                      </a:r>
                      <a:endParaRPr lang="en-IN" sz="1600" kern="10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err="1">
                          <a:effectLst/>
                        </a:rPr>
                        <a:t>Hematocrit</a:t>
                      </a:r>
                      <a:endParaRPr lang="en-IN" sz="1600" kern="100" dirty="0">
                        <a:effectLst/>
                        <a:latin typeface="+mn-lt"/>
                        <a:ea typeface="Calibri"/>
                        <a:cs typeface="Times New Roman"/>
                      </a:endParaRPr>
                    </a:p>
                  </a:txBody>
                  <a:tcPr marL="68580" marR="68580" marT="0" marB="0"/>
                </a:tc>
                <a:extLst>
                  <a:ext uri="{0D108BD9-81ED-4DB2-BD59-A6C34878D82A}">
                    <a16:rowId xmlns="" xmlns:a16="http://schemas.microsoft.com/office/drawing/2014/main" val="10007"/>
                  </a:ext>
                </a:extLst>
              </a:tr>
              <a:tr h="370840">
                <a:tc>
                  <a:txBody>
                    <a:bodyPr/>
                    <a:lstStyle/>
                    <a:p>
                      <a:pPr algn="just">
                        <a:lnSpc>
                          <a:spcPct val="150000"/>
                        </a:lnSpc>
                        <a:spcAft>
                          <a:spcPts val="0"/>
                        </a:spcAft>
                      </a:pPr>
                      <a:r>
                        <a:rPr lang="en-IN" sz="1600" kern="1200" dirty="0" smtClean="0">
                          <a:effectLst/>
                        </a:rPr>
                        <a:t>Lymphocytes</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a:effectLst/>
                        </a:rPr>
                        <a:t>RDW</a:t>
                      </a:r>
                      <a:endParaRPr lang="en-IN" sz="1600" kern="100" dirty="0">
                        <a:effectLst/>
                        <a:latin typeface="+mn-lt"/>
                        <a:ea typeface="Calibri"/>
                        <a:cs typeface="Times New Roman"/>
                      </a:endParaRPr>
                    </a:p>
                  </a:txBody>
                  <a:tcPr marL="68580" marR="68580" marT="0" marB="0"/>
                </a:tc>
                <a:tc>
                  <a:txBody>
                    <a:bodyPr/>
                    <a:lstStyle/>
                    <a:p>
                      <a:pPr algn="just">
                        <a:lnSpc>
                          <a:spcPct val="150000"/>
                        </a:lnSpc>
                        <a:spcAft>
                          <a:spcPts val="0"/>
                        </a:spcAft>
                      </a:pPr>
                      <a:r>
                        <a:rPr lang="en-IN" sz="1600" kern="100" dirty="0">
                          <a:effectLst/>
                        </a:rPr>
                        <a:t>Red Blood Cells</a:t>
                      </a:r>
                      <a:endParaRPr lang="en-IN" sz="1600" kern="100" dirty="0">
                        <a:effectLst/>
                        <a:latin typeface="+mn-lt"/>
                        <a:ea typeface="Calibri"/>
                        <a:cs typeface="Times New Roman"/>
                      </a:endParaRPr>
                    </a:p>
                  </a:txBody>
                  <a:tcPr marL="68580" marR="68580" marT="0" marB="0"/>
                </a:tc>
                <a:extLst>
                  <a:ext uri="{0D108BD9-81ED-4DB2-BD59-A6C34878D82A}">
                    <a16:rowId xmlns=""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597435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5715000" cy="685800"/>
          </a:xfrm>
        </p:spPr>
        <p:txBody>
          <a:bodyPr>
            <a:normAutofit fontScale="90000"/>
          </a:bodyPr>
          <a:lstStyle/>
          <a:p>
            <a:r>
              <a:rPr lang="en-US" dirty="0" smtClean="0"/>
              <a:t>List of Modules</a:t>
            </a:r>
            <a:endParaRPr lang="en-IN" dirty="0"/>
          </a:p>
        </p:txBody>
      </p:sp>
      <p:sp>
        <p:nvSpPr>
          <p:cNvPr id="4" name="Rectangle 3"/>
          <p:cNvSpPr/>
          <p:nvPr/>
        </p:nvSpPr>
        <p:spPr>
          <a:xfrm>
            <a:off x="960120" y="3319780"/>
            <a:ext cx="4907280" cy="533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a:r>
              <a:rPr lang="en-US" b="1" dirty="0" smtClean="0">
                <a:solidFill>
                  <a:schemeClr val="tx1"/>
                </a:solidFill>
              </a:rPr>
              <a:t>Temporal Convolutional Network (TCN)</a:t>
            </a:r>
            <a:endParaRPr lang="en-US" b="1" dirty="0">
              <a:solidFill>
                <a:schemeClr val="tx1"/>
              </a:solidFill>
            </a:endParaRPr>
          </a:p>
        </p:txBody>
      </p:sp>
      <p:sp>
        <p:nvSpPr>
          <p:cNvPr id="5" name="Rectangle 4"/>
          <p:cNvSpPr/>
          <p:nvPr/>
        </p:nvSpPr>
        <p:spPr>
          <a:xfrm>
            <a:off x="949960" y="1943100"/>
            <a:ext cx="4927600" cy="533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a:r>
              <a:rPr lang="en-US" b="1" dirty="0" smtClean="0">
                <a:solidFill>
                  <a:schemeClr val="tx1"/>
                </a:solidFill>
              </a:rPr>
              <a:t>Data Imputation Using GAN</a:t>
            </a:r>
            <a:endParaRPr lang="en-US" b="1" dirty="0">
              <a:solidFill>
                <a:schemeClr val="tx1"/>
              </a:solidFill>
            </a:endParaRPr>
          </a:p>
        </p:txBody>
      </p:sp>
      <p:sp>
        <p:nvSpPr>
          <p:cNvPr id="6" name="Rectangle 5"/>
          <p:cNvSpPr/>
          <p:nvPr/>
        </p:nvSpPr>
        <p:spPr>
          <a:xfrm>
            <a:off x="985520" y="3981450"/>
            <a:ext cx="4871720" cy="5715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a:r>
              <a:rPr lang="en-US" b="1" dirty="0" smtClean="0">
                <a:solidFill>
                  <a:schemeClr val="tx1"/>
                </a:solidFill>
              </a:rPr>
              <a:t>Bi-Directional GRU</a:t>
            </a:r>
            <a:endParaRPr lang="en-US" b="1" dirty="0">
              <a:solidFill>
                <a:schemeClr val="tx1"/>
              </a:solidFill>
            </a:endParaRPr>
          </a:p>
        </p:txBody>
      </p:sp>
      <p:sp>
        <p:nvSpPr>
          <p:cNvPr id="7" name="Rectangle 6"/>
          <p:cNvSpPr/>
          <p:nvPr/>
        </p:nvSpPr>
        <p:spPr>
          <a:xfrm>
            <a:off x="1005840" y="4705350"/>
            <a:ext cx="4871720" cy="495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a:r>
              <a:rPr lang="en-US" b="1" dirty="0" smtClean="0">
                <a:solidFill>
                  <a:schemeClr val="tx1"/>
                </a:solidFill>
              </a:rPr>
              <a:t>Model Prediction</a:t>
            </a:r>
            <a:endParaRPr lang="en-US" b="1" dirty="0">
              <a:solidFill>
                <a:schemeClr val="tx1"/>
              </a:solidFill>
            </a:endParaRPr>
          </a:p>
        </p:txBody>
      </p:sp>
      <p:sp>
        <p:nvSpPr>
          <p:cNvPr id="8" name="Rectangle 7"/>
          <p:cNvSpPr/>
          <p:nvPr/>
        </p:nvSpPr>
        <p:spPr>
          <a:xfrm>
            <a:off x="960120" y="2618740"/>
            <a:ext cx="4907280" cy="533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a:r>
              <a:rPr lang="en-US" b="1" dirty="0" smtClean="0">
                <a:solidFill>
                  <a:schemeClr val="tx1"/>
                </a:solidFill>
              </a:rPr>
              <a:t>Rolling Window Scaling</a:t>
            </a:r>
            <a:endParaRPr lang="en-US" b="1" dirty="0">
              <a:solidFill>
                <a:schemeClr val="tx1"/>
              </a:solidFill>
            </a:endParaRPr>
          </a:p>
        </p:txBody>
      </p:sp>
      <p:sp>
        <p:nvSpPr>
          <p:cNvPr id="9" name="Rectangle 8"/>
          <p:cNvSpPr/>
          <p:nvPr/>
        </p:nvSpPr>
        <p:spPr>
          <a:xfrm>
            <a:off x="1016000" y="5410200"/>
            <a:ext cx="4876800" cy="533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a:r>
              <a:rPr lang="en-US" b="1" dirty="0" smtClean="0">
                <a:solidFill>
                  <a:schemeClr val="tx1"/>
                </a:solidFill>
              </a:rPr>
              <a:t>Model Evaluation</a:t>
            </a:r>
            <a:endParaRPr lang="en-US" b="1" dirty="0">
              <a:solidFill>
                <a:schemeClr val="tx1"/>
              </a:solidFill>
            </a:endParaRPr>
          </a:p>
        </p:txBody>
      </p:sp>
      <p:sp>
        <p:nvSpPr>
          <p:cNvPr id="10" name="Rectangle 9"/>
          <p:cNvSpPr/>
          <p:nvPr/>
        </p:nvSpPr>
        <p:spPr>
          <a:xfrm>
            <a:off x="934720" y="1242060"/>
            <a:ext cx="4922520" cy="54356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a:r>
              <a:rPr lang="en-US" b="1" dirty="0">
                <a:solidFill>
                  <a:schemeClr val="tx1"/>
                </a:solidFill>
              </a:rPr>
              <a:t>Data Transformation: Categorical features</a:t>
            </a:r>
          </a:p>
        </p:txBody>
      </p:sp>
      <p:sp>
        <p:nvSpPr>
          <p:cNvPr id="15" name="Rectangle 14"/>
          <p:cNvSpPr/>
          <p:nvPr/>
        </p:nvSpPr>
        <p:spPr>
          <a:xfrm rot="5400000">
            <a:off x="5721349" y="1634489"/>
            <a:ext cx="1930400" cy="1104901"/>
          </a:xfrm>
          <a:prstGeom prst="rect">
            <a:avLst/>
          </a:prstGeom>
          <a:gradFill flip="none" rotWithShape="1">
            <a:gsLst>
              <a:gs pos="0">
                <a:srgbClr val="0443AA">
                  <a:tint val="66000"/>
                  <a:satMod val="160000"/>
                </a:srgbClr>
              </a:gs>
              <a:gs pos="50000">
                <a:srgbClr val="0443AA">
                  <a:tint val="44500"/>
                  <a:satMod val="160000"/>
                </a:srgbClr>
              </a:gs>
              <a:gs pos="100000">
                <a:srgbClr val="0443AA">
                  <a:tint val="23500"/>
                  <a:satMod val="160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Phase 1</a:t>
            </a:r>
            <a:endParaRPr lang="en-IN" sz="2400" b="1" dirty="0"/>
          </a:p>
        </p:txBody>
      </p:sp>
      <p:sp>
        <p:nvSpPr>
          <p:cNvPr id="16" name="Rectangle 15"/>
          <p:cNvSpPr/>
          <p:nvPr/>
        </p:nvSpPr>
        <p:spPr>
          <a:xfrm rot="5400000">
            <a:off x="5392417" y="4075430"/>
            <a:ext cx="2611120" cy="1104901"/>
          </a:xfrm>
          <a:prstGeom prst="rect">
            <a:avLst/>
          </a:prstGeom>
          <a:gradFill flip="none" rotWithShape="1">
            <a:gsLst>
              <a:gs pos="0">
                <a:srgbClr val="0443AA">
                  <a:tint val="66000"/>
                  <a:satMod val="160000"/>
                </a:srgbClr>
              </a:gs>
              <a:gs pos="50000">
                <a:srgbClr val="0443AA">
                  <a:tint val="44500"/>
                  <a:satMod val="160000"/>
                </a:srgbClr>
              </a:gs>
              <a:gs pos="100000">
                <a:srgbClr val="0443AA">
                  <a:tint val="23500"/>
                  <a:satMod val="160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Phase 2</a:t>
            </a:r>
            <a:endParaRPr lang="en-IN" sz="2400" b="1" dirty="0"/>
          </a:p>
        </p:txBody>
      </p:sp>
      <p:sp>
        <p:nvSpPr>
          <p:cNvPr id="17" name="Slide Number Placeholder 16"/>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846372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57400"/>
            <a:ext cx="6781800" cy="1600200"/>
          </a:xfrm>
        </p:spPr>
        <p:txBody>
          <a:bodyPr>
            <a:normAutofit fontScale="90000"/>
          </a:bodyPr>
          <a:lstStyle/>
          <a:p>
            <a:r>
              <a:rPr lang="en-IN" sz="10700" dirty="0" smtClean="0"/>
              <a:t>ALGORITHMS</a:t>
            </a:r>
            <a:r>
              <a:rPr lang="en-IN" dirty="0" smtClean="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181523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1016000" y="2514600"/>
            <a:ext cx="6934200" cy="1371600"/>
          </a:xfrm>
          <a:prstGeom prst="rect">
            <a:avLst/>
          </a:prstGeom>
          <a:gradFill flip="none" rotWithShape="1">
            <a:gsLst>
              <a:gs pos="0">
                <a:srgbClr val="0443AA">
                  <a:tint val="66000"/>
                  <a:satMod val="160000"/>
                </a:srgbClr>
              </a:gs>
              <a:gs pos="50000">
                <a:srgbClr val="0443AA">
                  <a:tint val="44500"/>
                  <a:satMod val="160000"/>
                </a:srgbClr>
              </a:gs>
              <a:gs pos="100000">
                <a:srgbClr val="0443AA">
                  <a:tint val="23500"/>
                  <a:satMod val="160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Phase 1</a:t>
            </a:r>
            <a:endParaRPr lang="en-IN" sz="8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2020077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00982260"/>
              </p:ext>
            </p:extLst>
          </p:nvPr>
        </p:nvGraphicFramePr>
        <p:xfrm>
          <a:off x="685800" y="1219200"/>
          <a:ext cx="7162800" cy="4480560"/>
        </p:xfrm>
        <a:graphic>
          <a:graphicData uri="http://schemas.openxmlformats.org/drawingml/2006/table">
            <a:tbl>
              <a:tblPr firstRow="1" bandRow="1">
                <a:tableStyleId>{5940675A-B579-460E-94D1-54222C63F5DA}</a:tableStyleId>
              </a:tblPr>
              <a:tblGrid>
                <a:gridCol w="7162800">
                  <a:extLst>
                    <a:ext uri="{9D8B030D-6E8A-4147-A177-3AD203B41FA5}">
                      <a16:colId xmlns="" xmlns:a16="http://schemas.microsoft.com/office/drawing/2014/main" val="20000"/>
                    </a:ext>
                  </a:extLst>
                </a:gridCol>
              </a:tblGrid>
              <a:tr h="4468368">
                <a:tc>
                  <a:txBody>
                    <a:bodyPr/>
                    <a:lstStyle/>
                    <a:p>
                      <a:endParaRPr lang="en-IN" sz="1600" kern="1200" dirty="0" smtClean="0">
                        <a:effectLst/>
                      </a:endParaRPr>
                    </a:p>
                    <a:p>
                      <a:r>
                        <a:rPr lang="en-US" sz="1600" b="1" kern="1200" dirty="0" smtClean="0">
                          <a:solidFill>
                            <a:schemeClr val="tx1"/>
                          </a:solidFill>
                          <a:effectLst/>
                          <a:latin typeface="+mn-lt"/>
                          <a:ea typeface="+mn-ea"/>
                          <a:cs typeface="+mn-cs"/>
                        </a:rPr>
                        <a:t>Input:</a:t>
                      </a:r>
                      <a:endParaRPr lang="en-IN"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Data01.csv: A CSV file containing the dataset with missing values.</a:t>
                      </a:r>
                    </a:p>
                    <a:p>
                      <a:endParaRPr lang="en-IN"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Output:</a:t>
                      </a:r>
                      <a:endParaRPr lang="en-IN"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A new CSV file ("complete_dataset.csv") containing the dataset with imputed values.</a:t>
                      </a:r>
                    </a:p>
                    <a:p>
                      <a:endParaRPr lang="en-IN" sz="1600" kern="1200" dirty="0" smtClean="0">
                        <a:effectLst/>
                      </a:endParaRPr>
                    </a:p>
                    <a:p>
                      <a:r>
                        <a:rPr lang="en-IN" sz="1600" kern="1200" dirty="0" smtClean="0">
                          <a:effectLst/>
                        </a:rPr>
                        <a:t>1. </a:t>
                      </a:r>
                      <a:r>
                        <a:rPr lang="en-IN" sz="1600" b="1" i="1" kern="1200" dirty="0" smtClean="0">
                          <a:effectLst/>
                        </a:rPr>
                        <a:t>Load and </a:t>
                      </a:r>
                      <a:r>
                        <a:rPr lang="en-IN" sz="1600" b="1" i="1" kern="1200" dirty="0" err="1" smtClean="0">
                          <a:effectLst/>
                        </a:rPr>
                        <a:t>Preprocess</a:t>
                      </a:r>
                      <a:r>
                        <a:rPr lang="en-IN" sz="1600" b="1" i="1" kern="1200" dirty="0" smtClean="0">
                          <a:effectLst/>
                        </a:rPr>
                        <a:t> Data:</a:t>
                      </a:r>
                    </a:p>
                    <a:p>
                      <a:r>
                        <a:rPr lang="en-IN" sz="1600" kern="1200" dirty="0" smtClean="0">
                          <a:effectLst/>
                        </a:rPr>
                        <a:t> data </a:t>
                      </a:r>
                      <a:r>
                        <a:rPr lang="en-IN" sz="1600" kern="1200" dirty="0" smtClean="0">
                          <a:effectLst/>
                          <a:sym typeface="Wingdings" pitchFamily="2" charset="2"/>
                        </a:rPr>
                        <a:t></a:t>
                      </a:r>
                      <a:r>
                        <a:rPr lang="en-IN" sz="1600" kern="1200" dirty="0" smtClean="0">
                          <a:effectLst/>
                        </a:rPr>
                        <a:t> </a:t>
                      </a:r>
                      <a:r>
                        <a:rPr lang="en-IN" sz="1600" kern="1200" dirty="0" err="1" smtClean="0">
                          <a:effectLst/>
                        </a:rPr>
                        <a:t>read_csv</a:t>
                      </a:r>
                      <a:r>
                        <a:rPr lang="en-IN" sz="1600" kern="1200" dirty="0" smtClean="0">
                          <a:effectLst/>
                        </a:rPr>
                        <a:t>("Data01.csv") </a:t>
                      </a:r>
                    </a:p>
                    <a:p>
                      <a:endParaRPr lang="en-IN" sz="1600" kern="1200" dirty="0" smtClean="0">
                        <a:effectLst/>
                      </a:endParaRPr>
                    </a:p>
                    <a:p>
                      <a:r>
                        <a:rPr lang="en-IN" sz="1600" b="1" i="1" kern="1200" dirty="0" smtClean="0">
                          <a:effectLst/>
                        </a:rPr>
                        <a:t>2. Split the data into two frames:</a:t>
                      </a:r>
                    </a:p>
                    <a:p>
                      <a:r>
                        <a:rPr lang="en-IN" sz="1600" kern="1200" dirty="0" smtClean="0">
                          <a:effectLst/>
                        </a:rPr>
                        <a:t> </a:t>
                      </a:r>
                      <a:r>
                        <a:rPr lang="en-IN" sz="1600" kern="1200" dirty="0" err="1" smtClean="0">
                          <a:effectLst/>
                        </a:rPr>
                        <a:t>complete_rows</a:t>
                      </a:r>
                      <a:r>
                        <a:rPr lang="en-IN" sz="1600" kern="1200" dirty="0" smtClean="0">
                          <a:effectLst/>
                        </a:rPr>
                        <a:t> </a:t>
                      </a:r>
                      <a:r>
                        <a:rPr lang="en-IN" sz="1600" kern="1200" dirty="0" smtClean="0">
                          <a:effectLst/>
                          <a:sym typeface="Wingdings" pitchFamily="2" charset="2"/>
                        </a:rPr>
                        <a:t></a:t>
                      </a:r>
                      <a:r>
                        <a:rPr lang="en-IN" sz="1600" kern="1200" dirty="0" err="1" smtClean="0">
                          <a:effectLst/>
                        </a:rPr>
                        <a:t>data.rows_with_no_missing</a:t>
                      </a:r>
                      <a:r>
                        <a:rPr lang="en-IN" sz="1600" kern="1200" dirty="0" smtClean="0">
                          <a:effectLst/>
                        </a:rPr>
                        <a:t>()</a:t>
                      </a:r>
                    </a:p>
                    <a:p>
                      <a:r>
                        <a:rPr lang="en-IN" sz="1600" kern="1200" dirty="0" smtClean="0">
                          <a:effectLst/>
                        </a:rPr>
                        <a:t> </a:t>
                      </a:r>
                      <a:r>
                        <a:rPr lang="en-IN" sz="1600" kern="1200" dirty="0" err="1" smtClean="0">
                          <a:effectLst/>
                        </a:rPr>
                        <a:t>incomplete_rows</a:t>
                      </a:r>
                      <a:r>
                        <a:rPr lang="en-IN" sz="1600" kern="1200" dirty="0" smtClean="0">
                          <a:effectLst/>
                        </a:rPr>
                        <a:t> </a:t>
                      </a:r>
                      <a:r>
                        <a:rPr lang="en-IN" sz="1600" kern="1200" dirty="0" smtClean="0">
                          <a:effectLst/>
                          <a:sym typeface="Wingdings" pitchFamily="2" charset="2"/>
                        </a:rPr>
                        <a:t></a:t>
                      </a:r>
                      <a:r>
                        <a:rPr lang="en-IN" sz="1600" kern="1200" dirty="0" smtClean="0">
                          <a:effectLst/>
                        </a:rPr>
                        <a:t> </a:t>
                      </a:r>
                      <a:r>
                        <a:rPr lang="en-IN" sz="1600" kern="1200" dirty="0" err="1" smtClean="0">
                          <a:effectLst/>
                        </a:rPr>
                        <a:t>data.rows_with_missing</a:t>
                      </a:r>
                      <a:r>
                        <a:rPr lang="en-IN" sz="1600" kern="1200" dirty="0" smtClean="0">
                          <a:effectLst/>
                        </a:rPr>
                        <a:t>() </a:t>
                      </a:r>
                    </a:p>
                    <a:p>
                      <a:endParaRPr lang="en-IN" sz="1600" kern="1200" dirty="0" smtClean="0">
                        <a:effectLst/>
                      </a:endParaRPr>
                    </a:p>
                    <a:p>
                      <a:r>
                        <a:rPr lang="en-IN" sz="1600" b="1" i="1" kern="1200" dirty="0" smtClean="0">
                          <a:effectLst/>
                        </a:rPr>
                        <a:t>3. Define input and output shapes for the GAN: </a:t>
                      </a:r>
                    </a:p>
                    <a:p>
                      <a:r>
                        <a:rPr lang="en-IN" sz="1600" kern="1200" dirty="0" err="1" smtClean="0">
                          <a:effectLst/>
                        </a:rPr>
                        <a:t>input_shape</a:t>
                      </a:r>
                      <a:r>
                        <a:rPr lang="en-IN" sz="1600" kern="1200" dirty="0" smtClean="0">
                          <a:effectLst/>
                        </a:rPr>
                        <a:t> </a:t>
                      </a:r>
                      <a:r>
                        <a:rPr lang="en-IN" sz="1600" kern="1200" dirty="0" smtClean="0">
                          <a:effectLst/>
                          <a:sym typeface="Wingdings" pitchFamily="2" charset="2"/>
                        </a:rPr>
                        <a:t></a:t>
                      </a:r>
                      <a:r>
                        <a:rPr lang="en-IN" sz="1600" kern="1200" dirty="0" smtClean="0">
                          <a:effectLst/>
                        </a:rPr>
                        <a:t> </a:t>
                      </a:r>
                      <a:r>
                        <a:rPr lang="en-IN" sz="1600" kern="1200" dirty="0" err="1" smtClean="0">
                          <a:effectLst/>
                        </a:rPr>
                        <a:t>number_of_features</a:t>
                      </a:r>
                      <a:r>
                        <a:rPr lang="en-IN" sz="1600" kern="1200" dirty="0" smtClean="0">
                          <a:effectLst/>
                        </a:rPr>
                        <a:t> - 2 </a:t>
                      </a:r>
                    </a:p>
                    <a:p>
                      <a:r>
                        <a:rPr lang="en-IN" sz="1600" kern="1200" dirty="0" err="1" smtClean="0">
                          <a:effectLst/>
                        </a:rPr>
                        <a:t>output_shape</a:t>
                      </a:r>
                      <a:r>
                        <a:rPr lang="en-IN" sz="1600" kern="1200" dirty="0" smtClean="0">
                          <a:effectLst/>
                        </a:rPr>
                        <a:t> </a:t>
                      </a:r>
                      <a:r>
                        <a:rPr lang="en-IN" sz="1600" kern="1200" dirty="0" smtClean="0">
                          <a:effectLst/>
                          <a:sym typeface="Wingdings" pitchFamily="2" charset="2"/>
                        </a:rPr>
                        <a:t></a:t>
                      </a:r>
                      <a:r>
                        <a:rPr lang="en-IN" sz="1600" kern="1200" dirty="0" smtClean="0">
                          <a:effectLst/>
                        </a:rPr>
                        <a:t> </a:t>
                      </a:r>
                      <a:r>
                        <a:rPr lang="en-IN" sz="1600" kern="1200" dirty="0" err="1" smtClean="0">
                          <a:effectLst/>
                        </a:rPr>
                        <a:t>input_shape</a:t>
                      </a:r>
                      <a:r>
                        <a:rPr lang="en-IN" sz="1600" kern="1200" dirty="0" smtClean="0">
                          <a:effectLst/>
                        </a:rPr>
                        <a:t> </a:t>
                      </a:r>
                    </a:p>
                    <a:p>
                      <a:endParaRPr lang="en-IN" sz="1600" kern="1200" dirty="0" smtClean="0">
                        <a:effectLst/>
                      </a:endParaRPr>
                    </a:p>
                  </a:txBody>
                  <a:tcPr/>
                </a:tc>
                <a:extLst>
                  <a:ext uri="{0D108BD9-81ED-4DB2-BD59-A6C34878D82A}">
                    <a16:rowId xmlns="" xmlns:a16="http://schemas.microsoft.com/office/drawing/2014/main" val="10000"/>
                  </a:ext>
                </a:extLst>
              </a:tr>
            </a:tbl>
          </a:graphicData>
        </a:graphic>
      </p:graphicFrame>
      <p:sp>
        <p:nvSpPr>
          <p:cNvPr id="6" name="TextBox 5"/>
          <p:cNvSpPr txBox="1"/>
          <p:nvPr/>
        </p:nvSpPr>
        <p:spPr>
          <a:xfrm>
            <a:off x="838200" y="609600"/>
            <a:ext cx="5181600" cy="523220"/>
          </a:xfrm>
          <a:prstGeom prst="rect">
            <a:avLst/>
          </a:prstGeom>
          <a:noFill/>
        </p:spPr>
        <p:txBody>
          <a:bodyPr wrap="square" rtlCol="0">
            <a:spAutoFit/>
          </a:bodyPr>
          <a:lstStyle/>
          <a:p>
            <a:r>
              <a:rPr lang="en-US" sz="2800" b="1" dirty="0" smtClean="0"/>
              <a:t>Generative Adversarial Network</a:t>
            </a:r>
            <a:endParaRPr lang="en-IN" sz="2800" b="1" dirty="0"/>
          </a:p>
        </p:txBody>
      </p:sp>
    </p:spTree>
    <p:extLst>
      <p:ext uri="{BB962C8B-B14F-4D97-AF65-F5344CB8AC3E}">
        <p14:creationId xmlns:p14="http://schemas.microsoft.com/office/powerpoint/2010/main" val="504491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95804582"/>
              </p:ext>
            </p:extLst>
          </p:nvPr>
        </p:nvGraphicFramePr>
        <p:xfrm>
          <a:off x="990600" y="838200"/>
          <a:ext cx="6781800" cy="4968240"/>
        </p:xfrm>
        <a:graphic>
          <a:graphicData uri="http://schemas.openxmlformats.org/drawingml/2006/table">
            <a:tbl>
              <a:tblPr firstRow="1" bandRow="1">
                <a:tableStyleId>{5940675A-B579-460E-94D1-54222C63F5DA}</a:tableStyleId>
              </a:tblPr>
              <a:tblGrid>
                <a:gridCol w="6781800">
                  <a:extLst>
                    <a:ext uri="{9D8B030D-6E8A-4147-A177-3AD203B41FA5}">
                      <a16:colId xmlns="" xmlns:a16="http://schemas.microsoft.com/office/drawing/2014/main" val="20000"/>
                    </a:ext>
                  </a:extLst>
                </a:gridCol>
              </a:tblGrid>
              <a:tr h="4849368">
                <a:tc>
                  <a:txBody>
                    <a:bodyPr/>
                    <a:lstStyle/>
                    <a:p>
                      <a:r>
                        <a:rPr lang="en-IN" sz="1600" b="1" i="1" kern="1200" dirty="0" smtClean="0">
                          <a:effectLst/>
                        </a:rPr>
                        <a:t>4. Build GAN Models: </a:t>
                      </a:r>
                    </a:p>
                    <a:p>
                      <a:r>
                        <a:rPr lang="en-IN" sz="1600" kern="1200" dirty="0" smtClean="0">
                          <a:effectLst/>
                        </a:rPr>
                        <a:t>Generator Model (</a:t>
                      </a:r>
                      <a:r>
                        <a:rPr lang="en-IN" sz="1600" kern="1200" dirty="0" err="1" smtClean="0">
                          <a:effectLst/>
                        </a:rPr>
                        <a:t>build_generator</a:t>
                      </a:r>
                      <a:r>
                        <a:rPr lang="en-IN" sz="1600" kern="1200" dirty="0" smtClean="0">
                          <a:effectLst/>
                        </a:rPr>
                        <a:t>): </a:t>
                      </a:r>
                    </a:p>
                    <a:p>
                      <a:r>
                        <a:rPr lang="en-IN" sz="1600" kern="1200" dirty="0" smtClean="0">
                          <a:effectLst/>
                        </a:rPr>
                        <a:t>generator </a:t>
                      </a:r>
                      <a:r>
                        <a:rPr lang="en-IN" sz="1600" kern="1200" dirty="0" smtClean="0">
                          <a:effectLst/>
                          <a:sym typeface="Wingdings" pitchFamily="2" charset="2"/>
                        </a:rPr>
                        <a:t></a:t>
                      </a:r>
                      <a:r>
                        <a:rPr lang="en-IN" sz="1600" kern="1200" dirty="0" smtClean="0">
                          <a:effectLst/>
                        </a:rPr>
                        <a:t> </a:t>
                      </a:r>
                      <a:r>
                        <a:rPr lang="en-IN" sz="1600" kern="1200" dirty="0" err="1" smtClean="0">
                          <a:effectLst/>
                        </a:rPr>
                        <a:t>neural_network</a:t>
                      </a:r>
                      <a:r>
                        <a:rPr lang="en-IN" sz="1600" kern="1200" dirty="0" smtClean="0">
                          <a:effectLst/>
                        </a:rPr>
                        <a:t>(</a:t>
                      </a:r>
                      <a:r>
                        <a:rPr lang="en-IN" sz="1600" kern="1200" dirty="0" err="1" smtClean="0">
                          <a:effectLst/>
                        </a:rPr>
                        <a:t>inp_shape</a:t>
                      </a:r>
                      <a:r>
                        <a:rPr lang="en-IN" sz="1600" kern="1200" dirty="0" smtClean="0">
                          <a:effectLst/>
                        </a:rPr>
                        <a:t>, </a:t>
                      </a:r>
                      <a:r>
                        <a:rPr lang="en-IN" sz="1600" kern="1200" dirty="0" err="1" smtClean="0">
                          <a:effectLst/>
                        </a:rPr>
                        <a:t>out_shape</a:t>
                      </a:r>
                      <a:r>
                        <a:rPr lang="en-IN" sz="1600" kern="1200" dirty="0" smtClean="0">
                          <a:effectLst/>
                        </a:rPr>
                        <a:t>) </a:t>
                      </a:r>
                    </a:p>
                    <a:p>
                      <a:endParaRPr lang="en-IN" sz="1600" kern="1200" dirty="0" smtClean="0">
                        <a:effectLst/>
                      </a:endParaRPr>
                    </a:p>
                    <a:p>
                      <a:r>
                        <a:rPr lang="en-IN" sz="1600" kern="1200" dirty="0" smtClean="0">
                          <a:effectLst/>
                        </a:rPr>
                        <a:t>Discriminator Model (</a:t>
                      </a:r>
                      <a:r>
                        <a:rPr lang="en-IN" sz="1600" kern="1200" dirty="0" err="1" smtClean="0">
                          <a:effectLst/>
                        </a:rPr>
                        <a:t>build_discriminator</a:t>
                      </a:r>
                      <a:r>
                        <a:rPr lang="en-IN" sz="1600" kern="1200" dirty="0" smtClean="0">
                          <a:effectLst/>
                        </a:rPr>
                        <a:t>): </a:t>
                      </a:r>
                    </a:p>
                    <a:p>
                      <a:r>
                        <a:rPr lang="en-IN" sz="1600" kern="1200" dirty="0" smtClean="0">
                          <a:effectLst/>
                        </a:rPr>
                        <a:t>discriminator </a:t>
                      </a:r>
                      <a:r>
                        <a:rPr lang="en-IN" sz="1600" kern="1200" dirty="0" smtClean="0">
                          <a:effectLst/>
                          <a:sym typeface="Wingdings" pitchFamily="2" charset="2"/>
                        </a:rPr>
                        <a:t></a:t>
                      </a:r>
                      <a:r>
                        <a:rPr lang="en-IN" sz="1600" kern="1200" dirty="0" smtClean="0">
                          <a:effectLst/>
                        </a:rPr>
                        <a:t> </a:t>
                      </a:r>
                      <a:r>
                        <a:rPr lang="en-IN" sz="1600" kern="1200" dirty="0" err="1" smtClean="0">
                          <a:effectLst/>
                        </a:rPr>
                        <a:t>neural_network</a:t>
                      </a:r>
                      <a:r>
                        <a:rPr lang="en-IN" sz="1600" kern="1200" dirty="0" smtClean="0">
                          <a:effectLst/>
                        </a:rPr>
                        <a:t>(</a:t>
                      </a:r>
                      <a:r>
                        <a:rPr lang="en-IN" sz="1600" kern="1200" dirty="0" err="1" smtClean="0">
                          <a:effectLst/>
                        </a:rPr>
                        <a:t>input_shape</a:t>
                      </a:r>
                      <a:r>
                        <a:rPr lang="en-IN" sz="1600" kern="1200" dirty="0" smtClean="0">
                          <a:effectLst/>
                        </a:rPr>
                        <a:t>)</a:t>
                      </a:r>
                      <a:endParaRPr lang="en-IN" sz="1600" dirty="0" smtClean="0"/>
                    </a:p>
                    <a:p>
                      <a:endParaRPr lang="en-IN" sz="1600" b="1" i="1" kern="1200" dirty="0" smtClean="0">
                        <a:effectLst/>
                      </a:endParaRPr>
                    </a:p>
                    <a:p>
                      <a:r>
                        <a:rPr lang="en-IN" sz="1600" b="1" i="1" kern="1200" dirty="0" smtClean="0">
                          <a:effectLst/>
                        </a:rPr>
                        <a:t>5. Train the Generator: </a:t>
                      </a:r>
                    </a:p>
                    <a:p>
                      <a:r>
                        <a:rPr lang="en-IN" sz="1600" kern="1200" dirty="0" err="1" smtClean="0">
                          <a:effectLst/>
                        </a:rPr>
                        <a:t>train_generator</a:t>
                      </a:r>
                      <a:r>
                        <a:rPr lang="en-IN" sz="1600" kern="1200" dirty="0" smtClean="0">
                          <a:effectLst/>
                        </a:rPr>
                        <a:t>(generator, discriminator, </a:t>
                      </a:r>
                      <a:r>
                        <a:rPr lang="en-IN" sz="1600" kern="1200" dirty="0" err="1" smtClean="0">
                          <a:effectLst/>
                        </a:rPr>
                        <a:t>complete_rows</a:t>
                      </a:r>
                      <a:r>
                        <a:rPr lang="en-IN" sz="1600" kern="1200" dirty="0" smtClean="0">
                          <a:effectLst/>
                        </a:rPr>
                        <a:t>) </a:t>
                      </a:r>
                    </a:p>
                    <a:p>
                      <a:endParaRPr lang="en-IN" sz="1600" kern="1200" dirty="0" smtClean="0">
                        <a:effectLst/>
                      </a:endParaRPr>
                    </a:p>
                    <a:p>
                      <a:r>
                        <a:rPr lang="en-IN" sz="1600" b="1" i="1" kern="1200" dirty="0" smtClean="0">
                          <a:effectLst/>
                        </a:rPr>
                        <a:t>6. Impute Missing Values: </a:t>
                      </a:r>
                    </a:p>
                    <a:p>
                      <a:r>
                        <a:rPr lang="en-IN" sz="1600" kern="1200" dirty="0" err="1" smtClean="0">
                          <a:effectLst/>
                        </a:rPr>
                        <a:t>imputed_values</a:t>
                      </a:r>
                      <a:r>
                        <a:rPr lang="en-IN" sz="1600" kern="1200" dirty="0" smtClean="0">
                          <a:effectLst/>
                        </a:rPr>
                        <a:t> </a:t>
                      </a:r>
                      <a:r>
                        <a:rPr lang="en-IN" sz="1600" kern="1200" dirty="0" smtClean="0">
                          <a:effectLst/>
                          <a:sym typeface="Wingdings" pitchFamily="2" charset="2"/>
                        </a:rPr>
                        <a:t> </a:t>
                      </a:r>
                      <a:r>
                        <a:rPr lang="en-IN" sz="1600" kern="1200" dirty="0" err="1" smtClean="0">
                          <a:effectLst/>
                        </a:rPr>
                        <a:t>generator.predict</a:t>
                      </a:r>
                      <a:r>
                        <a:rPr lang="en-IN" sz="1600" kern="1200" dirty="0" smtClean="0">
                          <a:effectLst/>
                        </a:rPr>
                        <a:t>(</a:t>
                      </a:r>
                      <a:r>
                        <a:rPr lang="en-IN" sz="1600" kern="1200" dirty="0" err="1" smtClean="0">
                          <a:effectLst/>
                        </a:rPr>
                        <a:t>incomplete_rows</a:t>
                      </a:r>
                      <a:r>
                        <a:rPr lang="en-IN" sz="1600" kern="1200" dirty="0" smtClean="0">
                          <a:effectLst/>
                        </a:rPr>
                        <a:t>) </a:t>
                      </a:r>
                      <a:r>
                        <a:rPr lang="en-IN" sz="1600" kern="1200" dirty="0" err="1" smtClean="0">
                          <a:effectLst/>
                        </a:rPr>
                        <a:t>incomplete_rows.fill_with</a:t>
                      </a:r>
                      <a:r>
                        <a:rPr lang="en-IN" sz="1600" kern="1200" dirty="0" smtClean="0">
                          <a:effectLst/>
                        </a:rPr>
                        <a:t>(</a:t>
                      </a:r>
                      <a:r>
                        <a:rPr lang="en-IN" sz="1600" kern="1200" dirty="0" err="1" smtClean="0">
                          <a:effectLst/>
                        </a:rPr>
                        <a:t>imputed_values</a:t>
                      </a:r>
                      <a:r>
                        <a:rPr lang="en-IN" sz="1600" kern="1200" dirty="0" smtClean="0">
                          <a:effectLst/>
                        </a:rPr>
                        <a:t>) </a:t>
                      </a:r>
                    </a:p>
                    <a:p>
                      <a:endParaRPr lang="en-IN" sz="1600" b="1" i="1" kern="1200" dirty="0" smtClean="0">
                        <a:effectLst/>
                      </a:endParaRPr>
                    </a:p>
                    <a:p>
                      <a:r>
                        <a:rPr lang="en-IN" sz="1600" b="1" i="1" kern="1200" dirty="0" smtClean="0">
                          <a:effectLst/>
                        </a:rPr>
                        <a:t>7. Combine and Evaluate: </a:t>
                      </a:r>
                    </a:p>
                    <a:p>
                      <a:r>
                        <a:rPr lang="en-IN" sz="1600" kern="1200" dirty="0" err="1" smtClean="0">
                          <a:effectLst/>
                        </a:rPr>
                        <a:t>complete_dataset</a:t>
                      </a:r>
                      <a:r>
                        <a:rPr lang="en-IN" sz="1600" kern="1200" dirty="0" smtClean="0">
                          <a:effectLst/>
                        </a:rPr>
                        <a:t> </a:t>
                      </a:r>
                      <a:r>
                        <a:rPr lang="en-IN" sz="1600" kern="1200" dirty="0" smtClean="0">
                          <a:effectLst/>
                          <a:sym typeface="Wingdings" pitchFamily="2" charset="2"/>
                        </a:rPr>
                        <a:t></a:t>
                      </a:r>
                      <a:r>
                        <a:rPr lang="en-IN" sz="1600" kern="1200" dirty="0" smtClean="0">
                          <a:effectLst/>
                        </a:rPr>
                        <a:t> concatenate(</a:t>
                      </a:r>
                      <a:r>
                        <a:rPr lang="en-IN" sz="1600" kern="1200" dirty="0" err="1" smtClean="0">
                          <a:effectLst/>
                        </a:rPr>
                        <a:t>complete_rows</a:t>
                      </a:r>
                      <a:r>
                        <a:rPr lang="en-IN" sz="1600" kern="1200" dirty="0" smtClean="0">
                          <a:effectLst/>
                        </a:rPr>
                        <a:t>, </a:t>
                      </a:r>
                      <a:r>
                        <a:rPr lang="en-IN" sz="1600" kern="1200" dirty="0" err="1" smtClean="0">
                          <a:effectLst/>
                        </a:rPr>
                        <a:t>incomplete_rows</a:t>
                      </a:r>
                      <a:r>
                        <a:rPr lang="en-IN" sz="1600" kern="1200" dirty="0" smtClean="0">
                          <a:effectLst/>
                        </a:rPr>
                        <a:t>) </a:t>
                      </a:r>
                    </a:p>
                    <a:p>
                      <a:r>
                        <a:rPr lang="en-IN" sz="1600" kern="1200" dirty="0" err="1" smtClean="0">
                          <a:effectLst/>
                        </a:rPr>
                        <a:t>nrmse_scores</a:t>
                      </a:r>
                      <a:r>
                        <a:rPr lang="en-IN" sz="1600" kern="1200" dirty="0" smtClean="0">
                          <a:effectLst/>
                        </a:rPr>
                        <a:t> </a:t>
                      </a:r>
                      <a:r>
                        <a:rPr lang="en-IN" sz="1600" kern="1200" dirty="0" smtClean="0">
                          <a:effectLst/>
                          <a:sym typeface="Wingdings" pitchFamily="2" charset="2"/>
                        </a:rPr>
                        <a:t></a:t>
                      </a:r>
                      <a:r>
                        <a:rPr lang="en-IN" sz="1600" kern="1200" dirty="0" smtClean="0">
                          <a:effectLst/>
                        </a:rPr>
                        <a:t> </a:t>
                      </a:r>
                      <a:r>
                        <a:rPr lang="en-IN" sz="1600" kern="1200" dirty="0" err="1" smtClean="0">
                          <a:effectLst/>
                        </a:rPr>
                        <a:t>calculate_nrmse</a:t>
                      </a:r>
                      <a:r>
                        <a:rPr lang="en-IN" sz="1600" kern="1200" dirty="0" smtClean="0">
                          <a:effectLst/>
                        </a:rPr>
                        <a:t>(data, </a:t>
                      </a:r>
                      <a:r>
                        <a:rPr lang="en-IN" sz="1600" kern="1200" dirty="0" err="1" smtClean="0">
                          <a:effectLst/>
                        </a:rPr>
                        <a:t>complete_dataset</a:t>
                      </a:r>
                      <a:r>
                        <a:rPr lang="en-IN" sz="1600" kern="1200" dirty="0" smtClean="0">
                          <a:effectLst/>
                        </a:rPr>
                        <a:t>) </a:t>
                      </a:r>
                    </a:p>
                    <a:p>
                      <a:endParaRPr lang="en-IN" sz="1600" kern="1200" dirty="0" smtClean="0">
                        <a:effectLst/>
                      </a:endParaRPr>
                    </a:p>
                    <a:p>
                      <a:r>
                        <a:rPr lang="en-IN" sz="1600" b="1" i="1" kern="1200" dirty="0" smtClean="0">
                          <a:effectLst/>
                        </a:rPr>
                        <a:t>8. Save the imputed dataset to a new CSV file: </a:t>
                      </a:r>
                    </a:p>
                    <a:p>
                      <a:r>
                        <a:rPr lang="en-IN" sz="1600" kern="1200" dirty="0" err="1" smtClean="0">
                          <a:effectLst/>
                        </a:rPr>
                        <a:t>save_to_csv</a:t>
                      </a:r>
                      <a:r>
                        <a:rPr lang="en-IN" sz="1600" kern="1200" dirty="0" smtClean="0">
                          <a:effectLst/>
                        </a:rPr>
                        <a:t>(</a:t>
                      </a:r>
                      <a:r>
                        <a:rPr lang="en-IN" sz="1600" kern="1200" dirty="0" err="1" smtClean="0">
                          <a:effectLst/>
                        </a:rPr>
                        <a:t>complete_dataset</a:t>
                      </a:r>
                      <a:r>
                        <a:rPr lang="en-IN" sz="1600" kern="1200" dirty="0" smtClean="0">
                          <a:effectLst/>
                        </a:rPr>
                        <a:t>, "complete_dataset.csv")</a:t>
                      </a:r>
                      <a:endParaRPr lang="en-IN" sz="1600" dirty="0"/>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969484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6781800" cy="1219200"/>
          </a:xfrm>
        </p:spPr>
        <p:txBody>
          <a:bodyPr/>
          <a:lstStyle/>
          <a:p>
            <a:r>
              <a:rPr lang="en-IN" dirty="0" smtClean="0"/>
              <a:t>INTRODUCTION</a:t>
            </a:r>
            <a:endParaRPr lang="en-IN" dirty="0"/>
          </a:p>
        </p:txBody>
      </p:sp>
      <p:sp>
        <p:nvSpPr>
          <p:cNvPr id="3" name="Content Placeholder 2"/>
          <p:cNvSpPr>
            <a:spLocks noGrp="1"/>
          </p:cNvSpPr>
          <p:nvPr>
            <p:ph idx="1"/>
          </p:nvPr>
        </p:nvSpPr>
        <p:spPr>
          <a:xfrm>
            <a:off x="762000" y="1600200"/>
            <a:ext cx="7543800" cy="3886200"/>
          </a:xfrm>
        </p:spPr>
        <p:txBody>
          <a:bodyPr/>
          <a:lstStyle/>
          <a:p>
            <a:pPr marL="0" indent="0" algn="just">
              <a:buNone/>
            </a:pPr>
            <a:r>
              <a:rPr lang="en-US" dirty="0"/>
              <a:t>In ICU settings, reliance on human diagnosis poses risks due to time constraints and potential errors. Existing severity scoring methods lack integration of dynamic patient data from Electronic Health Records (EHRs), hindering accurate prognosis. Recent advancements in survival analysis methods emphasize the need to leverage time-varying EHR data for improved mortality prediction and treatment </a:t>
            </a:r>
            <a:r>
              <a:rPr lang="en-US" dirty="0" smtClean="0"/>
              <a:t>decisions so that it can address the gaps </a:t>
            </a:r>
            <a:r>
              <a:rPr lang="en-US" dirty="0"/>
              <a:t>in current approaches.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83848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02929617"/>
              </p:ext>
            </p:extLst>
          </p:nvPr>
        </p:nvGraphicFramePr>
        <p:xfrm>
          <a:off x="833120" y="1371600"/>
          <a:ext cx="6934200" cy="4480560"/>
        </p:xfrm>
        <a:graphic>
          <a:graphicData uri="http://schemas.openxmlformats.org/drawingml/2006/table">
            <a:tbl>
              <a:tblPr firstRow="1" bandRow="1">
                <a:tableStyleId>{5940675A-B579-460E-94D1-54222C63F5DA}</a:tableStyleId>
              </a:tblPr>
              <a:tblGrid>
                <a:gridCol w="6934200">
                  <a:extLst>
                    <a:ext uri="{9D8B030D-6E8A-4147-A177-3AD203B41FA5}">
                      <a16:colId xmlns="" xmlns:a16="http://schemas.microsoft.com/office/drawing/2014/main" val="20000"/>
                    </a:ext>
                  </a:extLst>
                </a:gridCol>
              </a:tblGrid>
              <a:tr h="370840">
                <a:tc>
                  <a:txBody>
                    <a:bodyPr/>
                    <a:lstStyle/>
                    <a:p>
                      <a:r>
                        <a:rPr lang="en-IN" sz="1600" b="1" kern="1200" dirty="0" smtClean="0">
                          <a:solidFill>
                            <a:schemeClr val="tx1"/>
                          </a:solidFill>
                          <a:effectLst/>
                          <a:latin typeface="+mn-lt"/>
                          <a:ea typeface="+mn-ea"/>
                          <a:cs typeface="+mn-cs"/>
                        </a:rPr>
                        <a:t>Input</a:t>
                      </a:r>
                      <a:r>
                        <a:rPr lang="en-IN" sz="1600" kern="1200" dirty="0" smtClean="0">
                          <a:solidFill>
                            <a:schemeClr val="tx1"/>
                          </a:solidFill>
                          <a:effectLst/>
                          <a:latin typeface="+mn-lt"/>
                          <a:ea typeface="+mn-ea"/>
                          <a:cs typeface="+mn-cs"/>
                        </a:rPr>
                        <a:t>:</a:t>
                      </a:r>
                      <a:r>
                        <a:rPr lang="en-IN" sz="1600" kern="1200" baseline="0" dirty="0" smtClean="0">
                          <a:solidFill>
                            <a:schemeClr val="tx1"/>
                          </a:solidFill>
                          <a:effectLst/>
                          <a:latin typeface="+mn-lt"/>
                          <a:ea typeface="+mn-ea"/>
                          <a:cs typeface="+mn-cs"/>
                        </a:rPr>
                        <a:t> </a:t>
                      </a:r>
                      <a:r>
                        <a:rPr lang="en-IN" sz="1600" kern="1200" dirty="0" smtClean="0">
                          <a:solidFill>
                            <a:schemeClr val="tx1"/>
                          </a:solidFill>
                          <a:effectLst/>
                          <a:latin typeface="+mn-lt"/>
                          <a:ea typeface="+mn-ea"/>
                          <a:cs typeface="+mn-cs"/>
                        </a:rPr>
                        <a:t>CSV file named "complete_dataset.csv" containing a dataset with numerical features.</a:t>
                      </a:r>
                    </a:p>
                    <a:p>
                      <a:endParaRPr lang="en-IN"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Output</a:t>
                      </a:r>
                      <a:r>
                        <a:rPr lang="en-IN" sz="1600" kern="1200" dirty="0" smtClean="0">
                          <a:solidFill>
                            <a:schemeClr val="tx1"/>
                          </a:solidFill>
                          <a:effectLst/>
                          <a:latin typeface="+mn-lt"/>
                          <a:ea typeface="+mn-ea"/>
                          <a:cs typeface="+mn-cs"/>
                        </a:rPr>
                        <a:t>:</a:t>
                      </a:r>
                      <a:r>
                        <a:rPr lang="en-IN" sz="1600" kern="1200" baseline="0" dirty="0" smtClean="0">
                          <a:solidFill>
                            <a:schemeClr val="tx1"/>
                          </a:solidFill>
                          <a:effectLst/>
                          <a:latin typeface="+mn-lt"/>
                          <a:ea typeface="+mn-ea"/>
                          <a:cs typeface="+mn-cs"/>
                        </a:rPr>
                        <a:t> </a:t>
                      </a:r>
                      <a:r>
                        <a:rPr lang="en-IN" sz="1600" kern="1200" dirty="0" smtClean="0">
                          <a:solidFill>
                            <a:schemeClr val="tx1"/>
                          </a:solidFill>
                          <a:effectLst/>
                          <a:latin typeface="+mn-lt"/>
                          <a:ea typeface="+mn-ea"/>
                          <a:cs typeface="+mn-cs"/>
                        </a:rPr>
                        <a:t>CSV file named "norm_dataset.csv" containing the dataset with features scaled using a rolling window approach.</a:t>
                      </a:r>
                    </a:p>
                    <a:p>
                      <a:pPr marL="0" indent="0">
                        <a:buNone/>
                      </a:pPr>
                      <a:endParaRPr lang="en-US" sz="1600" b="1" i="1" kern="1200" dirty="0" smtClean="0">
                        <a:solidFill>
                          <a:schemeClr val="tx1"/>
                        </a:solidFill>
                        <a:effectLst/>
                        <a:latin typeface="+mn-lt"/>
                        <a:ea typeface="+mn-ea"/>
                        <a:cs typeface="+mn-cs"/>
                      </a:endParaRPr>
                    </a:p>
                    <a:p>
                      <a:pPr marL="0" indent="0">
                        <a:buNone/>
                      </a:pPr>
                      <a:r>
                        <a:rPr lang="en-US" sz="1600" b="1" i="1" kern="1200" dirty="0" smtClean="0">
                          <a:solidFill>
                            <a:schemeClr val="tx1"/>
                          </a:solidFill>
                          <a:effectLst/>
                          <a:latin typeface="+mn-lt"/>
                          <a:ea typeface="+mn-ea"/>
                          <a:cs typeface="+mn-cs"/>
                        </a:rPr>
                        <a:t>Data: </a:t>
                      </a:r>
                      <a:r>
                        <a:rPr lang="en-US" sz="1600" b="0" i="0" kern="1200" dirty="0" smtClean="0">
                          <a:solidFill>
                            <a:schemeClr val="tx1"/>
                          </a:solidFill>
                          <a:effectLst/>
                          <a:latin typeface="+mn-lt"/>
                          <a:ea typeface="+mn-ea"/>
                          <a:cs typeface="+mn-cs"/>
                        </a:rPr>
                        <a:t>Array containing the data for a single feature </a:t>
                      </a:r>
                    </a:p>
                    <a:p>
                      <a:pPr marL="0" indent="0">
                        <a:buNone/>
                      </a:pPr>
                      <a:r>
                        <a:rPr lang="en-US" sz="1600" b="1" i="1" kern="1200" dirty="0" err="1" smtClean="0">
                          <a:solidFill>
                            <a:schemeClr val="tx1"/>
                          </a:solidFill>
                          <a:effectLst/>
                          <a:latin typeface="+mn-lt"/>
                          <a:ea typeface="+mn-ea"/>
                          <a:cs typeface="+mn-cs"/>
                        </a:rPr>
                        <a:t>Window_size</a:t>
                      </a:r>
                      <a:r>
                        <a:rPr lang="en-US" sz="1600" b="1" i="1" kern="120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Integer representing the size of the rolling window</a:t>
                      </a:r>
                    </a:p>
                    <a:p>
                      <a:pPr marL="0" indent="0">
                        <a:buNone/>
                      </a:pPr>
                      <a:endParaRPr lang="en-US" sz="1600" b="0" i="0" kern="1200" dirty="0" smtClean="0">
                        <a:solidFill>
                          <a:schemeClr val="tx1"/>
                        </a:solidFill>
                        <a:effectLst/>
                        <a:latin typeface="+mn-lt"/>
                        <a:ea typeface="+mn-ea"/>
                        <a:cs typeface="+mn-cs"/>
                      </a:endParaRPr>
                    </a:p>
                    <a:p>
                      <a:pPr marL="342900" indent="-342900">
                        <a:buAutoNum type="arabicPeriod"/>
                      </a:pPr>
                      <a:r>
                        <a:rPr lang="en-US" sz="1600" b="0" i="0" kern="1200" dirty="0" smtClean="0">
                          <a:solidFill>
                            <a:schemeClr val="tx1"/>
                          </a:solidFill>
                          <a:effectLst/>
                          <a:latin typeface="+mn-lt"/>
                          <a:ea typeface="+mn-ea"/>
                          <a:cs typeface="+mn-cs"/>
                        </a:rPr>
                        <a:t>Initialize</a:t>
                      </a:r>
                      <a:r>
                        <a:rPr lang="en-US" sz="1600" b="1" i="1" kern="1200" dirty="0" smtClean="0">
                          <a:solidFill>
                            <a:schemeClr val="tx1"/>
                          </a:solidFill>
                          <a:effectLst/>
                          <a:latin typeface="+mn-lt"/>
                          <a:ea typeface="+mn-ea"/>
                          <a:cs typeface="+mn-cs"/>
                        </a:rPr>
                        <a:t> </a:t>
                      </a:r>
                      <a:r>
                        <a:rPr lang="en-US" sz="1600" b="1" i="1" kern="1200" dirty="0" err="1" smtClean="0">
                          <a:solidFill>
                            <a:schemeClr val="tx1"/>
                          </a:solidFill>
                          <a:effectLst/>
                          <a:latin typeface="+mn-lt"/>
                          <a:ea typeface="+mn-ea"/>
                          <a:cs typeface="+mn-cs"/>
                        </a:rPr>
                        <a:t>scaled_data</a:t>
                      </a:r>
                      <a:r>
                        <a:rPr lang="en-US" sz="1600" b="1" i="1" kern="120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as array with the same shape as data. </a:t>
                      </a:r>
                    </a:p>
                    <a:p>
                      <a:pPr marL="342900" indent="-342900">
                        <a:buAutoNum type="arabicPeriod"/>
                      </a:pPr>
                      <a:r>
                        <a:rPr lang="en-US" sz="1600" b="0" i="0" kern="1200" dirty="0" smtClean="0">
                          <a:solidFill>
                            <a:schemeClr val="tx1"/>
                          </a:solidFill>
                          <a:effectLst/>
                          <a:latin typeface="+mn-lt"/>
                          <a:ea typeface="+mn-ea"/>
                          <a:cs typeface="+mn-cs"/>
                        </a:rPr>
                        <a:t>For each window of size </a:t>
                      </a:r>
                      <a:r>
                        <a:rPr lang="en-US" sz="1600" b="1" i="1" kern="1200" dirty="0" err="1" smtClean="0">
                          <a:solidFill>
                            <a:schemeClr val="tx1"/>
                          </a:solidFill>
                          <a:effectLst/>
                          <a:latin typeface="+mn-lt"/>
                          <a:ea typeface="+mn-ea"/>
                          <a:cs typeface="+mn-cs"/>
                        </a:rPr>
                        <a:t>window_size</a:t>
                      </a:r>
                      <a:r>
                        <a:rPr lang="en-US" sz="1600" b="1" i="1" kern="120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in data: </a:t>
                      </a:r>
                    </a:p>
                    <a:p>
                      <a:pPr marL="800100" lvl="1" indent="-342900">
                        <a:buAutoNum type="alphaLcPeriod"/>
                      </a:pPr>
                      <a:r>
                        <a:rPr lang="en-US" sz="1600" b="0" i="0" kern="1200" dirty="0" smtClean="0">
                          <a:solidFill>
                            <a:schemeClr val="tx1"/>
                          </a:solidFill>
                          <a:effectLst/>
                          <a:latin typeface="+mn-lt"/>
                          <a:ea typeface="+mn-ea"/>
                          <a:cs typeface="+mn-cs"/>
                        </a:rPr>
                        <a:t>Define window as data[</a:t>
                      </a:r>
                      <a:r>
                        <a:rPr lang="en-US" sz="1600" b="0" i="0" kern="1200" dirty="0" err="1" smtClean="0">
                          <a:solidFill>
                            <a:schemeClr val="tx1"/>
                          </a:solidFill>
                          <a:effectLst/>
                          <a:latin typeface="+mn-lt"/>
                          <a:ea typeface="+mn-ea"/>
                          <a:cs typeface="+mn-cs"/>
                        </a:rPr>
                        <a:t>i:i+window_size</a:t>
                      </a:r>
                      <a:r>
                        <a:rPr lang="en-US" sz="1600" b="0" i="0" kern="1200" dirty="0" smtClean="0">
                          <a:solidFill>
                            <a:schemeClr val="tx1"/>
                          </a:solidFill>
                          <a:effectLst/>
                          <a:latin typeface="+mn-lt"/>
                          <a:ea typeface="+mn-ea"/>
                          <a:cs typeface="+mn-cs"/>
                        </a:rPr>
                        <a:t>]. </a:t>
                      </a:r>
                    </a:p>
                    <a:p>
                      <a:pPr marL="800100" lvl="1" indent="-342900">
                        <a:buAutoNum type="alphaLcPeriod"/>
                      </a:pPr>
                      <a:r>
                        <a:rPr lang="en-US" sz="1600" b="0" i="0" kern="1200" dirty="0" smtClean="0">
                          <a:solidFill>
                            <a:schemeClr val="tx1"/>
                          </a:solidFill>
                          <a:effectLst/>
                          <a:latin typeface="+mn-lt"/>
                          <a:ea typeface="+mn-ea"/>
                          <a:cs typeface="+mn-cs"/>
                        </a:rPr>
                        <a:t>Calculate </a:t>
                      </a:r>
                      <a:r>
                        <a:rPr lang="en-US" sz="1600" b="1" i="1" kern="1200" dirty="0" err="1" smtClean="0">
                          <a:solidFill>
                            <a:schemeClr val="tx1"/>
                          </a:solidFill>
                          <a:effectLst/>
                          <a:latin typeface="+mn-lt"/>
                          <a:ea typeface="+mn-ea"/>
                          <a:cs typeface="+mn-cs"/>
                        </a:rPr>
                        <a:t>max_abs_val</a:t>
                      </a:r>
                      <a:r>
                        <a:rPr lang="en-US" sz="1600" b="1" i="1" kern="120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as the maximum absolute value within window. </a:t>
                      </a:r>
                    </a:p>
                    <a:p>
                      <a:pPr marL="800100" lvl="1" indent="-342900">
                        <a:buAutoNum type="alphaLcPeriod"/>
                      </a:pPr>
                      <a:r>
                        <a:rPr lang="en-US" sz="1600" b="0" i="0" kern="1200" dirty="0" smtClean="0">
                          <a:solidFill>
                            <a:schemeClr val="tx1"/>
                          </a:solidFill>
                          <a:effectLst/>
                          <a:latin typeface="+mn-lt"/>
                          <a:ea typeface="+mn-ea"/>
                          <a:cs typeface="+mn-cs"/>
                        </a:rPr>
                        <a:t>If </a:t>
                      </a:r>
                      <a:r>
                        <a:rPr lang="en-US" sz="1600" b="1" i="1" kern="1200" dirty="0" err="1" smtClean="0">
                          <a:solidFill>
                            <a:schemeClr val="tx1"/>
                          </a:solidFill>
                          <a:effectLst/>
                          <a:latin typeface="+mn-lt"/>
                          <a:ea typeface="+mn-ea"/>
                          <a:cs typeface="+mn-cs"/>
                        </a:rPr>
                        <a:t>max_abs_val</a:t>
                      </a:r>
                      <a:r>
                        <a:rPr lang="en-US" sz="1600" b="1" i="1" kern="120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is not zero: </a:t>
                      </a:r>
                    </a:p>
                    <a:p>
                      <a:pPr marL="1314450" lvl="2" indent="-400050">
                        <a:buAutoNum type="romanLcPeriod"/>
                      </a:pPr>
                      <a:r>
                        <a:rPr lang="en-US" sz="1600" b="0" i="0" kern="1200" dirty="0" smtClean="0">
                          <a:solidFill>
                            <a:schemeClr val="tx1"/>
                          </a:solidFill>
                          <a:effectLst/>
                          <a:latin typeface="+mn-lt"/>
                          <a:ea typeface="+mn-ea"/>
                          <a:cs typeface="+mn-cs"/>
                        </a:rPr>
                        <a:t>Scale each element in window by dividing by </a:t>
                      </a:r>
                      <a:r>
                        <a:rPr lang="en-US" sz="1600" b="1" i="1" kern="1200" dirty="0" err="1" smtClean="0">
                          <a:solidFill>
                            <a:schemeClr val="tx1"/>
                          </a:solidFill>
                          <a:effectLst/>
                          <a:latin typeface="+mn-lt"/>
                          <a:ea typeface="+mn-ea"/>
                          <a:cs typeface="+mn-cs"/>
                        </a:rPr>
                        <a:t>max_abs_val</a:t>
                      </a:r>
                      <a:r>
                        <a:rPr lang="en-US" sz="1600" b="1" i="1" kern="1200" dirty="0" smtClean="0">
                          <a:solidFill>
                            <a:schemeClr val="tx1"/>
                          </a:solidFill>
                          <a:effectLst/>
                          <a:latin typeface="+mn-lt"/>
                          <a:ea typeface="+mn-ea"/>
                          <a:cs typeface="+mn-cs"/>
                        </a:rPr>
                        <a:t>. </a:t>
                      </a:r>
                    </a:p>
                    <a:p>
                      <a:pPr marL="457200" lvl="1" indent="0">
                        <a:buNone/>
                      </a:pPr>
                      <a:r>
                        <a:rPr lang="en-US" sz="1600" b="0" i="0" kern="1200" dirty="0" smtClean="0">
                          <a:solidFill>
                            <a:schemeClr val="tx1"/>
                          </a:solidFill>
                          <a:effectLst/>
                          <a:latin typeface="+mn-lt"/>
                          <a:ea typeface="+mn-ea"/>
                          <a:cs typeface="+mn-cs"/>
                        </a:rPr>
                        <a:t>d. Otherwise, keep window values unchanged. </a:t>
                      </a:r>
                    </a:p>
                    <a:p>
                      <a:pPr marL="457200" lvl="1" indent="0">
                        <a:buNone/>
                      </a:pPr>
                      <a:r>
                        <a:rPr lang="en-US" sz="1600" b="0" i="0" kern="1200" dirty="0" smtClean="0">
                          <a:solidFill>
                            <a:schemeClr val="tx1"/>
                          </a:solidFill>
                          <a:effectLst/>
                          <a:latin typeface="+mn-lt"/>
                          <a:ea typeface="+mn-ea"/>
                          <a:cs typeface="+mn-cs"/>
                        </a:rPr>
                        <a:t>e. Store scaled window values in corresponding positions of </a:t>
                      </a:r>
                      <a:r>
                        <a:rPr lang="en-US" sz="1600" b="1" i="1" kern="1200" dirty="0" err="1" smtClean="0">
                          <a:solidFill>
                            <a:schemeClr val="tx1"/>
                          </a:solidFill>
                          <a:effectLst/>
                          <a:latin typeface="+mn-lt"/>
                          <a:ea typeface="+mn-ea"/>
                          <a:cs typeface="+mn-cs"/>
                        </a:rPr>
                        <a:t>scaled_data</a:t>
                      </a:r>
                      <a:r>
                        <a:rPr lang="en-US" sz="1600" b="1" i="1" kern="1200" dirty="0" smtClean="0">
                          <a:solidFill>
                            <a:schemeClr val="tx1"/>
                          </a:solidFill>
                          <a:effectLst/>
                          <a:latin typeface="+mn-lt"/>
                          <a:ea typeface="+mn-ea"/>
                          <a:cs typeface="+mn-cs"/>
                        </a:rPr>
                        <a:t>.</a:t>
                      </a:r>
                    </a:p>
                    <a:p>
                      <a:pPr marL="0" lvl="0" indent="0">
                        <a:buNone/>
                      </a:pPr>
                      <a:r>
                        <a:rPr lang="en-US" sz="1600" b="0" i="0" kern="1200" dirty="0" smtClean="0">
                          <a:solidFill>
                            <a:schemeClr val="tx1"/>
                          </a:solidFill>
                          <a:effectLst/>
                          <a:latin typeface="+mn-lt"/>
                          <a:ea typeface="+mn-ea"/>
                          <a:cs typeface="+mn-cs"/>
                        </a:rPr>
                        <a:t> 3. Return </a:t>
                      </a:r>
                      <a:r>
                        <a:rPr lang="en-US" sz="1600" b="1" i="1" kern="1200" dirty="0" err="1" smtClean="0">
                          <a:solidFill>
                            <a:schemeClr val="tx1"/>
                          </a:solidFill>
                          <a:effectLst/>
                          <a:latin typeface="+mn-lt"/>
                          <a:ea typeface="+mn-ea"/>
                          <a:cs typeface="+mn-cs"/>
                        </a:rPr>
                        <a:t>scaled_data</a:t>
                      </a:r>
                      <a:r>
                        <a:rPr lang="en-US" sz="1600" b="1" i="1" kern="1200" dirty="0" smtClean="0">
                          <a:solidFill>
                            <a:schemeClr val="tx1"/>
                          </a:solidFill>
                          <a:effectLst/>
                          <a:latin typeface="+mn-lt"/>
                          <a:ea typeface="+mn-ea"/>
                          <a:cs typeface="+mn-cs"/>
                        </a:rPr>
                        <a:t>.</a:t>
                      </a:r>
                      <a:endParaRPr lang="en-IN" sz="1400" b="1" i="1" dirty="0"/>
                    </a:p>
                  </a:txBody>
                  <a:tcPr/>
                </a:tc>
                <a:extLst>
                  <a:ext uri="{0D108BD9-81ED-4DB2-BD59-A6C34878D82A}">
                    <a16:rowId xmlns="" xmlns:a16="http://schemas.microsoft.com/office/drawing/2014/main" val="10000"/>
                  </a:ext>
                </a:extLst>
              </a:tr>
            </a:tbl>
          </a:graphicData>
        </a:graphic>
      </p:graphicFrame>
      <p:sp>
        <p:nvSpPr>
          <p:cNvPr id="6" name="TextBox 5"/>
          <p:cNvSpPr txBox="1"/>
          <p:nvPr/>
        </p:nvSpPr>
        <p:spPr>
          <a:xfrm>
            <a:off x="838200" y="622012"/>
            <a:ext cx="6705600" cy="523220"/>
          </a:xfrm>
          <a:prstGeom prst="rect">
            <a:avLst/>
          </a:prstGeom>
          <a:noFill/>
        </p:spPr>
        <p:txBody>
          <a:bodyPr wrap="square" rtlCol="0">
            <a:spAutoFit/>
          </a:bodyPr>
          <a:lstStyle/>
          <a:p>
            <a:r>
              <a:rPr lang="en-US" sz="2800" b="1" dirty="0" smtClean="0"/>
              <a:t>Rolling Window Scaling</a:t>
            </a:r>
            <a:endParaRPr lang="en-IN" sz="2800" b="1" dirty="0"/>
          </a:p>
        </p:txBody>
      </p:sp>
    </p:spTree>
    <p:extLst>
      <p:ext uri="{BB962C8B-B14F-4D97-AF65-F5344CB8AC3E}">
        <p14:creationId xmlns:p14="http://schemas.microsoft.com/office/powerpoint/2010/main" val="2100228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Rectangle 4"/>
          <p:cNvSpPr/>
          <p:nvPr/>
        </p:nvSpPr>
        <p:spPr>
          <a:xfrm>
            <a:off x="1219200" y="2514600"/>
            <a:ext cx="6934200" cy="1371600"/>
          </a:xfrm>
          <a:prstGeom prst="rect">
            <a:avLst/>
          </a:prstGeom>
          <a:gradFill flip="none" rotWithShape="1">
            <a:gsLst>
              <a:gs pos="0">
                <a:srgbClr val="0443AA">
                  <a:tint val="66000"/>
                  <a:satMod val="160000"/>
                </a:srgbClr>
              </a:gs>
              <a:gs pos="50000">
                <a:srgbClr val="0443AA">
                  <a:tint val="44500"/>
                  <a:satMod val="160000"/>
                </a:srgbClr>
              </a:gs>
              <a:gs pos="100000">
                <a:srgbClr val="0443AA">
                  <a:tint val="23500"/>
                  <a:satMod val="160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Phase 2</a:t>
            </a:r>
            <a:endParaRPr lang="en-IN" sz="8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4240953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00196417"/>
              </p:ext>
            </p:extLst>
          </p:nvPr>
        </p:nvGraphicFramePr>
        <p:xfrm>
          <a:off x="762000" y="1524000"/>
          <a:ext cx="7086600" cy="4480560"/>
        </p:xfrm>
        <a:graphic>
          <a:graphicData uri="http://schemas.openxmlformats.org/drawingml/2006/table">
            <a:tbl>
              <a:tblPr firstRow="1" bandRow="1">
                <a:tableStyleId>{5940675A-B579-460E-94D1-54222C63F5DA}</a:tableStyleId>
              </a:tblPr>
              <a:tblGrid>
                <a:gridCol w="7086600">
                  <a:extLst>
                    <a:ext uri="{9D8B030D-6E8A-4147-A177-3AD203B41FA5}">
                      <a16:colId xmlns="" xmlns:a16="http://schemas.microsoft.com/office/drawing/2014/main" val="20000"/>
                    </a:ext>
                  </a:extLst>
                </a:gridCol>
              </a:tblGrid>
              <a:tr h="4343400">
                <a:tc>
                  <a:txBody>
                    <a:bodyPr/>
                    <a:lstStyle/>
                    <a:p>
                      <a:pPr marL="342900" lvl="0" indent="-342900">
                        <a:buFont typeface="+mj-lt"/>
                        <a:buAutoNum type="arabicPeriod"/>
                      </a:pPr>
                      <a:endParaRPr lang="en-IN" sz="1600" b="1" kern="1200" dirty="0" smtClean="0">
                        <a:solidFill>
                          <a:schemeClr val="tx1"/>
                        </a:solidFill>
                        <a:effectLst/>
                        <a:latin typeface="+mn-lt"/>
                        <a:ea typeface="+mn-ea"/>
                        <a:cs typeface="+mn-cs"/>
                      </a:endParaRPr>
                    </a:p>
                    <a:p>
                      <a:pPr marL="342900" lvl="0" indent="-342900">
                        <a:buFont typeface="+mj-lt"/>
                        <a:buAutoNum type="arabicPeriod"/>
                      </a:pPr>
                      <a:r>
                        <a:rPr lang="en-IN" sz="1600" b="1" kern="1200" dirty="0" smtClean="0">
                          <a:solidFill>
                            <a:schemeClr val="tx1"/>
                          </a:solidFill>
                          <a:effectLst/>
                          <a:latin typeface="+mn-lt"/>
                          <a:ea typeface="+mn-ea"/>
                          <a:cs typeface="+mn-cs"/>
                        </a:rPr>
                        <a:t>Import Libraries:</a:t>
                      </a:r>
                      <a:endParaRPr lang="en-IN" sz="1600" kern="1200" dirty="0" smtClean="0">
                        <a:solidFill>
                          <a:schemeClr val="tx1"/>
                        </a:solidFill>
                        <a:effectLst/>
                        <a:latin typeface="+mn-lt"/>
                        <a:ea typeface="+mn-ea"/>
                        <a:cs typeface="+mn-cs"/>
                      </a:endParaRPr>
                    </a:p>
                    <a:p>
                      <a:pPr marL="342900" lvl="0" indent="-342900">
                        <a:buFont typeface="+mj-lt"/>
                        <a:buAutoNum type="arabicPeriod"/>
                      </a:pPr>
                      <a:r>
                        <a:rPr lang="en-IN" sz="1600" b="1" kern="1200" dirty="0" smtClean="0">
                          <a:solidFill>
                            <a:schemeClr val="tx1"/>
                          </a:solidFill>
                          <a:effectLst/>
                          <a:latin typeface="+mn-lt"/>
                          <a:ea typeface="+mn-ea"/>
                          <a:cs typeface="+mn-cs"/>
                        </a:rPr>
                        <a:t>Load Dataset:</a:t>
                      </a:r>
                      <a:endParaRPr lang="en-IN" sz="1600" kern="1200" dirty="0" smtClean="0">
                        <a:solidFill>
                          <a:schemeClr val="tx1"/>
                        </a:solidFill>
                        <a:effectLst/>
                        <a:latin typeface="+mn-lt"/>
                        <a:ea typeface="+mn-ea"/>
                        <a:cs typeface="+mn-cs"/>
                      </a:endParaRPr>
                    </a:p>
                    <a:p>
                      <a:pPr marL="800100" lvl="1" indent="-342900">
                        <a:buFont typeface="Arial" pitchFamily="34" charset="0"/>
                        <a:buChar char="•"/>
                      </a:pPr>
                      <a:r>
                        <a:rPr lang="en-IN" sz="1600" kern="1200" dirty="0" smtClean="0">
                          <a:solidFill>
                            <a:schemeClr val="tx1"/>
                          </a:solidFill>
                          <a:effectLst/>
                          <a:latin typeface="+mn-lt"/>
                          <a:ea typeface="+mn-ea"/>
                          <a:cs typeface="+mn-cs"/>
                        </a:rPr>
                        <a:t>Load the CSV data file (final_data_v1.csv) using </a:t>
                      </a:r>
                      <a:r>
                        <a:rPr lang="en-IN" sz="1600" kern="1200" dirty="0" err="1" smtClean="0">
                          <a:solidFill>
                            <a:schemeClr val="tx1"/>
                          </a:solidFill>
                          <a:effectLst/>
                          <a:latin typeface="+mn-lt"/>
                          <a:ea typeface="+mn-ea"/>
                          <a:cs typeface="+mn-cs"/>
                        </a:rPr>
                        <a:t>pd.read_csv</a:t>
                      </a:r>
                      <a:r>
                        <a:rPr lang="en-IN" sz="1600" kern="1200" dirty="0" smtClean="0">
                          <a:solidFill>
                            <a:schemeClr val="tx1"/>
                          </a:solidFill>
                          <a:effectLst/>
                          <a:latin typeface="+mn-lt"/>
                          <a:ea typeface="+mn-ea"/>
                          <a:cs typeface="+mn-cs"/>
                        </a:rPr>
                        <a:t>.</a:t>
                      </a:r>
                    </a:p>
                    <a:p>
                      <a:pPr marL="0" lvl="0" indent="0">
                        <a:buFont typeface="Arial" pitchFamily="34" charset="0"/>
                        <a:buNone/>
                      </a:pPr>
                      <a:r>
                        <a:rPr lang="en-IN" sz="1600" b="1" kern="1200" dirty="0" smtClean="0">
                          <a:solidFill>
                            <a:schemeClr val="tx1"/>
                          </a:solidFill>
                          <a:effectLst/>
                          <a:latin typeface="+mn-lt"/>
                          <a:ea typeface="+mn-ea"/>
                          <a:cs typeface="+mn-cs"/>
                        </a:rPr>
                        <a:t>3.  </a:t>
                      </a:r>
                      <a:r>
                        <a:rPr lang="en-IN" sz="1600" b="1" kern="1200" dirty="0" err="1" smtClean="0">
                          <a:solidFill>
                            <a:schemeClr val="tx1"/>
                          </a:solidFill>
                          <a:effectLst/>
                          <a:latin typeface="+mn-lt"/>
                          <a:ea typeface="+mn-ea"/>
                          <a:cs typeface="+mn-cs"/>
                        </a:rPr>
                        <a:t>Preprocess</a:t>
                      </a:r>
                      <a:r>
                        <a:rPr lang="en-IN" sz="1600" b="1" kern="1200" dirty="0" smtClean="0">
                          <a:solidFill>
                            <a:schemeClr val="tx1"/>
                          </a:solidFill>
                          <a:effectLst/>
                          <a:latin typeface="+mn-lt"/>
                          <a:ea typeface="+mn-ea"/>
                          <a:cs typeface="+mn-cs"/>
                        </a:rPr>
                        <a:t> Data:</a:t>
                      </a:r>
                      <a:endParaRPr lang="en-IN" sz="1600" kern="1200" dirty="0" smtClean="0">
                        <a:solidFill>
                          <a:schemeClr val="tx1"/>
                        </a:solidFill>
                        <a:effectLst/>
                        <a:latin typeface="+mn-lt"/>
                        <a:ea typeface="+mn-ea"/>
                        <a:cs typeface="+mn-cs"/>
                      </a:endParaRPr>
                    </a:p>
                    <a:p>
                      <a:pPr marL="800100" lvl="1" indent="-342900">
                        <a:buFont typeface="Arial" pitchFamily="34" charset="0"/>
                        <a:buChar char="•"/>
                      </a:pPr>
                      <a:r>
                        <a:rPr lang="en-IN" sz="1600" kern="1200" dirty="0" smtClean="0">
                          <a:solidFill>
                            <a:schemeClr val="tx1"/>
                          </a:solidFill>
                          <a:effectLst/>
                          <a:latin typeface="+mn-lt"/>
                          <a:ea typeface="+mn-ea"/>
                          <a:cs typeface="+mn-cs"/>
                        </a:rPr>
                        <a:t>Separate features (X) from the target variable (y). </a:t>
                      </a:r>
                    </a:p>
                    <a:p>
                      <a:pPr marL="800100" lvl="1" indent="-342900">
                        <a:buFont typeface="Arial" pitchFamily="34" charset="0"/>
                        <a:buChar char="•"/>
                      </a:pPr>
                      <a:r>
                        <a:rPr lang="en-IN" sz="1600" kern="1200" dirty="0" smtClean="0">
                          <a:solidFill>
                            <a:schemeClr val="tx1"/>
                          </a:solidFill>
                          <a:effectLst/>
                          <a:latin typeface="+mn-lt"/>
                          <a:ea typeface="+mn-ea"/>
                          <a:cs typeface="+mn-cs"/>
                        </a:rPr>
                        <a:t>Split the data using </a:t>
                      </a:r>
                      <a:r>
                        <a:rPr lang="en-IN" sz="1600" b="1" i="1" kern="1200" dirty="0" err="1" smtClean="0">
                          <a:solidFill>
                            <a:schemeClr val="tx1"/>
                          </a:solidFill>
                          <a:effectLst/>
                          <a:latin typeface="+mn-lt"/>
                          <a:ea typeface="+mn-ea"/>
                          <a:cs typeface="+mn-cs"/>
                        </a:rPr>
                        <a:t>train_test_split</a:t>
                      </a:r>
                      <a:r>
                        <a:rPr lang="en-IN" sz="1600" kern="1200" dirty="0" smtClean="0">
                          <a:solidFill>
                            <a:schemeClr val="tx1"/>
                          </a:solidFill>
                          <a:effectLst/>
                          <a:latin typeface="+mn-lt"/>
                          <a:ea typeface="+mn-ea"/>
                          <a:cs typeface="+mn-cs"/>
                        </a:rPr>
                        <a:t> </a:t>
                      </a:r>
                    </a:p>
                    <a:p>
                      <a:pPr marL="800100" lvl="1" indent="-342900">
                        <a:buFont typeface="Arial" pitchFamily="34" charset="0"/>
                        <a:buChar char="•"/>
                      </a:pPr>
                      <a:r>
                        <a:rPr lang="en-IN" sz="1600" kern="1200" dirty="0" smtClean="0">
                          <a:solidFill>
                            <a:schemeClr val="tx1"/>
                          </a:solidFill>
                          <a:effectLst/>
                          <a:latin typeface="+mn-lt"/>
                          <a:ea typeface="+mn-ea"/>
                          <a:cs typeface="+mn-cs"/>
                        </a:rPr>
                        <a:t> </a:t>
                      </a:r>
                    </a:p>
                    <a:p>
                      <a:pPr marL="0" lvl="0" indent="0">
                        <a:buFont typeface="Arial" pitchFamily="34" charset="0"/>
                        <a:buNone/>
                      </a:pPr>
                      <a:r>
                        <a:rPr lang="en-IN" sz="1600" b="1" kern="1200" dirty="0" smtClean="0">
                          <a:solidFill>
                            <a:schemeClr val="tx1"/>
                          </a:solidFill>
                          <a:effectLst/>
                          <a:latin typeface="+mn-lt"/>
                          <a:ea typeface="+mn-ea"/>
                          <a:cs typeface="+mn-cs"/>
                        </a:rPr>
                        <a:t>4.  Reshape Input Data:</a:t>
                      </a:r>
                      <a:endParaRPr lang="en-IN" sz="1600" kern="1200" dirty="0" smtClean="0">
                        <a:solidFill>
                          <a:schemeClr val="tx1"/>
                        </a:solidFill>
                        <a:effectLst/>
                        <a:latin typeface="+mn-lt"/>
                        <a:ea typeface="+mn-ea"/>
                        <a:cs typeface="+mn-cs"/>
                      </a:endParaRPr>
                    </a:p>
                    <a:p>
                      <a:pPr marL="800100" lvl="1" indent="-342900">
                        <a:buFont typeface="Arial" pitchFamily="34" charset="0"/>
                        <a:buChar char="•"/>
                      </a:pPr>
                      <a:r>
                        <a:rPr lang="en-IN" sz="1600" kern="1200" dirty="0" smtClean="0">
                          <a:solidFill>
                            <a:schemeClr val="tx1"/>
                          </a:solidFill>
                          <a:effectLst/>
                          <a:latin typeface="+mn-lt"/>
                          <a:ea typeface="+mn-ea"/>
                          <a:cs typeface="+mn-cs"/>
                        </a:rPr>
                        <a:t>Reshape the training and testing data to add a new dimension.</a:t>
                      </a:r>
                    </a:p>
                    <a:p>
                      <a:pPr marL="800100" lvl="1" indent="-342900">
                        <a:buFont typeface="Arial" pitchFamily="34" charset="0"/>
                        <a:buChar char="•"/>
                      </a:pPr>
                      <a:r>
                        <a:rPr lang="en-IN" sz="1600" kern="1200" dirty="0" smtClean="0">
                          <a:solidFill>
                            <a:schemeClr val="tx1"/>
                          </a:solidFill>
                          <a:effectLst/>
                          <a:latin typeface="+mn-lt"/>
                          <a:ea typeface="+mn-ea"/>
                          <a:cs typeface="+mn-cs"/>
                        </a:rPr>
                        <a:t>The new shape will be </a:t>
                      </a:r>
                      <a:r>
                        <a:rPr lang="en-IN" sz="1600" b="1" i="1" kern="1200" dirty="0" smtClean="0">
                          <a:solidFill>
                            <a:schemeClr val="tx1"/>
                          </a:solidFill>
                          <a:effectLst/>
                          <a:latin typeface="+mn-lt"/>
                          <a:ea typeface="+mn-ea"/>
                          <a:cs typeface="+mn-cs"/>
                        </a:rPr>
                        <a:t>(samples, 1, features).</a:t>
                      </a:r>
                    </a:p>
                    <a:p>
                      <a:pPr marL="0" lvl="0" indent="0">
                        <a:buFont typeface="Arial" pitchFamily="34" charset="0"/>
                        <a:buNone/>
                      </a:pPr>
                      <a:r>
                        <a:rPr lang="en-IN" sz="1600" b="1" kern="1200" dirty="0" smtClean="0">
                          <a:solidFill>
                            <a:schemeClr val="tx1"/>
                          </a:solidFill>
                          <a:effectLst/>
                          <a:latin typeface="+mn-lt"/>
                          <a:ea typeface="+mn-ea"/>
                          <a:cs typeface="+mn-cs"/>
                        </a:rPr>
                        <a:t>5.  Define TCN Layer:</a:t>
                      </a:r>
                      <a:endParaRPr lang="en-IN" sz="1600" kern="1200" dirty="0" smtClean="0">
                        <a:solidFill>
                          <a:schemeClr val="tx1"/>
                        </a:solidFill>
                        <a:effectLst/>
                        <a:latin typeface="+mn-lt"/>
                        <a:ea typeface="+mn-ea"/>
                        <a:cs typeface="+mn-cs"/>
                      </a:endParaRPr>
                    </a:p>
                    <a:p>
                      <a:pPr marL="685800" lvl="1" indent="-228600">
                        <a:buFont typeface="Arial" pitchFamily="34" charset="0"/>
                        <a:buChar char="•"/>
                      </a:pPr>
                      <a:r>
                        <a:rPr lang="en-IN" sz="1600" b="1" i="1" kern="1200" dirty="0" err="1" smtClean="0">
                          <a:solidFill>
                            <a:schemeClr val="tx1"/>
                          </a:solidFill>
                          <a:effectLst/>
                          <a:latin typeface="+mn-lt"/>
                          <a:ea typeface="+mn-ea"/>
                          <a:cs typeface="+mn-cs"/>
                        </a:rPr>
                        <a:t>nb_filters</a:t>
                      </a:r>
                      <a:r>
                        <a:rPr lang="en-IN" sz="1600" b="1" i="1" kern="1200" dirty="0" smtClean="0">
                          <a:solidFill>
                            <a:schemeClr val="tx1"/>
                          </a:solidFill>
                          <a:effectLst/>
                          <a:latin typeface="+mn-lt"/>
                          <a:ea typeface="+mn-ea"/>
                          <a:cs typeface="+mn-cs"/>
                        </a:rPr>
                        <a:t>:</a:t>
                      </a:r>
                      <a:r>
                        <a:rPr lang="en-IN" sz="1600" kern="1200" dirty="0" smtClean="0">
                          <a:solidFill>
                            <a:schemeClr val="tx1"/>
                          </a:solidFill>
                          <a:effectLst/>
                          <a:latin typeface="+mn-lt"/>
                          <a:ea typeface="+mn-ea"/>
                          <a:cs typeface="+mn-cs"/>
                        </a:rPr>
                        <a:t> Number of filters </a:t>
                      </a:r>
                    </a:p>
                    <a:p>
                      <a:pPr marL="685800" lvl="1" indent="-228600">
                        <a:buFont typeface="Arial" pitchFamily="34" charset="0"/>
                        <a:buChar char="•"/>
                      </a:pPr>
                      <a:r>
                        <a:rPr lang="en-IN" sz="1600" b="1" i="1" kern="1200" dirty="0" err="1" smtClean="0">
                          <a:solidFill>
                            <a:schemeClr val="tx1"/>
                          </a:solidFill>
                          <a:effectLst/>
                          <a:latin typeface="+mn-lt"/>
                          <a:ea typeface="+mn-ea"/>
                          <a:cs typeface="+mn-cs"/>
                        </a:rPr>
                        <a:t>kernel_size</a:t>
                      </a:r>
                      <a:r>
                        <a:rPr lang="en-IN" sz="1600" b="1" i="1" kern="1200" dirty="0" smtClean="0">
                          <a:solidFill>
                            <a:schemeClr val="tx1"/>
                          </a:solidFill>
                          <a:effectLst/>
                          <a:latin typeface="+mn-lt"/>
                          <a:ea typeface="+mn-ea"/>
                          <a:cs typeface="+mn-cs"/>
                        </a:rPr>
                        <a:t>: </a:t>
                      </a:r>
                      <a:r>
                        <a:rPr lang="en-IN" sz="1600" kern="1200" dirty="0" smtClean="0">
                          <a:solidFill>
                            <a:schemeClr val="tx1"/>
                          </a:solidFill>
                          <a:effectLst/>
                          <a:latin typeface="+mn-lt"/>
                          <a:ea typeface="+mn-ea"/>
                          <a:cs typeface="+mn-cs"/>
                        </a:rPr>
                        <a:t>Size of the kernel </a:t>
                      </a:r>
                    </a:p>
                    <a:p>
                      <a:pPr marL="685800" lvl="1" indent="-228600">
                        <a:buFont typeface="Arial" pitchFamily="34" charset="0"/>
                        <a:buChar char="•"/>
                      </a:pPr>
                      <a:r>
                        <a:rPr lang="en-IN" sz="1600" b="1" i="1" kern="1200" dirty="0" err="1" smtClean="0">
                          <a:solidFill>
                            <a:schemeClr val="tx1"/>
                          </a:solidFill>
                          <a:effectLst/>
                          <a:latin typeface="+mn-lt"/>
                          <a:ea typeface="+mn-ea"/>
                          <a:cs typeface="+mn-cs"/>
                        </a:rPr>
                        <a:t>nb_stacks</a:t>
                      </a:r>
                      <a:r>
                        <a:rPr lang="en-IN" sz="1600" b="1" i="1" kern="1200" dirty="0" smtClean="0">
                          <a:solidFill>
                            <a:schemeClr val="tx1"/>
                          </a:solidFill>
                          <a:effectLst/>
                          <a:latin typeface="+mn-lt"/>
                          <a:ea typeface="+mn-ea"/>
                          <a:cs typeface="+mn-cs"/>
                        </a:rPr>
                        <a:t>: </a:t>
                      </a:r>
                      <a:r>
                        <a:rPr lang="en-IN" sz="1600" kern="1200" dirty="0" smtClean="0">
                          <a:solidFill>
                            <a:schemeClr val="tx1"/>
                          </a:solidFill>
                          <a:effectLst/>
                          <a:latin typeface="+mn-lt"/>
                          <a:ea typeface="+mn-ea"/>
                          <a:cs typeface="+mn-cs"/>
                        </a:rPr>
                        <a:t>Number of stacked convolutional blocks</a:t>
                      </a:r>
                    </a:p>
                    <a:p>
                      <a:pPr marL="685800" lvl="1" indent="-228600">
                        <a:buFont typeface="Arial" pitchFamily="34" charset="0"/>
                        <a:buChar char="•"/>
                      </a:pPr>
                      <a:r>
                        <a:rPr lang="en-IN" sz="1600" b="1" i="1" kern="1200" dirty="0" smtClean="0">
                          <a:solidFill>
                            <a:schemeClr val="tx1"/>
                          </a:solidFill>
                          <a:effectLst/>
                          <a:latin typeface="+mn-lt"/>
                          <a:ea typeface="+mn-ea"/>
                          <a:cs typeface="+mn-cs"/>
                        </a:rPr>
                        <a:t>dilations: </a:t>
                      </a:r>
                      <a:r>
                        <a:rPr lang="en-IN" sz="1600" kern="1200" dirty="0" smtClean="0">
                          <a:solidFill>
                            <a:schemeClr val="tx1"/>
                          </a:solidFill>
                          <a:effectLst/>
                          <a:latin typeface="+mn-lt"/>
                          <a:ea typeface="+mn-ea"/>
                          <a:cs typeface="+mn-cs"/>
                        </a:rPr>
                        <a:t>List of dilation factors for causal convolutions </a:t>
                      </a:r>
                    </a:p>
                    <a:p>
                      <a:pPr marL="685800" lvl="1" indent="-228600">
                        <a:buFont typeface="Arial" pitchFamily="34" charset="0"/>
                        <a:buChar char="•"/>
                      </a:pPr>
                      <a:r>
                        <a:rPr lang="en-IN" sz="1600" b="1" i="1" kern="1200" dirty="0" err="1" smtClean="0">
                          <a:solidFill>
                            <a:schemeClr val="tx1"/>
                          </a:solidFill>
                          <a:effectLst/>
                          <a:latin typeface="+mn-lt"/>
                          <a:ea typeface="+mn-ea"/>
                          <a:cs typeface="+mn-cs"/>
                        </a:rPr>
                        <a:t>return_sequences</a:t>
                      </a:r>
                      <a:r>
                        <a:rPr lang="en-IN" sz="1600" b="1" i="1" kern="1200" dirty="0" smtClean="0">
                          <a:solidFill>
                            <a:schemeClr val="tx1"/>
                          </a:solidFill>
                          <a:effectLst/>
                          <a:latin typeface="+mn-lt"/>
                          <a:ea typeface="+mn-ea"/>
                          <a:cs typeface="+mn-cs"/>
                        </a:rPr>
                        <a:t>: </a:t>
                      </a:r>
                      <a:r>
                        <a:rPr lang="en-IN" sz="1600" kern="1200" dirty="0" smtClean="0">
                          <a:solidFill>
                            <a:schemeClr val="tx1"/>
                          </a:solidFill>
                          <a:effectLst/>
                          <a:latin typeface="+mn-lt"/>
                          <a:ea typeface="+mn-ea"/>
                          <a:cs typeface="+mn-cs"/>
                        </a:rPr>
                        <a:t>Whether to return the entire sequence from the layer</a:t>
                      </a:r>
                    </a:p>
                    <a:p>
                      <a:pPr marL="342900" indent="-342900">
                        <a:buFont typeface="+mj-lt"/>
                        <a:buAutoNum type="arabicPeriod"/>
                      </a:pPr>
                      <a:endParaRPr lang="en-IN" sz="1600" dirty="0"/>
                    </a:p>
                  </a:txBody>
                  <a:tcPr/>
                </a:tc>
                <a:extLst>
                  <a:ext uri="{0D108BD9-81ED-4DB2-BD59-A6C34878D82A}">
                    <a16:rowId xmlns="" xmlns:a16="http://schemas.microsoft.com/office/drawing/2014/main" val="10000"/>
                  </a:ext>
                </a:extLst>
              </a:tr>
            </a:tbl>
          </a:graphicData>
        </a:graphic>
      </p:graphicFrame>
      <p:sp>
        <p:nvSpPr>
          <p:cNvPr id="6" name="TextBox 5"/>
          <p:cNvSpPr txBox="1"/>
          <p:nvPr/>
        </p:nvSpPr>
        <p:spPr>
          <a:xfrm>
            <a:off x="762000" y="685800"/>
            <a:ext cx="7620000" cy="584775"/>
          </a:xfrm>
          <a:prstGeom prst="rect">
            <a:avLst/>
          </a:prstGeom>
          <a:noFill/>
        </p:spPr>
        <p:txBody>
          <a:bodyPr wrap="square" rtlCol="0">
            <a:spAutoFit/>
          </a:bodyPr>
          <a:lstStyle/>
          <a:p>
            <a:r>
              <a:rPr lang="en-US" sz="3200" b="1" dirty="0" smtClean="0"/>
              <a:t>TCN – </a:t>
            </a:r>
            <a:r>
              <a:rPr lang="en-US" sz="3200" b="1" dirty="0" err="1" smtClean="0"/>
              <a:t>BiGRU</a:t>
            </a:r>
            <a:r>
              <a:rPr lang="en-US" sz="3200" b="1" dirty="0" smtClean="0"/>
              <a:t> </a:t>
            </a:r>
            <a:endParaRPr lang="en-IN" sz="3200" b="1" dirty="0"/>
          </a:p>
        </p:txBody>
      </p:sp>
    </p:spTree>
    <p:extLst>
      <p:ext uri="{BB962C8B-B14F-4D97-AF65-F5344CB8AC3E}">
        <p14:creationId xmlns:p14="http://schemas.microsoft.com/office/powerpoint/2010/main" val="4126593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51247142"/>
              </p:ext>
            </p:extLst>
          </p:nvPr>
        </p:nvGraphicFramePr>
        <p:xfrm>
          <a:off x="762000" y="685800"/>
          <a:ext cx="7010400" cy="5212080"/>
        </p:xfrm>
        <a:graphic>
          <a:graphicData uri="http://schemas.openxmlformats.org/drawingml/2006/table">
            <a:tbl>
              <a:tblPr firstRow="1" bandRow="1">
                <a:tableStyleId>{5940675A-B579-460E-94D1-54222C63F5DA}</a:tableStyleId>
              </a:tblPr>
              <a:tblGrid>
                <a:gridCol w="7010400">
                  <a:extLst>
                    <a:ext uri="{9D8B030D-6E8A-4147-A177-3AD203B41FA5}">
                      <a16:colId xmlns="" xmlns:a16="http://schemas.microsoft.com/office/drawing/2014/main" val="20000"/>
                    </a:ext>
                  </a:extLst>
                </a:gridCol>
              </a:tblGrid>
              <a:tr h="5181600">
                <a:tc>
                  <a:txBody>
                    <a:bodyPr/>
                    <a:lstStyle/>
                    <a:p>
                      <a:pPr lvl="0"/>
                      <a:r>
                        <a:rPr lang="en-IN" sz="1600" b="1" kern="1200" dirty="0" smtClean="0">
                          <a:solidFill>
                            <a:schemeClr val="tx1"/>
                          </a:solidFill>
                          <a:effectLst/>
                          <a:latin typeface="+mn-lt"/>
                          <a:ea typeface="+mn-ea"/>
                          <a:cs typeface="+mn-cs"/>
                        </a:rPr>
                        <a:t> 6. Bi-directional GRU Layer:</a:t>
                      </a:r>
                      <a:endParaRPr lang="en-IN" sz="1600" kern="1200" dirty="0" smtClean="0">
                        <a:solidFill>
                          <a:schemeClr val="tx1"/>
                        </a:solidFill>
                        <a:effectLst/>
                        <a:latin typeface="+mn-lt"/>
                        <a:ea typeface="+mn-ea"/>
                        <a:cs typeface="+mn-cs"/>
                      </a:endParaRPr>
                    </a:p>
                    <a:p>
                      <a:pPr marL="742950" lvl="1" indent="-285750">
                        <a:buFont typeface="Arial" pitchFamily="34" charset="0"/>
                        <a:buChar char="•"/>
                      </a:pPr>
                      <a:r>
                        <a:rPr lang="en-IN" sz="1600" kern="1200" dirty="0" smtClean="0">
                          <a:solidFill>
                            <a:schemeClr val="tx1"/>
                          </a:solidFill>
                          <a:effectLst/>
                          <a:latin typeface="+mn-lt"/>
                          <a:ea typeface="+mn-ea"/>
                          <a:cs typeface="+mn-cs"/>
                        </a:rPr>
                        <a:t>GRU: The inner GRU unit with the specified number of units </a:t>
                      </a:r>
                    </a:p>
                    <a:p>
                      <a:pPr marL="742950" lvl="1" indent="-285750">
                        <a:buFont typeface="Arial" pitchFamily="34" charset="0"/>
                        <a:buChar char="•"/>
                      </a:pPr>
                      <a:r>
                        <a:rPr lang="en-IN" sz="1600" b="1" i="1" kern="1200" dirty="0" err="1" smtClean="0">
                          <a:solidFill>
                            <a:schemeClr val="tx1"/>
                          </a:solidFill>
                          <a:effectLst/>
                          <a:latin typeface="+mn-lt"/>
                          <a:ea typeface="+mn-ea"/>
                          <a:cs typeface="+mn-cs"/>
                        </a:rPr>
                        <a:t>return_sequences</a:t>
                      </a:r>
                      <a:r>
                        <a:rPr lang="en-IN" sz="1600" b="1" i="1" kern="1200" dirty="0" smtClean="0">
                          <a:solidFill>
                            <a:schemeClr val="tx1"/>
                          </a:solidFill>
                          <a:effectLst/>
                          <a:latin typeface="+mn-lt"/>
                          <a:ea typeface="+mn-ea"/>
                          <a:cs typeface="+mn-cs"/>
                        </a:rPr>
                        <a:t>: </a:t>
                      </a:r>
                      <a:r>
                        <a:rPr lang="en-IN" sz="1600" kern="1200" dirty="0" smtClean="0">
                          <a:solidFill>
                            <a:schemeClr val="tx1"/>
                          </a:solidFill>
                          <a:effectLst/>
                          <a:latin typeface="+mn-lt"/>
                          <a:ea typeface="+mn-ea"/>
                          <a:cs typeface="+mn-cs"/>
                        </a:rPr>
                        <a:t>Whether to return the entire sequence from the layer</a:t>
                      </a:r>
                    </a:p>
                    <a:p>
                      <a:pPr marL="742950" lvl="1" indent="-285750">
                        <a:buFont typeface="Arial" pitchFamily="34" charset="0"/>
                        <a:buChar char="•"/>
                      </a:pPr>
                      <a:r>
                        <a:rPr lang="en-IN" sz="1600" b="1" i="1" kern="1200" dirty="0" smtClean="0">
                          <a:solidFill>
                            <a:schemeClr val="tx1"/>
                          </a:solidFill>
                          <a:effectLst/>
                          <a:latin typeface="+mn-lt"/>
                          <a:ea typeface="+mn-ea"/>
                          <a:cs typeface="+mn-cs"/>
                        </a:rPr>
                        <a:t>dropout: </a:t>
                      </a:r>
                      <a:r>
                        <a:rPr lang="en-IN" sz="1600" kern="1200" dirty="0" smtClean="0">
                          <a:solidFill>
                            <a:schemeClr val="tx1"/>
                          </a:solidFill>
                          <a:effectLst/>
                          <a:latin typeface="+mn-lt"/>
                          <a:ea typeface="+mn-ea"/>
                          <a:cs typeface="+mn-cs"/>
                        </a:rPr>
                        <a:t>Fraction of units to drop for dropout() regularization</a:t>
                      </a:r>
                    </a:p>
                    <a:p>
                      <a:pPr marL="742950" lvl="1" indent="-285750">
                        <a:buFont typeface="Arial" pitchFamily="34" charset="0"/>
                        <a:buChar char="•"/>
                      </a:pPr>
                      <a:r>
                        <a:rPr lang="en-IN" sz="1600" b="1" i="1" kern="1200" dirty="0" err="1" smtClean="0">
                          <a:solidFill>
                            <a:schemeClr val="tx1"/>
                          </a:solidFill>
                          <a:effectLst/>
                          <a:latin typeface="+mn-lt"/>
                          <a:ea typeface="+mn-ea"/>
                          <a:cs typeface="+mn-cs"/>
                        </a:rPr>
                        <a:t>recurrent_dropout</a:t>
                      </a:r>
                      <a:r>
                        <a:rPr lang="en-IN" sz="1600" b="1" i="1" kern="1200" dirty="0" smtClean="0">
                          <a:solidFill>
                            <a:schemeClr val="tx1"/>
                          </a:solidFill>
                          <a:effectLst/>
                          <a:latin typeface="+mn-lt"/>
                          <a:ea typeface="+mn-ea"/>
                          <a:cs typeface="+mn-cs"/>
                        </a:rPr>
                        <a:t>: </a:t>
                      </a:r>
                      <a:r>
                        <a:rPr lang="en-IN" sz="1600" kern="1200" dirty="0" smtClean="0">
                          <a:solidFill>
                            <a:schemeClr val="tx1"/>
                          </a:solidFill>
                          <a:effectLst/>
                          <a:latin typeface="+mn-lt"/>
                          <a:ea typeface="+mn-ea"/>
                          <a:cs typeface="+mn-cs"/>
                        </a:rPr>
                        <a:t>Fraction of units to drop for recurrent dropout </a:t>
                      </a:r>
                    </a:p>
                    <a:p>
                      <a:pPr lvl="0"/>
                      <a:r>
                        <a:rPr lang="en-IN" sz="1600" b="1" kern="1200" dirty="0" smtClean="0">
                          <a:solidFill>
                            <a:schemeClr val="tx1"/>
                          </a:solidFill>
                          <a:effectLst/>
                          <a:latin typeface="+mn-lt"/>
                          <a:ea typeface="+mn-ea"/>
                          <a:cs typeface="+mn-cs"/>
                        </a:rPr>
                        <a:t> </a:t>
                      </a:r>
                    </a:p>
                    <a:p>
                      <a:pPr lvl="0"/>
                      <a:r>
                        <a:rPr lang="en-IN" sz="1600" b="1" kern="1200" dirty="0" smtClean="0">
                          <a:solidFill>
                            <a:schemeClr val="tx1"/>
                          </a:solidFill>
                          <a:effectLst/>
                          <a:latin typeface="+mn-lt"/>
                          <a:ea typeface="+mn-ea"/>
                          <a:cs typeface="+mn-cs"/>
                        </a:rPr>
                        <a:t>7. Output Layer:</a:t>
                      </a:r>
                      <a:endParaRPr lang="en-IN" sz="1600" kern="1200" dirty="0" smtClean="0">
                        <a:solidFill>
                          <a:schemeClr val="tx1"/>
                        </a:solidFill>
                        <a:effectLst/>
                        <a:latin typeface="+mn-lt"/>
                        <a:ea typeface="+mn-ea"/>
                        <a:cs typeface="+mn-cs"/>
                      </a:endParaRPr>
                    </a:p>
                    <a:p>
                      <a:pPr marL="742950" lvl="1" indent="-285750">
                        <a:buFont typeface="Arial" pitchFamily="34" charset="0"/>
                        <a:buChar char="•"/>
                      </a:pPr>
                      <a:r>
                        <a:rPr lang="en-IN" sz="1600" kern="1200" dirty="0" smtClean="0">
                          <a:solidFill>
                            <a:schemeClr val="tx1"/>
                          </a:solidFill>
                          <a:effectLst/>
                          <a:latin typeface="+mn-lt"/>
                          <a:ea typeface="+mn-ea"/>
                          <a:cs typeface="+mn-cs"/>
                        </a:rPr>
                        <a:t>activation: Activation function </a:t>
                      </a:r>
                      <a:r>
                        <a:rPr lang="en-IN" sz="1600" b="1" i="1" kern="1200" dirty="0" smtClean="0">
                          <a:solidFill>
                            <a:schemeClr val="tx1"/>
                          </a:solidFill>
                          <a:effectLst/>
                          <a:latin typeface="+mn-lt"/>
                          <a:ea typeface="+mn-ea"/>
                          <a:cs typeface="+mn-cs"/>
                        </a:rPr>
                        <a:t>sigmoid() </a:t>
                      </a:r>
                      <a:r>
                        <a:rPr lang="en-IN" sz="1600" kern="1200" dirty="0" smtClean="0">
                          <a:solidFill>
                            <a:schemeClr val="tx1"/>
                          </a:solidFill>
                          <a:effectLst/>
                          <a:latin typeface="+mn-lt"/>
                          <a:ea typeface="+mn-ea"/>
                          <a:cs typeface="+mn-cs"/>
                        </a:rPr>
                        <a:t>for binary classification </a:t>
                      </a:r>
                    </a:p>
                    <a:p>
                      <a:pPr lvl="0"/>
                      <a:r>
                        <a:rPr lang="en-IN" sz="1600" b="1" kern="1200" baseline="0" dirty="0" smtClean="0">
                          <a:solidFill>
                            <a:schemeClr val="tx1"/>
                          </a:solidFill>
                          <a:effectLst/>
                          <a:latin typeface="+mn-lt"/>
                          <a:ea typeface="+mn-ea"/>
                          <a:cs typeface="+mn-cs"/>
                        </a:rPr>
                        <a:t> 8. </a:t>
                      </a:r>
                      <a:r>
                        <a:rPr lang="en-IN" sz="1600" b="1" kern="1200" dirty="0" smtClean="0">
                          <a:solidFill>
                            <a:schemeClr val="tx1"/>
                          </a:solidFill>
                          <a:effectLst/>
                          <a:latin typeface="+mn-lt"/>
                          <a:ea typeface="+mn-ea"/>
                          <a:cs typeface="+mn-cs"/>
                        </a:rPr>
                        <a:t>Model Architecture:</a:t>
                      </a:r>
                      <a:endParaRPr lang="en-IN" sz="1600" kern="1200" dirty="0" smtClean="0">
                        <a:solidFill>
                          <a:schemeClr val="tx1"/>
                        </a:solidFill>
                        <a:effectLst/>
                        <a:latin typeface="+mn-lt"/>
                        <a:ea typeface="+mn-ea"/>
                        <a:cs typeface="+mn-cs"/>
                      </a:endParaRPr>
                    </a:p>
                    <a:p>
                      <a:pPr marL="742950" lvl="1" indent="-285750">
                        <a:buFont typeface="Arial" pitchFamily="34" charset="0"/>
                        <a:buChar char="•"/>
                      </a:pPr>
                      <a:r>
                        <a:rPr lang="en-IN" sz="1600" kern="1200" dirty="0" smtClean="0">
                          <a:solidFill>
                            <a:schemeClr val="tx1"/>
                          </a:solidFill>
                          <a:effectLst/>
                          <a:latin typeface="+mn-lt"/>
                          <a:ea typeface="+mn-ea"/>
                          <a:cs typeface="+mn-cs"/>
                        </a:rPr>
                        <a:t>Pass input</a:t>
                      </a:r>
                      <a:r>
                        <a:rPr lang="en-IN" sz="1600" kern="1200" dirty="0" smtClean="0">
                          <a:solidFill>
                            <a:schemeClr val="tx1"/>
                          </a:solidFill>
                          <a:effectLst/>
                          <a:latin typeface="+mn-lt"/>
                          <a:ea typeface="+mn-ea"/>
                          <a:cs typeface="+mn-cs"/>
                          <a:sym typeface="Wingdings"/>
                        </a:rPr>
                        <a:t></a:t>
                      </a:r>
                      <a:r>
                        <a:rPr lang="en-IN" sz="1600" kern="1200" dirty="0" smtClean="0">
                          <a:solidFill>
                            <a:schemeClr val="tx1"/>
                          </a:solidFill>
                          <a:effectLst/>
                          <a:latin typeface="+mn-lt"/>
                          <a:ea typeface="+mn-ea"/>
                          <a:cs typeface="+mn-cs"/>
                        </a:rPr>
                        <a:t> TCN layer.</a:t>
                      </a:r>
                    </a:p>
                    <a:p>
                      <a:pPr marL="742950" lvl="1" indent="-285750">
                        <a:buFont typeface="Arial" pitchFamily="34" charset="0"/>
                        <a:buChar char="•"/>
                      </a:pPr>
                      <a:r>
                        <a:rPr lang="en-IN" sz="1600" b="1" i="1" kern="1200" dirty="0" smtClean="0">
                          <a:solidFill>
                            <a:schemeClr val="tx1"/>
                          </a:solidFill>
                          <a:effectLst/>
                          <a:latin typeface="+mn-lt"/>
                          <a:ea typeface="+mn-ea"/>
                          <a:cs typeface="+mn-cs"/>
                        </a:rPr>
                        <a:t>Flatten()</a:t>
                      </a:r>
                      <a:r>
                        <a:rPr lang="en-IN" sz="1600" kern="1200" dirty="0" smtClean="0">
                          <a:solidFill>
                            <a:schemeClr val="tx1"/>
                          </a:solidFill>
                          <a:effectLst/>
                          <a:latin typeface="+mn-lt"/>
                          <a:ea typeface="+mn-ea"/>
                          <a:cs typeface="+mn-cs"/>
                          <a:sym typeface="Wingdings"/>
                        </a:rPr>
                        <a:t></a:t>
                      </a:r>
                      <a:r>
                        <a:rPr lang="en-IN" sz="1600" kern="1200" dirty="0" smtClean="0">
                          <a:solidFill>
                            <a:schemeClr val="tx1"/>
                          </a:solidFill>
                          <a:effectLst/>
                          <a:latin typeface="+mn-lt"/>
                          <a:ea typeface="+mn-ea"/>
                          <a:cs typeface="+mn-cs"/>
                        </a:rPr>
                        <a:t> output of the TCN layer</a:t>
                      </a:r>
                    </a:p>
                    <a:p>
                      <a:pPr marL="742950" lvl="1" indent="-285750">
                        <a:buFont typeface="Arial" pitchFamily="34" charset="0"/>
                        <a:buChar char="•"/>
                      </a:pPr>
                      <a:r>
                        <a:rPr lang="en-IN" sz="1600" b="1" i="1" kern="1200" dirty="0" smtClean="0">
                          <a:solidFill>
                            <a:schemeClr val="tx1"/>
                          </a:solidFill>
                          <a:effectLst/>
                          <a:latin typeface="+mn-lt"/>
                          <a:ea typeface="+mn-ea"/>
                          <a:cs typeface="+mn-cs"/>
                        </a:rPr>
                        <a:t>Reshape() </a:t>
                      </a:r>
                      <a:r>
                        <a:rPr lang="en-IN" sz="1600" kern="1200" dirty="0" smtClean="0">
                          <a:solidFill>
                            <a:schemeClr val="tx1"/>
                          </a:solidFill>
                          <a:effectLst/>
                          <a:latin typeface="+mn-lt"/>
                          <a:ea typeface="+mn-ea"/>
                          <a:cs typeface="+mn-cs"/>
                          <a:sym typeface="Wingdings"/>
                        </a:rPr>
                        <a:t></a:t>
                      </a:r>
                      <a:r>
                        <a:rPr lang="en-IN" sz="1600" kern="1200" dirty="0" smtClean="0">
                          <a:solidFill>
                            <a:schemeClr val="tx1"/>
                          </a:solidFill>
                          <a:effectLst/>
                          <a:latin typeface="+mn-lt"/>
                          <a:ea typeface="+mn-ea"/>
                          <a:cs typeface="+mn-cs"/>
                        </a:rPr>
                        <a:t> flattened output for the Bi-directional GRU layer.</a:t>
                      </a:r>
                    </a:p>
                    <a:p>
                      <a:pPr marL="742950" lvl="1" indent="-285750">
                        <a:buFont typeface="Arial" pitchFamily="34" charset="0"/>
                        <a:buChar char="•"/>
                      </a:pPr>
                      <a:r>
                        <a:rPr lang="en-IN" sz="1600" b="1" i="1" kern="1200" dirty="0" err="1" smtClean="0">
                          <a:solidFill>
                            <a:schemeClr val="tx1"/>
                          </a:solidFill>
                          <a:effectLst/>
                          <a:latin typeface="+mn-lt"/>
                          <a:ea typeface="+mn-ea"/>
                          <a:cs typeface="+mn-cs"/>
                        </a:rPr>
                        <a:t>TimeDistributed</a:t>
                      </a:r>
                      <a:r>
                        <a:rPr lang="en-IN" sz="1600" b="1" i="1" kern="1200" dirty="0" smtClean="0">
                          <a:solidFill>
                            <a:schemeClr val="tx1"/>
                          </a:solidFill>
                          <a:effectLst/>
                          <a:latin typeface="+mn-lt"/>
                          <a:ea typeface="+mn-ea"/>
                          <a:cs typeface="+mn-cs"/>
                        </a:rPr>
                        <a:t>(), sigmoid() </a:t>
                      </a:r>
                      <a:r>
                        <a:rPr lang="en-IN" sz="1600" kern="1200" dirty="0" smtClean="0">
                          <a:solidFill>
                            <a:schemeClr val="tx1"/>
                          </a:solidFill>
                          <a:effectLst/>
                          <a:latin typeface="+mn-lt"/>
                          <a:ea typeface="+mn-ea"/>
                          <a:cs typeface="+mn-cs"/>
                          <a:sym typeface="Wingdings"/>
                        </a:rPr>
                        <a:t></a:t>
                      </a:r>
                      <a:r>
                        <a:rPr lang="en-IN" sz="1600" kern="1200" dirty="0" smtClean="0">
                          <a:solidFill>
                            <a:schemeClr val="tx1"/>
                          </a:solidFill>
                          <a:effectLst/>
                          <a:latin typeface="+mn-lt"/>
                          <a:ea typeface="+mn-ea"/>
                          <a:cs typeface="+mn-cs"/>
                        </a:rPr>
                        <a:t> binary classification.</a:t>
                      </a:r>
                    </a:p>
                    <a:p>
                      <a:pPr marL="742950" lvl="1" indent="-285750">
                        <a:buFont typeface="Arial" pitchFamily="34" charset="0"/>
                        <a:buChar char="•"/>
                      </a:pPr>
                      <a:r>
                        <a:rPr lang="en-IN" sz="1600" kern="1200" dirty="0" smtClean="0">
                          <a:solidFill>
                            <a:schemeClr val="tx1"/>
                          </a:solidFill>
                          <a:effectLst/>
                          <a:latin typeface="+mn-lt"/>
                          <a:ea typeface="+mn-ea"/>
                          <a:cs typeface="+mn-cs"/>
                        </a:rPr>
                        <a:t>Pass to final output layer.</a:t>
                      </a:r>
                    </a:p>
                    <a:p>
                      <a:pPr lvl="0"/>
                      <a:r>
                        <a:rPr lang="en-IN" sz="1600" b="1" kern="1200" dirty="0" smtClean="0">
                          <a:solidFill>
                            <a:schemeClr val="tx1"/>
                          </a:solidFill>
                          <a:effectLst/>
                          <a:latin typeface="+mn-lt"/>
                          <a:ea typeface="+mn-ea"/>
                          <a:cs typeface="+mn-cs"/>
                        </a:rPr>
                        <a:t>9. Compilation</a:t>
                      </a:r>
                      <a:endParaRPr lang="en-IN" sz="1600" kern="1200" dirty="0" smtClean="0">
                        <a:solidFill>
                          <a:schemeClr val="tx1"/>
                        </a:solidFill>
                        <a:effectLst/>
                        <a:latin typeface="+mn-lt"/>
                        <a:ea typeface="+mn-ea"/>
                        <a:cs typeface="+mn-cs"/>
                      </a:endParaRPr>
                    </a:p>
                    <a:p>
                      <a:pPr marL="742950" lvl="1" indent="-285750">
                        <a:buFont typeface="Arial" pitchFamily="34" charset="0"/>
                        <a:buChar char="•"/>
                      </a:pPr>
                      <a:r>
                        <a:rPr lang="en-IN" sz="1600" kern="1200" dirty="0" smtClean="0">
                          <a:solidFill>
                            <a:schemeClr val="tx1"/>
                          </a:solidFill>
                          <a:effectLst/>
                          <a:latin typeface="+mn-lt"/>
                          <a:ea typeface="+mn-ea"/>
                          <a:cs typeface="+mn-cs"/>
                        </a:rPr>
                        <a:t>Compile the model with </a:t>
                      </a:r>
                      <a:r>
                        <a:rPr lang="en-IN" sz="1600" b="1" i="1" kern="1200" dirty="0" smtClean="0">
                          <a:solidFill>
                            <a:schemeClr val="tx1"/>
                          </a:solidFill>
                          <a:effectLst/>
                          <a:latin typeface="+mn-lt"/>
                          <a:ea typeface="+mn-ea"/>
                          <a:cs typeface="+mn-cs"/>
                        </a:rPr>
                        <a:t> Adam()</a:t>
                      </a:r>
                      <a:r>
                        <a:rPr lang="en-IN" sz="1600" kern="1200" dirty="0" smtClean="0">
                          <a:solidFill>
                            <a:schemeClr val="tx1"/>
                          </a:solidFill>
                          <a:effectLst/>
                          <a:latin typeface="+mn-lt"/>
                          <a:ea typeface="+mn-ea"/>
                          <a:cs typeface="+mn-cs"/>
                        </a:rPr>
                        <a:t> optimizer, </a:t>
                      </a:r>
                      <a:r>
                        <a:rPr lang="en-IN" sz="1600" b="1" i="1" kern="1200" dirty="0" smtClean="0">
                          <a:solidFill>
                            <a:schemeClr val="tx1"/>
                          </a:solidFill>
                          <a:effectLst/>
                          <a:latin typeface="+mn-lt"/>
                          <a:ea typeface="+mn-ea"/>
                          <a:cs typeface="+mn-cs"/>
                        </a:rPr>
                        <a:t>binary cross-entropy() </a:t>
                      </a:r>
                      <a:r>
                        <a:rPr lang="en-IN" sz="1600" kern="1200" dirty="0" smtClean="0">
                          <a:solidFill>
                            <a:schemeClr val="tx1"/>
                          </a:solidFill>
                          <a:effectLst/>
                          <a:latin typeface="+mn-lt"/>
                          <a:ea typeface="+mn-ea"/>
                          <a:cs typeface="+mn-cs"/>
                        </a:rPr>
                        <a:t>loss function, and accuracy metrics.</a:t>
                      </a:r>
                    </a:p>
                    <a:p>
                      <a:pPr lvl="0"/>
                      <a:r>
                        <a:rPr lang="en-IN" sz="1600" b="1" kern="1200" dirty="0" smtClean="0">
                          <a:solidFill>
                            <a:schemeClr val="tx1"/>
                          </a:solidFill>
                          <a:effectLst/>
                          <a:latin typeface="+mn-lt"/>
                          <a:ea typeface="+mn-ea"/>
                          <a:cs typeface="+mn-cs"/>
                        </a:rPr>
                        <a:t>10. Train</a:t>
                      </a:r>
                      <a:r>
                        <a:rPr lang="en-IN" sz="1600" b="1" kern="1200" baseline="0" dirty="0" smtClean="0">
                          <a:solidFill>
                            <a:schemeClr val="tx1"/>
                          </a:solidFill>
                          <a:effectLst/>
                          <a:latin typeface="+mn-lt"/>
                          <a:ea typeface="+mn-ea"/>
                          <a:cs typeface="+mn-cs"/>
                        </a:rPr>
                        <a:t> and </a:t>
                      </a:r>
                      <a:r>
                        <a:rPr lang="en-IN" sz="1600" b="1" kern="1200" dirty="0" smtClean="0">
                          <a:solidFill>
                            <a:schemeClr val="tx1"/>
                          </a:solidFill>
                          <a:effectLst/>
                          <a:latin typeface="+mn-lt"/>
                          <a:ea typeface="+mn-ea"/>
                          <a:cs typeface="+mn-cs"/>
                        </a:rPr>
                        <a:t>Evaluate the Model:</a:t>
                      </a:r>
                      <a:endParaRPr lang="en-IN" sz="1600" kern="1200" dirty="0" smtClean="0">
                        <a:solidFill>
                          <a:schemeClr val="tx1"/>
                        </a:solidFill>
                        <a:effectLst/>
                        <a:latin typeface="+mn-lt"/>
                        <a:ea typeface="+mn-ea"/>
                        <a:cs typeface="+mn-cs"/>
                      </a:endParaRPr>
                    </a:p>
                    <a:p>
                      <a:pPr marL="742950" lvl="1" indent="-285750">
                        <a:buFont typeface="Arial" pitchFamily="34" charset="0"/>
                        <a:buChar char="•"/>
                      </a:pPr>
                      <a:r>
                        <a:rPr lang="en-IN" sz="1600" kern="1200" dirty="0" smtClean="0">
                          <a:solidFill>
                            <a:schemeClr val="tx1"/>
                          </a:solidFill>
                          <a:effectLst/>
                          <a:latin typeface="+mn-lt"/>
                          <a:ea typeface="+mn-ea"/>
                          <a:cs typeface="+mn-cs"/>
                        </a:rPr>
                        <a:t>Print the test loss and accuracy.</a:t>
                      </a:r>
                    </a:p>
                    <a:p>
                      <a:pPr marL="742950" lvl="1" indent="-285750">
                        <a:buFont typeface="Arial" pitchFamily="34" charset="0"/>
                        <a:buChar char="•"/>
                      </a:pPr>
                      <a:r>
                        <a:rPr lang="en-IN" sz="1600" kern="1200" dirty="0" smtClean="0">
                          <a:solidFill>
                            <a:schemeClr val="tx1"/>
                          </a:solidFill>
                          <a:effectLst/>
                          <a:latin typeface="+mn-lt"/>
                          <a:ea typeface="+mn-ea"/>
                          <a:cs typeface="+mn-cs"/>
                        </a:rPr>
                        <a:t>Compute Evaluation metrics</a:t>
                      </a:r>
                    </a:p>
                    <a:p>
                      <a:endParaRPr lang="en-IN" sz="1600" dirty="0"/>
                    </a:p>
                  </a:txBody>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256236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6781800" cy="914400"/>
          </a:xfrm>
        </p:spPr>
        <p:txBody>
          <a:bodyPr>
            <a:normAutofit/>
          </a:bodyPr>
          <a:lstStyle/>
          <a:p>
            <a:r>
              <a:rPr lang="en-US" sz="4400" dirty="0" smtClean="0"/>
              <a:t>TCN </a:t>
            </a:r>
            <a:r>
              <a:rPr lang="en-US" sz="4400" dirty="0" err="1" smtClean="0"/>
              <a:t>BiGRU</a:t>
            </a:r>
            <a:r>
              <a:rPr lang="en-US" sz="4400" dirty="0" smtClean="0"/>
              <a:t> Architecture</a:t>
            </a:r>
            <a:endParaRPr lang="en-IN" sz="4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1026" name="Picture 2" descr="C:\Users\trsho\proj\cip proj\tcn-bi archi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70664"/>
            <a:ext cx="7848600" cy="4350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680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6781800" cy="1066800"/>
          </a:xfrm>
        </p:spPr>
        <p:txBody>
          <a:bodyPr/>
          <a:lstStyle/>
          <a:p>
            <a:r>
              <a:rPr lang="en-IN" dirty="0" smtClean="0"/>
              <a:t>References</a:t>
            </a:r>
            <a:endParaRPr lang="en-IN" dirty="0"/>
          </a:p>
        </p:txBody>
      </p:sp>
      <p:sp>
        <p:nvSpPr>
          <p:cNvPr id="3" name="Content Placeholder 2"/>
          <p:cNvSpPr>
            <a:spLocks noGrp="1"/>
          </p:cNvSpPr>
          <p:nvPr>
            <p:ph idx="1"/>
          </p:nvPr>
        </p:nvSpPr>
        <p:spPr>
          <a:xfrm>
            <a:off x="609600" y="1828800"/>
            <a:ext cx="7543800" cy="4114800"/>
          </a:xfrm>
        </p:spPr>
        <p:txBody>
          <a:bodyPr>
            <a:noAutofit/>
          </a:bodyPr>
          <a:lstStyle/>
          <a:p>
            <a:pPr marL="342900" lvl="0" indent="-342900" algn="just">
              <a:buFont typeface="+mj-lt"/>
              <a:buAutoNum type="arabicPeriod"/>
            </a:pPr>
            <a:r>
              <a:rPr lang="en-US" sz="1600" dirty="0"/>
              <a:t>J. </a:t>
            </a:r>
            <a:r>
              <a:rPr lang="en-US" sz="1600" dirty="0" err="1"/>
              <a:t>Theis</a:t>
            </a:r>
            <a:r>
              <a:rPr lang="en-US" sz="1600" dirty="0"/>
              <a:t>, W. L. </a:t>
            </a:r>
            <a:r>
              <a:rPr lang="en-US" sz="1600" dirty="0" err="1"/>
              <a:t>Galanter</a:t>
            </a:r>
            <a:r>
              <a:rPr lang="en-US" sz="1600" dirty="0"/>
              <a:t>, A. D. Boyd and H. </a:t>
            </a:r>
            <a:r>
              <a:rPr lang="en-US" sz="1600" dirty="0" err="1"/>
              <a:t>Darabi</a:t>
            </a:r>
            <a:r>
              <a:rPr lang="en-US" sz="1600" dirty="0"/>
              <a:t>, "Improving the In-Hospital Mortality Prediction of Diabetes ICU Patients Using a Process Mining/Deep Learning Architecture," in </a:t>
            </a:r>
            <a:r>
              <a:rPr lang="en-US" sz="1600" i="1" dirty="0"/>
              <a:t>IEEE Journal of Biomedical and Health Informatics</a:t>
            </a:r>
            <a:r>
              <a:rPr lang="en-US" sz="1600" dirty="0"/>
              <a:t>, vol. 26, no. 1, pp. 388-399, Jan. 2023.</a:t>
            </a:r>
            <a:endParaRPr lang="en-IN" sz="1600" dirty="0"/>
          </a:p>
          <a:p>
            <a:pPr marL="342900" lvl="0" indent="-342900" algn="just">
              <a:buFont typeface="+mj-lt"/>
              <a:buAutoNum type="arabicPeriod"/>
            </a:pPr>
            <a:r>
              <a:rPr lang="en-US" sz="1600" dirty="0"/>
              <a:t>T. Kondo </a:t>
            </a:r>
            <a:r>
              <a:rPr lang="en-US" sz="1600" i="1" dirty="0"/>
              <a:t>et al</a:t>
            </a:r>
            <a:r>
              <a:rPr lang="en-US" sz="1600" dirty="0"/>
              <a:t>., "Prediction of Short-Term Mortality of Cardiac Care Unit Patients Using Image-Transformed ECG Waveforms," in </a:t>
            </a:r>
            <a:r>
              <a:rPr lang="en-US" sz="1600" i="1" dirty="0"/>
              <a:t>IEEE Journal of Translational Engineering in Health and Medicine</a:t>
            </a:r>
            <a:r>
              <a:rPr lang="en-US" sz="1600" dirty="0"/>
              <a:t>, vol. 11, pp. 191-198, 2023.</a:t>
            </a:r>
            <a:endParaRPr lang="en-IN" sz="1600" dirty="0"/>
          </a:p>
          <a:p>
            <a:pPr marL="342900" lvl="0" indent="-342900" algn="just">
              <a:buFont typeface="+mj-lt"/>
              <a:buAutoNum type="arabicPeriod"/>
            </a:pPr>
            <a:r>
              <a:rPr lang="en-US" sz="1600" dirty="0"/>
              <a:t>S. Wang, H. </a:t>
            </a:r>
            <a:r>
              <a:rPr lang="en-US" sz="1600" dirty="0" err="1"/>
              <a:t>Shen</a:t>
            </a:r>
            <a:r>
              <a:rPr lang="en-US" sz="1600" dirty="0"/>
              <a:t>, Z. Liu and L. </a:t>
            </a:r>
            <a:r>
              <a:rPr lang="en-US" sz="1600" dirty="0" err="1"/>
              <a:t>Xie</a:t>
            </a:r>
            <a:r>
              <a:rPr lang="en-US" sz="1600" dirty="0"/>
              <a:t>, "TCN-Based Distal Force Feedback Strategy of a Vascular Interventional Surgery Robot," in </a:t>
            </a:r>
            <a:r>
              <a:rPr lang="en-US" sz="1600" i="1" dirty="0"/>
              <a:t>IEEE Sensors Journal</a:t>
            </a:r>
            <a:r>
              <a:rPr lang="en-US" sz="1600" dirty="0"/>
              <a:t>, vol. 24, no. 3, pp. 4120-4130, 1 Feb.1, 2024.</a:t>
            </a:r>
            <a:endParaRPr lang="en-IN" sz="1600" dirty="0"/>
          </a:p>
          <a:p>
            <a:pPr marL="342900" lvl="0" indent="-342900" algn="just">
              <a:buFont typeface="+mj-lt"/>
              <a:buAutoNum type="arabicPeriod"/>
            </a:pPr>
            <a:r>
              <a:rPr lang="en-US" sz="1600" dirty="0"/>
              <a:t>L. Tong, H. Ma, Q. Lin, J. He and L. </a:t>
            </a:r>
            <a:r>
              <a:rPr lang="en-US" sz="1600" dirty="0" err="1"/>
              <a:t>Peng</a:t>
            </a:r>
            <a:r>
              <a:rPr lang="en-US" sz="1600" dirty="0"/>
              <a:t>, "A Novel Deep Learning Bi-GRU-I Model for Real-Time Human Activity Recognition Using Inertial Sensors," in IEEE Sensors Journal, vol. 22, no. 6, pp. 6164-6174, 15 March15, 2022.</a:t>
            </a:r>
            <a:endParaRPr lang="en-IN" sz="1600" dirty="0"/>
          </a:p>
          <a:p>
            <a:pPr marL="342900" lvl="0" indent="-342900" algn="just">
              <a:buFont typeface="+mj-lt"/>
              <a:buAutoNum type="arabicPeriod"/>
            </a:pPr>
            <a:r>
              <a:rPr lang="en-US" sz="1600" dirty="0"/>
              <a:t>S. Ali, S. El-</a:t>
            </a:r>
            <a:r>
              <a:rPr lang="en-US" sz="1600" dirty="0" err="1"/>
              <a:t>Sappagh</a:t>
            </a:r>
            <a:r>
              <a:rPr lang="en-US" sz="1600" dirty="0"/>
              <a:t>, F. Ali, M. Imran and T. </a:t>
            </a:r>
            <a:r>
              <a:rPr lang="en-US" sz="1600" dirty="0" err="1"/>
              <a:t>Abuhmed</a:t>
            </a:r>
            <a:r>
              <a:rPr lang="en-US" sz="1600" dirty="0"/>
              <a:t>, "Multitask Deep Learning for Cost-Effective Prediction of Patient's Length of Stay and Readmission State Using Multimodal Physical Activity Sensory Data," in IEEE Journal of Biomedical and Health Informatics, vol. 26, no. 12, pp. 5793-5804, Dec. 2022</a:t>
            </a:r>
            <a:endParaRPr lang="en-IN" sz="1600" dirty="0"/>
          </a:p>
          <a:p>
            <a:pPr algn="just"/>
            <a:endParaRPr lang="en-I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378983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85800"/>
            <a:ext cx="7543800" cy="5334000"/>
          </a:xfrm>
        </p:spPr>
        <p:txBody>
          <a:bodyPr>
            <a:noAutofit/>
          </a:bodyPr>
          <a:lstStyle/>
          <a:p>
            <a:pPr marL="457200" lvl="0" indent="-457200" algn="just">
              <a:lnSpc>
                <a:spcPct val="110000"/>
              </a:lnSpc>
              <a:buFont typeface="+mj-lt"/>
              <a:buAutoNum type="arabicPeriod" startAt="6"/>
            </a:pPr>
            <a:r>
              <a:rPr lang="en-US" sz="1600" dirty="0"/>
              <a:t>K. </a:t>
            </a:r>
            <a:r>
              <a:rPr lang="en-US" sz="1600" dirty="0" err="1"/>
              <a:t>Psychogyios</a:t>
            </a:r>
            <a:r>
              <a:rPr lang="en-US" sz="1600" dirty="0"/>
              <a:t>, L. </a:t>
            </a:r>
            <a:r>
              <a:rPr lang="en-US" sz="1600" dirty="0" err="1"/>
              <a:t>Ilias</a:t>
            </a:r>
            <a:r>
              <a:rPr lang="en-US" sz="1600" dirty="0"/>
              <a:t>, C. </a:t>
            </a:r>
            <a:r>
              <a:rPr lang="en-US" sz="1600" dirty="0" err="1"/>
              <a:t>Ntanos</a:t>
            </a:r>
            <a:r>
              <a:rPr lang="en-US" sz="1600" dirty="0"/>
              <a:t> and D. </a:t>
            </a:r>
            <a:r>
              <a:rPr lang="en-US" sz="1600" dirty="0" err="1"/>
              <a:t>Askounis</a:t>
            </a:r>
            <a:r>
              <a:rPr lang="en-US" sz="1600" dirty="0"/>
              <a:t>, "Missing Value Imputation Methods for Electronic Health Records," in IEEE Access, vol. 11, pp. 21562-21574, </a:t>
            </a:r>
            <a:r>
              <a:rPr lang="en-US" sz="1600" dirty="0" smtClean="0"/>
              <a:t>2023</a:t>
            </a:r>
            <a:endParaRPr lang="en-IN" sz="1600" dirty="0"/>
          </a:p>
          <a:p>
            <a:pPr marL="457200" lvl="0" indent="-457200" algn="just">
              <a:lnSpc>
                <a:spcPct val="110000"/>
              </a:lnSpc>
              <a:buFont typeface="+mj-lt"/>
              <a:buAutoNum type="arabicPeriod" startAt="6"/>
            </a:pPr>
            <a:r>
              <a:rPr lang="en-US" sz="1600" dirty="0"/>
              <a:t>Yang, S., Cao, L., Zhou, Y. and Hu, C., 2023. A Retrospective Cohort Study: Predicting 90-Day Mortality for ICU Trauma Patients with a Machine Learning Algorithm Using </a:t>
            </a:r>
            <a:r>
              <a:rPr lang="en-US" sz="1600" dirty="0" err="1"/>
              <a:t>XGBoost</a:t>
            </a:r>
            <a:r>
              <a:rPr lang="en-US" sz="1600" dirty="0"/>
              <a:t> Using MIMIC-III Database. </a:t>
            </a:r>
            <a:r>
              <a:rPr lang="en-US" sz="1600" i="1" dirty="0"/>
              <a:t>Journal of Multidisciplinary Healthcare</a:t>
            </a:r>
            <a:r>
              <a:rPr lang="en-US" sz="1600" dirty="0"/>
              <a:t>.</a:t>
            </a:r>
            <a:endParaRPr lang="en-IN" sz="1600" dirty="0"/>
          </a:p>
          <a:p>
            <a:pPr marL="457200" lvl="0" indent="-457200" algn="just">
              <a:lnSpc>
                <a:spcPct val="110000"/>
              </a:lnSpc>
              <a:buFont typeface="+mj-lt"/>
              <a:buAutoNum type="arabicPeriod" startAt="6"/>
            </a:pPr>
            <a:r>
              <a:rPr lang="en-US" sz="1600" dirty="0"/>
              <a:t>J. Wu, X. Ye, C. </a:t>
            </a:r>
            <a:r>
              <a:rPr lang="en-US" sz="1600" dirty="0" err="1"/>
              <a:t>Mou</a:t>
            </a:r>
            <a:r>
              <a:rPr lang="en-US" sz="1600" dirty="0"/>
              <a:t> and W. Dai, "</a:t>
            </a:r>
            <a:r>
              <a:rPr lang="en-US" sz="1600" dirty="0" err="1"/>
              <a:t>FineEHR</a:t>
            </a:r>
            <a:r>
              <a:rPr lang="en-US" sz="1600" dirty="0"/>
              <a:t>: Refine Clinical Note Representations to Improve Mortality Prediction," </a:t>
            </a:r>
            <a:r>
              <a:rPr lang="en-US" sz="1600" i="1" dirty="0"/>
              <a:t>2023 11th International Conference on Digital Forensics and Security (ISDFS)</a:t>
            </a:r>
            <a:r>
              <a:rPr lang="en-US" sz="1600" dirty="0"/>
              <a:t>, Chattanooga, TN, USA, 2023, pp. 1-6</a:t>
            </a:r>
            <a:endParaRPr lang="en-IN" sz="1600" dirty="0"/>
          </a:p>
          <a:p>
            <a:pPr marL="457200" lvl="0" indent="-457200" algn="just">
              <a:lnSpc>
                <a:spcPct val="110000"/>
              </a:lnSpc>
              <a:buFont typeface="+mj-lt"/>
              <a:buAutoNum type="arabicPeriod" startAt="6"/>
            </a:pPr>
            <a:r>
              <a:rPr lang="en-US" sz="1600" dirty="0"/>
              <a:t>K. Zhang, K. </a:t>
            </a:r>
            <a:r>
              <a:rPr lang="en-US" sz="1600" dirty="0" err="1"/>
              <a:t>Niu</a:t>
            </a:r>
            <a:r>
              <a:rPr lang="en-US" sz="1600" dirty="0"/>
              <a:t>, Y. Zhou, W. Tai and G. Lu, "</a:t>
            </a:r>
            <a:r>
              <a:rPr lang="en-US" sz="1600" dirty="0" err="1"/>
              <a:t>MedCT</a:t>
            </a:r>
            <a:r>
              <a:rPr lang="en-US" sz="1600" dirty="0"/>
              <a:t>-BERT: Multimodal Mortality Prediction using Medical </a:t>
            </a:r>
            <a:r>
              <a:rPr lang="en-US" sz="1600" dirty="0" err="1"/>
              <a:t>ConvTransformer</a:t>
            </a:r>
            <a:r>
              <a:rPr lang="en-US" sz="1600" dirty="0"/>
              <a:t>-BERT Model," </a:t>
            </a:r>
            <a:r>
              <a:rPr lang="en-US" sz="1600" i="1" dirty="0"/>
              <a:t>2023 IEEE 35th International Conference on Tools with Artificial Intelligence (ICTAI)</a:t>
            </a:r>
            <a:r>
              <a:rPr lang="en-US" sz="1600" dirty="0"/>
              <a:t>, Atlanta, GA, USA, 2023, pp. </a:t>
            </a:r>
            <a:endParaRPr lang="en-IN" sz="1600" dirty="0"/>
          </a:p>
          <a:p>
            <a:pPr marL="457200" lvl="0" indent="-457200" algn="just">
              <a:lnSpc>
                <a:spcPct val="110000"/>
              </a:lnSpc>
              <a:buFont typeface="+mj-lt"/>
              <a:buAutoNum type="arabicPeriod" startAt="6"/>
            </a:pPr>
            <a:r>
              <a:rPr lang="en-US" sz="1600" dirty="0"/>
              <a:t>S. Wang, H. </a:t>
            </a:r>
            <a:r>
              <a:rPr lang="en-US" sz="1600" dirty="0" err="1"/>
              <a:t>Shen</a:t>
            </a:r>
            <a:r>
              <a:rPr lang="en-US" sz="1600" dirty="0"/>
              <a:t>, Z. Liu and L. </a:t>
            </a:r>
            <a:r>
              <a:rPr lang="en-US" sz="1600" dirty="0" err="1"/>
              <a:t>Xie</a:t>
            </a:r>
            <a:r>
              <a:rPr lang="en-US" sz="1600" dirty="0"/>
              <a:t>, "TCN-Based Distal Force Feedback Strategy of a Vascular Interventional Surgery Robot," in </a:t>
            </a:r>
            <a:r>
              <a:rPr lang="en-US" sz="1600" i="1" dirty="0"/>
              <a:t>IEEE Sensors Journal</a:t>
            </a:r>
            <a:r>
              <a:rPr lang="en-US" sz="1600" dirty="0"/>
              <a:t>, vol. 24, no. 3, pp. 4120-4130, 1 Feb.1, 2024</a:t>
            </a:r>
            <a:endParaRPr lang="en-IN" sz="1600" dirty="0"/>
          </a:p>
          <a:p>
            <a:pPr marL="457200" indent="-457200">
              <a:buFont typeface="+mj-lt"/>
              <a:buAutoNum type="arabicPeriod" startAt="6"/>
            </a:pPr>
            <a:endParaRPr lang="en-I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14809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6781800" cy="990600"/>
          </a:xfrm>
        </p:spPr>
        <p:txBody>
          <a:bodyPr/>
          <a:lstStyle/>
          <a:p>
            <a:r>
              <a:rPr lang="en-US" dirty="0" smtClean="0"/>
              <a:t>OBJECTIVE</a:t>
            </a:r>
            <a:endParaRPr lang="en-IN" dirty="0"/>
          </a:p>
        </p:txBody>
      </p:sp>
      <p:sp>
        <p:nvSpPr>
          <p:cNvPr id="3" name="Content Placeholder 2"/>
          <p:cNvSpPr>
            <a:spLocks noGrp="1"/>
          </p:cNvSpPr>
          <p:nvPr>
            <p:ph idx="1"/>
          </p:nvPr>
        </p:nvSpPr>
        <p:spPr>
          <a:xfrm>
            <a:off x="762000" y="1676400"/>
            <a:ext cx="7543800" cy="3886200"/>
          </a:xfrm>
        </p:spPr>
        <p:txBody>
          <a:bodyPr>
            <a:noAutofit/>
          </a:bodyPr>
          <a:lstStyle/>
          <a:p>
            <a:pPr marL="0" indent="0">
              <a:lnSpc>
                <a:spcPct val="120000"/>
              </a:lnSpc>
              <a:buNone/>
            </a:pPr>
            <a:endParaRPr lang="en-IN" sz="1800" b="1" dirty="0"/>
          </a:p>
          <a:p>
            <a:pPr lvl="0" algn="just">
              <a:lnSpc>
                <a:spcPct val="120000"/>
              </a:lnSpc>
            </a:pPr>
            <a:r>
              <a:rPr lang="en-US" sz="1800" dirty="0"/>
              <a:t>To develop </a:t>
            </a:r>
            <a:r>
              <a:rPr lang="en-US" sz="1800" dirty="0" smtClean="0"/>
              <a:t>a </a:t>
            </a:r>
            <a:r>
              <a:rPr lang="en-US" sz="1800" dirty="0"/>
              <a:t>in-ICU mortality prediction model by using TCN-</a:t>
            </a:r>
            <a:r>
              <a:rPr lang="en-US" sz="1800" dirty="0" err="1"/>
              <a:t>BiGRU</a:t>
            </a:r>
            <a:r>
              <a:rPr lang="en-US" sz="1800" dirty="0"/>
              <a:t> Deep Learning technique</a:t>
            </a:r>
            <a:r>
              <a:rPr lang="en-US" sz="1800" dirty="0" smtClean="0"/>
              <a:t>.</a:t>
            </a:r>
            <a:endParaRPr lang="en-IN" sz="1800" dirty="0"/>
          </a:p>
          <a:p>
            <a:pPr lvl="0" algn="just">
              <a:lnSpc>
                <a:spcPct val="120000"/>
              </a:lnSpc>
            </a:pPr>
            <a:r>
              <a:rPr lang="en-US" sz="1800" dirty="0"/>
              <a:t>The TCN-Bi GRU model aims to leverage temporal dynamics, l</a:t>
            </a:r>
            <a:r>
              <a:rPr lang="en-US" sz="1800" dirty="0" smtClean="0"/>
              <a:t>earn </a:t>
            </a:r>
            <a:r>
              <a:rPr lang="en-US" sz="1800" dirty="0"/>
              <a:t>the hierarchical features from diverse data sources </a:t>
            </a:r>
            <a:endParaRPr lang="en-US" sz="1800" dirty="0" smtClean="0"/>
          </a:p>
          <a:p>
            <a:pPr algn="just">
              <a:lnSpc>
                <a:spcPct val="120000"/>
              </a:lnSpc>
            </a:pPr>
            <a:r>
              <a:rPr lang="en-US" sz="1800" dirty="0"/>
              <a:t>Mitigate the impact of missing values in EHR data through the application of Generative Adversarial Network (GAN)-based imputation techniques, ensuring robustness and reliability of the predictive </a:t>
            </a:r>
            <a:r>
              <a:rPr lang="en-US" sz="1800" dirty="0" smtClean="0"/>
              <a:t>model</a:t>
            </a:r>
            <a:endParaRPr lang="en-IN" sz="1800" dirty="0"/>
          </a:p>
          <a:p>
            <a:pPr lvl="0" algn="just">
              <a:lnSpc>
                <a:spcPct val="120000"/>
              </a:lnSpc>
            </a:pPr>
            <a:r>
              <a:rPr lang="en-US" sz="1800" dirty="0"/>
              <a:t>To better understand the factors contributing to </a:t>
            </a:r>
            <a:r>
              <a:rPr lang="en-US" sz="1800" dirty="0" smtClean="0"/>
              <a:t>mortality </a:t>
            </a:r>
            <a:r>
              <a:rPr lang="en-US" sz="1800" dirty="0"/>
              <a:t>risk among ICU patients by extracting informative features from the data, facilitating insights into patient prognosis and clinical decision-making.</a:t>
            </a:r>
            <a:endParaRPr lang="en-IN" sz="1800" dirty="0"/>
          </a:p>
          <a:p>
            <a:pPr marL="0" indent="0">
              <a:lnSpc>
                <a:spcPct val="120000"/>
              </a:lnSpc>
              <a:buNone/>
            </a:pPr>
            <a:r>
              <a:rPr lang="en-US" sz="1800" dirty="0"/>
              <a:t/>
            </a:r>
            <a:br>
              <a:rPr lang="en-US" sz="1800" dirty="0"/>
            </a:br>
            <a:endParaRPr lang="en-I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031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itle 1"/>
          <p:cNvSpPr>
            <a:spLocks noGrp="1"/>
          </p:cNvSpPr>
          <p:nvPr>
            <p:ph type="title"/>
          </p:nvPr>
        </p:nvSpPr>
        <p:spPr>
          <a:xfrm>
            <a:off x="762000" y="457200"/>
            <a:ext cx="6781800" cy="990600"/>
          </a:xfrm>
        </p:spPr>
        <p:txBody>
          <a:bodyPr/>
          <a:lstStyle/>
          <a:p>
            <a:r>
              <a:rPr lang="en-IN" dirty="0" smtClean="0"/>
              <a:t>LITERATURE SURVEY</a:t>
            </a:r>
            <a:endParaRPr lang="en-IN"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345670187"/>
              </p:ext>
            </p:extLst>
          </p:nvPr>
        </p:nvGraphicFramePr>
        <p:xfrm>
          <a:off x="838200" y="1524000"/>
          <a:ext cx="7543800" cy="4180840"/>
        </p:xfrm>
        <a:graphic>
          <a:graphicData uri="http://schemas.openxmlformats.org/drawingml/2006/table">
            <a:tbl>
              <a:tblPr firstRow="1" bandRow="1">
                <a:tableStyleId>{5C22544A-7EE6-4342-B048-85BDC9FD1C3A}</a:tableStyleId>
              </a:tblPr>
              <a:tblGrid>
                <a:gridCol w="609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4478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gridCol w="1676400">
                  <a:extLst>
                    <a:ext uri="{9D8B030D-6E8A-4147-A177-3AD203B41FA5}">
                      <a16:colId xmlns="" xmlns:a16="http://schemas.microsoft.com/office/drawing/2014/main" val="20004"/>
                    </a:ext>
                  </a:extLst>
                </a:gridCol>
              </a:tblGrid>
              <a:tr h="370840">
                <a:tc>
                  <a:txBody>
                    <a:bodyPr/>
                    <a:lstStyle/>
                    <a:p>
                      <a:r>
                        <a:rPr lang="en-IN" dirty="0" smtClean="0"/>
                        <a:t>S.no</a:t>
                      </a:r>
                      <a:endParaRPr lang="en-IN" dirty="0"/>
                    </a:p>
                  </a:txBody>
                  <a:tcPr/>
                </a:tc>
                <a:tc>
                  <a:txBody>
                    <a:bodyPr/>
                    <a:lstStyle/>
                    <a:p>
                      <a:r>
                        <a:rPr lang="en-IN" dirty="0" smtClean="0"/>
                        <a:t>Title</a:t>
                      </a:r>
                      <a:endParaRPr lang="en-IN" dirty="0"/>
                    </a:p>
                  </a:txBody>
                  <a:tcPr/>
                </a:tc>
                <a:tc>
                  <a:txBody>
                    <a:bodyPr/>
                    <a:lstStyle/>
                    <a:p>
                      <a:r>
                        <a:rPr lang="en-IN" dirty="0" smtClean="0"/>
                        <a:t>Author</a:t>
                      </a:r>
                      <a:endParaRPr lang="en-IN" dirty="0"/>
                    </a:p>
                  </a:txBody>
                  <a:tcPr/>
                </a:tc>
                <a:tc>
                  <a:txBody>
                    <a:bodyPr/>
                    <a:lstStyle/>
                    <a:p>
                      <a:r>
                        <a:rPr lang="en-IN" dirty="0" smtClean="0"/>
                        <a:t>Findings</a:t>
                      </a:r>
                      <a:endParaRPr lang="en-IN" dirty="0"/>
                    </a:p>
                  </a:txBody>
                  <a:tcPr/>
                </a:tc>
                <a:tc>
                  <a:txBody>
                    <a:bodyPr/>
                    <a:lstStyle/>
                    <a:p>
                      <a:r>
                        <a:rPr lang="en-IN" dirty="0" smtClean="0"/>
                        <a:t>Limitations</a:t>
                      </a:r>
                      <a:endParaRPr lang="en-IN" dirty="0"/>
                    </a:p>
                  </a:txBody>
                  <a:tcPr/>
                </a:tc>
                <a:extLst>
                  <a:ext uri="{0D108BD9-81ED-4DB2-BD59-A6C34878D82A}">
                    <a16:rowId xmlns="" xmlns:a16="http://schemas.microsoft.com/office/drawing/2014/main" val="10000"/>
                  </a:ext>
                </a:extLst>
              </a:tr>
              <a:tr h="370840">
                <a:tc>
                  <a:txBody>
                    <a:bodyPr/>
                    <a:lstStyle/>
                    <a:p>
                      <a:pPr algn="just"/>
                      <a:r>
                        <a:rPr lang="en-IN" sz="1400" dirty="0" smtClean="0"/>
                        <a:t>1)</a:t>
                      </a:r>
                      <a:endParaRPr lang="en-IN" sz="1400" dirty="0"/>
                    </a:p>
                  </a:txBody>
                  <a:tcPr/>
                </a:tc>
                <a:tc>
                  <a:txBody>
                    <a:bodyPr/>
                    <a:lstStyle/>
                    <a:p>
                      <a:pPr algn="l"/>
                      <a:r>
                        <a:rPr lang="en-US" sz="1400" dirty="0" smtClean="0"/>
                        <a:t>Improving the In-Hospital Mortality Prediction of Diabetes ICU Patients Using a Process Mining/Deep Learning Architecture</a:t>
                      </a:r>
                      <a:endParaRPr lang="en-IN" sz="1400" dirty="0"/>
                    </a:p>
                  </a:txBody>
                  <a:tcPr/>
                </a:tc>
                <a:tc>
                  <a:txBody>
                    <a:bodyPr/>
                    <a:lstStyle/>
                    <a:p>
                      <a:pPr algn="l"/>
                      <a:r>
                        <a:rPr lang="en-IN" sz="1400" dirty="0" smtClean="0"/>
                        <a:t>Julian </a:t>
                      </a:r>
                      <a:r>
                        <a:rPr lang="en-IN" sz="1400" dirty="0" err="1" smtClean="0"/>
                        <a:t>Theis</a:t>
                      </a:r>
                      <a:r>
                        <a:rPr lang="en-IN" sz="1400" dirty="0" smtClean="0"/>
                        <a:t>, William L. </a:t>
                      </a:r>
                      <a:r>
                        <a:rPr lang="en-IN" sz="1400" dirty="0" err="1" smtClean="0"/>
                        <a:t>Galanter</a:t>
                      </a:r>
                      <a:r>
                        <a:rPr lang="en-IN" sz="1400" dirty="0" smtClean="0"/>
                        <a:t>, Andrew D. Boyd, </a:t>
                      </a:r>
                      <a:r>
                        <a:rPr lang="en-IN" sz="1400" dirty="0" err="1" smtClean="0"/>
                        <a:t>Houshang</a:t>
                      </a:r>
                      <a:r>
                        <a:rPr lang="en-IN" sz="1400" dirty="0" smtClean="0"/>
                        <a:t> </a:t>
                      </a:r>
                      <a:r>
                        <a:rPr lang="en-IN" sz="1400" dirty="0" err="1" smtClean="0"/>
                        <a:t>Darabi</a:t>
                      </a:r>
                      <a:r>
                        <a:rPr lang="en-IN" sz="1400" dirty="0" smtClean="0"/>
                        <a:t>.</a:t>
                      </a:r>
                      <a:endParaRPr lang="en-IN" sz="1400" dirty="0"/>
                    </a:p>
                  </a:txBody>
                  <a:tcPr/>
                </a:tc>
                <a:tc>
                  <a:txBody>
                    <a:bodyPr/>
                    <a:lstStyle/>
                    <a:p>
                      <a:pPr marL="0" indent="0" algn="l">
                        <a:buFont typeface="Arial" pitchFamily="34" charset="0"/>
                        <a:buNone/>
                      </a:pPr>
                      <a:r>
                        <a:rPr lang="en-US" sz="1400" dirty="0" smtClean="0"/>
                        <a:t>An adaptation of Decay Replay Mining -</a:t>
                      </a:r>
                      <a:r>
                        <a:rPr lang="en-US" sz="1400" baseline="0" dirty="0" smtClean="0"/>
                        <a:t> </a:t>
                      </a:r>
                      <a:r>
                        <a:rPr lang="en-US" sz="1400" dirty="0" smtClean="0"/>
                        <a:t>combines medical and</a:t>
                      </a:r>
                      <a:r>
                        <a:rPr lang="en-US" sz="1400" baseline="0" dirty="0" smtClean="0"/>
                        <a:t> </a:t>
                      </a:r>
                      <a:r>
                        <a:rPr lang="en-US" sz="1400" dirty="0" smtClean="0"/>
                        <a:t>demographic information</a:t>
                      </a:r>
                      <a:r>
                        <a:rPr lang="en-US" sz="1400" baseline="0" dirty="0" smtClean="0"/>
                        <a:t> </a:t>
                      </a:r>
                      <a:r>
                        <a:rPr lang="en-US" sz="1400" dirty="0" smtClean="0"/>
                        <a:t>with established severity</a:t>
                      </a:r>
                      <a:r>
                        <a:rPr lang="en-US" sz="1400" baseline="0" dirty="0" smtClean="0"/>
                        <a:t> </a:t>
                      </a:r>
                      <a:r>
                        <a:rPr lang="en-US" sz="1400" dirty="0" smtClean="0"/>
                        <a:t>scores to predict the in</a:t>
                      </a:r>
                      <a:r>
                        <a:rPr lang="en-US" sz="1400" baseline="0" dirty="0" smtClean="0"/>
                        <a:t> </a:t>
                      </a:r>
                      <a:r>
                        <a:rPr lang="en-US" sz="1400" dirty="0" smtClean="0"/>
                        <a:t>hospital mortality of </a:t>
                      </a:r>
                      <a:r>
                        <a:rPr lang="en-US" sz="1400" dirty="0" err="1" smtClean="0"/>
                        <a:t>dia</a:t>
                      </a:r>
                      <a:r>
                        <a:rPr lang="en-US" sz="1400" baseline="0" dirty="0" smtClean="0"/>
                        <a:t> </a:t>
                      </a:r>
                      <a:r>
                        <a:rPr lang="en-US" sz="1400" dirty="0" err="1" smtClean="0"/>
                        <a:t>betes</a:t>
                      </a:r>
                      <a:r>
                        <a:rPr lang="en-US" sz="1400" dirty="0" smtClean="0"/>
                        <a:t> ICU patients.</a:t>
                      </a:r>
                      <a:endParaRPr lang="en-IN" sz="1400" dirty="0"/>
                    </a:p>
                  </a:txBody>
                  <a:tcPr/>
                </a:tc>
                <a:tc>
                  <a:txBody>
                    <a:bodyPr/>
                    <a:lstStyle/>
                    <a:p>
                      <a:pPr algn="l"/>
                      <a:r>
                        <a:rPr lang="en-US" sz="1400" dirty="0" smtClean="0"/>
                        <a:t>This approach addresses hospitals with a strong longitudinal patient record and may not be useful for ones with minimal longitudinal patient history.</a:t>
                      </a:r>
                      <a:endParaRPr lang="en-IN" sz="1400" dirty="0"/>
                    </a:p>
                  </a:txBody>
                  <a:tcPr/>
                </a:tc>
                <a:extLst>
                  <a:ext uri="{0D108BD9-81ED-4DB2-BD59-A6C34878D82A}">
                    <a16:rowId xmlns="" xmlns:a16="http://schemas.microsoft.com/office/drawing/2014/main" val="10001"/>
                  </a:ext>
                </a:extLst>
              </a:tr>
              <a:tr h="1798320">
                <a:tc>
                  <a:txBody>
                    <a:bodyPr/>
                    <a:lstStyle/>
                    <a:p>
                      <a:pPr algn="just"/>
                      <a:r>
                        <a:rPr lang="en-IN" sz="1400" dirty="0" smtClean="0"/>
                        <a:t>2)</a:t>
                      </a:r>
                      <a:endParaRPr lang="en-IN" sz="1400" dirty="0"/>
                    </a:p>
                  </a:txBody>
                  <a:tcPr/>
                </a:tc>
                <a:tc>
                  <a:txBody>
                    <a:bodyPr/>
                    <a:lstStyle/>
                    <a:p>
                      <a:pPr algn="l"/>
                      <a:r>
                        <a:rPr lang="en-IN" sz="1400" dirty="0" err="1" smtClean="0"/>
                        <a:t>MedCT</a:t>
                      </a:r>
                      <a:r>
                        <a:rPr lang="en-IN" sz="1400" dirty="0" smtClean="0"/>
                        <a:t>-BERT: A Novel Medical Multimodal Model for Mortality Prediction in Intensive Care Units</a:t>
                      </a:r>
                      <a:endParaRPr lang="en-IN" sz="1400" dirty="0"/>
                    </a:p>
                  </a:txBody>
                  <a:tcPr/>
                </a:tc>
                <a:tc>
                  <a:txBody>
                    <a:bodyPr/>
                    <a:lstStyle/>
                    <a:p>
                      <a:pPr algn="l"/>
                      <a:r>
                        <a:rPr lang="en-IN" sz="1400" dirty="0" err="1" smtClean="0"/>
                        <a:t>Ke</a:t>
                      </a:r>
                      <a:r>
                        <a:rPr lang="en-IN" sz="1400" dirty="0" smtClean="0"/>
                        <a:t> Zhang, </a:t>
                      </a:r>
                      <a:r>
                        <a:rPr lang="en-IN" sz="1400" dirty="0" err="1" smtClean="0"/>
                        <a:t>Ke</a:t>
                      </a:r>
                      <a:r>
                        <a:rPr lang="en-IN" sz="1400" dirty="0" smtClean="0"/>
                        <a:t> </a:t>
                      </a:r>
                      <a:r>
                        <a:rPr lang="en-IN" sz="1400" dirty="0" err="1" smtClean="0"/>
                        <a:t>Niu</a:t>
                      </a:r>
                      <a:r>
                        <a:rPr lang="en-IN" sz="1400" dirty="0" smtClean="0"/>
                        <a:t>, </a:t>
                      </a:r>
                      <a:r>
                        <a:rPr lang="en-IN" sz="1400" dirty="0" err="1" smtClean="0"/>
                        <a:t>Yuhang</a:t>
                      </a:r>
                      <a:r>
                        <a:rPr lang="en-IN" sz="1400" dirty="0" smtClean="0"/>
                        <a:t> Zhou, </a:t>
                      </a:r>
                      <a:r>
                        <a:rPr lang="en-IN" sz="1400" dirty="0" err="1" smtClean="0"/>
                        <a:t>Wenjuan</a:t>
                      </a:r>
                      <a:r>
                        <a:rPr lang="en-IN" sz="1400" dirty="0" smtClean="0"/>
                        <a:t> Tai, </a:t>
                      </a:r>
                      <a:r>
                        <a:rPr lang="en-IN" sz="1400" dirty="0" err="1" smtClean="0"/>
                        <a:t>Guoqiang</a:t>
                      </a:r>
                      <a:r>
                        <a:rPr lang="en-IN" sz="1400" dirty="0" smtClean="0"/>
                        <a:t> Lu</a:t>
                      </a:r>
                      <a:endParaRPr lang="en-IN" sz="1400" dirty="0"/>
                    </a:p>
                  </a:txBody>
                  <a:tcPr/>
                </a:tc>
                <a:tc>
                  <a:txBody>
                    <a:bodyPr/>
                    <a:lstStyle/>
                    <a:p>
                      <a:pPr marL="0" indent="0" algn="l">
                        <a:buFont typeface="Arial" pitchFamily="34" charset="0"/>
                        <a:buNone/>
                      </a:pPr>
                      <a:r>
                        <a:rPr lang="en-US" sz="1400" dirty="0" err="1" smtClean="0"/>
                        <a:t>MedCT</a:t>
                      </a:r>
                      <a:r>
                        <a:rPr lang="en-US" sz="1400" baseline="0" dirty="0" smtClean="0"/>
                        <a:t> </a:t>
                      </a:r>
                      <a:r>
                        <a:rPr lang="en-US" sz="1400" dirty="0" smtClean="0"/>
                        <a:t>BERT</a:t>
                      </a:r>
                      <a:r>
                        <a:rPr lang="en-US" sz="1400" baseline="0" dirty="0" smtClean="0"/>
                        <a:t> -</a:t>
                      </a:r>
                      <a:r>
                        <a:rPr lang="en-US" sz="1400" dirty="0" smtClean="0"/>
                        <a:t>address the irregularity of time-series data.</a:t>
                      </a:r>
                      <a:r>
                        <a:rPr lang="en-US" sz="1400" baseline="0" dirty="0" smtClean="0"/>
                        <a:t> GAIN model - handling missing values in the data. </a:t>
                      </a:r>
                      <a:endParaRPr lang="en-IN" sz="1400" dirty="0"/>
                    </a:p>
                  </a:txBody>
                  <a:tcPr/>
                </a:tc>
                <a:tc>
                  <a:txBody>
                    <a:bodyPr/>
                    <a:lstStyle/>
                    <a:p>
                      <a:pPr algn="l"/>
                      <a:r>
                        <a:rPr lang="en-US" sz="1400" dirty="0" smtClean="0"/>
                        <a:t>The</a:t>
                      </a:r>
                      <a:r>
                        <a:rPr lang="en-US" sz="1400" baseline="0" dirty="0" smtClean="0"/>
                        <a:t> </a:t>
                      </a:r>
                      <a:r>
                        <a:rPr lang="en-US" sz="1400" dirty="0" smtClean="0"/>
                        <a:t>imputation method in the</a:t>
                      </a:r>
                      <a:r>
                        <a:rPr lang="en-US" sz="1400" baseline="0" dirty="0" smtClean="0"/>
                        <a:t> </a:t>
                      </a:r>
                      <a:r>
                        <a:rPr lang="en-US" sz="1400" dirty="0" smtClean="0"/>
                        <a:t>model does not consider the</a:t>
                      </a:r>
                      <a:r>
                        <a:rPr lang="en-US" sz="1400" baseline="0" dirty="0" smtClean="0"/>
                        <a:t> </a:t>
                      </a:r>
                      <a:r>
                        <a:rPr lang="en-US" sz="1400" dirty="0" smtClean="0"/>
                        <a:t>correlation information among</a:t>
                      </a:r>
                      <a:r>
                        <a:rPr lang="en-US" sz="1400" baseline="0" dirty="0" smtClean="0"/>
                        <a:t> </a:t>
                      </a:r>
                      <a:r>
                        <a:rPr lang="en-US" sz="1400" dirty="0" smtClean="0"/>
                        <a:t>the time-series features.</a:t>
                      </a:r>
                      <a:endParaRPr lang="en-IN" sz="1400" dirty="0"/>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67344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620576569"/>
              </p:ext>
            </p:extLst>
          </p:nvPr>
        </p:nvGraphicFramePr>
        <p:xfrm>
          <a:off x="762000" y="457200"/>
          <a:ext cx="7772400" cy="5181600"/>
        </p:xfrm>
        <a:graphic>
          <a:graphicData uri="http://schemas.openxmlformats.org/drawingml/2006/table">
            <a:tbl>
              <a:tblPr firstRow="1" bandRow="1">
                <a:tableStyleId>{5C22544A-7EE6-4342-B048-85BDC9FD1C3A}</a:tableStyleId>
              </a:tblPr>
              <a:tblGrid>
                <a:gridCol w="706581">
                  <a:extLst>
                    <a:ext uri="{9D8B030D-6E8A-4147-A177-3AD203B41FA5}">
                      <a16:colId xmlns="" xmlns:a16="http://schemas.microsoft.com/office/drawing/2014/main" val="20000"/>
                    </a:ext>
                  </a:extLst>
                </a:gridCol>
                <a:gridCol w="1884219">
                  <a:extLst>
                    <a:ext uri="{9D8B030D-6E8A-4147-A177-3AD203B41FA5}">
                      <a16:colId xmlns="" xmlns:a16="http://schemas.microsoft.com/office/drawing/2014/main" val="20001"/>
                    </a:ext>
                  </a:extLst>
                </a:gridCol>
                <a:gridCol w="1491673">
                  <a:extLst>
                    <a:ext uri="{9D8B030D-6E8A-4147-A177-3AD203B41FA5}">
                      <a16:colId xmlns="" xmlns:a16="http://schemas.microsoft.com/office/drawing/2014/main" val="20002"/>
                    </a:ext>
                  </a:extLst>
                </a:gridCol>
                <a:gridCol w="2135447">
                  <a:extLst>
                    <a:ext uri="{9D8B030D-6E8A-4147-A177-3AD203B41FA5}">
                      <a16:colId xmlns="" xmlns:a16="http://schemas.microsoft.com/office/drawing/2014/main" val="20003"/>
                    </a:ext>
                  </a:extLst>
                </a:gridCol>
                <a:gridCol w="1554480">
                  <a:extLst>
                    <a:ext uri="{9D8B030D-6E8A-4147-A177-3AD203B41FA5}">
                      <a16:colId xmlns="" xmlns:a16="http://schemas.microsoft.com/office/drawing/2014/main" val="20004"/>
                    </a:ext>
                  </a:extLst>
                </a:gridCol>
              </a:tblGrid>
              <a:tr h="341979">
                <a:tc>
                  <a:txBody>
                    <a:bodyPr/>
                    <a:lstStyle/>
                    <a:p>
                      <a:r>
                        <a:rPr lang="en-IN" dirty="0" smtClean="0"/>
                        <a:t>S.no</a:t>
                      </a:r>
                      <a:endParaRPr lang="en-IN" dirty="0"/>
                    </a:p>
                  </a:txBody>
                  <a:tcPr/>
                </a:tc>
                <a:tc>
                  <a:txBody>
                    <a:bodyPr/>
                    <a:lstStyle/>
                    <a:p>
                      <a:r>
                        <a:rPr lang="en-IN" dirty="0" smtClean="0"/>
                        <a:t>Title</a:t>
                      </a:r>
                      <a:endParaRPr lang="en-IN" dirty="0"/>
                    </a:p>
                  </a:txBody>
                  <a:tcPr/>
                </a:tc>
                <a:tc>
                  <a:txBody>
                    <a:bodyPr/>
                    <a:lstStyle/>
                    <a:p>
                      <a:r>
                        <a:rPr lang="en-IN" dirty="0" smtClean="0"/>
                        <a:t>Author</a:t>
                      </a:r>
                      <a:endParaRPr lang="en-IN" dirty="0"/>
                    </a:p>
                  </a:txBody>
                  <a:tcPr/>
                </a:tc>
                <a:tc>
                  <a:txBody>
                    <a:bodyPr/>
                    <a:lstStyle/>
                    <a:p>
                      <a:r>
                        <a:rPr lang="en-IN" dirty="0" smtClean="0"/>
                        <a:t>Findings</a:t>
                      </a:r>
                      <a:endParaRPr lang="en-IN" dirty="0"/>
                    </a:p>
                  </a:txBody>
                  <a:tcPr/>
                </a:tc>
                <a:tc>
                  <a:txBody>
                    <a:bodyPr/>
                    <a:lstStyle/>
                    <a:p>
                      <a:r>
                        <a:rPr lang="en-IN" dirty="0" smtClean="0"/>
                        <a:t>Limitations</a:t>
                      </a:r>
                      <a:endParaRPr lang="en-IN" dirty="0"/>
                    </a:p>
                  </a:txBody>
                  <a:tcPr/>
                </a:tc>
                <a:extLst>
                  <a:ext uri="{0D108BD9-81ED-4DB2-BD59-A6C34878D82A}">
                    <a16:rowId xmlns="" xmlns:a16="http://schemas.microsoft.com/office/drawing/2014/main" val="10000"/>
                  </a:ext>
                </a:extLst>
              </a:tr>
              <a:tr h="1880883">
                <a:tc>
                  <a:txBody>
                    <a:bodyPr/>
                    <a:lstStyle/>
                    <a:p>
                      <a:r>
                        <a:rPr lang="en-IN" dirty="0" smtClean="0"/>
                        <a:t>3)</a:t>
                      </a:r>
                      <a:endParaRPr lang="en-IN" dirty="0"/>
                    </a:p>
                  </a:txBody>
                  <a:tcPr/>
                </a:tc>
                <a:tc>
                  <a:txBody>
                    <a:bodyPr/>
                    <a:lstStyle/>
                    <a:p>
                      <a:r>
                        <a:rPr lang="en-US" sz="1400" dirty="0" err="1" smtClean="0"/>
                        <a:t>FineEHR</a:t>
                      </a:r>
                      <a:r>
                        <a:rPr lang="en-US" sz="1400" dirty="0" smtClean="0"/>
                        <a:t>: A System for Refining Clinical Note Representations for Accurate Mortality Prediction</a:t>
                      </a:r>
                      <a:endParaRPr lang="en-IN" sz="1400" dirty="0"/>
                    </a:p>
                  </a:txBody>
                  <a:tcPr/>
                </a:tc>
                <a:tc>
                  <a:txBody>
                    <a:bodyPr/>
                    <a:lstStyle/>
                    <a:p>
                      <a:r>
                        <a:rPr lang="en-IN" sz="1400" dirty="0" smtClean="0"/>
                        <a:t>Jun Wu,</a:t>
                      </a:r>
                      <a:r>
                        <a:rPr lang="en-IN" sz="1400" baseline="0" dirty="0" smtClean="0"/>
                        <a:t> </a:t>
                      </a:r>
                      <a:r>
                        <a:rPr lang="en-IN" sz="1400" dirty="0" err="1" smtClean="0"/>
                        <a:t>Xuesong</a:t>
                      </a:r>
                      <a:r>
                        <a:rPr lang="en-IN" sz="1400" dirty="0" smtClean="0"/>
                        <a:t> Ye, </a:t>
                      </a:r>
                      <a:r>
                        <a:rPr lang="en-IN" sz="1400" dirty="0" err="1" smtClean="0"/>
                        <a:t>Chengjie</a:t>
                      </a:r>
                      <a:r>
                        <a:rPr lang="en-IN" sz="1400" dirty="0" smtClean="0"/>
                        <a:t> </a:t>
                      </a:r>
                      <a:r>
                        <a:rPr lang="en-IN" sz="1400" dirty="0" err="1" smtClean="0"/>
                        <a:t>Mou</a:t>
                      </a:r>
                      <a:r>
                        <a:rPr lang="en-IN" sz="1400" dirty="0" smtClean="0"/>
                        <a:t>, </a:t>
                      </a:r>
                      <a:r>
                        <a:rPr lang="en-IN" sz="1400" dirty="0" err="1" smtClean="0"/>
                        <a:t>Weinan</a:t>
                      </a:r>
                      <a:r>
                        <a:rPr lang="en-IN" sz="1400" dirty="0" smtClean="0"/>
                        <a:t> Dai</a:t>
                      </a:r>
                      <a:endParaRPr lang="en-IN" sz="1400" dirty="0"/>
                    </a:p>
                  </a:txBody>
                  <a:tcPr/>
                </a:tc>
                <a:tc>
                  <a:txBody>
                    <a:bodyPr/>
                    <a:lstStyle/>
                    <a:p>
                      <a:r>
                        <a:rPr lang="en-IN" sz="1400" b="0" i="0" kern="1200" dirty="0" err="1" smtClean="0">
                          <a:solidFill>
                            <a:schemeClr val="dk1"/>
                          </a:solidFill>
                          <a:effectLst/>
                          <a:latin typeface="+mn-lt"/>
                          <a:ea typeface="+mn-ea"/>
                          <a:cs typeface="+mn-cs"/>
                        </a:rPr>
                        <a:t>FineEHR</a:t>
                      </a:r>
                      <a:r>
                        <a:rPr lang="en-IN" sz="1400" b="0" i="0" kern="1200" dirty="0" smtClean="0">
                          <a:solidFill>
                            <a:schemeClr val="dk1"/>
                          </a:solidFill>
                          <a:effectLst/>
                          <a:latin typeface="+mn-lt"/>
                          <a:ea typeface="+mn-ea"/>
                          <a:cs typeface="+mn-cs"/>
                        </a:rPr>
                        <a:t> utilizes word </a:t>
                      </a:r>
                      <a:r>
                        <a:rPr lang="en-IN" sz="1400" b="0" i="0" kern="1200" dirty="0" err="1" smtClean="0">
                          <a:solidFill>
                            <a:schemeClr val="dk1"/>
                          </a:solidFill>
                          <a:effectLst/>
                          <a:latin typeface="+mn-lt"/>
                          <a:ea typeface="+mn-ea"/>
                          <a:cs typeface="+mn-cs"/>
                        </a:rPr>
                        <a:t>embeddings</a:t>
                      </a:r>
                      <a:r>
                        <a:rPr lang="en-IN" sz="1400" b="0" i="0" kern="1200" dirty="0" smtClean="0">
                          <a:solidFill>
                            <a:schemeClr val="dk1"/>
                          </a:solidFill>
                          <a:effectLst/>
                          <a:latin typeface="+mn-lt"/>
                          <a:ea typeface="+mn-ea"/>
                          <a:cs typeface="+mn-cs"/>
                        </a:rPr>
                        <a:t> and pooling methods to represent ICU patients' clinical notes.</a:t>
                      </a:r>
                      <a:r>
                        <a:rPr lang="en-IN" sz="1400" b="0" i="0" kern="1200" baseline="0" dirty="0" smtClean="0">
                          <a:solidFill>
                            <a:schemeClr val="dk1"/>
                          </a:solidFill>
                          <a:effectLst/>
                          <a:latin typeface="+mn-lt"/>
                          <a:ea typeface="+mn-ea"/>
                          <a:cs typeface="+mn-cs"/>
                        </a:rPr>
                        <a:t> </a:t>
                      </a:r>
                      <a:r>
                        <a:rPr lang="en-IN" sz="1400" b="0" i="0" kern="1200" dirty="0" smtClean="0">
                          <a:solidFill>
                            <a:schemeClr val="dk1"/>
                          </a:solidFill>
                          <a:effectLst/>
                          <a:latin typeface="+mn-lt"/>
                          <a:ea typeface="+mn-ea"/>
                          <a:cs typeface="+mn-cs"/>
                        </a:rPr>
                        <a:t>The integration techniques refines embedding, contributing to improved prognostic performance in ICU settings.</a:t>
                      </a:r>
                    </a:p>
                  </a:txBody>
                  <a:tcPr/>
                </a:tc>
                <a:tc>
                  <a:txBody>
                    <a:bodyPr/>
                    <a:lstStyle/>
                    <a:p>
                      <a:r>
                        <a:rPr lang="en-US" sz="1400" dirty="0" smtClean="0"/>
                        <a:t>It only presents the Area Under Curve result of mortality prediction</a:t>
                      </a:r>
                      <a:endParaRPr lang="en-IN" sz="1400" dirty="0"/>
                    </a:p>
                  </a:txBody>
                  <a:tcPr/>
                </a:tc>
                <a:extLst>
                  <a:ext uri="{0D108BD9-81ED-4DB2-BD59-A6C34878D82A}">
                    <a16:rowId xmlns="" xmlns:a16="http://schemas.microsoft.com/office/drawing/2014/main" val="10001"/>
                  </a:ext>
                </a:extLst>
              </a:tr>
              <a:tr h="2804160">
                <a:tc>
                  <a:txBody>
                    <a:bodyPr/>
                    <a:lstStyle/>
                    <a:p>
                      <a:r>
                        <a:rPr lang="en-IN" dirty="0" smtClean="0"/>
                        <a:t>4)</a:t>
                      </a:r>
                      <a:endParaRPr lang="en-IN" dirty="0"/>
                    </a:p>
                  </a:txBody>
                  <a:tcPr/>
                </a:tc>
                <a:tc>
                  <a:txBody>
                    <a:bodyPr/>
                    <a:lstStyle/>
                    <a:p>
                      <a:r>
                        <a:rPr lang="en-US" sz="1400" dirty="0" smtClean="0"/>
                        <a:t>Development of a Hybrid Model using Deep Neural Network and XGBOOST for Mortality Prediction of ICU Patients </a:t>
                      </a:r>
                      <a:endParaRPr lang="en-IN" sz="1400" dirty="0"/>
                    </a:p>
                  </a:txBody>
                  <a:tcPr/>
                </a:tc>
                <a:tc>
                  <a:txBody>
                    <a:bodyPr/>
                    <a:lstStyle/>
                    <a:p>
                      <a:r>
                        <a:rPr lang="en-US" sz="1400" dirty="0" err="1" smtClean="0"/>
                        <a:t>Babita</a:t>
                      </a:r>
                      <a:r>
                        <a:rPr lang="en-US" sz="1400" dirty="0" smtClean="0"/>
                        <a:t> </a:t>
                      </a:r>
                      <a:r>
                        <a:rPr lang="en-US" sz="1400" dirty="0" err="1" smtClean="0"/>
                        <a:t>Majhi</a:t>
                      </a:r>
                      <a:r>
                        <a:rPr lang="en-US" sz="1400" dirty="0" smtClean="0"/>
                        <a:t>, </a:t>
                      </a:r>
                      <a:r>
                        <a:rPr lang="en-US" sz="1400" dirty="0" err="1" smtClean="0"/>
                        <a:t>Aarti</a:t>
                      </a:r>
                      <a:r>
                        <a:rPr lang="en-US" sz="1400" dirty="0" smtClean="0"/>
                        <a:t> </a:t>
                      </a:r>
                      <a:r>
                        <a:rPr lang="en-US" sz="1400" dirty="0" err="1" smtClean="0"/>
                        <a:t>Kashyap</a:t>
                      </a:r>
                      <a:endParaRPr lang="en-IN" sz="1400" dirty="0"/>
                    </a:p>
                  </a:txBody>
                  <a:tcPr/>
                </a:tc>
                <a:tc>
                  <a:txBody>
                    <a:bodyPr/>
                    <a:lstStyle/>
                    <a:p>
                      <a:r>
                        <a:rPr lang="en-US" sz="1400" b="0" i="0" kern="1200" dirty="0" smtClean="0">
                          <a:solidFill>
                            <a:schemeClr val="dk1"/>
                          </a:solidFill>
                          <a:effectLst/>
                          <a:latin typeface="+mn-lt"/>
                          <a:ea typeface="+mn-ea"/>
                          <a:cs typeface="+mn-cs"/>
                        </a:rPr>
                        <a:t>The study suggests a hybrid model (DNN+XGB) for ICU patient mortality prediction, showing superior performance compared to Gaussian SVM and Multinomial NB.</a:t>
                      </a:r>
                      <a:endParaRPr lang="en-IN" sz="1400" b="0" i="0" kern="1200" dirty="0" smtClean="0">
                        <a:solidFill>
                          <a:schemeClr val="dk1"/>
                        </a:solidFill>
                        <a:effectLst/>
                        <a:latin typeface="+mn-lt"/>
                        <a:ea typeface="+mn-ea"/>
                        <a:cs typeface="+mn-cs"/>
                      </a:endParaRPr>
                    </a:p>
                  </a:txBody>
                  <a:tcPr/>
                </a:tc>
                <a:tc>
                  <a:txBody>
                    <a:bodyPr/>
                    <a:lstStyle/>
                    <a:p>
                      <a:r>
                        <a:rPr lang="en-US" sz="1400" b="0" i="0" kern="1200" dirty="0" smtClean="0">
                          <a:solidFill>
                            <a:schemeClr val="dk1"/>
                          </a:solidFill>
                          <a:effectLst/>
                          <a:latin typeface="+mn-lt"/>
                          <a:ea typeface="+mn-ea"/>
                          <a:cs typeface="+mn-cs"/>
                        </a:rPr>
                        <a:t>Using only one dataset, neglecting patient factors, insufficiently explaining preprocessing techniques, and lacking detail on model architecture and </a:t>
                      </a:r>
                      <a:r>
                        <a:rPr lang="en-US" sz="1400" b="0" i="0" kern="1200" dirty="0" err="1" smtClean="0">
                          <a:solidFill>
                            <a:schemeClr val="dk1"/>
                          </a:solidFill>
                          <a:effectLst/>
                          <a:latin typeface="+mn-lt"/>
                          <a:ea typeface="+mn-ea"/>
                          <a:cs typeface="+mn-cs"/>
                        </a:rPr>
                        <a:t>hyperparameters</a:t>
                      </a:r>
                      <a:r>
                        <a:rPr lang="en-US" sz="1400" b="0" i="0" kern="1200" dirty="0" smtClean="0">
                          <a:solidFill>
                            <a:schemeClr val="dk1"/>
                          </a:solidFill>
                          <a:effectLst/>
                          <a:latin typeface="+mn-lt"/>
                          <a:ea typeface="+mn-ea"/>
                          <a:cs typeface="+mn-cs"/>
                        </a:rPr>
                        <a:t>.</a:t>
                      </a:r>
                      <a:endParaRPr lang="en-IN" sz="1400" dirty="0"/>
                    </a:p>
                  </a:txBody>
                  <a:tcPr/>
                </a:tc>
                <a:extLst>
                  <a:ext uri="{0D108BD9-81ED-4DB2-BD59-A6C34878D82A}">
                    <a16:rowId xmlns="" xmlns:a16="http://schemas.microsoft.com/office/drawing/2014/main" val="4244283853"/>
                  </a:ext>
                </a:extLst>
              </a:tr>
            </a:tbl>
          </a:graphicData>
        </a:graphic>
      </p:graphicFrame>
    </p:spTree>
    <p:extLst>
      <p:ext uri="{BB962C8B-B14F-4D97-AF65-F5344CB8AC3E}">
        <p14:creationId xmlns:p14="http://schemas.microsoft.com/office/powerpoint/2010/main" val="426077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78037389"/>
              </p:ext>
            </p:extLst>
          </p:nvPr>
        </p:nvGraphicFramePr>
        <p:xfrm>
          <a:off x="762000" y="685800"/>
          <a:ext cx="7543800" cy="3754120"/>
        </p:xfrm>
        <a:graphic>
          <a:graphicData uri="http://schemas.openxmlformats.org/drawingml/2006/table">
            <a:tbl>
              <a:tblPr firstRow="1" bandRow="1">
                <a:tableStyleId>{5C22544A-7EE6-4342-B048-85BDC9FD1C3A}</a:tableStyleId>
              </a:tblPr>
              <a:tblGrid>
                <a:gridCol w="609600">
                  <a:extLst>
                    <a:ext uri="{9D8B030D-6E8A-4147-A177-3AD203B41FA5}">
                      <a16:colId xmlns="" xmlns:a16="http://schemas.microsoft.com/office/drawing/2014/main" val="714367870"/>
                    </a:ext>
                  </a:extLst>
                </a:gridCol>
                <a:gridCol w="1371600">
                  <a:extLst>
                    <a:ext uri="{9D8B030D-6E8A-4147-A177-3AD203B41FA5}">
                      <a16:colId xmlns="" xmlns:a16="http://schemas.microsoft.com/office/drawing/2014/main" val="764257330"/>
                    </a:ext>
                  </a:extLst>
                </a:gridCol>
                <a:gridCol w="1447800">
                  <a:extLst>
                    <a:ext uri="{9D8B030D-6E8A-4147-A177-3AD203B41FA5}">
                      <a16:colId xmlns="" xmlns:a16="http://schemas.microsoft.com/office/drawing/2014/main" val="2203057290"/>
                    </a:ext>
                  </a:extLst>
                </a:gridCol>
                <a:gridCol w="1752600">
                  <a:extLst>
                    <a:ext uri="{9D8B030D-6E8A-4147-A177-3AD203B41FA5}">
                      <a16:colId xmlns="" xmlns:a16="http://schemas.microsoft.com/office/drawing/2014/main" val="2097944547"/>
                    </a:ext>
                  </a:extLst>
                </a:gridCol>
                <a:gridCol w="2362200">
                  <a:extLst>
                    <a:ext uri="{9D8B030D-6E8A-4147-A177-3AD203B41FA5}">
                      <a16:colId xmlns="" xmlns:a16="http://schemas.microsoft.com/office/drawing/2014/main" val="3891056730"/>
                    </a:ext>
                  </a:extLst>
                </a:gridCol>
              </a:tblGrid>
              <a:tr h="370840">
                <a:tc>
                  <a:txBody>
                    <a:bodyPr/>
                    <a:lstStyle/>
                    <a:p>
                      <a:r>
                        <a:rPr lang="en-IN" dirty="0" smtClean="0"/>
                        <a:t>S.no</a:t>
                      </a:r>
                      <a:endParaRPr lang="en-IN" dirty="0"/>
                    </a:p>
                  </a:txBody>
                  <a:tcPr/>
                </a:tc>
                <a:tc>
                  <a:txBody>
                    <a:bodyPr/>
                    <a:lstStyle/>
                    <a:p>
                      <a:r>
                        <a:rPr lang="en-IN" dirty="0" smtClean="0"/>
                        <a:t>Title</a:t>
                      </a:r>
                      <a:endParaRPr lang="en-IN" dirty="0"/>
                    </a:p>
                  </a:txBody>
                  <a:tcPr/>
                </a:tc>
                <a:tc>
                  <a:txBody>
                    <a:bodyPr/>
                    <a:lstStyle/>
                    <a:p>
                      <a:r>
                        <a:rPr lang="en-IN" dirty="0" smtClean="0"/>
                        <a:t>Author</a:t>
                      </a:r>
                      <a:endParaRPr lang="en-IN" dirty="0"/>
                    </a:p>
                  </a:txBody>
                  <a:tcPr/>
                </a:tc>
                <a:tc>
                  <a:txBody>
                    <a:bodyPr/>
                    <a:lstStyle/>
                    <a:p>
                      <a:r>
                        <a:rPr lang="en-IN" dirty="0" smtClean="0"/>
                        <a:t>Findings</a:t>
                      </a:r>
                      <a:endParaRPr lang="en-IN" dirty="0"/>
                    </a:p>
                  </a:txBody>
                  <a:tcPr/>
                </a:tc>
                <a:tc>
                  <a:txBody>
                    <a:bodyPr/>
                    <a:lstStyle/>
                    <a:p>
                      <a:r>
                        <a:rPr lang="en-IN" dirty="0" smtClean="0"/>
                        <a:t>Limitations</a:t>
                      </a:r>
                      <a:endParaRPr lang="en-IN" dirty="0"/>
                    </a:p>
                  </a:txBody>
                  <a:tcPr/>
                </a:tc>
                <a:extLst>
                  <a:ext uri="{0D108BD9-81ED-4DB2-BD59-A6C34878D82A}">
                    <a16:rowId xmlns="" xmlns:a16="http://schemas.microsoft.com/office/drawing/2014/main" val="67679456"/>
                  </a:ext>
                </a:extLst>
              </a:tr>
              <a:tr h="370840">
                <a:tc>
                  <a:txBody>
                    <a:bodyPr/>
                    <a:lstStyle/>
                    <a:p>
                      <a:r>
                        <a:rPr lang="en-US" dirty="0" smtClean="0"/>
                        <a:t>5)</a:t>
                      </a:r>
                      <a:endParaRPr lang="en-US" dirty="0"/>
                    </a:p>
                  </a:txBody>
                  <a:tcPr/>
                </a:tc>
                <a:tc>
                  <a:txBody>
                    <a:bodyPr/>
                    <a:lstStyle/>
                    <a:p>
                      <a:r>
                        <a:rPr lang="en-US" sz="1800" b="0" i="0" kern="1200" dirty="0" smtClean="0">
                          <a:solidFill>
                            <a:schemeClr val="dk1"/>
                          </a:solidFill>
                          <a:effectLst/>
                          <a:latin typeface="+mn-lt"/>
                          <a:ea typeface="+mn-ea"/>
                          <a:cs typeface="+mn-cs"/>
                        </a:rPr>
                        <a:t>Missing Value Imputation Methods for Electronic Health Records </a:t>
                      </a:r>
                      <a:r>
                        <a:rPr lang="en-US" dirty="0" smtClean="0"/>
                        <a:t/>
                      </a:r>
                      <a:br>
                        <a:rPr lang="en-US" dirty="0" smtClean="0"/>
                      </a:br>
                      <a:endParaRPr lang="en-US" dirty="0"/>
                    </a:p>
                  </a:txBody>
                  <a:tcPr/>
                </a:tc>
                <a:tc>
                  <a:txBody>
                    <a:bodyPr/>
                    <a:lstStyle/>
                    <a:p>
                      <a:r>
                        <a:rPr lang="en-US" sz="1800" b="0" i="0" kern="1200" dirty="0" smtClean="0">
                          <a:solidFill>
                            <a:schemeClr val="dk1"/>
                          </a:solidFill>
                          <a:effectLst/>
                          <a:latin typeface="+mn-lt"/>
                          <a:ea typeface="+mn-ea"/>
                          <a:cs typeface="+mn-cs"/>
                        </a:rPr>
                        <a:t>K. </a:t>
                      </a:r>
                      <a:r>
                        <a:rPr lang="en-US" sz="1800" b="0" i="0" kern="1200" dirty="0" err="1" smtClean="0">
                          <a:solidFill>
                            <a:schemeClr val="dk1"/>
                          </a:solidFill>
                          <a:effectLst/>
                          <a:latin typeface="+mn-lt"/>
                          <a:ea typeface="+mn-ea"/>
                          <a:cs typeface="+mn-cs"/>
                        </a:rPr>
                        <a:t>Psychogyios</a:t>
                      </a:r>
                      <a:r>
                        <a:rPr lang="en-US" sz="1800" b="0" i="0" kern="1200" dirty="0" smtClean="0">
                          <a:solidFill>
                            <a:schemeClr val="dk1"/>
                          </a:solidFill>
                          <a:effectLst/>
                          <a:latin typeface="+mn-lt"/>
                          <a:ea typeface="+mn-ea"/>
                          <a:cs typeface="+mn-cs"/>
                        </a:rPr>
                        <a:t>, L. </a:t>
                      </a:r>
                      <a:r>
                        <a:rPr lang="en-US" sz="1800" b="0" i="0" kern="1200" dirty="0" err="1" smtClean="0">
                          <a:solidFill>
                            <a:schemeClr val="dk1"/>
                          </a:solidFill>
                          <a:effectLst/>
                          <a:latin typeface="+mn-lt"/>
                          <a:ea typeface="+mn-ea"/>
                          <a:cs typeface="+mn-cs"/>
                        </a:rPr>
                        <a:t>Ilias</a:t>
                      </a:r>
                      <a:r>
                        <a:rPr lang="en-US" sz="1800" b="0" i="0" kern="1200" dirty="0" smtClean="0">
                          <a:solidFill>
                            <a:schemeClr val="dk1"/>
                          </a:solidFill>
                          <a:effectLst/>
                          <a:latin typeface="+mn-lt"/>
                          <a:ea typeface="+mn-ea"/>
                          <a:cs typeface="+mn-cs"/>
                        </a:rPr>
                        <a:t>, C. </a:t>
                      </a:r>
                      <a:r>
                        <a:rPr lang="en-US" sz="1800" b="0" i="0" kern="1200" dirty="0" err="1" smtClean="0">
                          <a:solidFill>
                            <a:schemeClr val="dk1"/>
                          </a:solidFill>
                          <a:effectLst/>
                          <a:latin typeface="+mn-lt"/>
                          <a:ea typeface="+mn-ea"/>
                          <a:cs typeface="+mn-cs"/>
                        </a:rPr>
                        <a:t>Ntanos</a:t>
                      </a:r>
                      <a:r>
                        <a:rPr lang="en-US" sz="1800" b="0" i="0" kern="1200" dirty="0" smtClean="0">
                          <a:solidFill>
                            <a:schemeClr val="dk1"/>
                          </a:solidFill>
                          <a:effectLst/>
                          <a:latin typeface="+mn-lt"/>
                          <a:ea typeface="+mn-ea"/>
                          <a:cs typeface="+mn-cs"/>
                        </a:rPr>
                        <a:t> and D. </a:t>
                      </a:r>
                      <a:r>
                        <a:rPr lang="en-US" sz="1800" b="0" i="0" kern="1200" dirty="0" err="1" smtClean="0">
                          <a:solidFill>
                            <a:schemeClr val="dk1"/>
                          </a:solidFill>
                          <a:effectLst/>
                          <a:latin typeface="+mn-lt"/>
                          <a:ea typeface="+mn-ea"/>
                          <a:cs typeface="+mn-cs"/>
                        </a:rPr>
                        <a:t>Askounis</a:t>
                      </a:r>
                      <a:endParaRPr lang="en-US" dirty="0"/>
                    </a:p>
                  </a:txBody>
                  <a:tcPr/>
                </a:tc>
                <a:tc>
                  <a:txBody>
                    <a:bodyPr/>
                    <a:lstStyle/>
                    <a:p>
                      <a:r>
                        <a:rPr lang="en-US" sz="1800" b="0" i="0" kern="1200" dirty="0" smtClean="0">
                          <a:solidFill>
                            <a:schemeClr val="dk1"/>
                          </a:solidFill>
                          <a:effectLst/>
                          <a:latin typeface="+mn-lt"/>
                          <a:ea typeface="+mn-ea"/>
                          <a:cs typeface="+mn-cs"/>
                        </a:rPr>
                        <a:t>The paper introduces deep learning approaches (DAE and GANs) for missing value imputation in EHR, outperforming traditional methods.</a:t>
                      </a:r>
                      <a:endParaRPr lang="en-US" dirty="0"/>
                    </a:p>
                  </a:txBody>
                  <a:tcPr/>
                </a:tc>
                <a:tc>
                  <a:txBody>
                    <a:bodyPr/>
                    <a:lstStyle/>
                    <a:p>
                      <a:r>
                        <a:rPr lang="en-US" sz="1800" b="0" i="0" kern="1200" dirty="0" smtClean="0">
                          <a:solidFill>
                            <a:schemeClr val="dk1"/>
                          </a:solidFill>
                          <a:effectLst/>
                          <a:latin typeface="+mn-lt"/>
                          <a:ea typeface="+mn-ea"/>
                          <a:cs typeface="+mn-cs"/>
                        </a:rPr>
                        <a:t>Only</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evaluates methods on four EHR datasets, lacks testing on diverse/larger datasets. Focuses solely on imputation and post-imputation tasks, neglecting other potential use cases for imputed data.</a:t>
                      </a:r>
                      <a:endParaRPr lang="en-US" dirty="0"/>
                    </a:p>
                  </a:txBody>
                  <a:tcPr/>
                </a:tc>
                <a:extLst>
                  <a:ext uri="{0D108BD9-81ED-4DB2-BD59-A6C34878D82A}">
                    <a16:rowId xmlns="" xmlns:a16="http://schemas.microsoft.com/office/drawing/2014/main" val="988330386"/>
                  </a:ext>
                </a:extLst>
              </a:tr>
            </a:tbl>
          </a:graphicData>
        </a:graphic>
      </p:graphicFrame>
    </p:spTree>
    <p:extLst>
      <p:ext uri="{BB962C8B-B14F-4D97-AF65-F5344CB8AC3E}">
        <p14:creationId xmlns:p14="http://schemas.microsoft.com/office/powerpoint/2010/main" val="279164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031164600"/>
              </p:ext>
            </p:extLst>
          </p:nvPr>
        </p:nvGraphicFramePr>
        <p:xfrm>
          <a:off x="762000" y="838200"/>
          <a:ext cx="7543800" cy="4607560"/>
        </p:xfrm>
        <a:graphic>
          <a:graphicData uri="http://schemas.openxmlformats.org/drawingml/2006/table">
            <a:tbl>
              <a:tblPr firstRow="1" bandRow="1">
                <a:tableStyleId>{5C22544A-7EE6-4342-B048-85BDC9FD1C3A}</a:tableStyleId>
              </a:tblPr>
              <a:tblGrid>
                <a:gridCol w="685800">
                  <a:extLst>
                    <a:ext uri="{9D8B030D-6E8A-4147-A177-3AD203B41FA5}">
                      <a16:colId xmlns="" xmlns:a16="http://schemas.microsoft.com/office/drawing/2014/main" val="1672796100"/>
                    </a:ext>
                  </a:extLst>
                </a:gridCol>
                <a:gridCol w="1295400">
                  <a:extLst>
                    <a:ext uri="{9D8B030D-6E8A-4147-A177-3AD203B41FA5}">
                      <a16:colId xmlns="" xmlns:a16="http://schemas.microsoft.com/office/drawing/2014/main" val="264917655"/>
                    </a:ext>
                  </a:extLst>
                </a:gridCol>
                <a:gridCol w="1295400">
                  <a:extLst>
                    <a:ext uri="{9D8B030D-6E8A-4147-A177-3AD203B41FA5}">
                      <a16:colId xmlns="" xmlns:a16="http://schemas.microsoft.com/office/drawing/2014/main" val="3319465390"/>
                    </a:ext>
                  </a:extLst>
                </a:gridCol>
                <a:gridCol w="2209800">
                  <a:extLst>
                    <a:ext uri="{9D8B030D-6E8A-4147-A177-3AD203B41FA5}">
                      <a16:colId xmlns="" xmlns:a16="http://schemas.microsoft.com/office/drawing/2014/main" val="3588634086"/>
                    </a:ext>
                  </a:extLst>
                </a:gridCol>
                <a:gridCol w="2057400">
                  <a:extLst>
                    <a:ext uri="{9D8B030D-6E8A-4147-A177-3AD203B41FA5}">
                      <a16:colId xmlns="" xmlns:a16="http://schemas.microsoft.com/office/drawing/2014/main" val="2385357913"/>
                    </a:ext>
                  </a:extLst>
                </a:gridCol>
              </a:tblGrid>
              <a:tr h="370840">
                <a:tc>
                  <a:txBody>
                    <a:bodyPr/>
                    <a:lstStyle/>
                    <a:p>
                      <a:r>
                        <a:rPr lang="en-IN" sz="1600" dirty="0" smtClean="0"/>
                        <a:t>S.no</a:t>
                      </a:r>
                      <a:endParaRPr lang="en-IN" sz="1600" dirty="0"/>
                    </a:p>
                  </a:txBody>
                  <a:tcPr/>
                </a:tc>
                <a:tc>
                  <a:txBody>
                    <a:bodyPr/>
                    <a:lstStyle/>
                    <a:p>
                      <a:r>
                        <a:rPr lang="en-IN" sz="1600" dirty="0" smtClean="0"/>
                        <a:t>Title</a:t>
                      </a:r>
                      <a:endParaRPr lang="en-IN" sz="1600" dirty="0"/>
                    </a:p>
                  </a:txBody>
                  <a:tcPr/>
                </a:tc>
                <a:tc>
                  <a:txBody>
                    <a:bodyPr/>
                    <a:lstStyle/>
                    <a:p>
                      <a:r>
                        <a:rPr lang="en-IN" sz="1600" dirty="0" smtClean="0"/>
                        <a:t>Author</a:t>
                      </a:r>
                      <a:endParaRPr lang="en-IN" sz="1600" dirty="0"/>
                    </a:p>
                  </a:txBody>
                  <a:tcPr/>
                </a:tc>
                <a:tc>
                  <a:txBody>
                    <a:bodyPr/>
                    <a:lstStyle/>
                    <a:p>
                      <a:r>
                        <a:rPr lang="en-IN" sz="1600" dirty="0" smtClean="0"/>
                        <a:t>Findings</a:t>
                      </a:r>
                      <a:endParaRPr lang="en-IN" sz="1600" dirty="0"/>
                    </a:p>
                  </a:txBody>
                  <a:tcPr/>
                </a:tc>
                <a:tc>
                  <a:txBody>
                    <a:bodyPr/>
                    <a:lstStyle/>
                    <a:p>
                      <a:r>
                        <a:rPr lang="en-IN" sz="1600" dirty="0" smtClean="0"/>
                        <a:t>Limitations</a:t>
                      </a:r>
                      <a:endParaRPr lang="en-IN" sz="1600" dirty="0"/>
                    </a:p>
                  </a:txBody>
                  <a:tcPr/>
                </a:tc>
                <a:extLst>
                  <a:ext uri="{0D108BD9-81ED-4DB2-BD59-A6C34878D82A}">
                    <a16:rowId xmlns="" xmlns:a16="http://schemas.microsoft.com/office/drawing/2014/main" val="3713852778"/>
                  </a:ext>
                </a:extLst>
              </a:tr>
              <a:tr h="370840">
                <a:tc>
                  <a:txBody>
                    <a:bodyPr/>
                    <a:lstStyle/>
                    <a:p>
                      <a:r>
                        <a:rPr lang="en-US" sz="1600" dirty="0" smtClean="0"/>
                        <a:t>6)</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TCN-Based Distal Force Feedback Strategy of a Vascular Interventional Surgery Robot</a:t>
                      </a:r>
                      <a:endParaRPr lang="en-US" sz="1600" kern="1200" dirty="0" smtClean="0">
                        <a:solidFill>
                          <a:schemeClr val="dk1"/>
                        </a:solidFill>
                        <a:effectLst/>
                        <a:latin typeface="+mn-lt"/>
                        <a:ea typeface="+mn-ea"/>
                        <a:cs typeface="+mn-cs"/>
                      </a:endParaRPr>
                    </a:p>
                    <a:p>
                      <a:endParaRPr lang="en-US" sz="1600" dirty="0"/>
                    </a:p>
                  </a:txBody>
                  <a:tcPr/>
                </a:tc>
                <a:tc>
                  <a:txBody>
                    <a:bodyPr/>
                    <a:lstStyle/>
                    <a:p>
                      <a:r>
                        <a:rPr lang="en-IN" sz="1600" u="none" kern="1200" dirty="0" err="1" smtClean="0">
                          <a:solidFill>
                            <a:schemeClr val="dk1"/>
                          </a:solidFill>
                          <a:effectLst/>
                          <a:latin typeface="+mn-lt"/>
                          <a:ea typeface="+mn-ea"/>
                          <a:cs typeface="+mn-cs"/>
                        </a:rPr>
                        <a:t>Shuang</a:t>
                      </a:r>
                      <a:r>
                        <a:rPr lang="en-IN" sz="1600" u="none" kern="1200" dirty="0" smtClean="0">
                          <a:solidFill>
                            <a:schemeClr val="dk1"/>
                          </a:solidFill>
                          <a:effectLst/>
                          <a:latin typeface="+mn-lt"/>
                          <a:ea typeface="+mn-ea"/>
                          <a:cs typeface="+mn-cs"/>
                        </a:rPr>
                        <a:t> Wang, </a:t>
                      </a:r>
                      <a:r>
                        <a:rPr lang="en-IN" sz="1600" u="none" kern="1200" dirty="0" err="1" smtClean="0">
                          <a:solidFill>
                            <a:schemeClr val="dk1"/>
                          </a:solidFill>
                          <a:effectLst/>
                          <a:latin typeface="+mn-lt"/>
                          <a:ea typeface="+mn-ea"/>
                          <a:cs typeface="+mn-cs"/>
                        </a:rPr>
                        <a:t>Hao</a:t>
                      </a:r>
                      <a:r>
                        <a:rPr lang="en-IN" sz="1600" u="none" kern="1200" dirty="0" smtClean="0">
                          <a:solidFill>
                            <a:schemeClr val="dk1"/>
                          </a:solidFill>
                          <a:effectLst/>
                          <a:latin typeface="+mn-lt"/>
                          <a:ea typeface="+mn-ea"/>
                          <a:cs typeface="+mn-cs"/>
                        </a:rPr>
                        <a:t> Shen, Zheng Liu, Le </a:t>
                      </a:r>
                      <a:r>
                        <a:rPr lang="en-IN" sz="1600" u="none" kern="1200" dirty="0" err="1" smtClean="0">
                          <a:solidFill>
                            <a:schemeClr val="dk1"/>
                          </a:solidFill>
                          <a:effectLst/>
                          <a:latin typeface="+mn-lt"/>
                          <a:ea typeface="+mn-ea"/>
                          <a:cs typeface="+mn-cs"/>
                        </a:rPr>
                        <a:t>Xie</a:t>
                      </a:r>
                      <a:endParaRPr lang="en-US" sz="1600" u="none" kern="1200" dirty="0" smtClean="0">
                        <a:solidFill>
                          <a:schemeClr val="dk1"/>
                        </a:solidFill>
                        <a:effectLst/>
                        <a:latin typeface="+mn-lt"/>
                        <a:ea typeface="+mn-ea"/>
                        <a:cs typeface="+mn-cs"/>
                      </a:endParaRPr>
                    </a:p>
                  </a:txBody>
                  <a:tcPr/>
                </a:tc>
                <a:tc>
                  <a:txBody>
                    <a:bodyPr/>
                    <a:lstStyle/>
                    <a:p>
                      <a:r>
                        <a:rPr lang="en-IN" sz="1600" kern="1200" dirty="0" smtClean="0">
                          <a:solidFill>
                            <a:schemeClr val="dk1"/>
                          </a:solidFill>
                          <a:effectLst/>
                          <a:latin typeface="+mn-lt"/>
                          <a:ea typeface="+mn-ea"/>
                          <a:cs typeface="+mn-cs"/>
                        </a:rPr>
                        <a:t>To solve the  mechanism design and force feedback challenges, a novel VIS robotic system equipped with a force-sensing mechanism is developed with temporal convolutional network (TCN) for the guidewire distal force prediction and an enhanced interactive force feedback strategy (EIFFS) are proposed to improve the safety of the robotic system</a:t>
                      </a:r>
                      <a:endParaRPr lang="en-US" sz="1600" dirty="0"/>
                    </a:p>
                  </a:txBody>
                  <a:tcPr/>
                </a:tc>
                <a:tc>
                  <a:txBody>
                    <a:bodyPr/>
                    <a:lstStyle/>
                    <a:p>
                      <a:r>
                        <a:rPr lang="en-IN" sz="1600" kern="1200" dirty="0" smtClean="0">
                          <a:solidFill>
                            <a:schemeClr val="dk1"/>
                          </a:solidFill>
                          <a:effectLst/>
                          <a:latin typeface="+mn-lt"/>
                          <a:ea typeface="+mn-ea"/>
                          <a:cs typeface="+mn-cs"/>
                        </a:rPr>
                        <a:t>Nonetheless, the current study is still limited, we will consider combining intraoperative DSA images to determine the posture of the guidewire and predict the distal force.  In addition, developing a </a:t>
                      </a:r>
                      <a:r>
                        <a:rPr lang="en-IN" sz="1600" kern="1200" dirty="0" err="1" smtClean="0">
                          <a:solidFill>
                            <a:schemeClr val="dk1"/>
                          </a:solidFill>
                          <a:effectLst/>
                          <a:latin typeface="+mn-lt"/>
                          <a:ea typeface="+mn-ea"/>
                          <a:cs typeface="+mn-cs"/>
                        </a:rPr>
                        <a:t>microguidewire</a:t>
                      </a:r>
                      <a:r>
                        <a:rPr lang="en-IN" sz="1600" kern="1200" dirty="0" smtClean="0">
                          <a:solidFill>
                            <a:schemeClr val="dk1"/>
                          </a:solidFill>
                          <a:effectLst/>
                          <a:latin typeface="+mn-lt"/>
                          <a:ea typeface="+mn-ea"/>
                          <a:cs typeface="+mn-cs"/>
                        </a:rPr>
                        <a:t> force sensor based on </a:t>
                      </a:r>
                      <a:r>
                        <a:rPr lang="en-IN" sz="1600" kern="1200" dirty="0" err="1" smtClean="0">
                          <a:solidFill>
                            <a:schemeClr val="dk1"/>
                          </a:solidFill>
                          <a:effectLst/>
                          <a:latin typeface="+mn-lt"/>
                          <a:ea typeface="+mn-ea"/>
                          <a:cs typeface="+mn-cs"/>
                        </a:rPr>
                        <a:t>fiber</a:t>
                      </a:r>
                      <a:r>
                        <a:rPr lang="en-IN" sz="1600" kern="1200" dirty="0" smtClean="0">
                          <a:solidFill>
                            <a:schemeClr val="dk1"/>
                          </a:solidFill>
                          <a:effectLst/>
                          <a:latin typeface="+mn-lt"/>
                          <a:ea typeface="+mn-ea"/>
                          <a:cs typeface="+mn-cs"/>
                        </a:rPr>
                        <a:t> Bragg grating (FBG) is also a solution worth exploring.</a:t>
                      </a:r>
                      <a:endParaRPr lang="en-US" sz="1600" dirty="0"/>
                    </a:p>
                  </a:txBody>
                  <a:tcPr/>
                </a:tc>
                <a:extLst>
                  <a:ext uri="{0D108BD9-81ED-4DB2-BD59-A6C34878D82A}">
                    <a16:rowId xmlns="" xmlns:a16="http://schemas.microsoft.com/office/drawing/2014/main" val="4228159333"/>
                  </a:ext>
                </a:extLst>
              </a:tr>
            </a:tbl>
          </a:graphicData>
        </a:graphic>
      </p:graphicFrame>
    </p:spTree>
    <p:extLst>
      <p:ext uri="{BB962C8B-B14F-4D97-AF65-F5344CB8AC3E}">
        <p14:creationId xmlns:p14="http://schemas.microsoft.com/office/powerpoint/2010/main" val="61527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990259123"/>
              </p:ext>
            </p:extLst>
          </p:nvPr>
        </p:nvGraphicFramePr>
        <p:xfrm>
          <a:off x="762000" y="685800"/>
          <a:ext cx="7543800" cy="4284663"/>
        </p:xfrm>
        <a:graphic>
          <a:graphicData uri="http://schemas.openxmlformats.org/drawingml/2006/table">
            <a:tbl>
              <a:tblPr firstRow="1" bandRow="1">
                <a:tableStyleId>{5C22544A-7EE6-4342-B048-85BDC9FD1C3A}</a:tableStyleId>
              </a:tblPr>
              <a:tblGrid>
                <a:gridCol w="609600">
                  <a:extLst>
                    <a:ext uri="{9D8B030D-6E8A-4147-A177-3AD203B41FA5}">
                      <a16:colId xmlns="" xmlns:a16="http://schemas.microsoft.com/office/drawing/2014/main" val="3896988338"/>
                    </a:ext>
                  </a:extLst>
                </a:gridCol>
                <a:gridCol w="1905000">
                  <a:extLst>
                    <a:ext uri="{9D8B030D-6E8A-4147-A177-3AD203B41FA5}">
                      <a16:colId xmlns="" xmlns:a16="http://schemas.microsoft.com/office/drawing/2014/main" val="288749830"/>
                    </a:ext>
                  </a:extLst>
                </a:gridCol>
                <a:gridCol w="1371600">
                  <a:extLst>
                    <a:ext uri="{9D8B030D-6E8A-4147-A177-3AD203B41FA5}">
                      <a16:colId xmlns="" xmlns:a16="http://schemas.microsoft.com/office/drawing/2014/main" val="1315986000"/>
                    </a:ext>
                  </a:extLst>
                </a:gridCol>
                <a:gridCol w="2148840">
                  <a:extLst>
                    <a:ext uri="{9D8B030D-6E8A-4147-A177-3AD203B41FA5}">
                      <a16:colId xmlns="" xmlns:a16="http://schemas.microsoft.com/office/drawing/2014/main" val="959465229"/>
                    </a:ext>
                  </a:extLst>
                </a:gridCol>
                <a:gridCol w="1508760">
                  <a:extLst>
                    <a:ext uri="{9D8B030D-6E8A-4147-A177-3AD203B41FA5}">
                      <a16:colId xmlns="" xmlns:a16="http://schemas.microsoft.com/office/drawing/2014/main" val="652973418"/>
                    </a:ext>
                  </a:extLst>
                </a:gridCol>
              </a:tblGrid>
              <a:tr h="370840">
                <a:tc>
                  <a:txBody>
                    <a:bodyPr/>
                    <a:lstStyle/>
                    <a:p>
                      <a:r>
                        <a:rPr lang="en-IN" sz="1600" dirty="0" smtClean="0">
                          <a:latin typeface="+mn-lt"/>
                        </a:rPr>
                        <a:t>S.no</a:t>
                      </a:r>
                      <a:endParaRPr lang="en-IN" sz="1600" dirty="0">
                        <a:latin typeface="+mn-lt"/>
                      </a:endParaRPr>
                    </a:p>
                  </a:txBody>
                  <a:tcPr/>
                </a:tc>
                <a:tc>
                  <a:txBody>
                    <a:bodyPr/>
                    <a:lstStyle/>
                    <a:p>
                      <a:r>
                        <a:rPr lang="en-IN" sz="1600" dirty="0" smtClean="0">
                          <a:latin typeface="+mn-lt"/>
                        </a:rPr>
                        <a:t>Title</a:t>
                      </a:r>
                      <a:endParaRPr lang="en-IN" sz="1600" dirty="0">
                        <a:latin typeface="+mn-lt"/>
                      </a:endParaRPr>
                    </a:p>
                  </a:txBody>
                  <a:tcPr/>
                </a:tc>
                <a:tc>
                  <a:txBody>
                    <a:bodyPr/>
                    <a:lstStyle/>
                    <a:p>
                      <a:r>
                        <a:rPr lang="en-IN" sz="1600" dirty="0" smtClean="0">
                          <a:latin typeface="+mn-lt"/>
                        </a:rPr>
                        <a:t>Author</a:t>
                      </a:r>
                      <a:endParaRPr lang="en-IN" sz="1600" dirty="0">
                        <a:latin typeface="+mn-lt"/>
                      </a:endParaRPr>
                    </a:p>
                  </a:txBody>
                  <a:tcPr/>
                </a:tc>
                <a:tc>
                  <a:txBody>
                    <a:bodyPr/>
                    <a:lstStyle/>
                    <a:p>
                      <a:r>
                        <a:rPr lang="en-IN" sz="1600" dirty="0" smtClean="0">
                          <a:latin typeface="+mn-lt"/>
                        </a:rPr>
                        <a:t>Findings</a:t>
                      </a:r>
                      <a:endParaRPr lang="en-IN" sz="1600" dirty="0">
                        <a:latin typeface="+mn-lt"/>
                      </a:endParaRPr>
                    </a:p>
                  </a:txBody>
                  <a:tcPr/>
                </a:tc>
                <a:tc>
                  <a:txBody>
                    <a:bodyPr/>
                    <a:lstStyle/>
                    <a:p>
                      <a:r>
                        <a:rPr lang="en-IN" sz="1600" dirty="0" smtClean="0">
                          <a:latin typeface="+mn-lt"/>
                        </a:rPr>
                        <a:t>Limitations</a:t>
                      </a:r>
                      <a:endParaRPr lang="en-IN" sz="1600" dirty="0">
                        <a:latin typeface="+mn-lt"/>
                      </a:endParaRPr>
                    </a:p>
                  </a:txBody>
                  <a:tcPr/>
                </a:tc>
                <a:extLst>
                  <a:ext uri="{0D108BD9-81ED-4DB2-BD59-A6C34878D82A}">
                    <a16:rowId xmlns="" xmlns:a16="http://schemas.microsoft.com/office/drawing/2014/main" val="3866762013"/>
                  </a:ext>
                </a:extLst>
              </a:tr>
              <a:tr h="370840">
                <a:tc>
                  <a:txBody>
                    <a:bodyPr/>
                    <a:lstStyle/>
                    <a:p>
                      <a:r>
                        <a:rPr lang="en-US" sz="1600" dirty="0" smtClean="0">
                          <a:latin typeface="+mn-lt"/>
                        </a:rPr>
                        <a:t>7)</a:t>
                      </a:r>
                      <a:endParaRPr lang="en-US" sz="1600" dirty="0">
                        <a:latin typeface="+mn-lt"/>
                      </a:endParaRPr>
                    </a:p>
                  </a:txBody>
                  <a:tcPr/>
                </a:tc>
                <a:tc>
                  <a:txBody>
                    <a:bodyPr/>
                    <a:lstStyle/>
                    <a:p>
                      <a:r>
                        <a:rPr lang="en-IN" sz="1600" u="none" strike="noStrike" kern="1200" dirty="0" smtClean="0">
                          <a:solidFill>
                            <a:schemeClr val="dk1"/>
                          </a:solidFill>
                          <a:effectLst/>
                          <a:latin typeface="+mn-lt"/>
                          <a:ea typeface="+mn-ea"/>
                          <a:cs typeface="+mn-cs"/>
                        </a:rPr>
                        <a:t>A Novel Deep Learning Bi-GRU-I Model for Real-Time Human Activity Recognition Using Inertial Sensors</a:t>
                      </a:r>
                      <a:endParaRPr lang="en-US" sz="1600" dirty="0">
                        <a:latin typeface="+mn-lt"/>
                      </a:endParaRPr>
                    </a:p>
                  </a:txBody>
                  <a:tcPr/>
                </a:tc>
                <a:tc>
                  <a:txBody>
                    <a:bodyPr/>
                    <a:lstStyle/>
                    <a:p>
                      <a:r>
                        <a:rPr lang="en-IN" sz="1600" kern="1200" dirty="0" smtClean="0">
                          <a:solidFill>
                            <a:schemeClr val="dk1"/>
                          </a:solidFill>
                          <a:effectLst/>
                          <a:latin typeface="+mn-lt"/>
                          <a:ea typeface="+mn-ea"/>
                          <a:cs typeface="+mn-cs"/>
                        </a:rPr>
                        <a:t>Lina Tong,</a:t>
                      </a:r>
                      <a:endParaRPr lang="en-US" sz="1600" kern="1200" dirty="0" smtClean="0">
                        <a:solidFill>
                          <a:schemeClr val="dk1"/>
                        </a:solidFill>
                        <a:effectLst/>
                        <a:latin typeface="+mn-lt"/>
                        <a:ea typeface="+mn-ea"/>
                        <a:cs typeface="+mn-cs"/>
                      </a:endParaRPr>
                    </a:p>
                    <a:p>
                      <a:r>
                        <a:rPr lang="en-IN" sz="1600" kern="1200" dirty="0" err="1" smtClean="0">
                          <a:solidFill>
                            <a:schemeClr val="dk1"/>
                          </a:solidFill>
                          <a:effectLst/>
                          <a:latin typeface="+mn-lt"/>
                          <a:ea typeface="+mn-ea"/>
                          <a:cs typeface="+mn-cs"/>
                        </a:rPr>
                        <a:t>Hanghang</a:t>
                      </a:r>
                      <a:r>
                        <a:rPr lang="en-IN" sz="1600" kern="1200" dirty="0" smtClean="0">
                          <a:solidFill>
                            <a:schemeClr val="dk1"/>
                          </a:solidFill>
                          <a:effectLst/>
                          <a:latin typeface="+mn-lt"/>
                          <a:ea typeface="+mn-ea"/>
                          <a:cs typeface="+mn-cs"/>
                        </a:rPr>
                        <a:t> Ma,</a:t>
                      </a:r>
                      <a:endParaRPr lang="en-US" sz="1600" kern="1200" dirty="0" smtClean="0">
                        <a:solidFill>
                          <a:schemeClr val="dk1"/>
                        </a:solidFill>
                        <a:effectLst/>
                        <a:latin typeface="+mn-lt"/>
                        <a:ea typeface="+mn-ea"/>
                        <a:cs typeface="+mn-cs"/>
                      </a:endParaRPr>
                    </a:p>
                    <a:p>
                      <a:r>
                        <a:rPr lang="en-IN" sz="1600" kern="1200" dirty="0" err="1" smtClean="0">
                          <a:solidFill>
                            <a:schemeClr val="dk1"/>
                          </a:solidFill>
                          <a:effectLst/>
                          <a:latin typeface="+mn-lt"/>
                          <a:ea typeface="+mn-ea"/>
                          <a:cs typeface="+mn-cs"/>
                        </a:rPr>
                        <a:t>Qianzhi</a:t>
                      </a:r>
                      <a:r>
                        <a:rPr lang="en-IN" sz="1600" kern="1200" dirty="0" smtClean="0">
                          <a:solidFill>
                            <a:schemeClr val="dk1"/>
                          </a:solidFill>
                          <a:effectLst/>
                          <a:latin typeface="+mn-lt"/>
                          <a:ea typeface="+mn-ea"/>
                          <a:cs typeface="+mn-cs"/>
                        </a:rPr>
                        <a:t> Lin,</a:t>
                      </a:r>
                      <a:endParaRPr lang="en-US" sz="1600" kern="1200" dirty="0" smtClean="0">
                        <a:solidFill>
                          <a:schemeClr val="dk1"/>
                        </a:solidFill>
                        <a:effectLst/>
                        <a:latin typeface="+mn-lt"/>
                        <a:ea typeface="+mn-ea"/>
                        <a:cs typeface="+mn-cs"/>
                      </a:endParaRPr>
                    </a:p>
                    <a:p>
                      <a:r>
                        <a:rPr lang="en-IN" sz="1600" kern="1200" dirty="0" err="1" smtClean="0">
                          <a:solidFill>
                            <a:schemeClr val="dk1"/>
                          </a:solidFill>
                          <a:effectLst/>
                          <a:latin typeface="+mn-lt"/>
                          <a:ea typeface="+mn-ea"/>
                          <a:cs typeface="+mn-cs"/>
                        </a:rPr>
                        <a:t>Jiaji</a:t>
                      </a:r>
                      <a:r>
                        <a:rPr lang="en-IN" sz="1600" kern="1200" dirty="0" smtClean="0">
                          <a:solidFill>
                            <a:schemeClr val="dk1"/>
                          </a:solidFill>
                          <a:effectLst/>
                          <a:latin typeface="+mn-lt"/>
                          <a:ea typeface="+mn-ea"/>
                          <a:cs typeface="+mn-cs"/>
                        </a:rPr>
                        <a:t> He</a:t>
                      </a:r>
                      <a:endParaRPr lang="en-US" sz="1600" kern="1200" dirty="0">
                        <a:solidFill>
                          <a:schemeClr val="dk1"/>
                        </a:solidFill>
                        <a:effectLst/>
                        <a:latin typeface="+mn-lt"/>
                        <a:ea typeface="+mn-ea"/>
                        <a:cs typeface="+mn-cs"/>
                      </a:endParaRPr>
                    </a:p>
                  </a:txBody>
                  <a:tcPr/>
                </a:tc>
                <a:tc>
                  <a:txBody>
                    <a:bodyPr/>
                    <a:lstStyle/>
                    <a:p>
                      <a:pPr marL="0" marR="0">
                        <a:lnSpc>
                          <a:spcPct val="107000"/>
                        </a:lnSpc>
                        <a:spcBef>
                          <a:spcPts val="0"/>
                        </a:spcBef>
                        <a:spcAft>
                          <a:spcPts val="0"/>
                        </a:spcAft>
                      </a:pPr>
                      <a:r>
                        <a:rPr lang="en-IN" sz="1600" kern="100" dirty="0">
                          <a:solidFill>
                            <a:srgbClr val="000000"/>
                          </a:solidFill>
                          <a:effectLst/>
                          <a:latin typeface="+mn-lt"/>
                          <a:ea typeface="Calibri" panose="020F0502020204030204" pitchFamily="34" charset="0"/>
                          <a:cs typeface="Latha" panose="020B0604020202020204" pitchFamily="34" charset="0"/>
                        </a:rPr>
                        <a:t>T</a:t>
                      </a:r>
                      <a:r>
                        <a:rPr lang="en-IN" sz="1600" kern="100" dirty="0" smtClean="0">
                          <a:solidFill>
                            <a:srgbClr val="000000"/>
                          </a:solidFill>
                          <a:effectLst/>
                          <a:latin typeface="+mn-lt"/>
                          <a:ea typeface="Calibri" panose="020F0502020204030204" pitchFamily="34" charset="0"/>
                          <a:cs typeface="Latha" panose="020B0604020202020204" pitchFamily="34" charset="0"/>
                        </a:rPr>
                        <a:t>he </a:t>
                      </a:r>
                      <a:r>
                        <a:rPr lang="en-IN" sz="1600" kern="100" dirty="0">
                          <a:solidFill>
                            <a:srgbClr val="000000"/>
                          </a:solidFill>
                          <a:effectLst/>
                          <a:latin typeface="+mn-lt"/>
                          <a:ea typeface="Calibri" panose="020F0502020204030204" pitchFamily="34" charset="0"/>
                          <a:cs typeface="Latha" panose="020B0604020202020204" pitchFamily="34" charset="0"/>
                        </a:rPr>
                        <a:t>dataset of Command Actions of Traffic Police (CATP) was acquired. Then, a deep learning model named Bidirectional-Gated Recurrent Unit-Inception (Bi-GRU-I) was designed to improve the accuracy and reduce the amount of parameters. </a:t>
                      </a:r>
                      <a:endParaRPr lang="en-US" sz="1600" kern="100" dirty="0">
                        <a:effectLst/>
                        <a:latin typeface="+mn-lt"/>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kern="100" dirty="0">
                          <a:solidFill>
                            <a:srgbClr val="333333"/>
                          </a:solidFill>
                          <a:effectLst/>
                          <a:latin typeface="+mn-lt"/>
                          <a:ea typeface="Calibri" panose="020F0502020204030204" pitchFamily="34" charset="0"/>
                          <a:cs typeface="Latha" panose="020B0604020202020204" pitchFamily="34" charset="0"/>
                        </a:rPr>
                        <a:t>In future work, the proposed method and device will be further improved and put into practice for rehabilitation training project. And the CATP dataset will be public after this paper be published.</a:t>
                      </a:r>
                      <a:endParaRPr lang="en-US" sz="1600" kern="100" dirty="0">
                        <a:effectLst/>
                        <a:latin typeface="+mn-lt"/>
                        <a:ea typeface="Calibri" panose="020F0502020204030204" pitchFamily="34" charset="0"/>
                        <a:cs typeface="Latha" panose="020B0604020202020204" pitchFamily="34" charset="0"/>
                      </a:endParaRPr>
                    </a:p>
                  </a:txBody>
                  <a:tcPr marL="68580" marR="68580" marT="0" marB="0"/>
                </a:tc>
                <a:extLst>
                  <a:ext uri="{0D108BD9-81ED-4DB2-BD59-A6C34878D82A}">
                    <a16:rowId xmlns="" xmlns:a16="http://schemas.microsoft.com/office/drawing/2014/main" val="4037553179"/>
                  </a:ext>
                </a:extLst>
              </a:tr>
            </a:tbl>
          </a:graphicData>
        </a:graphic>
      </p:graphicFrame>
    </p:spTree>
    <p:extLst>
      <p:ext uri="{BB962C8B-B14F-4D97-AF65-F5344CB8AC3E}">
        <p14:creationId xmlns:p14="http://schemas.microsoft.com/office/powerpoint/2010/main" val="46116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086250018"/>
              </p:ext>
            </p:extLst>
          </p:nvPr>
        </p:nvGraphicFramePr>
        <p:xfrm>
          <a:off x="762000" y="685800"/>
          <a:ext cx="7543800" cy="4607560"/>
        </p:xfrm>
        <a:graphic>
          <a:graphicData uri="http://schemas.openxmlformats.org/drawingml/2006/table">
            <a:tbl>
              <a:tblPr firstRow="1" bandRow="1">
                <a:tableStyleId>{5C22544A-7EE6-4342-B048-85BDC9FD1C3A}</a:tableStyleId>
              </a:tblPr>
              <a:tblGrid>
                <a:gridCol w="609600">
                  <a:extLst>
                    <a:ext uri="{9D8B030D-6E8A-4147-A177-3AD203B41FA5}">
                      <a16:colId xmlns="" xmlns:a16="http://schemas.microsoft.com/office/drawing/2014/main" val="3815387313"/>
                    </a:ext>
                  </a:extLst>
                </a:gridCol>
                <a:gridCol w="1676400">
                  <a:extLst>
                    <a:ext uri="{9D8B030D-6E8A-4147-A177-3AD203B41FA5}">
                      <a16:colId xmlns="" xmlns:a16="http://schemas.microsoft.com/office/drawing/2014/main" val="3612976008"/>
                    </a:ext>
                  </a:extLst>
                </a:gridCol>
                <a:gridCol w="1371600">
                  <a:extLst>
                    <a:ext uri="{9D8B030D-6E8A-4147-A177-3AD203B41FA5}">
                      <a16:colId xmlns="" xmlns:a16="http://schemas.microsoft.com/office/drawing/2014/main" val="4078508002"/>
                    </a:ext>
                  </a:extLst>
                </a:gridCol>
                <a:gridCol w="2133600">
                  <a:extLst>
                    <a:ext uri="{9D8B030D-6E8A-4147-A177-3AD203B41FA5}">
                      <a16:colId xmlns="" xmlns:a16="http://schemas.microsoft.com/office/drawing/2014/main" val="1196335923"/>
                    </a:ext>
                  </a:extLst>
                </a:gridCol>
                <a:gridCol w="1752600">
                  <a:extLst>
                    <a:ext uri="{9D8B030D-6E8A-4147-A177-3AD203B41FA5}">
                      <a16:colId xmlns="" xmlns:a16="http://schemas.microsoft.com/office/drawing/2014/main" val="1669885321"/>
                    </a:ext>
                  </a:extLst>
                </a:gridCol>
              </a:tblGrid>
              <a:tr h="370840">
                <a:tc>
                  <a:txBody>
                    <a:bodyPr/>
                    <a:lstStyle/>
                    <a:p>
                      <a:r>
                        <a:rPr lang="en-IN" sz="1600" dirty="0" smtClean="0"/>
                        <a:t>S.no</a:t>
                      </a:r>
                      <a:endParaRPr lang="en-IN" sz="1600" dirty="0"/>
                    </a:p>
                  </a:txBody>
                  <a:tcPr/>
                </a:tc>
                <a:tc>
                  <a:txBody>
                    <a:bodyPr/>
                    <a:lstStyle/>
                    <a:p>
                      <a:r>
                        <a:rPr lang="en-IN" sz="1600" dirty="0" smtClean="0"/>
                        <a:t>Title</a:t>
                      </a:r>
                      <a:endParaRPr lang="en-IN" sz="1600" dirty="0"/>
                    </a:p>
                  </a:txBody>
                  <a:tcPr/>
                </a:tc>
                <a:tc>
                  <a:txBody>
                    <a:bodyPr/>
                    <a:lstStyle/>
                    <a:p>
                      <a:r>
                        <a:rPr lang="en-IN" sz="1600" dirty="0" smtClean="0"/>
                        <a:t>Author</a:t>
                      </a:r>
                      <a:endParaRPr lang="en-IN" sz="1600" dirty="0"/>
                    </a:p>
                  </a:txBody>
                  <a:tcPr/>
                </a:tc>
                <a:tc>
                  <a:txBody>
                    <a:bodyPr/>
                    <a:lstStyle/>
                    <a:p>
                      <a:r>
                        <a:rPr lang="en-IN" sz="1600" dirty="0" smtClean="0"/>
                        <a:t>Findings</a:t>
                      </a:r>
                      <a:endParaRPr lang="en-IN" sz="1600" dirty="0"/>
                    </a:p>
                  </a:txBody>
                  <a:tcPr/>
                </a:tc>
                <a:tc>
                  <a:txBody>
                    <a:bodyPr/>
                    <a:lstStyle/>
                    <a:p>
                      <a:r>
                        <a:rPr lang="en-IN" sz="1600" dirty="0" smtClean="0"/>
                        <a:t>Limitations</a:t>
                      </a:r>
                      <a:endParaRPr lang="en-IN" sz="1600" dirty="0"/>
                    </a:p>
                  </a:txBody>
                  <a:tcPr/>
                </a:tc>
                <a:extLst>
                  <a:ext uri="{0D108BD9-81ED-4DB2-BD59-A6C34878D82A}">
                    <a16:rowId xmlns="" xmlns:a16="http://schemas.microsoft.com/office/drawing/2014/main" val="3749941271"/>
                  </a:ext>
                </a:extLst>
              </a:tr>
              <a:tr h="370840">
                <a:tc>
                  <a:txBody>
                    <a:bodyPr/>
                    <a:lstStyle/>
                    <a:p>
                      <a:r>
                        <a:rPr lang="en-US" sz="1600" dirty="0" smtClean="0"/>
                        <a:t>8)</a:t>
                      </a:r>
                      <a:endParaRPr lang="en-US" sz="1600" dirty="0"/>
                    </a:p>
                  </a:txBody>
                  <a:tcPr/>
                </a:tc>
                <a:tc>
                  <a:txBody>
                    <a:bodyPr/>
                    <a:lstStyle/>
                    <a:p>
                      <a:r>
                        <a:rPr lang="en-IN" sz="1600" kern="1200" dirty="0" smtClean="0">
                          <a:solidFill>
                            <a:schemeClr val="dk1"/>
                          </a:solidFill>
                          <a:effectLst/>
                          <a:latin typeface="+mn-lt"/>
                          <a:ea typeface="+mn-ea"/>
                          <a:cs typeface="+mn-cs"/>
                        </a:rPr>
                        <a:t>Predicting 90-Day Mortality for ICU Trauma Patients with a Machine Learning Algorithm Using </a:t>
                      </a:r>
                      <a:r>
                        <a:rPr lang="en-IN" sz="1600" kern="1200" dirty="0" err="1" smtClean="0">
                          <a:solidFill>
                            <a:schemeClr val="dk1"/>
                          </a:solidFill>
                          <a:effectLst/>
                          <a:latin typeface="+mn-lt"/>
                          <a:ea typeface="+mn-ea"/>
                          <a:cs typeface="+mn-cs"/>
                        </a:rPr>
                        <a:t>XGBoost</a:t>
                      </a:r>
                      <a:r>
                        <a:rPr lang="en-IN" sz="1600" kern="1200" dirty="0" smtClean="0">
                          <a:solidFill>
                            <a:schemeClr val="dk1"/>
                          </a:solidFill>
                          <a:effectLst/>
                          <a:latin typeface="+mn-lt"/>
                          <a:ea typeface="+mn-ea"/>
                          <a:cs typeface="+mn-cs"/>
                        </a:rPr>
                        <a:t> Using MIMIC-III Database.</a:t>
                      </a:r>
                      <a:endParaRPr lang="en-US" sz="1600" dirty="0"/>
                    </a:p>
                  </a:txBody>
                  <a:tcPr/>
                </a:tc>
                <a:tc>
                  <a:txBody>
                    <a:bodyPr/>
                    <a:lstStyle/>
                    <a:p>
                      <a:r>
                        <a:rPr lang="en-IN" sz="1600" kern="1200" dirty="0" smtClean="0">
                          <a:solidFill>
                            <a:schemeClr val="dk1"/>
                          </a:solidFill>
                          <a:effectLst/>
                          <a:latin typeface="+mn-lt"/>
                          <a:ea typeface="+mn-ea"/>
                          <a:cs typeface="+mn-cs"/>
                        </a:rPr>
                        <a:t>Shan Yang1 , </a:t>
                      </a:r>
                      <a:r>
                        <a:rPr lang="en-IN" sz="1600" kern="1200" dirty="0" err="1" smtClean="0">
                          <a:solidFill>
                            <a:schemeClr val="dk1"/>
                          </a:solidFill>
                          <a:effectLst/>
                          <a:latin typeface="+mn-lt"/>
                          <a:ea typeface="+mn-ea"/>
                          <a:cs typeface="+mn-cs"/>
                        </a:rPr>
                        <a:t>Lirui</a:t>
                      </a:r>
                      <a:r>
                        <a:rPr lang="en-IN" sz="1600" kern="1200" dirty="0" smtClean="0">
                          <a:solidFill>
                            <a:schemeClr val="dk1"/>
                          </a:solidFill>
                          <a:effectLst/>
                          <a:latin typeface="+mn-lt"/>
                          <a:ea typeface="+mn-ea"/>
                          <a:cs typeface="+mn-cs"/>
                        </a:rPr>
                        <a:t> Cao2 , </a:t>
                      </a:r>
                      <a:r>
                        <a:rPr lang="en-IN" sz="1600" kern="1200" dirty="0" err="1" smtClean="0">
                          <a:solidFill>
                            <a:schemeClr val="dk1"/>
                          </a:solidFill>
                          <a:effectLst/>
                          <a:latin typeface="+mn-lt"/>
                          <a:ea typeface="+mn-ea"/>
                          <a:cs typeface="+mn-cs"/>
                        </a:rPr>
                        <a:t>Yongfang</a:t>
                      </a:r>
                      <a:r>
                        <a:rPr lang="en-IN" sz="1600" kern="1200" dirty="0" smtClean="0">
                          <a:solidFill>
                            <a:schemeClr val="dk1"/>
                          </a:solidFill>
                          <a:effectLst/>
                          <a:latin typeface="+mn-lt"/>
                          <a:ea typeface="+mn-ea"/>
                          <a:cs typeface="+mn-cs"/>
                        </a:rPr>
                        <a:t> Zhou3 , </a:t>
                      </a:r>
                      <a:r>
                        <a:rPr lang="en-IN" sz="1600" kern="1200" dirty="0" err="1" smtClean="0">
                          <a:solidFill>
                            <a:schemeClr val="dk1"/>
                          </a:solidFill>
                          <a:effectLst/>
                          <a:latin typeface="+mn-lt"/>
                          <a:ea typeface="+mn-ea"/>
                          <a:cs typeface="+mn-cs"/>
                        </a:rPr>
                        <a:t>Chenggong</a:t>
                      </a:r>
                      <a:r>
                        <a:rPr lang="en-IN" sz="1600" kern="1200" dirty="0" smtClean="0">
                          <a:solidFill>
                            <a:schemeClr val="dk1"/>
                          </a:solidFill>
                          <a:effectLst/>
                          <a:latin typeface="+mn-lt"/>
                          <a:ea typeface="+mn-ea"/>
                          <a:cs typeface="+mn-cs"/>
                        </a:rPr>
                        <a:t> Hu</a:t>
                      </a:r>
                      <a:endParaRPr lang="en-US" sz="1600" dirty="0"/>
                    </a:p>
                  </a:txBody>
                  <a:tcPr/>
                </a:tc>
                <a:tc>
                  <a:txBody>
                    <a:bodyPr/>
                    <a:lstStyle/>
                    <a:p>
                      <a:r>
                        <a:rPr lang="en-IN" sz="1600" kern="1200" dirty="0" smtClean="0">
                          <a:solidFill>
                            <a:schemeClr val="dk1"/>
                          </a:solidFill>
                          <a:effectLst/>
                          <a:latin typeface="+mn-lt"/>
                          <a:ea typeface="+mn-ea"/>
                          <a:cs typeface="+mn-cs"/>
                        </a:rPr>
                        <a:t>Common scoring systems include the Injury Severity Scale (ISS), Revised Trauma Score (RTS), and Trauma and Injury Severity Score (TRISS).6 Cook et al compared the Trauma Audit and Research Network (TARN) with the Trauma Mortality Prediction Mode (TMPM). TMPM should be considered a measure of injury severity</a:t>
                      </a:r>
                      <a:endParaRPr lang="en-US" sz="1600" dirty="0"/>
                    </a:p>
                  </a:txBody>
                  <a:tcPr/>
                </a:tc>
                <a:tc>
                  <a:txBody>
                    <a:bodyPr/>
                    <a:lstStyle/>
                    <a:p>
                      <a:r>
                        <a:rPr lang="en-IN" sz="1600" kern="1200" dirty="0" smtClean="0">
                          <a:solidFill>
                            <a:schemeClr val="dk1"/>
                          </a:solidFill>
                          <a:effectLst/>
                          <a:latin typeface="+mn-lt"/>
                          <a:ea typeface="+mn-ea"/>
                          <a:cs typeface="+mn-cs"/>
                        </a:rPr>
                        <a:t>This simple yet powerful mortality prediction model can be used to assist clinicians in early identification of mortality risk factors and early intervention to reduce mortality, particularly in patients whose condition is rapidly deteriorating</a:t>
                      </a:r>
                      <a:endParaRPr lang="en-US" sz="1600" dirty="0"/>
                    </a:p>
                  </a:txBody>
                  <a:tcPr/>
                </a:tc>
                <a:extLst>
                  <a:ext uri="{0D108BD9-81ED-4DB2-BD59-A6C34878D82A}">
                    <a16:rowId xmlns="" xmlns:a16="http://schemas.microsoft.com/office/drawing/2014/main" val="1085728536"/>
                  </a:ext>
                </a:extLst>
              </a:tr>
            </a:tbl>
          </a:graphicData>
        </a:graphic>
      </p:graphicFrame>
    </p:spTree>
    <p:extLst>
      <p:ext uri="{BB962C8B-B14F-4D97-AF65-F5344CB8AC3E}">
        <p14:creationId xmlns:p14="http://schemas.microsoft.com/office/powerpoint/2010/main" val="39103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767</TotalTime>
  <Words>1852</Words>
  <Application>Microsoft Office PowerPoint</Application>
  <PresentationFormat>On-screen Show (4:3)</PresentationFormat>
  <Paragraphs>280</Paragraphs>
  <Slides>26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NewsPrint</vt:lpstr>
      <vt:lpstr>Microsoft PowerPoint Presentation</vt:lpstr>
      <vt:lpstr>Enhancing Mortality Prediction in ICU: A Deep Learning Framework for Multivariate Time Series Classification  </vt:lpstr>
      <vt:lpstr>INTRODUCTION</vt:lpstr>
      <vt:lpstr>OBJECTIVE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Dataset Description</vt:lpstr>
      <vt:lpstr>Dataset Attributes</vt:lpstr>
      <vt:lpstr>List of Modules</vt:lpstr>
      <vt:lpstr>ALGORITHMS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TCN BiGRU Architecture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Decision-Making through Enhanced Clinical Note Embedding and Real-Time Mortality Prediction with Deep learning</dc:title>
  <dc:creator>Shobia ATR</dc:creator>
  <cp:lastModifiedBy>Shobia ATR</cp:lastModifiedBy>
  <cp:revision>50</cp:revision>
  <dcterms:created xsi:type="dcterms:W3CDTF">2006-08-16T00:00:00Z</dcterms:created>
  <dcterms:modified xsi:type="dcterms:W3CDTF">2024-09-29T14:10:25Z</dcterms:modified>
</cp:coreProperties>
</file>