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6" r:id="rId7"/>
    <p:sldId id="267" r:id="rId8"/>
    <p:sldId id="268" r:id="rId9"/>
    <p:sldId id="269" r:id="rId10"/>
    <p:sldId id="270" r:id="rId11"/>
    <p:sldId id="262" r:id="rId12"/>
    <p:sldId id="263"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0130" y="5082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097789" y="11595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373889" y="126818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95400" y="4087209"/>
            <a:ext cx="3581400" cy="386003"/>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Trebuchet MS"/>
                <a:cs typeface="Trebuchet MS"/>
              </a:rPr>
              <a:t>Subject: </a:t>
            </a:r>
            <a:r>
              <a:rPr lang="en-IN" sz="2400" dirty="0">
                <a:latin typeface="Trebuchet MS"/>
                <a:cs typeface="Trebuchet MS"/>
              </a:rPr>
              <a:t>Naan </a:t>
            </a:r>
            <a:r>
              <a:rPr lang="en-IN" sz="2400" dirty="0" err="1">
                <a:latin typeface="Trebuchet MS"/>
                <a:cs typeface="Trebuchet MS"/>
              </a:rPr>
              <a:t>Mudhalvan</a:t>
            </a:r>
            <a:r>
              <a:rPr lang="en-IN" sz="2400" dirty="0">
                <a:latin typeface="Trebuchet MS"/>
                <a:cs typeface="Trebuchet MS"/>
              </a:rPr>
              <a:t> </a:t>
            </a:r>
          </a:p>
        </p:txBody>
      </p:sp>
      <p:sp>
        <p:nvSpPr>
          <p:cNvPr id="8" name="object 8"/>
          <p:cNvSpPr txBox="1"/>
          <p:nvPr/>
        </p:nvSpPr>
        <p:spPr>
          <a:xfrm>
            <a:off x="785812" y="1940260"/>
            <a:ext cx="8839200" cy="1859483"/>
          </a:xfrm>
          <a:prstGeom prst="rect">
            <a:avLst/>
          </a:prstGeom>
        </p:spPr>
        <p:txBody>
          <a:bodyPr vert="horz" wrap="square" lIns="0" tIns="12700" rIns="0" bIns="0" rtlCol="0">
            <a:spAutoFit/>
          </a:bodyPr>
          <a:lstStyle/>
          <a:p>
            <a:pPr marL="12700">
              <a:lnSpc>
                <a:spcPct val="100000"/>
              </a:lnSpc>
              <a:spcBef>
                <a:spcPts val="100"/>
              </a:spcBef>
            </a:pPr>
            <a:r>
              <a:rPr lang="en-IN" sz="4000" b="1" dirty="0" smtClean="0">
                <a:solidFill>
                  <a:srgbClr val="2D936B"/>
                </a:solidFill>
                <a:latin typeface="Trebuchet MS"/>
                <a:cs typeface="Trebuchet MS"/>
              </a:rPr>
              <a:t>Automated Species Classification: A Transfer Learning Approach with EfficientNetB4</a:t>
            </a:r>
            <a:endParaRPr sz="40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95C6E52D-2FB6-4264-8F7D-E99880730670}"/>
              </a:ext>
            </a:extLst>
          </p:cNvPr>
          <p:cNvSpPr txBox="1"/>
          <p:nvPr/>
        </p:nvSpPr>
        <p:spPr>
          <a:xfrm>
            <a:off x="5470963" y="4087208"/>
            <a:ext cx="4495800" cy="2333972"/>
          </a:xfrm>
          <a:prstGeom prst="rect">
            <a:avLst/>
          </a:prstGeom>
          <a:noFill/>
        </p:spPr>
        <p:txBody>
          <a:bodyPr wrap="square" rtlCol="0">
            <a:spAutoFit/>
          </a:bodyPr>
          <a:lstStyle/>
          <a:p>
            <a:pPr marL="12700">
              <a:lnSpc>
                <a:spcPct val="100000"/>
              </a:lnSpc>
              <a:spcBef>
                <a:spcPts val="130"/>
              </a:spcBef>
            </a:pPr>
            <a:r>
              <a:rPr lang="en-US" sz="2400" b="1" dirty="0">
                <a:latin typeface="Trebuchet MS"/>
                <a:cs typeface="Trebuchet MS"/>
              </a:rPr>
              <a:t>Name: </a:t>
            </a:r>
            <a:r>
              <a:rPr lang="en-US" sz="2400" dirty="0" err="1" smtClean="0">
                <a:latin typeface="Trebuchet MS"/>
                <a:cs typeface="Trebuchet MS"/>
              </a:rPr>
              <a:t>Vinothini</a:t>
            </a:r>
            <a:r>
              <a:rPr lang="en-US" sz="2400" dirty="0" smtClean="0">
                <a:latin typeface="Trebuchet MS"/>
                <a:cs typeface="Trebuchet MS"/>
              </a:rPr>
              <a:t> R</a:t>
            </a:r>
            <a:endParaRPr lang="en-US" sz="2400" dirty="0">
              <a:latin typeface="Trebuchet MS"/>
              <a:cs typeface="Trebuchet MS"/>
            </a:endParaRPr>
          </a:p>
          <a:p>
            <a:pPr marL="12700">
              <a:lnSpc>
                <a:spcPct val="100000"/>
              </a:lnSpc>
              <a:spcBef>
                <a:spcPts val="130"/>
              </a:spcBef>
            </a:pPr>
            <a:r>
              <a:rPr lang="en-US" sz="2400" b="1" dirty="0">
                <a:latin typeface="Trebuchet MS"/>
                <a:cs typeface="Trebuchet MS"/>
              </a:rPr>
              <a:t>Institute: </a:t>
            </a:r>
            <a:r>
              <a:rPr lang="en-US" sz="2400" dirty="0">
                <a:latin typeface="Trebuchet MS"/>
                <a:cs typeface="Trebuchet MS"/>
              </a:rPr>
              <a:t>Madras Institute of Technology</a:t>
            </a:r>
          </a:p>
          <a:p>
            <a:pPr marL="12700">
              <a:lnSpc>
                <a:spcPct val="100000"/>
              </a:lnSpc>
              <a:spcBef>
                <a:spcPts val="130"/>
              </a:spcBef>
            </a:pPr>
            <a:r>
              <a:rPr lang="en-US" sz="2400" b="1" dirty="0">
                <a:latin typeface="Trebuchet MS"/>
                <a:cs typeface="Trebuchet MS"/>
              </a:rPr>
              <a:t>Department: </a:t>
            </a:r>
            <a:r>
              <a:rPr lang="en-US" sz="2400" dirty="0">
                <a:latin typeface="Trebuchet MS"/>
                <a:cs typeface="Trebuchet MS"/>
              </a:rPr>
              <a:t>Computer Science</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IMPLEMENTATION</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1"/>
            <a:ext cx="8585835" cy="4524315"/>
          </a:xfrm>
          <a:prstGeom prst="rect">
            <a:avLst/>
          </a:prstGeom>
          <a:noFill/>
        </p:spPr>
        <p:txBody>
          <a:bodyPr wrap="square" rtlCol="0">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project begins with data preparation, where a dataset containing images of various species is organized into training, validation, and testing sets. </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Next</a:t>
            </a:r>
            <a:r>
              <a:rPr lang="en-US" sz="2400" dirty="0">
                <a:latin typeface="Times New Roman" panose="02020603050405020304" pitchFamily="18" charset="0"/>
                <a:cs typeface="Times New Roman" panose="02020603050405020304" pitchFamily="18" charset="0"/>
              </a:rPr>
              <a:t>, a pre-trained base model, such as EfficientNetB4, is customized with additional layers for species classification. The model is trained on the training data, initially with frozen base layers and then with fine-tuning. </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Evaluation </a:t>
            </a:r>
            <a:r>
              <a:rPr lang="en-US" sz="2400" dirty="0">
                <a:latin typeface="Times New Roman" panose="02020603050405020304" pitchFamily="18" charset="0"/>
                <a:cs typeface="Times New Roman" panose="02020603050405020304" pitchFamily="18" charset="0"/>
              </a:rPr>
              <a:t>metrics like accuracy and F1-score are used to assess the model's performance on validation and test datasets. Finally, the trained model is deployed, and iterative improvements are made by experimenting with different architectures and techniques.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5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20200" y="1804987"/>
            <a:ext cx="2695574" cy="3248025"/>
          </a:xfrm>
          <a:prstGeom prst="rect">
            <a:avLst/>
          </a:prstGeom>
        </p:spPr>
      </p:pic>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RESULT</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sp>
        <p:nvSpPr>
          <p:cNvPr id="14" name="TextBox 13">
            <a:extLst>
              <a:ext uri="{FF2B5EF4-FFF2-40B4-BE49-F238E27FC236}">
                <a16:creationId xmlns:a16="http://schemas.microsoft.com/office/drawing/2014/main" id="{A9305563-DBBE-4169-86D0-EDDDDCE4452C}"/>
              </a:ext>
            </a:extLst>
          </p:cNvPr>
          <p:cNvSpPr txBox="1"/>
          <p:nvPr/>
        </p:nvSpPr>
        <p:spPr>
          <a:xfrm>
            <a:off x="583485" y="1686069"/>
            <a:ext cx="4017992" cy="369332"/>
          </a:xfrm>
          <a:prstGeom prst="rect">
            <a:avLst/>
          </a:prstGeom>
          <a:noFill/>
        </p:spPr>
        <p:txBody>
          <a:bodyPr wrap="square" rtlCol="0">
            <a:spAutoFit/>
          </a:bodyPr>
          <a:lstStyle/>
          <a:p>
            <a:r>
              <a:rPr lang="en-IN" b="1" dirty="0"/>
              <a:t>Model </a:t>
            </a:r>
            <a:r>
              <a:rPr lang="en-IN" b="1" dirty="0" smtClean="0"/>
              <a:t>Accuracy before fine tuning:</a:t>
            </a:r>
            <a:endParaRPr lang="en-IN" b="1" dirty="0"/>
          </a:p>
        </p:txBody>
      </p:sp>
      <p:pic>
        <p:nvPicPr>
          <p:cNvPr id="5" name="Picture 4"/>
          <p:cNvPicPr>
            <a:picLocks noChangeAspect="1"/>
          </p:cNvPicPr>
          <p:nvPr/>
        </p:nvPicPr>
        <p:blipFill>
          <a:blip r:embed="rId3"/>
          <a:stretch>
            <a:fillRect/>
          </a:stretch>
        </p:blipFill>
        <p:spPr>
          <a:xfrm>
            <a:off x="1600200" y="3844799"/>
            <a:ext cx="4034045" cy="1373599"/>
          </a:xfrm>
          <a:prstGeom prst="rect">
            <a:avLst/>
          </a:prstGeom>
        </p:spPr>
      </p:pic>
      <p:sp>
        <p:nvSpPr>
          <p:cNvPr id="12" name="TextBox 11">
            <a:extLst>
              <a:ext uri="{FF2B5EF4-FFF2-40B4-BE49-F238E27FC236}">
                <a16:creationId xmlns:a16="http://schemas.microsoft.com/office/drawing/2014/main" id="{A9305563-DBBE-4169-86D0-EDDDDCE4452C}"/>
              </a:ext>
            </a:extLst>
          </p:cNvPr>
          <p:cNvSpPr txBox="1"/>
          <p:nvPr/>
        </p:nvSpPr>
        <p:spPr>
          <a:xfrm>
            <a:off x="583485" y="3350800"/>
            <a:ext cx="4017992" cy="369332"/>
          </a:xfrm>
          <a:prstGeom prst="rect">
            <a:avLst/>
          </a:prstGeom>
          <a:noFill/>
        </p:spPr>
        <p:txBody>
          <a:bodyPr wrap="square" rtlCol="0">
            <a:spAutoFit/>
          </a:bodyPr>
          <a:lstStyle/>
          <a:p>
            <a:r>
              <a:rPr lang="en-IN" b="1" dirty="0"/>
              <a:t>Model </a:t>
            </a:r>
            <a:r>
              <a:rPr lang="en-IN" b="1" dirty="0" smtClean="0"/>
              <a:t>Accuracy after fine tuning:</a:t>
            </a:r>
            <a:endParaRPr lang="en-IN" b="1" dirty="0"/>
          </a:p>
        </p:txBody>
      </p:sp>
      <p:pic>
        <p:nvPicPr>
          <p:cNvPr id="7" name="Picture 6"/>
          <p:cNvPicPr>
            <a:picLocks noChangeAspect="1"/>
          </p:cNvPicPr>
          <p:nvPr/>
        </p:nvPicPr>
        <p:blipFill>
          <a:blip r:embed="rId4"/>
          <a:stretch>
            <a:fillRect/>
          </a:stretch>
        </p:blipFill>
        <p:spPr>
          <a:xfrm>
            <a:off x="1600200" y="2095178"/>
            <a:ext cx="3753144" cy="1232785"/>
          </a:xfrm>
          <a:prstGeom prst="rect">
            <a:avLst/>
          </a:prstGeom>
        </p:spPr>
      </p:pic>
      <p:sp>
        <p:nvSpPr>
          <p:cNvPr id="20" name="object 8">
            <a:extLst>
              <a:ext uri="{FF2B5EF4-FFF2-40B4-BE49-F238E27FC236}">
                <a16:creationId xmlns:a16="http://schemas.microsoft.com/office/drawing/2014/main" id="{65A890C6-C21C-43AC-AF3B-55ECB5A9407E}"/>
              </a:ext>
            </a:extLst>
          </p:cNvPr>
          <p:cNvSpPr txBox="1"/>
          <p:nvPr/>
        </p:nvSpPr>
        <p:spPr>
          <a:xfrm>
            <a:off x="685800" y="5541716"/>
            <a:ext cx="7165341" cy="632224"/>
          </a:xfrm>
          <a:prstGeom prst="rect">
            <a:avLst/>
          </a:prstGeom>
        </p:spPr>
        <p:txBody>
          <a:bodyPr vert="horz" wrap="square" lIns="0" tIns="16510" rIns="0" bIns="0" rtlCol="0">
            <a:spAutoFit/>
          </a:bodyPr>
          <a:lstStyle/>
          <a:p>
            <a:pPr marL="12700">
              <a:lnSpc>
                <a:spcPct val="100000"/>
              </a:lnSpc>
              <a:spcBef>
                <a:spcPts val="130"/>
              </a:spcBef>
            </a:pPr>
            <a:r>
              <a:rPr lang="en-IN" sz="2000" u="sng" spc="-20" dirty="0" smtClean="0">
                <a:solidFill>
                  <a:srgbClr val="006FC0"/>
                </a:solidFill>
                <a:uFill>
                  <a:solidFill>
                    <a:srgbClr val="006FC0"/>
                  </a:solidFill>
                </a:uFill>
                <a:latin typeface="Trebuchet MS"/>
                <a:cs typeface="Trebuchet MS"/>
              </a:rPr>
              <a:t>https://github.com/Vinothini7904/NM---gen-ai-Automated-Species-Classification-.git</a:t>
            </a:r>
            <a:endParaRPr sz="2000"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dirty="0"/>
              <a:t>CONCLUSION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3" name="TextBox 2">
            <a:extLst>
              <a:ext uri="{FF2B5EF4-FFF2-40B4-BE49-F238E27FC236}">
                <a16:creationId xmlns:a16="http://schemas.microsoft.com/office/drawing/2014/main" id="{998A39A3-14AF-475F-9801-CD9812B0F575}"/>
              </a:ext>
            </a:extLst>
          </p:cNvPr>
          <p:cNvSpPr txBox="1"/>
          <p:nvPr/>
        </p:nvSpPr>
        <p:spPr>
          <a:xfrm>
            <a:off x="2627590" y="1752600"/>
            <a:ext cx="6059210" cy="4185761"/>
          </a:xfrm>
          <a:prstGeom prst="rect">
            <a:avLst/>
          </a:prstGeom>
          <a:noFill/>
        </p:spPr>
        <p:txBody>
          <a:bodyPr wrap="square" rtlCol="0">
            <a:spAutoFit/>
          </a:bodyPr>
          <a:lstStyle/>
          <a:p>
            <a:pPr algn="just"/>
            <a:r>
              <a:rPr lang="en-US" sz="1900" dirty="0">
                <a:latin typeface="Times New Roman" panose="02020603050405020304" pitchFamily="18" charset="0"/>
                <a:cs typeface="Times New Roman" panose="02020603050405020304" pitchFamily="18" charset="0"/>
              </a:rPr>
              <a:t>In conclusion, the species classification project involves a systematic approach to building, training, evaluating, and deploying a deep learning model for classifying images of various species. Beginning with data preparation and model construction, the project progresses through training and evaluation phases to assess the model's performance. The deployment phase ensures the model is integrated into a production environment for real-world use. Through continuous monitoring and iterative improvement, the model can be refined to achieve optimal performance and accuracy in species classification tasks. Overall, the project highlights the importance of thorough data preparation, model customization, and ongoing optimization to develop an effective and reliable species classification solution.</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1" y="2819400"/>
            <a:ext cx="3733800" cy="752129"/>
          </a:xfrm>
          <a:prstGeom prst="rect">
            <a:avLst/>
          </a:prstGeom>
        </p:spPr>
        <p:txBody>
          <a:bodyPr vert="horz" wrap="square" lIns="0" tIns="13335" rIns="0" bIns="0" rtlCol="0">
            <a:spAutoFit/>
          </a:bodyPr>
          <a:lstStyle/>
          <a:p>
            <a:pPr marL="209550">
              <a:lnSpc>
                <a:spcPct val="100000"/>
              </a:lnSpc>
              <a:spcBef>
                <a:spcPts val="105"/>
              </a:spcBef>
            </a:pPr>
            <a:r>
              <a:rPr lang="en-IN" spc="-60" dirty="0"/>
              <a:t>THANK YOU</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OVERVIEW</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2895780A-7BB2-4A71-8D76-96949EA041C7}"/>
              </a:ext>
            </a:extLst>
          </p:cNvPr>
          <p:cNvSpPr txBox="1"/>
          <p:nvPr/>
        </p:nvSpPr>
        <p:spPr>
          <a:xfrm>
            <a:off x="1906682" y="1635097"/>
            <a:ext cx="5059999" cy="3780522"/>
          </a:xfrm>
          <a:prstGeom prst="rect">
            <a:avLst/>
          </a:prstGeom>
          <a:noFill/>
        </p:spPr>
        <p:txBody>
          <a:bodyPr wrap="square" rtlCol="0">
            <a:spAutoFit/>
          </a:bodyPr>
          <a:lstStyle/>
          <a:p>
            <a:pPr marL="342900" indent="-342900" algn="l">
              <a:lnSpc>
                <a:spcPct val="150000"/>
              </a:lnSpc>
              <a:buFont typeface="+mj-lt"/>
              <a:buAutoNum type="arabicPeriod"/>
            </a:pPr>
            <a:r>
              <a:rPr lang="en-IN" b="1" dirty="0"/>
              <a:t>PROBLEM STATEMENT</a:t>
            </a:r>
          </a:p>
          <a:p>
            <a:pPr marL="342900" indent="-342900" algn="l">
              <a:lnSpc>
                <a:spcPct val="150000"/>
              </a:lnSpc>
              <a:buFont typeface="+mj-lt"/>
              <a:buAutoNum type="arabicPeriod"/>
            </a:pPr>
            <a:r>
              <a:rPr lang="en-IN" b="1" dirty="0"/>
              <a:t>OBJECTIVES</a:t>
            </a:r>
          </a:p>
          <a:p>
            <a:pPr marL="342900" indent="-342900" algn="l">
              <a:lnSpc>
                <a:spcPct val="150000"/>
              </a:lnSpc>
              <a:buFont typeface="+mj-lt"/>
              <a:buAutoNum type="arabicPeriod"/>
            </a:pPr>
            <a:r>
              <a:rPr lang="en-IN" b="1" dirty="0"/>
              <a:t>PROPOSED SYSTEM / SOLUTION</a:t>
            </a:r>
          </a:p>
          <a:p>
            <a:pPr marL="342900" indent="-342900" algn="l">
              <a:lnSpc>
                <a:spcPct val="150000"/>
              </a:lnSpc>
              <a:buFont typeface="+mj-lt"/>
              <a:buAutoNum type="arabicPeriod"/>
            </a:pPr>
            <a:r>
              <a:rPr lang="en-IN" b="1" dirty="0"/>
              <a:t>SYSTEM APPROACH</a:t>
            </a:r>
          </a:p>
          <a:p>
            <a:pPr marL="342900" indent="-342900" algn="l">
              <a:lnSpc>
                <a:spcPct val="150000"/>
              </a:lnSpc>
              <a:buFont typeface="+mj-lt"/>
              <a:buAutoNum type="arabicPeriod"/>
            </a:pPr>
            <a:r>
              <a:rPr lang="en-IN" b="1" dirty="0"/>
              <a:t>ALGORITHM AND DEPLOYMENT</a:t>
            </a:r>
          </a:p>
          <a:p>
            <a:pPr marL="342900" indent="-342900" algn="l">
              <a:lnSpc>
                <a:spcPct val="150000"/>
              </a:lnSpc>
              <a:buFont typeface="+mj-lt"/>
              <a:buAutoNum type="arabicPeriod"/>
            </a:pPr>
            <a:r>
              <a:rPr lang="en-IN" b="1" dirty="0"/>
              <a:t>IMPLEMENTATION</a:t>
            </a:r>
          </a:p>
          <a:p>
            <a:pPr marL="342900" indent="-342900" algn="l">
              <a:lnSpc>
                <a:spcPct val="150000"/>
              </a:lnSpc>
              <a:buFont typeface="+mj-lt"/>
              <a:buAutoNum type="arabicPeriod"/>
            </a:pPr>
            <a:r>
              <a:rPr lang="en-IN" b="1" dirty="0"/>
              <a:t>RESULT</a:t>
            </a:r>
          </a:p>
          <a:p>
            <a:pPr marL="342900" indent="-342900" algn="l">
              <a:lnSpc>
                <a:spcPct val="150000"/>
              </a:lnSpc>
              <a:buFont typeface="+mj-lt"/>
              <a:buAutoNum type="arabicPeriod"/>
            </a:pPr>
            <a:r>
              <a:rPr lang="en-IN" b="1" dirty="0"/>
              <a:t>CONCLUSION</a:t>
            </a:r>
          </a:p>
          <a:p>
            <a:pPr marL="342900" indent="-342900" algn="l">
              <a:lnSpc>
                <a:spcPct val="150000"/>
              </a:lnSpc>
              <a:buFont typeface="+mj-lt"/>
              <a:buAutoNum type="arabicPeriod"/>
            </a:pPr>
            <a:r>
              <a:rPr lang="en-IN" b="1"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399" y="3581400"/>
            <a:ext cx="2600325" cy="26098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11" name="TextBox 10">
            <a:extLst>
              <a:ext uri="{FF2B5EF4-FFF2-40B4-BE49-F238E27FC236}">
                <a16:creationId xmlns:a16="http://schemas.microsoft.com/office/drawing/2014/main" id="{0E458DDA-53A7-469A-9E21-3AF526BAF635}"/>
              </a:ext>
            </a:extLst>
          </p:cNvPr>
          <p:cNvSpPr txBox="1"/>
          <p:nvPr/>
        </p:nvSpPr>
        <p:spPr>
          <a:xfrm>
            <a:off x="827145" y="1710912"/>
            <a:ext cx="6993746"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Maintaining biodiversity is vital for ecosystem stability, but species identification is challenging, with millions unidentified. Traditional methods are labor-intensive, prompting the adoption of machine learning and computer vision. Leveraging Convolutional Neural Networks (CNNs), particularly the EfficientNetB4 architecture, enables efficient species identification. The project implements a Python script for image classification using transfer learning with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It encompasses data preprocessing, model construction, training, fine-tuning, and evaluation, with visualization of training progress and metrics computation.</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5751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dirty="0"/>
              <a:t>OBJECTIVES</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Rounded Corners 10">
            <a:extLst>
              <a:ext uri="{FF2B5EF4-FFF2-40B4-BE49-F238E27FC236}">
                <a16:creationId xmlns:a16="http://schemas.microsoft.com/office/drawing/2014/main" id="{96EB696A-91B7-4BB5-AD62-6224602EB230}"/>
              </a:ext>
            </a:extLst>
          </p:cNvPr>
          <p:cNvSpPr/>
          <p:nvPr/>
        </p:nvSpPr>
        <p:spPr>
          <a:xfrm>
            <a:off x="1752601" y="1492221"/>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ln w="0"/>
                <a:solidFill>
                  <a:schemeClr val="tx1"/>
                </a:solidFill>
                <a:latin typeface="Times New Roman" panose="02020603050405020304" pitchFamily="18" charset="0"/>
                <a:cs typeface="Times New Roman" panose="02020603050405020304" pitchFamily="18" charset="0"/>
              </a:rPr>
              <a:t>Develop a Python script for species classification through image analysis using transfer learning with the EfficientNetB4 architecture.</a:t>
            </a:r>
            <a:endParaRPr lang="en-IN" dirty="0">
              <a:ln w="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3485A21-A10B-4D52-B7D7-FE2A10FEB743}"/>
              </a:ext>
            </a:extLst>
          </p:cNvPr>
          <p:cNvSpPr/>
          <p:nvPr/>
        </p:nvSpPr>
        <p:spPr>
          <a:xfrm>
            <a:off x="1726325" y="3196547"/>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Streamline the process of evaluating the model's performance and visualizing its training progress to facilitate model iteration and improvement.</a:t>
            </a:r>
          </a:p>
        </p:txBody>
      </p:sp>
      <p:sp>
        <p:nvSpPr>
          <p:cNvPr id="13" name="Rectangle: Rounded Corners 12">
            <a:extLst>
              <a:ext uri="{FF2B5EF4-FFF2-40B4-BE49-F238E27FC236}">
                <a16:creationId xmlns:a16="http://schemas.microsoft.com/office/drawing/2014/main" id="{4E5F2931-08E1-4538-BB8B-98A57FFD6BE3}"/>
              </a:ext>
            </a:extLst>
          </p:cNvPr>
          <p:cNvSpPr/>
          <p:nvPr/>
        </p:nvSpPr>
        <p:spPr>
          <a:xfrm>
            <a:off x="1726325" y="4867275"/>
            <a:ext cx="5791200" cy="14478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Create a deployable system that can be integrated into various applications, enabling seamless use of the image classification model.</a:t>
            </a:r>
          </a:p>
          <a:p>
            <a:pPr algn="just"/>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IN" sz="3200" dirty="0"/>
              <a:t>PROPOSED SYSTEM/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801ADE2F-BD8D-4BD3-8FF9-FC5DABBBD894}"/>
              </a:ext>
            </a:extLst>
          </p:cNvPr>
          <p:cNvSpPr txBox="1"/>
          <p:nvPr/>
        </p:nvSpPr>
        <p:spPr>
          <a:xfrm>
            <a:off x="713390" y="1981200"/>
            <a:ext cx="80391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proposed solution utilizes transfer learning with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and the EfficientNetB4 architecture to create an effective image classification system. It involves data preprocessing, model construction using EfficientNetB4 with additional layers for classification and dropout regularization, training on the dataset, fine-tuning, evaluation using metrics like accuracy, precision, recall, and F1-score, visualization of training progress, and deployment for real-world applications.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7ADA-8644-4134-93A0-AD298A62D1FB}"/>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721E8277-29B5-4974-B072-00AFEF471F75}"/>
              </a:ext>
            </a:extLst>
          </p:cNvPr>
          <p:cNvSpPr txBox="1"/>
          <p:nvPr/>
        </p:nvSpPr>
        <p:spPr>
          <a:xfrm>
            <a:off x="1566544" y="1806921"/>
            <a:ext cx="7747635" cy="3970318"/>
          </a:xfrm>
          <a:prstGeom prst="rect">
            <a:avLst/>
          </a:prstGeom>
          <a:noFill/>
        </p:spPr>
        <p:txBody>
          <a:bodyPr wrap="square" rtlCol="0">
            <a:spAutoFit/>
          </a:bodyPr>
          <a:lstStyle/>
          <a:p>
            <a:pPr>
              <a:lnSpc>
                <a:spcPct val="150000"/>
              </a:lnSpc>
            </a:pPr>
            <a:r>
              <a:rPr lang="en-IN" sz="2800" b="1" dirty="0"/>
              <a:t>HARDWARE REQUIREMENTS:</a:t>
            </a:r>
          </a:p>
          <a:p>
            <a:pPr marL="342900" indent="-342900">
              <a:lnSpc>
                <a:spcPct val="150000"/>
              </a:lnSpc>
              <a:buFont typeface="+mj-lt"/>
              <a:buAutoNum type="arabicPeriod"/>
            </a:pPr>
            <a:r>
              <a:rPr lang="en-IN" sz="2800" dirty="0"/>
              <a:t>Standard laptop / computer</a:t>
            </a:r>
          </a:p>
          <a:p>
            <a:pPr marL="342900" indent="-342900">
              <a:lnSpc>
                <a:spcPct val="150000"/>
              </a:lnSpc>
              <a:buFont typeface="+mj-lt"/>
              <a:buAutoNum type="arabicPeriod"/>
            </a:pPr>
            <a:r>
              <a:rPr lang="en-IN" sz="2800" dirty="0" smtClean="0"/>
              <a:t>Memory(RAM)</a:t>
            </a:r>
            <a:endParaRPr lang="en-IN" sz="2800" dirty="0"/>
          </a:p>
          <a:p>
            <a:pPr marL="342900" indent="-342900">
              <a:lnSpc>
                <a:spcPct val="150000"/>
              </a:lnSpc>
              <a:buFont typeface="+mj-lt"/>
              <a:buAutoNum type="arabicPeriod"/>
            </a:pPr>
            <a:r>
              <a:rPr lang="en-IN" sz="2800" dirty="0"/>
              <a:t>Internet Connection</a:t>
            </a:r>
          </a:p>
          <a:p>
            <a:pPr marL="342900" indent="-342900">
              <a:lnSpc>
                <a:spcPct val="150000"/>
              </a:lnSpc>
              <a:buFont typeface="+mj-lt"/>
              <a:buAutoNum type="arabicPeriod"/>
            </a:pPr>
            <a:r>
              <a:rPr lang="en-IN" sz="2800" dirty="0" smtClean="0"/>
              <a:t>Storage</a:t>
            </a:r>
          </a:p>
          <a:p>
            <a:pPr marL="342900" indent="-342900">
              <a:lnSpc>
                <a:spcPct val="150000"/>
              </a:lnSpc>
              <a:buFont typeface="+mj-lt"/>
              <a:buAutoNum type="arabicPeriod"/>
            </a:pPr>
            <a:r>
              <a:rPr lang="en-IN" sz="2800" dirty="0" smtClean="0"/>
              <a:t>GPU</a:t>
            </a:r>
            <a:endParaRPr lang="en-IN" sz="2800" dirty="0"/>
          </a:p>
        </p:txBody>
      </p:sp>
    </p:spTree>
    <p:extLst>
      <p:ext uri="{BB962C8B-B14F-4D97-AF65-F5344CB8AC3E}">
        <p14:creationId xmlns:p14="http://schemas.microsoft.com/office/powerpoint/2010/main" val="279971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6DDF-B6CE-4139-BD9B-8CEBC698C7E8}"/>
              </a:ext>
            </a:extLst>
          </p:cNvPr>
          <p:cNvSpPr>
            <a:spLocks noGrp="1"/>
          </p:cNvSpPr>
          <p:nvPr>
            <p:ph type="title"/>
          </p:nvPr>
        </p:nvSpPr>
        <p:spPr>
          <a:xfrm>
            <a:off x="558165" y="385444"/>
            <a:ext cx="9764395" cy="738664"/>
          </a:xfrm>
        </p:spPr>
        <p:txBody>
          <a:bodyPr/>
          <a:lstStyle/>
          <a:p>
            <a:r>
              <a:rPr lang="en-IN" dirty="0"/>
              <a:t>SYSTEM APPROACH</a:t>
            </a:r>
          </a:p>
        </p:txBody>
      </p:sp>
      <p:sp>
        <p:nvSpPr>
          <p:cNvPr id="3" name="TextBox 2">
            <a:extLst>
              <a:ext uri="{FF2B5EF4-FFF2-40B4-BE49-F238E27FC236}">
                <a16:creationId xmlns:a16="http://schemas.microsoft.com/office/drawing/2014/main" id="{C3FDFEF4-875F-4BD2-9DE0-6401782053E9}"/>
              </a:ext>
            </a:extLst>
          </p:cNvPr>
          <p:cNvSpPr txBox="1"/>
          <p:nvPr/>
        </p:nvSpPr>
        <p:spPr>
          <a:xfrm>
            <a:off x="1371600" y="1676400"/>
            <a:ext cx="7671435" cy="3323987"/>
          </a:xfrm>
          <a:prstGeom prst="rect">
            <a:avLst/>
          </a:prstGeom>
          <a:noFill/>
        </p:spPr>
        <p:txBody>
          <a:bodyPr wrap="square" rtlCol="0">
            <a:spAutoFit/>
          </a:bodyPr>
          <a:lstStyle/>
          <a:p>
            <a:pPr>
              <a:lnSpc>
                <a:spcPct val="150000"/>
              </a:lnSpc>
            </a:pPr>
            <a:r>
              <a:rPr lang="en-IN" sz="2800" b="1" dirty="0"/>
              <a:t>SOFTWARE REQUIREMENTS:</a:t>
            </a:r>
          </a:p>
          <a:p>
            <a:pPr marL="342900" indent="-342900">
              <a:lnSpc>
                <a:spcPct val="150000"/>
              </a:lnSpc>
              <a:buFont typeface="+mj-lt"/>
              <a:buAutoNum type="arabicPeriod"/>
            </a:pPr>
            <a:r>
              <a:rPr lang="en-US" sz="2800" dirty="0"/>
              <a:t>Python</a:t>
            </a:r>
          </a:p>
          <a:p>
            <a:pPr marL="342900" indent="-342900">
              <a:lnSpc>
                <a:spcPct val="150000"/>
              </a:lnSpc>
              <a:buFont typeface="+mj-lt"/>
              <a:buAutoNum type="arabicPeriod"/>
            </a:pPr>
            <a:r>
              <a:rPr lang="en-US" sz="2800" dirty="0" err="1" smtClean="0"/>
              <a:t>TensorFlow</a:t>
            </a:r>
            <a:endParaRPr lang="en-US" sz="2800" dirty="0"/>
          </a:p>
          <a:p>
            <a:pPr marL="342900" indent="-342900">
              <a:lnSpc>
                <a:spcPct val="150000"/>
              </a:lnSpc>
              <a:buFont typeface="+mj-lt"/>
              <a:buAutoNum type="arabicPeriod"/>
            </a:pPr>
            <a:r>
              <a:rPr lang="en-US" sz="2800" dirty="0" err="1"/>
              <a:t>Keras</a:t>
            </a:r>
            <a:endParaRPr lang="en-US" sz="2800" dirty="0"/>
          </a:p>
          <a:p>
            <a:pPr marL="342900" indent="-342900">
              <a:lnSpc>
                <a:spcPct val="150000"/>
              </a:lnSpc>
              <a:buFont typeface="+mj-lt"/>
              <a:buAutoNum type="arabicPeriod"/>
            </a:pPr>
            <a:r>
              <a:rPr lang="en-US" sz="2800" dirty="0" err="1"/>
              <a:t>Jupyter</a:t>
            </a:r>
            <a:r>
              <a:rPr lang="en-US" sz="2800" dirty="0"/>
              <a:t> Notebook</a:t>
            </a:r>
          </a:p>
        </p:txBody>
      </p:sp>
    </p:spTree>
    <p:extLst>
      <p:ext uri="{BB962C8B-B14F-4D97-AF65-F5344CB8AC3E}">
        <p14:creationId xmlns:p14="http://schemas.microsoft.com/office/powerpoint/2010/main" val="267970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58165" y="1371600"/>
            <a:ext cx="8585835" cy="5355312"/>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Data Preparation:</a:t>
            </a:r>
            <a:endParaRPr lang="en-US" sz="1900" dirty="0">
              <a:latin typeface="Times New Roman" panose="02020603050405020304" pitchFamily="18" charset="0"/>
              <a:cs typeface="Times New Roman" panose="02020603050405020304" pitchFamily="18" charset="0"/>
            </a:endParaRPr>
          </a:p>
          <a:p>
            <a:pPr marL="285750" lvl="6"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Collect a dataset of images containing different species.</a:t>
            </a:r>
          </a:p>
          <a:p>
            <a:pPr marL="285750" lvl="6"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Split the dataset into training, validation, and test sets.</a:t>
            </a:r>
          </a:p>
          <a:p>
            <a:pPr marL="285750" lvl="6"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Apply data augmentation techniques to the training data to increase its diversity.</a:t>
            </a:r>
          </a:p>
          <a:p>
            <a:r>
              <a:rPr lang="en-US" sz="1900" b="1" dirty="0">
                <a:latin typeface="Times New Roman" panose="02020603050405020304" pitchFamily="18" charset="0"/>
                <a:cs typeface="Times New Roman" panose="02020603050405020304" pitchFamily="18" charset="0"/>
              </a:rPr>
              <a:t>Model Construction:</a:t>
            </a:r>
            <a:endParaRPr lang="en-US" sz="1900" dirty="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Choose a pre-trained base model (e.g., EfficientNetB4) suitable for transfer learning.</a:t>
            </a:r>
          </a:p>
          <a:p>
            <a:pPr marL="285750" lvl="2"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Add custom layers on top of the base model to adapt it for species classification.</a:t>
            </a:r>
          </a:p>
          <a:p>
            <a:pPr marL="285750" lvl="2"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Compile the model with appropriate loss function, optimizer, and metrics.</a:t>
            </a:r>
          </a:p>
          <a:p>
            <a:r>
              <a:rPr lang="en-US" sz="1900" b="1" dirty="0">
                <a:latin typeface="Times New Roman" panose="02020603050405020304" pitchFamily="18" charset="0"/>
                <a:cs typeface="Times New Roman" panose="02020603050405020304" pitchFamily="18" charset="0"/>
              </a:rPr>
              <a:t>Model Training:</a:t>
            </a:r>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Train the model on the training data:</a:t>
            </a:r>
          </a:p>
          <a:p>
            <a:pPr marL="2857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Initially, train with frozen base layers for a few epochs to allow the custom head layers to learn task-specific features.</a:t>
            </a:r>
          </a:p>
          <a:p>
            <a:pPr marL="2857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Fine-tune the model by unfreezing some layers of the base model and continuing training with a lower learning rate to fine-tune the learned features.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Monitor training and validation metrics (loss and accuracy) to assess the model's performance and prevent overfitting.</a:t>
            </a:r>
          </a:p>
          <a:p>
            <a:pPr algn="just"/>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92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6F-F6A1-47EE-96A7-ADFD0AAB2E08}"/>
              </a:ext>
            </a:extLst>
          </p:cNvPr>
          <p:cNvSpPr>
            <a:spLocks noGrp="1"/>
          </p:cNvSpPr>
          <p:nvPr>
            <p:ph type="title"/>
          </p:nvPr>
        </p:nvSpPr>
        <p:spPr>
          <a:xfrm>
            <a:off x="558165" y="385444"/>
            <a:ext cx="9764395" cy="738664"/>
          </a:xfrm>
        </p:spPr>
        <p:txBody>
          <a:bodyPr/>
          <a:lstStyle/>
          <a:p>
            <a:r>
              <a:rPr lang="en-IN" dirty="0"/>
              <a:t>ALGORITHM AND DEPLOYMENT</a:t>
            </a:r>
          </a:p>
        </p:txBody>
      </p:sp>
      <p:sp>
        <p:nvSpPr>
          <p:cNvPr id="3" name="TextBox 2">
            <a:extLst>
              <a:ext uri="{FF2B5EF4-FFF2-40B4-BE49-F238E27FC236}">
                <a16:creationId xmlns:a16="http://schemas.microsoft.com/office/drawing/2014/main" id="{CD0AF31B-6150-46E8-84DE-46A99A6CBE09}"/>
              </a:ext>
            </a:extLst>
          </p:cNvPr>
          <p:cNvSpPr txBox="1"/>
          <p:nvPr/>
        </p:nvSpPr>
        <p:spPr>
          <a:xfrm>
            <a:off x="544310" y="1371600"/>
            <a:ext cx="8585835" cy="4801314"/>
          </a:xfrm>
          <a:prstGeom prst="rect">
            <a:avLst/>
          </a:prstGeom>
          <a:noFill/>
        </p:spPr>
        <p:txBody>
          <a:bodyPr wrap="square" rtlCol="0">
            <a:spAutoFit/>
          </a:bodyPr>
          <a:lstStyle/>
          <a:p>
            <a:r>
              <a:rPr lang="en-US" sz="1700" b="1" dirty="0">
                <a:latin typeface="Times New Roman" panose="02020603050405020304" pitchFamily="18" charset="0"/>
                <a:cs typeface="Times New Roman" panose="02020603050405020304" pitchFamily="18" charset="0"/>
              </a:rPr>
              <a:t>Evaluation and Validation</a:t>
            </a:r>
            <a:r>
              <a:rPr lang="en-US" sz="1700" b="1"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Evaluate </a:t>
            </a:r>
            <a:r>
              <a:rPr lang="en-US" sz="1700" dirty="0">
                <a:latin typeface="Times New Roman" panose="02020603050405020304" pitchFamily="18" charset="0"/>
                <a:cs typeface="Times New Roman" panose="02020603050405020304" pitchFamily="18" charset="0"/>
              </a:rPr>
              <a:t>the trained model on the validation and test datasets to assess its performance:</a:t>
            </a:r>
          </a:p>
          <a:p>
            <a:pPr marL="2857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Calculate metrics such as accuracy, precision, recall, and F1-score using the validation and test data.</a:t>
            </a:r>
          </a:p>
          <a:p>
            <a:pPr marL="2857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Visualize the model's performance using loss curves and classification results.</a:t>
            </a:r>
          </a:p>
          <a:p>
            <a:r>
              <a:rPr lang="en-US" sz="1700" b="1" dirty="0">
                <a:latin typeface="Times New Roman" panose="02020603050405020304" pitchFamily="18" charset="0"/>
                <a:cs typeface="Times New Roman" panose="02020603050405020304" pitchFamily="18" charset="0"/>
              </a:rPr>
              <a:t>Deployment:</a:t>
            </a:r>
            <a:endParaRPr lang="en-US" sz="1700"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Save the trained model in a deployable format (e.g., </a:t>
            </a: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SavedModel</a:t>
            </a:r>
            <a:r>
              <a:rPr lang="en-US" sz="1700" dirty="0">
                <a:latin typeface="Times New Roman" panose="02020603050405020304" pitchFamily="18" charset="0"/>
                <a:cs typeface="Times New Roman" panose="02020603050405020304" pitchFamily="18" charset="0"/>
              </a:rPr>
              <a:t> or HDF5).</a:t>
            </a:r>
          </a:p>
          <a:p>
            <a:pPr marL="2857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Deploy the model to a production environment:</a:t>
            </a:r>
          </a:p>
          <a:p>
            <a:pPr marL="2857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Integrate the model with a deployment platform such as </a:t>
            </a: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 Serving, </a:t>
            </a: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 Lite, or TensorFlow.js.</a:t>
            </a:r>
          </a:p>
          <a:p>
            <a:pPr marL="2857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Expose an API endpoint for making predictions using the deployed model.</a:t>
            </a:r>
          </a:p>
          <a:p>
            <a:pPr marL="285750" lvl="2"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Monitor the deployed model's performance and update it periodically with new data.</a:t>
            </a:r>
          </a:p>
          <a:p>
            <a:r>
              <a:rPr lang="en-US" sz="1700" b="1" dirty="0">
                <a:latin typeface="Times New Roman" panose="02020603050405020304" pitchFamily="18" charset="0"/>
                <a:cs typeface="Times New Roman" panose="02020603050405020304" pitchFamily="18" charset="0"/>
              </a:rPr>
              <a:t>Iterative Improvement:</a:t>
            </a:r>
            <a:endParaRPr lang="en-US" sz="1700" dirty="0">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Iterate on the model training and evaluation process to improve the model's performance:</a:t>
            </a:r>
          </a:p>
          <a:p>
            <a:pPr marL="285750" lvl="4"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Experiment with different base models, architectures, and </a:t>
            </a:r>
            <a:r>
              <a:rPr lang="en-US" sz="1700" dirty="0" err="1">
                <a:latin typeface="Times New Roman" panose="02020603050405020304" pitchFamily="18" charset="0"/>
                <a:cs typeface="Times New Roman" panose="02020603050405020304" pitchFamily="18" charset="0"/>
              </a:rPr>
              <a:t>hyperparameters</a:t>
            </a:r>
            <a:r>
              <a:rPr lang="en-US" sz="1700" dirty="0">
                <a:latin typeface="Times New Roman" panose="02020603050405020304" pitchFamily="18" charset="0"/>
                <a:cs typeface="Times New Roman" panose="02020603050405020304" pitchFamily="18" charset="0"/>
              </a:rPr>
              <a:t>.</a:t>
            </a:r>
          </a:p>
          <a:p>
            <a:pPr marL="285750" lvl="4"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Collect more data or fine-tune data augmentation techniques.</a:t>
            </a:r>
          </a:p>
          <a:p>
            <a:pPr marL="285750" lvl="4"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Regularly evaluate the model's performance and make adjustments as needed.</a:t>
            </a:r>
          </a:p>
          <a:p>
            <a:pPr marL="285750" lvl="2"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71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891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PowerPoint Presentation</vt:lpstr>
      <vt:lpstr>OVERVIEW</vt:lpstr>
      <vt:lpstr>PROBLEM STATEMENT</vt:lpstr>
      <vt:lpstr>OBJECTIVES</vt:lpstr>
      <vt:lpstr>PROPOSED SYSTEM/ SOLUTION</vt:lpstr>
      <vt:lpstr>SYSTEM APPROACH</vt:lpstr>
      <vt:lpstr>SYSTEM APPROACH</vt:lpstr>
      <vt:lpstr>ALGORITHM AND DEPLOYMENT</vt:lpstr>
      <vt:lpstr>ALGORITHM AND DEPLOYMENT</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Jegathesan Arjunan</dc:creator>
  <cp:lastModifiedBy>VINOTHINI R</cp:lastModifiedBy>
  <cp:revision>24</cp:revision>
  <dcterms:created xsi:type="dcterms:W3CDTF">2024-04-05T08:30:55Z</dcterms:created>
  <dcterms:modified xsi:type="dcterms:W3CDTF">2024-04-28T13:55:24Z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