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0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7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22" y="1579958"/>
            <a:ext cx="7908105" cy="2550877"/>
          </a:xfrm>
        </p:spPr>
        <p:txBody>
          <a:bodyPr/>
          <a:lstStyle/>
          <a:p>
            <a:r>
              <a:rPr dirty="0" smtClean="0">
                <a:latin typeface="Gill Sans MT" panose="020B0502020104020203" pitchFamily="34" charset="0"/>
              </a:rPr>
              <a:t>Data Science Lifecycle &amp; Tools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Presented BY 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Veda Vinothini S</a:t>
            </a:r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Tools: Data Processing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067182" cy="3530600"/>
          </a:xfrm>
        </p:spPr>
        <p:txBody>
          <a:bodyPr/>
          <a:lstStyle/>
          <a:p>
            <a:r>
              <a:rPr dirty="0" smtClean="0"/>
              <a:t>Data Processing: </a:t>
            </a:r>
            <a:r>
              <a:rPr dirty="0"/>
              <a:t>Pandas, </a:t>
            </a:r>
            <a:r>
              <a:rPr dirty="0" err="1"/>
              <a:t>NumPy</a:t>
            </a:r>
            <a:r>
              <a:rPr dirty="0"/>
              <a:t>, </a:t>
            </a:r>
            <a:r>
              <a:rPr dirty="0" err="1"/>
              <a:t>Dask</a:t>
            </a:r>
            <a:r>
              <a:rPr dirty="0"/>
              <a:t>, </a:t>
            </a:r>
            <a:r>
              <a:rPr dirty="0" err="1"/>
              <a:t>PySpark</a:t>
            </a:r>
            <a:endParaRPr dirty="0"/>
          </a:p>
          <a:p>
            <a:r>
              <a:rPr dirty="0" smtClean="0"/>
              <a:t>Data Cleaning: </a:t>
            </a:r>
            <a:r>
              <a:rPr dirty="0" err="1"/>
              <a:t>OpenRefine</a:t>
            </a:r>
            <a:r>
              <a:rPr dirty="0"/>
              <a:t>, Feature-engine, </a:t>
            </a:r>
            <a:r>
              <a:rPr dirty="0" err="1"/>
              <a:t>Scikit</a:t>
            </a:r>
            <a:r>
              <a:rPr dirty="0"/>
              <a:t>-Learn preprocessing</a:t>
            </a:r>
          </a:p>
          <a:p>
            <a:r>
              <a:rPr dirty="0" smtClean="0"/>
              <a:t>Data Visualization: </a:t>
            </a:r>
            <a:r>
              <a:rPr dirty="0" err="1"/>
              <a:t>Matplotlib</a:t>
            </a:r>
            <a:r>
              <a:rPr dirty="0"/>
              <a:t>, </a:t>
            </a:r>
            <a:r>
              <a:rPr dirty="0" err="1"/>
              <a:t>Seaborn</a:t>
            </a:r>
            <a:r>
              <a:rPr dirty="0"/>
              <a:t>, </a:t>
            </a:r>
            <a:r>
              <a:rPr dirty="0" err="1"/>
              <a:t>Plotly</a:t>
            </a:r>
            <a:r>
              <a:rPr dirty="0"/>
              <a:t>, Tableau, Power BI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Tools: Machine Learning &amp;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7036" cy="3530600"/>
          </a:xfrm>
        </p:spPr>
        <p:txBody>
          <a:bodyPr/>
          <a:lstStyle/>
          <a:p>
            <a:r>
              <a:rPr dirty="0" smtClean="0"/>
              <a:t>ML Libraries: </a:t>
            </a:r>
            <a:r>
              <a:rPr dirty="0" err="1"/>
              <a:t>Scikit</a:t>
            </a:r>
            <a:r>
              <a:rPr dirty="0"/>
              <a:t>-Learn,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LightGBM</a:t>
            </a:r>
            <a:endParaRPr dirty="0"/>
          </a:p>
          <a:p>
            <a:r>
              <a:rPr dirty="0" smtClean="0"/>
              <a:t>Deep Learning: </a:t>
            </a:r>
            <a:r>
              <a:rPr dirty="0" err="1"/>
              <a:t>TensorFlow</a:t>
            </a:r>
            <a:r>
              <a:rPr dirty="0"/>
              <a:t>, </a:t>
            </a:r>
            <a:r>
              <a:rPr dirty="0" err="1"/>
              <a:t>PyTorch</a:t>
            </a:r>
            <a:r>
              <a:rPr dirty="0"/>
              <a:t>, </a:t>
            </a:r>
            <a:r>
              <a:rPr dirty="0" err="1"/>
              <a:t>Keras</a:t>
            </a:r>
            <a:endParaRPr dirty="0"/>
          </a:p>
          <a:p>
            <a:r>
              <a:rPr dirty="0" smtClean="0"/>
              <a:t>NLP Tools: </a:t>
            </a:r>
            <a:r>
              <a:rPr dirty="0" err="1"/>
              <a:t>SpaCy</a:t>
            </a:r>
            <a:r>
              <a:rPr dirty="0"/>
              <a:t>, NLTK, Hugging Face Transformers</a:t>
            </a:r>
          </a:p>
          <a:p>
            <a:r>
              <a:rPr dirty="0" err="1" smtClean="0"/>
              <a:t>MLOps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smtClean="0"/>
              <a:t>Deployment: </a:t>
            </a:r>
            <a:r>
              <a:rPr dirty="0" err="1"/>
              <a:t>MLflow</a:t>
            </a:r>
            <a:r>
              <a:rPr dirty="0"/>
              <a:t>, </a:t>
            </a:r>
            <a:r>
              <a:rPr dirty="0" err="1"/>
              <a:t>Kubeflow</a:t>
            </a:r>
            <a:r>
              <a:rPr dirty="0"/>
              <a:t>, AWS </a:t>
            </a:r>
            <a:r>
              <a:rPr dirty="0" err="1"/>
              <a:t>SageMaker</a:t>
            </a:r>
            <a:r>
              <a:rPr dirty="0"/>
              <a:t>, Google Vertex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Exercise: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Load </a:t>
            </a:r>
            <a:r>
              <a:rPr dirty="0"/>
              <a:t>dataset using Pandas</a:t>
            </a:r>
          </a:p>
          <a:p>
            <a:r>
              <a:rPr dirty="0" smtClean="0"/>
              <a:t>Clean </a:t>
            </a:r>
            <a:r>
              <a:rPr dirty="0"/>
              <a:t>missing values and transform data</a:t>
            </a:r>
          </a:p>
          <a:p>
            <a:r>
              <a:rPr dirty="0" smtClean="0"/>
              <a:t>Visualize </a:t>
            </a:r>
            <a:r>
              <a:rPr dirty="0"/>
              <a:t>distributions with </a:t>
            </a:r>
            <a:r>
              <a:rPr dirty="0" err="1"/>
              <a:t>Seaborn</a:t>
            </a:r>
            <a:endParaRPr dirty="0"/>
          </a:p>
          <a:p>
            <a:r>
              <a:rPr lang="en-US" dirty="0"/>
              <a:t>Training a Simple ML Model using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76054" cy="3530600"/>
          </a:xfrm>
        </p:spPr>
        <p:txBody>
          <a:bodyPr/>
          <a:lstStyle/>
          <a:p>
            <a:r>
              <a:rPr dirty="0" smtClean="0"/>
              <a:t>Define </a:t>
            </a:r>
            <a:r>
              <a:rPr dirty="0"/>
              <a:t>the business problem before jumping into code.</a:t>
            </a:r>
          </a:p>
          <a:p>
            <a:r>
              <a:rPr dirty="0" smtClean="0"/>
              <a:t>Spend </a:t>
            </a:r>
            <a:r>
              <a:rPr dirty="0"/>
              <a:t>time cleaning and preprocessing data (80% of ML work).</a:t>
            </a:r>
          </a:p>
          <a:p>
            <a:r>
              <a:rPr dirty="0" smtClean="0"/>
              <a:t>Choose </a:t>
            </a:r>
            <a:r>
              <a:rPr dirty="0"/>
              <a:t>the right model &amp; avoid overfitting.</a:t>
            </a:r>
          </a:p>
          <a:p>
            <a:r>
              <a:rPr dirty="0" smtClean="0"/>
              <a:t>Monitor </a:t>
            </a:r>
            <a:r>
              <a:rPr dirty="0"/>
              <a:t>your deployed models for performance drift.</a:t>
            </a:r>
          </a:p>
          <a:p>
            <a:r>
              <a:rPr dirty="0" smtClean="0"/>
              <a:t>Keep </a:t>
            </a:r>
            <a:r>
              <a:rPr dirty="0"/>
              <a:t>learning and experimenting with new </a:t>
            </a:r>
            <a:r>
              <a:rPr dirty="0" smtClean="0"/>
              <a:t>techniques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Thank you</a:t>
            </a: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993291" cy="353060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Data Science is an interdisciplinary field that combines </a:t>
            </a:r>
            <a:r>
              <a:rPr lang="en-US" b="1" dirty="0">
                <a:latin typeface="Gill Sans MT" panose="020B0502020104020203" pitchFamily="34" charset="0"/>
              </a:rPr>
              <a:t>statistics, machine learning, domain knowledge, and programming</a:t>
            </a:r>
            <a:r>
              <a:rPr lang="en-US" dirty="0">
                <a:latin typeface="Gill Sans MT" panose="020B0502020104020203" pitchFamily="34" charset="0"/>
              </a:rPr>
              <a:t> to extract insights from data. </a:t>
            </a: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It </a:t>
            </a:r>
            <a:r>
              <a:rPr lang="en-US" dirty="0">
                <a:latin typeface="Gill Sans MT" panose="020B0502020104020203" pitchFamily="34" charset="0"/>
              </a:rPr>
              <a:t>enables businesses to make </a:t>
            </a:r>
            <a:r>
              <a:rPr lang="en-US" b="1" dirty="0">
                <a:latin typeface="Gill Sans MT" panose="020B0502020104020203" pitchFamily="34" charset="0"/>
              </a:rPr>
              <a:t>data-driven decisions</a:t>
            </a:r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Why is Data Science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44" y="2466108"/>
            <a:ext cx="8335037" cy="3980873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Gill Sans MT" panose="020B0502020104020203" pitchFamily="34" charset="0"/>
              </a:rPr>
              <a:t>Businesses generate huge amounts of data</a:t>
            </a:r>
            <a:r>
              <a:rPr lang="en-IN" dirty="0">
                <a:latin typeface="Gill Sans MT" panose="020B0502020104020203" pitchFamily="34" charset="0"/>
              </a:rPr>
              <a:t> → Need tools to </a:t>
            </a:r>
            <a:r>
              <a:rPr lang="en-IN" dirty="0" err="1">
                <a:latin typeface="Gill Sans MT" panose="020B0502020104020203" pitchFamily="34" charset="0"/>
              </a:rPr>
              <a:t>analyze</a:t>
            </a:r>
            <a:r>
              <a:rPr lang="en-IN" dirty="0">
                <a:latin typeface="Gill Sans MT" panose="020B0502020104020203" pitchFamily="34" charset="0"/>
              </a:rPr>
              <a:t> and make decisions.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AI &amp; ML power modern applications</a:t>
            </a:r>
            <a:r>
              <a:rPr lang="en-IN" dirty="0">
                <a:latin typeface="Gill Sans MT" panose="020B0502020104020203" pitchFamily="34" charset="0"/>
              </a:rPr>
              <a:t> → Recommendation systems, fraud detection, </a:t>
            </a:r>
            <a:r>
              <a:rPr lang="en-IN" dirty="0" err="1">
                <a:latin typeface="Gill Sans MT" panose="020B0502020104020203" pitchFamily="34" charset="0"/>
              </a:rPr>
              <a:t>chatbots</a:t>
            </a:r>
            <a:r>
              <a:rPr lang="en-IN" dirty="0">
                <a:latin typeface="Gill Sans MT" panose="020B0502020104020203" pitchFamily="34" charset="0"/>
              </a:rPr>
              <a:t>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Automation &amp; Optimization</a:t>
            </a:r>
            <a:r>
              <a:rPr lang="en-IN" dirty="0">
                <a:latin typeface="Gill Sans MT" panose="020B0502020104020203" pitchFamily="34" charset="0"/>
              </a:rPr>
              <a:t> → Predictive analytics helps companies </a:t>
            </a:r>
            <a:r>
              <a:rPr lang="en-IN" b="1" dirty="0">
                <a:latin typeface="Gill Sans MT" panose="020B0502020104020203" pitchFamily="34" charset="0"/>
              </a:rPr>
              <a:t>reduce costs &amp; improve efficiency</a:t>
            </a:r>
            <a:r>
              <a:rPr lang="en-IN" dirty="0">
                <a:latin typeface="Gill Sans MT" panose="020B0502020104020203" pitchFamily="34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latin typeface="Gill Sans MT" panose="020B0502020104020203" pitchFamily="34" charset="0"/>
              </a:rPr>
              <a:t> </a:t>
            </a:r>
            <a:r>
              <a:rPr lang="en-IN" sz="1900" b="1" dirty="0">
                <a:latin typeface="Gill Sans MT" panose="020B0502020104020203" pitchFamily="34" charset="0"/>
              </a:rPr>
              <a:t>Industry Adoption of Data Science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Healthcare</a:t>
            </a:r>
            <a:r>
              <a:rPr lang="en-IN" b="1" dirty="0">
                <a:latin typeface="Gill Sans MT" panose="020B0502020104020203" pitchFamily="34" charset="0"/>
              </a:rPr>
              <a:t>:</a:t>
            </a:r>
            <a:r>
              <a:rPr lang="en-IN" dirty="0">
                <a:latin typeface="Gill Sans MT" panose="020B0502020104020203" pitchFamily="34" charset="0"/>
              </a:rPr>
              <a:t> AI-driven diagnosis, predictive analytics for disease </a:t>
            </a:r>
            <a:r>
              <a:rPr lang="en-IN" dirty="0" smtClean="0">
                <a:latin typeface="Gill Sans MT" panose="020B0502020104020203" pitchFamily="34" charset="0"/>
              </a:rPr>
              <a:t>outbreaks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Finance</a:t>
            </a:r>
            <a:r>
              <a:rPr lang="en-IN" b="1" dirty="0">
                <a:latin typeface="Gill Sans MT" panose="020B0502020104020203" pitchFamily="34" charset="0"/>
              </a:rPr>
              <a:t>:</a:t>
            </a:r>
            <a:r>
              <a:rPr lang="en-IN" dirty="0">
                <a:latin typeface="Gill Sans MT" panose="020B0502020104020203" pitchFamily="34" charset="0"/>
              </a:rPr>
              <a:t> Fraud detection, stock market prediction, risk </a:t>
            </a:r>
            <a:r>
              <a:rPr lang="en-IN" dirty="0" smtClean="0">
                <a:latin typeface="Gill Sans MT" panose="020B0502020104020203" pitchFamily="34" charset="0"/>
              </a:rPr>
              <a:t>assessment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Retail </a:t>
            </a:r>
            <a:r>
              <a:rPr lang="en-IN" b="1" dirty="0">
                <a:latin typeface="Gill Sans MT" panose="020B0502020104020203" pitchFamily="34" charset="0"/>
              </a:rPr>
              <a:t>&amp; E-commerce:</a:t>
            </a:r>
            <a:r>
              <a:rPr lang="en-IN" dirty="0">
                <a:latin typeface="Gill Sans MT" panose="020B0502020104020203" pitchFamily="34" charset="0"/>
              </a:rPr>
              <a:t> Personalized recommendations (Amazon, </a:t>
            </a:r>
            <a:r>
              <a:rPr lang="en-IN" dirty="0" smtClean="0">
                <a:latin typeface="Gill Sans MT" panose="020B0502020104020203" pitchFamily="34" charset="0"/>
              </a:rPr>
              <a:t>Netflix)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Manufacturing</a:t>
            </a:r>
            <a:r>
              <a:rPr lang="en-IN" b="1" dirty="0">
                <a:latin typeface="Gill Sans MT" panose="020B0502020104020203" pitchFamily="34" charset="0"/>
              </a:rPr>
              <a:t>:</a:t>
            </a:r>
            <a:r>
              <a:rPr lang="en-IN" dirty="0">
                <a:latin typeface="Gill Sans MT" panose="020B0502020104020203" pitchFamily="34" charset="0"/>
              </a:rPr>
              <a:t> Predictive maintenance to reduce machine downtime</a:t>
            </a:r>
          </a:p>
          <a:p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Data Science Lifecycle: 6 Key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2327565"/>
            <a:ext cx="8155709" cy="38053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000" b="1" dirty="0" smtClean="0">
                <a:latin typeface="Gill Sans MT" panose="020B0502020104020203" pitchFamily="34" charset="0"/>
              </a:rPr>
              <a:t>Problem </a:t>
            </a:r>
            <a:r>
              <a:rPr lang="en-IN" sz="2000" b="1" dirty="0">
                <a:latin typeface="Gill Sans MT" panose="020B0502020104020203" pitchFamily="34" charset="0"/>
              </a:rPr>
              <a:t>Definition</a:t>
            </a:r>
            <a:endParaRPr lang="en-IN" sz="2000" dirty="0">
              <a:latin typeface="Gill Sans MT" panose="020B0502020104020203" pitchFamily="34" charset="0"/>
            </a:endParaRPr>
          </a:p>
          <a:p>
            <a:r>
              <a:rPr lang="en-IN" b="1" dirty="0">
                <a:latin typeface="Gill Sans MT" panose="020B0502020104020203" pitchFamily="34" charset="0"/>
              </a:rPr>
              <a:t>What is the business problem?</a:t>
            </a:r>
            <a:r>
              <a:rPr lang="en-IN" dirty="0">
                <a:latin typeface="Gill Sans MT" panose="020B0502020104020203" pitchFamily="34" charset="0"/>
              </a:rPr>
              <a:t> Example: Predict customer churn for a telecom company.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What are the key objectives?</a:t>
            </a:r>
            <a:r>
              <a:rPr lang="en-IN" dirty="0">
                <a:latin typeface="Gill Sans MT" panose="020B0502020104020203" pitchFamily="34" charset="0"/>
              </a:rPr>
              <a:t> Example: Improve customer retention by 20%.</a:t>
            </a:r>
          </a:p>
          <a:p>
            <a:r>
              <a:rPr lang="en-IN" dirty="0">
                <a:latin typeface="Gill Sans MT" panose="020B0502020104020203" pitchFamily="34" charset="0"/>
              </a:rPr>
              <a:t>Stakeholders define success metrics</a:t>
            </a:r>
            <a:r>
              <a:rPr lang="en-IN" dirty="0" smtClean="0">
                <a:latin typeface="Gill Sans MT" panose="020B0502020104020203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Gill Sans MT" panose="020B0502020104020203" pitchFamily="34" charset="0"/>
              </a:rPr>
              <a:t>Data </a:t>
            </a:r>
            <a:r>
              <a:rPr lang="en-IN" sz="2000" b="1" dirty="0">
                <a:latin typeface="Gill Sans MT" panose="020B0502020104020203" pitchFamily="34" charset="0"/>
              </a:rPr>
              <a:t>Collection</a:t>
            </a:r>
            <a:endParaRPr lang="en-IN" sz="2000" dirty="0">
              <a:latin typeface="Gill Sans MT" panose="020B0502020104020203" pitchFamily="34" charset="0"/>
            </a:endParaRPr>
          </a:p>
          <a:p>
            <a:r>
              <a:rPr lang="en-IN" b="1" dirty="0">
                <a:latin typeface="Gill Sans MT" panose="020B0502020104020203" pitchFamily="34" charset="0"/>
              </a:rPr>
              <a:t>Sources:</a:t>
            </a:r>
            <a:r>
              <a:rPr lang="en-IN" dirty="0">
                <a:latin typeface="Gill Sans MT" panose="020B0502020104020203" pitchFamily="34" charset="0"/>
              </a:rPr>
              <a:t> Databases, APIs, web scraping, </a:t>
            </a:r>
            <a:r>
              <a:rPr lang="en-IN" dirty="0" err="1">
                <a:latin typeface="Gill Sans MT" panose="020B0502020104020203" pitchFamily="34" charset="0"/>
              </a:rPr>
              <a:t>IoT</a:t>
            </a:r>
            <a:r>
              <a:rPr lang="en-IN" dirty="0">
                <a:latin typeface="Gill Sans MT" panose="020B0502020104020203" pitchFamily="34" charset="0"/>
              </a:rPr>
              <a:t> sensors, third-party data providers.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Data Types:</a:t>
            </a:r>
            <a:r>
              <a:rPr lang="en-IN" dirty="0">
                <a:latin typeface="Gill Sans MT" panose="020B0502020104020203" pitchFamily="34" charset="0"/>
              </a:rPr>
              <a:t> Structured (tables), semi-structured (JSON, XML), unstructured (text, images, videos).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Tools Used:</a:t>
            </a:r>
            <a:r>
              <a:rPr lang="en-IN" dirty="0">
                <a:latin typeface="Gill Sans MT" panose="020B0502020104020203" pitchFamily="34" charset="0"/>
              </a:rPr>
              <a:t> SQL, </a:t>
            </a:r>
            <a:r>
              <a:rPr lang="en-IN" dirty="0" err="1">
                <a:latin typeface="Gill Sans MT" panose="020B0502020104020203" pitchFamily="34" charset="0"/>
              </a:rPr>
              <a:t>BigQuery</a:t>
            </a:r>
            <a:r>
              <a:rPr lang="en-IN" dirty="0">
                <a:latin typeface="Gill Sans MT" panose="020B0502020104020203" pitchFamily="34" charset="0"/>
              </a:rPr>
              <a:t>, </a:t>
            </a:r>
            <a:r>
              <a:rPr lang="en-IN" dirty="0" err="1">
                <a:latin typeface="Gill Sans MT" panose="020B0502020104020203" pitchFamily="34" charset="0"/>
              </a:rPr>
              <a:t>Scrapy</a:t>
            </a:r>
            <a:r>
              <a:rPr lang="en-IN" dirty="0">
                <a:latin typeface="Gill Sans MT" panose="020B0502020104020203" pitchFamily="34" charset="0"/>
              </a:rPr>
              <a:t> (for web scraping</a:t>
            </a:r>
            <a:r>
              <a:rPr lang="en-IN" dirty="0" smtClean="0">
                <a:latin typeface="Gill Sans MT" panose="020B0502020104020203" pitchFamily="34" charset="0"/>
              </a:rPr>
              <a:t>).</a:t>
            </a:r>
          </a:p>
          <a:p>
            <a:pPr marL="0" indent="0">
              <a:buNone/>
            </a:pPr>
            <a:endParaRPr lang="en-IN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Gill Sans MT" panose="020B0502020104020203" pitchFamily="34" charset="0"/>
              </a:rPr>
              <a:t>Data </a:t>
            </a:r>
            <a:r>
              <a:rPr lang="en-IN" sz="2000" b="1" dirty="0">
                <a:latin typeface="Gill Sans MT" panose="020B0502020104020203" pitchFamily="34" charset="0"/>
              </a:rPr>
              <a:t>Cleaning &amp; </a:t>
            </a:r>
            <a:r>
              <a:rPr lang="en-IN" sz="2000" b="1" dirty="0" err="1">
                <a:latin typeface="Gill Sans MT" panose="020B0502020104020203" pitchFamily="34" charset="0"/>
              </a:rPr>
              <a:t>Preprocessing</a:t>
            </a:r>
            <a:endParaRPr lang="en-IN" sz="2000" dirty="0">
              <a:latin typeface="Gill Sans MT" panose="020B0502020104020203" pitchFamily="34" charset="0"/>
            </a:endParaRPr>
          </a:p>
          <a:p>
            <a:r>
              <a:rPr lang="en-IN" dirty="0">
                <a:latin typeface="Gill Sans MT" panose="020B0502020104020203" pitchFamily="34" charset="0"/>
              </a:rPr>
              <a:t>Remove missing values, handle outliers, normalize/standardize data.</a:t>
            </a:r>
          </a:p>
          <a:p>
            <a:r>
              <a:rPr lang="en-IN" dirty="0">
                <a:latin typeface="Gill Sans MT" panose="020B0502020104020203" pitchFamily="34" charset="0"/>
              </a:rPr>
              <a:t>Convert categorical data into numerical (One-Hot Encoding, Label Encoding).</a:t>
            </a:r>
          </a:p>
          <a:p>
            <a:r>
              <a:rPr lang="en-IN" dirty="0">
                <a:latin typeface="Gill Sans MT" panose="020B0502020104020203" pitchFamily="34" charset="0"/>
              </a:rPr>
              <a:t>Use </a:t>
            </a:r>
            <a:r>
              <a:rPr lang="en-IN" b="1" dirty="0">
                <a:latin typeface="Gill Sans MT" panose="020B0502020104020203" pitchFamily="34" charset="0"/>
              </a:rPr>
              <a:t>Pandas &amp; </a:t>
            </a:r>
            <a:r>
              <a:rPr lang="en-IN" b="1" dirty="0" err="1">
                <a:latin typeface="Gill Sans MT" panose="020B0502020104020203" pitchFamily="34" charset="0"/>
              </a:rPr>
              <a:t>NumPy</a:t>
            </a:r>
            <a:r>
              <a:rPr lang="en-IN" dirty="0">
                <a:latin typeface="Gill Sans MT" panose="020B0502020104020203" pitchFamily="34" charset="0"/>
              </a:rPr>
              <a:t> for </a:t>
            </a:r>
            <a:r>
              <a:rPr lang="en-IN" dirty="0" err="1">
                <a:latin typeface="Gill Sans MT" panose="020B0502020104020203" pitchFamily="34" charset="0"/>
              </a:rPr>
              <a:t>preprocessing</a:t>
            </a:r>
            <a:r>
              <a:rPr lang="en-IN" dirty="0" smtClean="0">
                <a:latin typeface="Gill Sans MT" panose="020B0502020104020203" pitchFamily="34" charset="0"/>
              </a:rPr>
              <a:t>.</a:t>
            </a: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Lifecycle: 6 Key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2327565"/>
            <a:ext cx="8155709" cy="38053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b="1" dirty="0"/>
              <a:t>Exploratory Data Analysis (EDA)</a:t>
            </a:r>
            <a:endParaRPr lang="en-IN" sz="2200" dirty="0"/>
          </a:p>
          <a:p>
            <a:r>
              <a:rPr lang="en-IN" dirty="0"/>
              <a:t>Understand dataset using visualizations.</a:t>
            </a:r>
          </a:p>
          <a:p>
            <a:r>
              <a:rPr lang="en-IN" dirty="0"/>
              <a:t>Identify trends, correlations, distributions using </a:t>
            </a:r>
            <a:r>
              <a:rPr lang="en-IN" b="1" dirty="0" err="1"/>
              <a:t>Matplotlib</a:t>
            </a:r>
            <a:r>
              <a:rPr lang="en-IN" b="1" dirty="0"/>
              <a:t>, </a:t>
            </a:r>
            <a:r>
              <a:rPr lang="en-IN" b="1" dirty="0" err="1"/>
              <a:t>Seaborn</a:t>
            </a:r>
            <a:r>
              <a:rPr lang="en-IN" b="1" dirty="0"/>
              <a:t>, </a:t>
            </a:r>
            <a:r>
              <a:rPr lang="en-IN" b="1" dirty="0" err="1"/>
              <a:t>Plotly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sz="2200" b="1" dirty="0" smtClean="0"/>
          </a:p>
          <a:p>
            <a:pPr marL="0" indent="0">
              <a:buNone/>
            </a:pPr>
            <a:r>
              <a:rPr lang="en-IN" sz="2200" b="1" dirty="0" smtClean="0"/>
              <a:t>Model </a:t>
            </a:r>
            <a:r>
              <a:rPr lang="en-IN" sz="2200" b="1" dirty="0"/>
              <a:t>Building &amp; Evaluation</a:t>
            </a:r>
            <a:endParaRPr lang="en-IN" sz="2200" dirty="0"/>
          </a:p>
          <a:p>
            <a:r>
              <a:rPr lang="en-IN" dirty="0"/>
              <a:t>Choose algorithms: </a:t>
            </a:r>
            <a:r>
              <a:rPr lang="en-IN" b="1" dirty="0"/>
              <a:t>Linear Regression, Decision Trees, Random Forest, Neural Networks</a:t>
            </a:r>
            <a:r>
              <a:rPr lang="en-IN" dirty="0"/>
              <a:t>.</a:t>
            </a:r>
          </a:p>
          <a:p>
            <a:r>
              <a:rPr lang="en-IN" dirty="0"/>
              <a:t>Train-Test split, cross-validation, </a:t>
            </a:r>
            <a:r>
              <a:rPr lang="en-IN" dirty="0" err="1"/>
              <a:t>hyperparameter</a:t>
            </a:r>
            <a:r>
              <a:rPr lang="en-IN" dirty="0"/>
              <a:t> tuning.</a:t>
            </a:r>
          </a:p>
          <a:p>
            <a:r>
              <a:rPr lang="en-IN" dirty="0"/>
              <a:t>Evaluation metrics: </a:t>
            </a:r>
            <a:r>
              <a:rPr lang="en-IN" b="1" dirty="0"/>
              <a:t>Accuracy, Precision-Recall, F1-Score, RMSE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200" b="1" dirty="0" smtClean="0"/>
              <a:t>Model </a:t>
            </a:r>
            <a:r>
              <a:rPr lang="en-IN" sz="2200" b="1" dirty="0"/>
              <a:t>Deployment &amp; Monitoring</a:t>
            </a:r>
            <a:endParaRPr lang="en-IN" sz="2200" dirty="0"/>
          </a:p>
          <a:p>
            <a:r>
              <a:rPr lang="en-IN" dirty="0"/>
              <a:t>Deploy models using Flask, </a:t>
            </a:r>
            <a:r>
              <a:rPr lang="en-IN" dirty="0" err="1"/>
              <a:t>FastAPI</a:t>
            </a:r>
            <a:r>
              <a:rPr lang="en-IN" dirty="0"/>
              <a:t>, or </a:t>
            </a:r>
            <a:r>
              <a:rPr lang="en-IN" dirty="0" err="1"/>
              <a:t>MLflow</a:t>
            </a:r>
            <a:r>
              <a:rPr lang="en-IN" dirty="0"/>
              <a:t>.</a:t>
            </a:r>
          </a:p>
          <a:p>
            <a:r>
              <a:rPr lang="en-IN" dirty="0"/>
              <a:t>Monitor model performance over time (</a:t>
            </a:r>
            <a:r>
              <a:rPr lang="en-IN" dirty="0" err="1"/>
              <a:t>MLOps</a:t>
            </a:r>
            <a:r>
              <a:rPr lang="en-IN" dirty="0"/>
              <a:t>).</a:t>
            </a:r>
          </a:p>
          <a:p>
            <a:r>
              <a:rPr lang="en-IN" dirty="0"/>
              <a:t>Use </a:t>
            </a:r>
            <a:r>
              <a:rPr lang="en-IN" b="1" dirty="0"/>
              <a:t>AWS </a:t>
            </a:r>
            <a:r>
              <a:rPr lang="en-IN" b="1" dirty="0" err="1"/>
              <a:t>SageMaker</a:t>
            </a:r>
            <a:r>
              <a:rPr lang="en-IN" b="1" dirty="0"/>
              <a:t>, GCP Vertex AI, or Azure ML</a:t>
            </a:r>
            <a:r>
              <a:rPr lang="en-IN" dirty="0"/>
              <a:t> for scalable deployment.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6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Data Science Lifecycle: 6 Key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7780854" cy="3643745"/>
          </a:xfrm>
        </p:spPr>
        <p:txBody>
          <a:bodyPr>
            <a:normAutofit/>
          </a:bodyPr>
          <a:lstStyle/>
          <a:p>
            <a:r>
              <a:rPr dirty="0" smtClean="0">
                <a:latin typeface="Gill Sans MT" panose="020B0502020104020203" pitchFamily="34" charset="0"/>
              </a:rPr>
              <a:t>Problem </a:t>
            </a:r>
            <a:r>
              <a:rPr dirty="0">
                <a:latin typeface="Gill Sans MT" panose="020B0502020104020203" pitchFamily="34" charset="0"/>
              </a:rPr>
              <a:t>Definition - Identify business problem &amp; objectives</a:t>
            </a:r>
          </a:p>
          <a:p>
            <a:r>
              <a:rPr dirty="0" smtClean="0">
                <a:latin typeface="Gill Sans MT" panose="020B0502020104020203" pitchFamily="34" charset="0"/>
              </a:rPr>
              <a:t>Data </a:t>
            </a:r>
            <a:r>
              <a:rPr dirty="0">
                <a:latin typeface="Gill Sans MT" panose="020B0502020104020203" pitchFamily="34" charset="0"/>
              </a:rPr>
              <a:t>Collection - Gather data from APIs, databases, web scraping</a:t>
            </a:r>
          </a:p>
          <a:p>
            <a:r>
              <a:rPr dirty="0" smtClean="0">
                <a:latin typeface="Gill Sans MT" panose="020B0502020104020203" pitchFamily="34" charset="0"/>
              </a:rPr>
              <a:t>Data </a:t>
            </a:r>
            <a:r>
              <a:rPr dirty="0">
                <a:latin typeface="Gill Sans MT" panose="020B0502020104020203" pitchFamily="34" charset="0"/>
              </a:rPr>
              <a:t>Cleaning - Handle missing values, outliers, and format inconsistencies</a:t>
            </a:r>
          </a:p>
          <a:p>
            <a:r>
              <a:rPr dirty="0" smtClean="0">
                <a:latin typeface="Gill Sans MT" panose="020B0502020104020203" pitchFamily="34" charset="0"/>
              </a:rPr>
              <a:t>Exploratory </a:t>
            </a:r>
            <a:r>
              <a:rPr dirty="0">
                <a:latin typeface="Gill Sans MT" panose="020B0502020104020203" pitchFamily="34" charset="0"/>
              </a:rPr>
              <a:t>Data Analysis (EDA) - Visualize and understand data patterns</a:t>
            </a:r>
          </a:p>
          <a:p>
            <a:r>
              <a:rPr dirty="0" smtClean="0">
                <a:latin typeface="Gill Sans MT" panose="020B0502020104020203" pitchFamily="34" charset="0"/>
              </a:rPr>
              <a:t>Model </a:t>
            </a:r>
            <a:r>
              <a:rPr dirty="0">
                <a:latin typeface="Gill Sans MT" panose="020B0502020104020203" pitchFamily="34" charset="0"/>
              </a:rPr>
              <a:t>Building - Apply ML algorithms and optimize performance</a:t>
            </a:r>
          </a:p>
          <a:p>
            <a:r>
              <a:rPr dirty="0" smtClean="0">
                <a:latin typeface="Gill Sans MT" panose="020B0502020104020203" pitchFamily="34" charset="0"/>
              </a:rPr>
              <a:t>Deployment</a:t>
            </a:r>
            <a:r>
              <a:rPr lang="en-US" dirty="0" smtClean="0">
                <a:latin typeface="Gill Sans MT" panose="020B0502020104020203" pitchFamily="34" charset="0"/>
              </a:rPr>
              <a:t> &amp; Monitoring</a:t>
            </a:r>
            <a:r>
              <a:rPr dirty="0" smtClean="0">
                <a:latin typeface="Gill Sans MT" panose="020B0502020104020203" pitchFamily="34" charset="0"/>
              </a:rPr>
              <a:t> </a:t>
            </a:r>
            <a:r>
              <a:rPr dirty="0">
                <a:latin typeface="Gill Sans MT" panose="020B0502020104020203" pitchFamily="34" charset="0"/>
              </a:rPr>
              <a:t>- Deploy models using Flask, </a:t>
            </a:r>
            <a:r>
              <a:rPr dirty="0" err="1">
                <a:latin typeface="Gill Sans MT" panose="020B0502020104020203" pitchFamily="34" charset="0"/>
              </a:rPr>
              <a:t>FastAPI</a:t>
            </a:r>
            <a:r>
              <a:rPr dirty="0">
                <a:latin typeface="Gill Sans MT" panose="020B0502020104020203" pitchFamily="34" charset="0"/>
              </a:rPr>
              <a:t>, or cloud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Tools: Programming &amp; 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485291" cy="3431309"/>
          </a:xfrm>
        </p:spPr>
        <p:txBody>
          <a:bodyPr/>
          <a:lstStyle/>
          <a:p>
            <a:r>
              <a:rPr dirty="0" smtClean="0"/>
              <a:t>Programming Languages: </a:t>
            </a:r>
            <a:r>
              <a:rPr dirty="0"/>
              <a:t>Python, R, Julia, SQL</a:t>
            </a:r>
          </a:p>
          <a:p>
            <a:r>
              <a:rPr dirty="0" smtClean="0"/>
              <a:t>IDEs: </a:t>
            </a:r>
            <a:r>
              <a:rPr dirty="0" err="1"/>
              <a:t>Jupyter</a:t>
            </a:r>
            <a:r>
              <a:rPr dirty="0"/>
              <a:t> Notebook, Google </a:t>
            </a:r>
            <a:r>
              <a:rPr dirty="0" err="1"/>
              <a:t>Colab</a:t>
            </a:r>
            <a:r>
              <a:rPr dirty="0"/>
              <a:t>, VS Code, </a:t>
            </a:r>
            <a:r>
              <a:rPr dirty="0" err="1"/>
              <a:t>PyCharm</a:t>
            </a:r>
            <a:endParaRPr dirty="0"/>
          </a:p>
          <a:p>
            <a:r>
              <a:rPr dirty="0" smtClean="0"/>
              <a:t>Version Control: </a:t>
            </a:r>
            <a:r>
              <a:rPr dirty="0" err="1"/>
              <a:t>Git</a:t>
            </a:r>
            <a:r>
              <a:rPr dirty="0"/>
              <a:t>, GitHub, </a:t>
            </a:r>
            <a:r>
              <a:rPr dirty="0" err="1"/>
              <a:t>GitLab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Tools: Machine Learning &amp; AI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03093"/>
              </p:ext>
            </p:extLst>
          </p:nvPr>
        </p:nvGraphicFramePr>
        <p:xfrm>
          <a:off x="598115" y="2196408"/>
          <a:ext cx="789933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285">
                  <a:extLst>
                    <a:ext uri="{9D8B030D-6E8A-4147-A177-3AD203B41FA5}">
                      <a16:colId xmlns:a16="http://schemas.microsoft.com/office/drawing/2014/main" val="3945065928"/>
                    </a:ext>
                  </a:extLst>
                </a:gridCol>
                <a:gridCol w="5043053">
                  <a:extLst>
                    <a:ext uri="{9D8B030D-6E8A-4147-A177-3AD203B41FA5}">
                      <a16:colId xmlns:a16="http://schemas.microsoft.com/office/drawing/2014/main" val="628071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b="1" dirty="0"/>
                        <a:t>Stage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Tools &amp; Technologies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9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Programming Languages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Python, </a:t>
                      </a:r>
                      <a:r>
                        <a:rPr lang="en-IN" sz="1050" dirty="0" smtClean="0"/>
                        <a:t>R</a:t>
                      </a:r>
                      <a:endParaRPr lang="en-IN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36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 dirty="0"/>
                        <a:t>Development Environments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Jupyter Notebook, Google Colab, VS Code, PyCharm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00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Data Collection &amp; Storage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SQL, MongoDB, BigQuery, AWS RDS, Firebase, Scrapy (Web Scraping)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Data Cleaning &amp; Preprocessing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Pandas, NumPy, OpenRefine, PySpark, Dask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83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Exploratory Data Analysis (EDA)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Matplotlib, Seaborn, Plotly, Tableau, Power 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3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Machine Learning Libraries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Scikit-Learn, TensorFlow, PyTorch, XGBoost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9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Deep Learning &amp; AI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Keras, Hugging Face Transformers, FastAI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88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Big Data Processing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Apache Spark, Hadoop, Databricks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0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Cloud &amp; MLOps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AWS SageMaker, Google Cloud AI, Azure ML, MLflow, Kubeflow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1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AutoML &amp; No-Code AI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/>
                        <a:t>Google AutoML, H2O.ai, DataRobot, RapidMiner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6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050" b="1"/>
                        <a:t>Deployment &amp; APIs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050" dirty="0"/>
                        <a:t>Flask, FastAPI, Streamlit, Dash, Docker, Kubernetes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65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8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Tools: Data Collection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4054" cy="3530600"/>
          </a:xfrm>
        </p:spPr>
        <p:txBody>
          <a:bodyPr/>
          <a:lstStyle/>
          <a:p>
            <a:r>
              <a:rPr dirty="0" smtClean="0"/>
              <a:t>Databases: </a:t>
            </a:r>
            <a:r>
              <a:rPr dirty="0"/>
              <a:t>SQL, MongoDB, </a:t>
            </a:r>
            <a:r>
              <a:rPr dirty="0" err="1"/>
              <a:t>BigQuery</a:t>
            </a:r>
            <a:r>
              <a:rPr dirty="0"/>
              <a:t>, PostgreSQL</a:t>
            </a:r>
          </a:p>
          <a:p>
            <a:r>
              <a:rPr dirty="0" smtClean="0"/>
              <a:t>Cloud Storage: </a:t>
            </a:r>
            <a:r>
              <a:rPr dirty="0"/>
              <a:t>AWS S3, Google Cloud Storage, Azure Blob Storage</a:t>
            </a:r>
          </a:p>
          <a:p>
            <a:r>
              <a:rPr dirty="0" smtClean="0"/>
              <a:t>Web Scraping: </a:t>
            </a:r>
            <a:r>
              <a:rPr dirty="0" err="1"/>
              <a:t>Scrapy</a:t>
            </a:r>
            <a:r>
              <a:rPr dirty="0"/>
              <a:t>, </a:t>
            </a:r>
            <a:r>
              <a:rPr dirty="0" err="1"/>
              <a:t>BeautifulSoup</a:t>
            </a:r>
            <a:r>
              <a:rPr dirty="0"/>
              <a:t>, Selenium</a:t>
            </a:r>
          </a:p>
          <a:p>
            <a:r>
              <a:rPr dirty="0" smtClean="0"/>
              <a:t>Big </a:t>
            </a:r>
            <a:r>
              <a:rPr dirty="0"/>
              <a:t>Data </a:t>
            </a:r>
            <a:r>
              <a:rPr dirty="0" smtClean="0"/>
              <a:t>Processing: </a:t>
            </a:r>
            <a:r>
              <a:rPr dirty="0"/>
              <a:t>Apache Spark, Hadoop, </a:t>
            </a:r>
            <a:r>
              <a:rPr dirty="0" err="1"/>
              <a:t>Databricks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</TotalTime>
  <Words>853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Gill Sans MT</vt:lpstr>
      <vt:lpstr>Wingdings 3</vt:lpstr>
      <vt:lpstr>Ion Boardroom</vt:lpstr>
      <vt:lpstr>Data Science Lifecycle &amp; Tools</vt:lpstr>
      <vt:lpstr>What is Data Science?</vt:lpstr>
      <vt:lpstr>Why is Data Science Important?</vt:lpstr>
      <vt:lpstr>Data Science Lifecycle: 6 Key Phases</vt:lpstr>
      <vt:lpstr>Data Science Lifecycle: 6 Key Phases</vt:lpstr>
      <vt:lpstr>Data Science Lifecycle: 6 Key Phases</vt:lpstr>
      <vt:lpstr>Data Science Tools: Programming &amp; IDEs</vt:lpstr>
      <vt:lpstr>Data Science Tools: Machine Learning &amp; AI</vt:lpstr>
      <vt:lpstr>Data Science Tools: Data Collection &amp; Storage</vt:lpstr>
      <vt:lpstr>Data Science Tools: Data Processing &amp; Visualization</vt:lpstr>
      <vt:lpstr>Data Science Tools: Machine Learning &amp; AI</vt:lpstr>
      <vt:lpstr>Hands-on Exercise: Data Analysis</vt:lpstr>
      <vt:lpstr>Best Practices in Data Science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Lifecycle &amp; Tools</dc:title>
  <dc:subject/>
  <dc:creator/>
  <cp:keywords/>
  <dc:description>generated using python-pptx</dc:description>
  <cp:lastModifiedBy>Jawaharlal B</cp:lastModifiedBy>
  <cp:revision>6</cp:revision>
  <dcterms:created xsi:type="dcterms:W3CDTF">2013-01-27T09:14:16Z</dcterms:created>
  <dcterms:modified xsi:type="dcterms:W3CDTF">2025-03-21T12:48:27Z</dcterms:modified>
  <cp:category/>
</cp:coreProperties>
</file>