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1" r:id="rId7"/>
    <p:sldId id="264" r:id="rId8"/>
    <p:sldId id="265" r:id="rId9"/>
    <p:sldId id="262" r:id="rId10"/>
    <p:sldId id="263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0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0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2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0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46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434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587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1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46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5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61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06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569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822" y="1579958"/>
            <a:ext cx="7908105" cy="2550877"/>
          </a:xfrm>
        </p:spPr>
        <p:txBody>
          <a:bodyPr/>
          <a:lstStyle/>
          <a:p>
            <a:r>
              <a:rPr lang="en-IN" dirty="0" smtClean="0">
                <a:latin typeface="Gill Sans MT" panose="020B0502020104020203" pitchFamily="34" charset="0"/>
              </a:rPr>
              <a:t>Data Analysis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Presented BY 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Veda Vinothini S</a:t>
            </a:r>
            <a:endParaRPr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61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Analysis is a crucial field that helps organizations make informed decisions based on data.</a:t>
            </a:r>
          </a:p>
          <a:p>
            <a:endParaRPr/>
          </a:p>
          <a:p>
            <a:r>
              <a:t>With the right tools and techniques, businesses can extract valuable insights and stay competitive.</a:t>
            </a:r>
          </a:p>
          <a:p>
            <a:endParaRPr/>
          </a:p>
          <a:p>
            <a:r>
              <a:t>Learning data analysis opens doors to exciting career opportunities in various industries!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Thank you</a:t>
            </a:r>
            <a:endParaRPr lang="en-IN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37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7400310" cy="709865"/>
          </a:xfrm>
        </p:spPr>
        <p:txBody>
          <a:bodyPr/>
          <a:lstStyle/>
          <a:p>
            <a:r>
              <a:rPr dirty="0">
                <a:latin typeface="Gill Sans MT" panose="020B0502020104020203" pitchFamily="34" charset="0"/>
              </a:rPr>
              <a:t>Introduction to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2489200"/>
            <a:ext cx="7693889" cy="3530600"/>
          </a:xfrm>
        </p:spPr>
        <p:txBody>
          <a:bodyPr/>
          <a:lstStyle/>
          <a:p>
            <a:r>
              <a:rPr dirty="0">
                <a:latin typeface="Gill Sans MT" panose="020B0502020104020203" pitchFamily="34" charset="0"/>
              </a:rPr>
              <a:t>Data Analysis is the process of inspecting, cleaning, transforming, and modeling data to discover useful insights, </a:t>
            </a:r>
            <a:endParaRPr lang="en-IN" dirty="0" smtClean="0">
              <a:latin typeface="Gill Sans MT" panose="020B0502020104020203" pitchFamily="34" charset="0"/>
            </a:endParaRPr>
          </a:p>
          <a:p>
            <a:r>
              <a:rPr lang="en-IN" dirty="0">
                <a:latin typeface="Gill Sans MT" panose="020B0502020104020203" pitchFamily="34" charset="0"/>
              </a:rPr>
              <a:t>S</a:t>
            </a:r>
            <a:r>
              <a:rPr dirty="0" err="1" smtClean="0">
                <a:latin typeface="Gill Sans MT" panose="020B0502020104020203" pitchFamily="34" charset="0"/>
              </a:rPr>
              <a:t>upport</a:t>
            </a:r>
            <a:r>
              <a:rPr dirty="0" smtClean="0">
                <a:latin typeface="Gill Sans MT" panose="020B0502020104020203" pitchFamily="34" charset="0"/>
              </a:rPr>
              <a:t> </a:t>
            </a:r>
            <a:r>
              <a:rPr dirty="0">
                <a:latin typeface="Gill Sans MT" panose="020B0502020104020203" pitchFamily="34" charset="0"/>
              </a:rPr>
              <a:t>decision-making, and find patterns</a:t>
            </a:r>
            <a:r>
              <a:rPr dirty="0" smtClean="0">
                <a:latin typeface="Gill Sans MT" panose="020B0502020104020203" pitchFamily="34" charset="0"/>
              </a:rPr>
              <a:t>.</a:t>
            </a:r>
            <a:endParaRPr dirty="0">
              <a:latin typeface="Gill Sans MT" panose="020B0502020104020203" pitchFamily="34" charset="0"/>
            </a:endParaRPr>
          </a:p>
          <a:p>
            <a:r>
              <a:rPr dirty="0">
                <a:latin typeface="Gill Sans MT" panose="020B0502020104020203" pitchFamily="34" charset="0"/>
              </a:rPr>
              <a:t>It helps organizations understand trends, improve operations, and make data-driven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ill Sans MT" panose="020B0502020104020203" pitchFamily="34" charset="0"/>
              </a:rPr>
              <a:t>Types of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489200"/>
            <a:ext cx="7697727" cy="3530600"/>
          </a:xfrm>
        </p:spPr>
        <p:txBody>
          <a:bodyPr/>
          <a:lstStyle/>
          <a:p>
            <a:r>
              <a:rPr lang="en-IN" b="1" dirty="0" smtClean="0">
                <a:latin typeface="Gill Sans MT" panose="020B0502020104020203" pitchFamily="34" charset="0"/>
              </a:rPr>
              <a:t>Descriptive </a:t>
            </a:r>
            <a:r>
              <a:rPr lang="en-IN" b="1" dirty="0">
                <a:latin typeface="Gill Sans MT" panose="020B0502020104020203" pitchFamily="34" charset="0"/>
              </a:rPr>
              <a:t>Analysis</a:t>
            </a:r>
            <a:r>
              <a:rPr lang="en-IN" dirty="0">
                <a:latin typeface="Gill Sans MT" panose="020B0502020104020203" pitchFamily="34" charset="0"/>
              </a:rPr>
              <a:t> – Summarizes data (e.g., mean, median, mode, trends).</a:t>
            </a:r>
          </a:p>
          <a:p>
            <a:r>
              <a:rPr lang="en-IN" b="1" dirty="0">
                <a:latin typeface="Gill Sans MT" panose="020B0502020104020203" pitchFamily="34" charset="0"/>
              </a:rPr>
              <a:t>Diagnostic Analysis</a:t>
            </a:r>
            <a:r>
              <a:rPr lang="en-IN" dirty="0">
                <a:latin typeface="Gill Sans MT" panose="020B0502020104020203" pitchFamily="34" charset="0"/>
              </a:rPr>
              <a:t> – Identifies causes of trends or anomalies.</a:t>
            </a:r>
          </a:p>
          <a:p>
            <a:r>
              <a:rPr lang="en-IN" b="1" dirty="0">
                <a:latin typeface="Gill Sans MT" panose="020B0502020104020203" pitchFamily="34" charset="0"/>
              </a:rPr>
              <a:t>Predictive Analysis</a:t>
            </a:r>
            <a:r>
              <a:rPr lang="en-IN" dirty="0">
                <a:latin typeface="Gill Sans MT" panose="020B0502020104020203" pitchFamily="34" charset="0"/>
              </a:rPr>
              <a:t> – Uses machine learning &amp; statistical models to forecast future outcomes.</a:t>
            </a:r>
          </a:p>
          <a:p>
            <a:r>
              <a:rPr lang="en-IN" b="1" dirty="0">
                <a:latin typeface="Gill Sans MT" panose="020B0502020104020203" pitchFamily="34" charset="0"/>
              </a:rPr>
              <a:t>Prescriptive Analysis</a:t>
            </a:r>
            <a:r>
              <a:rPr lang="en-IN" dirty="0">
                <a:latin typeface="Gill Sans MT" panose="020B0502020104020203" pitchFamily="34" charset="0"/>
              </a:rPr>
              <a:t> – Suggests actions based on predictions.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ill Sans MT" panose="020B0502020104020203" pitchFamily="34" charset="0"/>
              </a:rPr>
              <a:t>Data Analysis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817" y="2456873"/>
            <a:ext cx="7734673" cy="3530600"/>
          </a:xfrm>
        </p:spPr>
        <p:txBody>
          <a:bodyPr/>
          <a:lstStyle/>
          <a:p>
            <a:r>
              <a:rPr lang="en-IN" b="1" dirty="0" smtClean="0">
                <a:latin typeface="Gill Sans MT" panose="020B0502020104020203" pitchFamily="34" charset="0"/>
              </a:rPr>
              <a:t>Data </a:t>
            </a:r>
            <a:r>
              <a:rPr lang="en-IN" b="1" dirty="0">
                <a:latin typeface="Gill Sans MT" panose="020B0502020104020203" pitchFamily="34" charset="0"/>
              </a:rPr>
              <a:t>Cleaning</a:t>
            </a:r>
            <a:r>
              <a:rPr lang="en-IN" dirty="0">
                <a:latin typeface="Gill Sans MT" panose="020B0502020104020203" pitchFamily="34" charset="0"/>
              </a:rPr>
              <a:t>: Handling missing values, outliers, and inconsistent data</a:t>
            </a:r>
            <a:r>
              <a:rPr lang="en-IN" dirty="0" smtClean="0">
                <a:latin typeface="Gill Sans MT" panose="020B0502020104020203" pitchFamily="34" charset="0"/>
              </a:rPr>
              <a:t>.</a:t>
            </a:r>
          </a:p>
          <a:p>
            <a:r>
              <a:rPr lang="en-IN" b="1" dirty="0" smtClean="0">
                <a:latin typeface="Gill Sans MT" panose="020B0502020104020203" pitchFamily="34" charset="0"/>
              </a:rPr>
              <a:t>Exploratory </a:t>
            </a:r>
            <a:r>
              <a:rPr lang="en-IN" b="1" dirty="0">
                <a:latin typeface="Gill Sans MT" panose="020B0502020104020203" pitchFamily="34" charset="0"/>
              </a:rPr>
              <a:t>Data Analysis (EDA): </a:t>
            </a:r>
            <a:r>
              <a:rPr lang="en-IN" dirty="0">
                <a:latin typeface="Gill Sans MT" panose="020B0502020104020203" pitchFamily="34" charset="0"/>
              </a:rPr>
              <a:t>Visualizing data through histograms, scatter plots, box plots, etc</a:t>
            </a:r>
            <a:r>
              <a:rPr lang="en-IN" dirty="0" smtClean="0">
                <a:latin typeface="Gill Sans MT" panose="020B0502020104020203" pitchFamily="34" charset="0"/>
              </a:rPr>
              <a:t>.</a:t>
            </a:r>
          </a:p>
          <a:p>
            <a:r>
              <a:rPr lang="en-IN" b="1" dirty="0" smtClean="0">
                <a:latin typeface="Gill Sans MT" panose="020B0502020104020203" pitchFamily="34" charset="0"/>
              </a:rPr>
              <a:t>Statistical </a:t>
            </a:r>
            <a:r>
              <a:rPr lang="en-IN" b="1" dirty="0">
                <a:latin typeface="Gill Sans MT" panose="020B0502020104020203" pitchFamily="34" charset="0"/>
              </a:rPr>
              <a:t>Analysis</a:t>
            </a:r>
            <a:r>
              <a:rPr lang="en-IN" dirty="0">
                <a:latin typeface="Gill Sans MT" panose="020B0502020104020203" pitchFamily="34" charset="0"/>
              </a:rPr>
              <a:t>: Applying measures like correlation, regression, and hypothesis testing</a:t>
            </a:r>
            <a:r>
              <a:rPr lang="en-IN" dirty="0" smtClean="0">
                <a:latin typeface="Gill Sans MT" panose="020B0502020104020203" pitchFamily="34" charset="0"/>
              </a:rPr>
              <a:t>.</a:t>
            </a:r>
          </a:p>
          <a:p>
            <a:r>
              <a:rPr lang="en-IN" b="1" dirty="0" smtClean="0">
                <a:latin typeface="Gill Sans MT" panose="020B0502020104020203" pitchFamily="34" charset="0"/>
              </a:rPr>
              <a:t>Data </a:t>
            </a:r>
            <a:r>
              <a:rPr lang="en-IN" b="1" dirty="0">
                <a:latin typeface="Gill Sans MT" panose="020B0502020104020203" pitchFamily="34" charset="0"/>
              </a:rPr>
              <a:t>Visualization: </a:t>
            </a:r>
            <a:r>
              <a:rPr lang="en-IN" dirty="0">
                <a:latin typeface="Gill Sans MT" panose="020B0502020104020203" pitchFamily="34" charset="0"/>
              </a:rPr>
              <a:t>Using tools like </a:t>
            </a:r>
            <a:r>
              <a:rPr lang="en-IN" dirty="0" err="1">
                <a:latin typeface="Gill Sans MT" panose="020B0502020104020203" pitchFamily="34" charset="0"/>
              </a:rPr>
              <a:t>Matplotlib</a:t>
            </a:r>
            <a:r>
              <a:rPr lang="en-IN" dirty="0">
                <a:latin typeface="Gill Sans MT" panose="020B0502020104020203" pitchFamily="34" charset="0"/>
              </a:rPr>
              <a:t>, </a:t>
            </a:r>
            <a:r>
              <a:rPr lang="en-IN" dirty="0" err="1">
                <a:latin typeface="Gill Sans MT" panose="020B0502020104020203" pitchFamily="34" charset="0"/>
              </a:rPr>
              <a:t>Seaborn</a:t>
            </a:r>
            <a:r>
              <a:rPr lang="en-IN" dirty="0">
                <a:latin typeface="Gill Sans MT" panose="020B0502020104020203" pitchFamily="34" charset="0"/>
              </a:rPr>
              <a:t>, Power BI, and Tableau</a:t>
            </a:r>
            <a:r>
              <a:rPr lang="en-IN" dirty="0" smtClean="0">
                <a:latin typeface="Gill Sans MT" panose="020B0502020104020203" pitchFamily="34" charset="0"/>
              </a:rPr>
              <a:t>.</a:t>
            </a:r>
          </a:p>
          <a:p>
            <a:r>
              <a:rPr lang="en-IN" b="1" dirty="0" smtClean="0">
                <a:latin typeface="Gill Sans MT" panose="020B0502020104020203" pitchFamily="34" charset="0"/>
              </a:rPr>
              <a:t>Machine </a:t>
            </a:r>
            <a:r>
              <a:rPr lang="en-IN" b="1" dirty="0">
                <a:latin typeface="Gill Sans MT" panose="020B0502020104020203" pitchFamily="34" charset="0"/>
              </a:rPr>
              <a:t>Learning for Analysis</a:t>
            </a:r>
            <a:r>
              <a:rPr lang="en-IN" dirty="0">
                <a:latin typeface="Gill Sans MT" panose="020B0502020104020203" pitchFamily="34" charset="0"/>
              </a:rPr>
              <a:t>: Clustering, classification, and regression techniques.</a:t>
            </a:r>
            <a:endParaRPr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Gill Sans MT" panose="020B0502020104020203" pitchFamily="34" charset="0"/>
              </a:rPr>
              <a:t>Popular Tools for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655" y="2489200"/>
            <a:ext cx="8109527" cy="3530600"/>
          </a:xfrm>
        </p:spPr>
        <p:txBody>
          <a:bodyPr/>
          <a:lstStyle/>
          <a:p>
            <a:r>
              <a:rPr lang="en-IN" b="1" dirty="0" smtClean="0">
                <a:latin typeface="Gill Sans MT" panose="020B0502020104020203" pitchFamily="34" charset="0"/>
              </a:rPr>
              <a:t>Python</a:t>
            </a:r>
            <a:r>
              <a:rPr lang="en-IN" dirty="0" smtClean="0">
                <a:latin typeface="Gill Sans MT" panose="020B0502020104020203" pitchFamily="34" charset="0"/>
              </a:rPr>
              <a:t> </a:t>
            </a:r>
            <a:r>
              <a:rPr lang="en-IN" dirty="0">
                <a:latin typeface="Gill Sans MT" panose="020B0502020104020203" pitchFamily="34" charset="0"/>
              </a:rPr>
              <a:t>(Pandas, </a:t>
            </a:r>
            <a:r>
              <a:rPr lang="en-IN" dirty="0" err="1">
                <a:latin typeface="Gill Sans MT" panose="020B0502020104020203" pitchFamily="34" charset="0"/>
              </a:rPr>
              <a:t>NumPy</a:t>
            </a:r>
            <a:r>
              <a:rPr lang="en-IN" dirty="0">
                <a:latin typeface="Gill Sans MT" panose="020B0502020104020203" pitchFamily="34" charset="0"/>
              </a:rPr>
              <a:t>, </a:t>
            </a:r>
            <a:r>
              <a:rPr lang="en-IN" dirty="0" err="1">
                <a:latin typeface="Gill Sans MT" panose="020B0502020104020203" pitchFamily="34" charset="0"/>
              </a:rPr>
              <a:t>Matplotlib</a:t>
            </a:r>
            <a:r>
              <a:rPr lang="en-IN" dirty="0">
                <a:latin typeface="Gill Sans MT" panose="020B0502020104020203" pitchFamily="34" charset="0"/>
              </a:rPr>
              <a:t>, </a:t>
            </a:r>
            <a:r>
              <a:rPr lang="en-IN" dirty="0" err="1">
                <a:latin typeface="Gill Sans MT" panose="020B0502020104020203" pitchFamily="34" charset="0"/>
              </a:rPr>
              <a:t>Seaborn</a:t>
            </a:r>
            <a:r>
              <a:rPr lang="en-IN" dirty="0">
                <a:latin typeface="Gill Sans MT" panose="020B0502020104020203" pitchFamily="34" charset="0"/>
              </a:rPr>
              <a:t>, </a:t>
            </a:r>
            <a:r>
              <a:rPr lang="en-IN" dirty="0" err="1">
                <a:latin typeface="Gill Sans MT" panose="020B0502020104020203" pitchFamily="34" charset="0"/>
              </a:rPr>
              <a:t>Scikit</a:t>
            </a:r>
            <a:r>
              <a:rPr lang="en-IN" dirty="0">
                <a:latin typeface="Gill Sans MT" panose="020B0502020104020203" pitchFamily="34" charset="0"/>
              </a:rPr>
              <a:t>-Learn</a:t>
            </a:r>
            <a:r>
              <a:rPr lang="en-IN" dirty="0" smtClean="0">
                <a:latin typeface="Gill Sans MT" panose="020B0502020104020203" pitchFamily="34" charset="0"/>
              </a:rPr>
              <a:t>)</a:t>
            </a:r>
          </a:p>
          <a:p>
            <a:r>
              <a:rPr lang="en-IN" b="1" dirty="0" smtClean="0">
                <a:latin typeface="Gill Sans MT" panose="020B0502020104020203" pitchFamily="34" charset="0"/>
              </a:rPr>
              <a:t>SQL</a:t>
            </a:r>
            <a:r>
              <a:rPr lang="en-IN" dirty="0" smtClean="0">
                <a:latin typeface="Gill Sans MT" panose="020B0502020104020203" pitchFamily="34" charset="0"/>
              </a:rPr>
              <a:t> </a:t>
            </a:r>
            <a:r>
              <a:rPr lang="en-IN" dirty="0">
                <a:latin typeface="Gill Sans MT" panose="020B0502020104020203" pitchFamily="34" charset="0"/>
              </a:rPr>
              <a:t>(for querying structured databases</a:t>
            </a:r>
            <a:r>
              <a:rPr lang="en-IN" dirty="0" smtClean="0">
                <a:latin typeface="Gill Sans MT" panose="020B0502020104020203" pitchFamily="34" charset="0"/>
              </a:rPr>
              <a:t>)</a:t>
            </a:r>
          </a:p>
          <a:p>
            <a:r>
              <a:rPr lang="en-IN" b="1" dirty="0" smtClean="0">
                <a:latin typeface="Gill Sans MT" panose="020B0502020104020203" pitchFamily="34" charset="0"/>
              </a:rPr>
              <a:t>Excel</a:t>
            </a:r>
            <a:r>
              <a:rPr lang="en-IN" dirty="0" smtClean="0">
                <a:latin typeface="Gill Sans MT" panose="020B0502020104020203" pitchFamily="34" charset="0"/>
              </a:rPr>
              <a:t> </a:t>
            </a:r>
            <a:r>
              <a:rPr lang="en-IN" dirty="0">
                <a:latin typeface="Gill Sans MT" panose="020B0502020104020203" pitchFamily="34" charset="0"/>
              </a:rPr>
              <a:t>(for basic data analysis &amp; visualization</a:t>
            </a:r>
            <a:r>
              <a:rPr lang="en-IN" dirty="0" smtClean="0">
                <a:latin typeface="Gill Sans MT" panose="020B0502020104020203" pitchFamily="34" charset="0"/>
              </a:rPr>
              <a:t>)</a:t>
            </a:r>
          </a:p>
          <a:p>
            <a:r>
              <a:rPr lang="en-IN" b="1" dirty="0" smtClean="0">
                <a:latin typeface="Gill Sans MT" panose="020B0502020104020203" pitchFamily="34" charset="0"/>
              </a:rPr>
              <a:t>Power </a:t>
            </a:r>
            <a:r>
              <a:rPr lang="en-IN" b="1" dirty="0">
                <a:latin typeface="Gill Sans MT" panose="020B0502020104020203" pitchFamily="34" charset="0"/>
              </a:rPr>
              <a:t>BI / Tableau</a:t>
            </a:r>
            <a:r>
              <a:rPr lang="en-IN" dirty="0">
                <a:latin typeface="Gill Sans MT" panose="020B0502020104020203" pitchFamily="34" charset="0"/>
              </a:rPr>
              <a:t> (for business intelligence and interactive dashboards</a:t>
            </a:r>
            <a:r>
              <a:rPr lang="en-IN" dirty="0" smtClean="0">
                <a:latin typeface="Gill Sans MT" panose="020B0502020104020203" pitchFamily="34" charset="0"/>
              </a:rPr>
              <a:t>)</a:t>
            </a:r>
          </a:p>
          <a:p>
            <a:r>
              <a:rPr lang="en-IN" b="1" dirty="0" smtClean="0">
                <a:latin typeface="Gill Sans MT" panose="020B0502020104020203" pitchFamily="34" charset="0"/>
              </a:rPr>
              <a:t>Google </a:t>
            </a:r>
            <a:r>
              <a:rPr lang="en-IN" b="1" dirty="0">
                <a:latin typeface="Gill Sans MT" panose="020B0502020104020203" pitchFamily="34" charset="0"/>
              </a:rPr>
              <a:t>Data Studio </a:t>
            </a:r>
            <a:r>
              <a:rPr lang="en-IN" dirty="0">
                <a:latin typeface="Gill Sans MT" panose="020B0502020104020203" pitchFamily="34" charset="0"/>
              </a:rPr>
              <a:t>(for real-time reports and visualizations)</a:t>
            </a:r>
            <a:endParaRPr dirty="0">
              <a:latin typeface="Gill Sans MT" panose="020B05020201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764" y="2489200"/>
            <a:ext cx="8035636" cy="3530600"/>
          </a:xfrm>
        </p:spPr>
        <p:txBody>
          <a:bodyPr/>
          <a:lstStyle/>
          <a:p>
            <a:r>
              <a:rPr dirty="0" smtClean="0"/>
              <a:t>Business </a:t>
            </a:r>
            <a:r>
              <a:rPr dirty="0"/>
              <a:t>Intelligence &amp; Market </a:t>
            </a:r>
            <a:r>
              <a:rPr dirty="0" smtClean="0"/>
              <a:t>Analysis: </a:t>
            </a:r>
            <a:r>
              <a:rPr dirty="0"/>
              <a:t>Analyzing sales trends, customer behavior, and KPIs.</a:t>
            </a:r>
          </a:p>
          <a:p>
            <a:r>
              <a:rPr dirty="0" smtClean="0"/>
              <a:t>Healthcare </a:t>
            </a:r>
            <a:r>
              <a:rPr dirty="0"/>
              <a:t>Data </a:t>
            </a:r>
            <a:r>
              <a:rPr dirty="0" smtClean="0"/>
              <a:t>Analysis: </a:t>
            </a:r>
            <a:r>
              <a:rPr dirty="0"/>
              <a:t>Identifying disease patterns, predicting outbreaks, and improving patient care.</a:t>
            </a:r>
          </a:p>
          <a:p>
            <a:r>
              <a:rPr dirty="0" smtClean="0"/>
              <a:t>Financial </a:t>
            </a:r>
            <a:r>
              <a:rPr dirty="0"/>
              <a:t>Risk </a:t>
            </a:r>
            <a:r>
              <a:rPr dirty="0" smtClean="0"/>
              <a:t>Analysis: </a:t>
            </a:r>
            <a:r>
              <a:rPr dirty="0"/>
              <a:t>Detecting fraud, assessing credit risk, and managing investments.</a:t>
            </a:r>
          </a:p>
          <a:p>
            <a:r>
              <a:rPr dirty="0" smtClean="0"/>
              <a:t>E-commerce Recommendations: </a:t>
            </a:r>
            <a:r>
              <a:rPr dirty="0"/>
              <a:t>Personalizing product recommendations using customer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6874103" cy="709865"/>
          </a:xfrm>
        </p:spPr>
        <p:txBody>
          <a:bodyPr/>
          <a:lstStyle/>
          <a:p>
            <a:r>
              <a:rPr lang="en-IN" dirty="0"/>
              <a:t>Data Analysis (DA) vs. Data Science (DS)</a:t>
            </a:r>
            <a:endParaRPr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319848"/>
              </p:ext>
            </p:extLst>
          </p:nvPr>
        </p:nvGraphicFramePr>
        <p:xfrm>
          <a:off x="193964" y="2272146"/>
          <a:ext cx="8608290" cy="43812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3309">
                  <a:extLst>
                    <a:ext uri="{9D8B030D-6E8A-4147-A177-3AD203B41FA5}">
                      <a16:colId xmlns:a16="http://schemas.microsoft.com/office/drawing/2014/main" val="3506238463"/>
                    </a:ext>
                  </a:extLst>
                </a:gridCol>
                <a:gridCol w="4085551">
                  <a:extLst>
                    <a:ext uri="{9D8B030D-6E8A-4147-A177-3AD203B41FA5}">
                      <a16:colId xmlns:a16="http://schemas.microsoft.com/office/drawing/2014/main" val="1187230504"/>
                    </a:ext>
                  </a:extLst>
                </a:gridCol>
                <a:gridCol w="2869430">
                  <a:extLst>
                    <a:ext uri="{9D8B030D-6E8A-4147-A177-3AD203B41FA5}">
                      <a16:colId xmlns:a16="http://schemas.microsoft.com/office/drawing/2014/main" val="2718422611"/>
                    </a:ext>
                  </a:extLst>
                </a:gridCol>
              </a:tblGrid>
              <a:tr h="272916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Aspect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Data Analysis (DA)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Data Science (DS)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38238510"/>
                  </a:ext>
                </a:extLst>
              </a:tr>
              <a:tr h="328698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Analyzing historical data to find insights and trends.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Extracting insights using ML &amp; AI for predictions and automation.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7121383"/>
                  </a:ext>
                </a:extLst>
              </a:tr>
              <a:tr h="328698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Goal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Understanding “what happened” and “why it happened.”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Predicting future trends and automating decision-making.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72869226"/>
                  </a:ext>
                </a:extLst>
              </a:tr>
              <a:tr h="328698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Outcome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Reports, dashboards, and visualizations.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Predictive models, AI solutions, and automated systems.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67665012"/>
                  </a:ext>
                </a:extLst>
              </a:tr>
              <a:tr h="375727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Key Skills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SQL, Excel, Python (Pandas, NumPy), Data Visualization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(Pandas, NumPy, Scikit-Learn), Machine Learning, Deep Learning, Big Data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72851160"/>
                  </a:ext>
                </a:extLst>
              </a:tr>
              <a:tr h="272916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Basic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Advanced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25047982"/>
                  </a:ext>
                </a:extLst>
              </a:tr>
              <a:tr h="272916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Programming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SQL, Python (basic), Excel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 (advanced), R, SQL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769117900"/>
                  </a:ext>
                </a:extLst>
              </a:tr>
              <a:tr h="272916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Machine Learning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Not required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Required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85713093"/>
                  </a:ext>
                </a:extLst>
              </a:tr>
              <a:tr h="328698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Visualization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 (Tableau, Power BI, Matplotlib, Seaborn)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 (Matplotlib, Seaborn, Plotly, D3.js)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22645817"/>
                  </a:ext>
                </a:extLst>
              </a:tr>
              <a:tr h="272916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Big Data Handling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Limited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 (Hadoop, Spark, Cloud Platforms)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7290212"/>
                  </a:ext>
                </a:extLst>
              </a:tr>
              <a:tr h="328698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 Tools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Excel, SQL, Tableau, Power BI, Pandas, Seaborn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Python, R, TensorFlow, Scikit-Learn, Hadoop, Spark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9191093"/>
                  </a:ext>
                </a:extLst>
              </a:tr>
              <a:tr h="272916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Career Roles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Analyst, BI Analyst, Business Analyst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Scientist, ML Engineer, AI Specialist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53862913"/>
                  </a:ext>
                </a:extLst>
              </a:tr>
              <a:tr h="272916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Industries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Finance, Marketing, Healthcare, Sales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AI, Tech, Healthcare, Research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249508473"/>
                  </a:ext>
                </a:extLst>
              </a:tr>
              <a:tr h="272916">
                <a:tc>
                  <a:txBody>
                    <a:bodyPr/>
                    <a:lstStyle/>
                    <a:p>
                      <a:pPr lvl="0" algn="l" fontAlgn="ctr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Best For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insights, decision-making support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Predictive </a:t>
                      </a:r>
                      <a:r>
                        <a:rPr lang="en-IN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modeling</a:t>
                      </a: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AI-driven automation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694244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79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69" y="927098"/>
            <a:ext cx="6874103" cy="709865"/>
          </a:xfrm>
        </p:spPr>
        <p:txBody>
          <a:bodyPr/>
          <a:lstStyle/>
          <a:p>
            <a:r>
              <a:rPr lang="en-IN" dirty="0">
                <a:latin typeface="Gill Sans MT" panose="020B0502020104020203" pitchFamily="34" charset="0"/>
              </a:rPr>
              <a:t>Data Analysis (DA) vs. Data Science (DS)</a:t>
            </a:r>
            <a:endParaRPr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073" y="2489200"/>
            <a:ext cx="8007927" cy="3810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Gill Sans MT" panose="020B0502020104020203" pitchFamily="34" charset="0"/>
              </a:rPr>
              <a:t>Choose </a:t>
            </a:r>
            <a:r>
              <a:rPr lang="en-US" b="1" dirty="0">
                <a:latin typeface="Gill Sans MT" panose="020B0502020104020203" pitchFamily="34" charset="0"/>
              </a:rPr>
              <a:t>DA </a:t>
            </a:r>
            <a:r>
              <a:rPr lang="en-US" b="1" dirty="0" smtClean="0">
                <a:latin typeface="Gill Sans MT" panose="020B0502020104020203" pitchFamily="34" charset="0"/>
              </a:rPr>
              <a:t>: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You </a:t>
            </a:r>
            <a:r>
              <a:rPr lang="en-US" dirty="0">
                <a:latin typeface="Gill Sans MT" panose="020B0502020104020203" pitchFamily="34" charset="0"/>
              </a:rPr>
              <a:t>enjoy working with structured data, creating reports, and uncovering insights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You </a:t>
            </a:r>
            <a:r>
              <a:rPr lang="en-US" dirty="0">
                <a:latin typeface="Gill Sans MT" panose="020B0502020104020203" pitchFamily="34" charset="0"/>
              </a:rPr>
              <a:t>prefer tools like SQL, Excel, and Tableau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You </a:t>
            </a:r>
            <a:r>
              <a:rPr lang="en-US" dirty="0">
                <a:latin typeface="Gill Sans MT" panose="020B0502020104020203" pitchFamily="34" charset="0"/>
              </a:rPr>
              <a:t>want to work closely with business teams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</a:p>
          <a:p>
            <a:r>
              <a:rPr lang="en-US" b="1" dirty="0" smtClean="0">
                <a:latin typeface="Gill Sans MT" panose="020B0502020104020203" pitchFamily="34" charset="0"/>
              </a:rPr>
              <a:t>Choose </a:t>
            </a:r>
            <a:r>
              <a:rPr lang="en-US" b="1" dirty="0">
                <a:latin typeface="Gill Sans MT" panose="020B0502020104020203" pitchFamily="34" charset="0"/>
              </a:rPr>
              <a:t>DS </a:t>
            </a:r>
            <a:r>
              <a:rPr lang="en-US" dirty="0" smtClean="0">
                <a:latin typeface="Gill Sans MT" panose="020B0502020104020203" pitchFamily="34" charset="0"/>
              </a:rPr>
              <a:t>: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You </a:t>
            </a:r>
            <a:r>
              <a:rPr lang="en-US" dirty="0">
                <a:latin typeface="Gill Sans MT" panose="020B0502020104020203" pitchFamily="34" charset="0"/>
              </a:rPr>
              <a:t>want to work on AI, Machine Learning, and predictive analytics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You </a:t>
            </a:r>
            <a:r>
              <a:rPr lang="en-US" dirty="0">
                <a:latin typeface="Gill Sans MT" panose="020B0502020104020203" pitchFamily="34" charset="0"/>
              </a:rPr>
              <a:t>enjoy programming (Python/R) and working with large datasets</a:t>
            </a:r>
            <a:r>
              <a:rPr lang="en-US" dirty="0" smtClean="0">
                <a:latin typeface="Gill Sans MT" panose="020B0502020104020203" pitchFamily="34" charset="0"/>
              </a:rPr>
              <a:t>.</a:t>
            </a:r>
          </a:p>
          <a:p>
            <a:pPr marL="745236" lvl="1" indent="-342900">
              <a:buFont typeface="+mj-lt"/>
              <a:buAutoNum type="arabicPeriod"/>
            </a:pPr>
            <a:r>
              <a:rPr lang="en-US" dirty="0" smtClean="0">
                <a:latin typeface="Gill Sans MT" panose="020B0502020104020203" pitchFamily="34" charset="0"/>
              </a:rPr>
              <a:t>You </a:t>
            </a:r>
            <a:r>
              <a:rPr lang="en-US" dirty="0">
                <a:latin typeface="Gill Sans MT" panose="020B0502020104020203" pitchFamily="34" charset="0"/>
              </a:rPr>
              <a:t>are interested in automation and advanced statistical modeling.</a:t>
            </a:r>
            <a:endParaRPr lang="en-IN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05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1" y="2489200"/>
            <a:ext cx="8026399" cy="3530600"/>
          </a:xfrm>
        </p:spPr>
        <p:txBody>
          <a:bodyPr/>
          <a:lstStyle/>
          <a:p>
            <a:r>
              <a:rPr dirty="0" smtClean="0"/>
              <a:t>Data Analyst: </a:t>
            </a:r>
            <a:r>
              <a:rPr dirty="0"/>
              <a:t>Analyzes trends and prepares reports for decision-making.</a:t>
            </a:r>
          </a:p>
          <a:p>
            <a:r>
              <a:rPr dirty="0" smtClean="0"/>
              <a:t>Business </a:t>
            </a:r>
            <a:r>
              <a:rPr dirty="0"/>
              <a:t>Intelligence </a:t>
            </a:r>
            <a:r>
              <a:rPr dirty="0" smtClean="0"/>
              <a:t>Analyst: </a:t>
            </a:r>
            <a:r>
              <a:rPr dirty="0"/>
              <a:t>Develops dashboards and business reports.</a:t>
            </a:r>
          </a:p>
          <a:p>
            <a:r>
              <a:rPr dirty="0" smtClean="0"/>
              <a:t>Data Engineer: </a:t>
            </a:r>
            <a:r>
              <a:rPr dirty="0"/>
              <a:t>Builds and maintains data pipelines.</a:t>
            </a:r>
          </a:p>
          <a:p>
            <a:r>
              <a:rPr dirty="0" smtClean="0"/>
              <a:t>Data Scientist: </a:t>
            </a:r>
            <a:r>
              <a:rPr dirty="0"/>
              <a:t>Uses machine learning and AI for data-driven insights.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718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Gill Sans MT</vt:lpstr>
      <vt:lpstr>Wingdings 3</vt:lpstr>
      <vt:lpstr>Ion Boardroom</vt:lpstr>
      <vt:lpstr>Data Analysis</vt:lpstr>
      <vt:lpstr>Introduction to Data Analysis</vt:lpstr>
      <vt:lpstr>Types of Data Analysis</vt:lpstr>
      <vt:lpstr>Data Analysis Process</vt:lpstr>
      <vt:lpstr>Popular Tools for Data Analysis</vt:lpstr>
      <vt:lpstr>Real-World Applications</vt:lpstr>
      <vt:lpstr>Data Analysis (DA) vs. Data Science (DS)</vt:lpstr>
      <vt:lpstr>Data Analysis (DA) vs. Data Science (DS)</vt:lpstr>
      <vt:lpstr>Career Opportunities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Analysis</dc:title>
  <dc:subject/>
  <dc:creator/>
  <cp:keywords/>
  <dc:description>generated using python-pptx</dc:description>
  <cp:lastModifiedBy>Jawaharlal B</cp:lastModifiedBy>
  <cp:revision>10</cp:revision>
  <dcterms:created xsi:type="dcterms:W3CDTF">2013-01-27T09:14:16Z</dcterms:created>
  <dcterms:modified xsi:type="dcterms:W3CDTF">2025-03-21T13:13:33Z</dcterms:modified>
  <cp:category/>
</cp:coreProperties>
</file>