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embeddedFontLst>
    <p:embeddedFont>
      <p:font typeface="Gill Sans" panose="020B0604020202020204" charset="0"/>
      <p:regular r:id="rId14"/>
      <p:bold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qma1vnIfgNfvpxG61MZMZ9xFz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381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24" name="Google Shape;24;p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l="-16712" r="-16986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5760" h="4320" extrusionOk="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31" name="Google Shape;31;p12"/>
          <p:cNvSpPr txBox="1"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 rot="5400000">
            <a:off x="7498080" y="1828800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 rot="5400000">
            <a:off x="6236208" y="3264408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1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5" name="Google Shape;125;p2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l="-16712" r="-16986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1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1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1"/>
            <p:cNvSpPr/>
            <p:nvPr/>
          </p:nvSpPr>
          <p:spPr>
            <a:xfrm rot="-5400000">
              <a:off x="2852610" y="1765596"/>
              <a:ext cx="5995993" cy="3326809"/>
            </a:xfrm>
            <a:custGeom>
              <a:avLst/>
              <a:gdLst/>
              <a:ahLst/>
              <a:cxnLst/>
              <a:rect l="l" t="t" r="r" b="b"/>
              <a:pathLst>
                <a:path w="4960" h="2752" extrusionOk="0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3" name="Google Shape;133;p21"/>
            <p:cNvSpPr/>
            <p:nvPr/>
          </p:nvSpPr>
          <p:spPr>
            <a:xfrm rot="-5912394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5760" h="4320" extrusionOk="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>
            <a:spLocks noGrp="1"/>
          </p:cNvSpPr>
          <p:nvPr>
            <p:ph type="pic" idx="2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866440" y="3086100"/>
            <a:ext cx="2987089" cy="24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dt" idx="10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ftr" idx="11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ldNum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noramic Picture with Caption">
  <p:cSld name="Panoramic Picture with Ca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2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4" name="Google Shape;144;p2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l="-16712" r="-16986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2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 extrusionOk="0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5760" h="4320" extrusionOk="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>
            <a:spLocks noGrp="1"/>
          </p:cNvSpPr>
          <p:nvPr>
            <p:ph type="pic" idx="2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866440" y="5528192"/>
            <a:ext cx="6422004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dt" idx="10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ftr" idx="11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3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63" name="Google Shape;163;p2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l="-16712" r="-16986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 rot="-589932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 extrusionOk="0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5760" h="4320" extrusionOk="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866440" y="3488023"/>
            <a:ext cx="6422005" cy="2536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dt" idx="10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ftr" idx="11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4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81" name="Google Shape;181;p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l="-16712" r="-16986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 rot="-589932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 extrusionOk="0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5760" h="4320" extrusionOk="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90" name="Google Shape;190;p24"/>
          <p:cNvSpPr txBox="1"/>
          <p:nvPr/>
        </p:nvSpPr>
        <p:spPr>
          <a:xfrm>
            <a:off x="647430" y="651690"/>
            <a:ext cx="60159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7069418" y="2900292"/>
            <a:ext cx="61906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1387278" y="3809278"/>
            <a:ext cx="5646143" cy="33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body" idx="2"/>
          </p:nvPr>
        </p:nvSpPr>
        <p:spPr>
          <a:xfrm>
            <a:off x="866440" y="5000816"/>
            <a:ext cx="6343673" cy="101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dt" idx="10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ftr" idx="11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sldNum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2"/>
          </p:nvPr>
        </p:nvSpPr>
        <p:spPr>
          <a:xfrm>
            <a:off x="866440" y="3147164"/>
            <a:ext cx="2313432" cy="28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body" idx="3"/>
          </p:nvPr>
        </p:nvSpPr>
        <p:spPr>
          <a:xfrm>
            <a:off x="3405614" y="2489200"/>
            <a:ext cx="2318918" cy="65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4"/>
          </p:nvPr>
        </p:nvSpPr>
        <p:spPr>
          <a:xfrm>
            <a:off x="3408471" y="3147164"/>
            <a:ext cx="2318918" cy="28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body" idx="5"/>
          </p:nvPr>
        </p:nvSpPr>
        <p:spPr>
          <a:xfrm>
            <a:off x="5958642" y="2489200"/>
            <a:ext cx="2318918" cy="65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body" idx="6"/>
          </p:nvPr>
        </p:nvSpPr>
        <p:spPr>
          <a:xfrm>
            <a:off x="5960935" y="3147164"/>
            <a:ext cx="2316625" cy="28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7" name="Google Shape;207;p25"/>
          <p:cNvCxnSpPr/>
          <p:nvPr/>
        </p:nvCxnSpPr>
        <p:spPr>
          <a:xfrm>
            <a:off x="3294530" y="2489201"/>
            <a:ext cx="0" cy="3546328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p25"/>
          <p:cNvCxnSpPr/>
          <p:nvPr/>
        </p:nvCxnSpPr>
        <p:spPr>
          <a:xfrm>
            <a:off x="5849521" y="2489201"/>
            <a:ext cx="0" cy="3546328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9" name="Google Shape;209;p25"/>
          <p:cNvSpPr txBox="1">
            <a:spLocks noGrp="1"/>
          </p:cNvSpPr>
          <p:nvPr>
            <p:ph type="dt" idx="10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ftr" idx="11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ldNum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5" name="Google Shape;215;p26"/>
          <p:cNvSpPr>
            <a:spLocks noGrp="1"/>
          </p:cNvSpPr>
          <p:nvPr>
            <p:ph type="pic" idx="2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6" name="Google Shape;216;p26"/>
          <p:cNvSpPr txBox="1">
            <a:spLocks noGrp="1"/>
          </p:cNvSpPr>
          <p:nvPr>
            <p:ph type="body" idx="3"/>
          </p:nvPr>
        </p:nvSpPr>
        <p:spPr>
          <a:xfrm>
            <a:off x="866439" y="4837558"/>
            <a:ext cx="2313432" cy="118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body" idx="4"/>
          </p:nvPr>
        </p:nvSpPr>
        <p:spPr>
          <a:xfrm>
            <a:off x="3411125" y="4179595"/>
            <a:ext cx="2318918" cy="65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8" name="Google Shape;218;p26"/>
          <p:cNvSpPr>
            <a:spLocks noGrp="1"/>
          </p:cNvSpPr>
          <p:nvPr>
            <p:ph type="pic" idx="5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19" name="Google Shape;219;p26"/>
          <p:cNvSpPr txBox="1">
            <a:spLocks noGrp="1"/>
          </p:cNvSpPr>
          <p:nvPr>
            <p:ph type="body" idx="6"/>
          </p:nvPr>
        </p:nvSpPr>
        <p:spPr>
          <a:xfrm>
            <a:off x="3411125" y="4848208"/>
            <a:ext cx="2318918" cy="118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7"/>
          </p:nvPr>
        </p:nvSpPr>
        <p:spPr>
          <a:xfrm>
            <a:off x="5958642" y="4179596"/>
            <a:ext cx="2318918" cy="657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21" name="Google Shape;221;p26"/>
          <p:cNvSpPr>
            <a:spLocks noGrp="1"/>
          </p:cNvSpPr>
          <p:nvPr>
            <p:ph type="pic" idx="8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222" name="Google Shape;222;p26"/>
          <p:cNvSpPr txBox="1">
            <a:spLocks noGrp="1"/>
          </p:cNvSpPr>
          <p:nvPr>
            <p:ph type="body" idx="9"/>
          </p:nvPr>
        </p:nvSpPr>
        <p:spPr>
          <a:xfrm>
            <a:off x="5958642" y="4837558"/>
            <a:ext cx="2318918" cy="118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23" name="Google Shape;223;p26"/>
          <p:cNvCxnSpPr/>
          <p:nvPr/>
        </p:nvCxnSpPr>
        <p:spPr>
          <a:xfrm>
            <a:off x="3290019" y="2489201"/>
            <a:ext cx="0" cy="3546328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" name="Google Shape;224;p26"/>
          <p:cNvCxnSpPr/>
          <p:nvPr/>
        </p:nvCxnSpPr>
        <p:spPr>
          <a:xfrm>
            <a:off x="5849521" y="2489201"/>
            <a:ext cx="0" cy="3546328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5" name="Google Shape;225;p26"/>
          <p:cNvSpPr txBox="1">
            <a:spLocks noGrp="1"/>
          </p:cNvSpPr>
          <p:nvPr>
            <p:ph type="dt" idx="10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6"/>
          <p:cNvSpPr txBox="1">
            <a:spLocks noGrp="1"/>
          </p:cNvSpPr>
          <p:nvPr>
            <p:ph type="ftr" idx="11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body" idx="1"/>
          </p:nvPr>
        </p:nvSpPr>
        <p:spPr>
          <a:xfrm rot="5400000">
            <a:off x="2271712" y="1081870"/>
            <a:ext cx="3530600" cy="6345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dt" idx="10"/>
          </p:nvPr>
        </p:nvSpPr>
        <p:spPr>
          <a:xfrm>
            <a:off x="7621301" y="6387910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ftr" idx="11"/>
          </p:nvPr>
        </p:nvSpPr>
        <p:spPr>
          <a:xfrm>
            <a:off x="516133" y="6387910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7"/>
          <p:cNvSpPr txBox="1">
            <a:spLocks noGrp="1"/>
          </p:cNvSpPr>
          <p:nvPr>
            <p:ph type="sldNum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8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236" name="Google Shape;236;p2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l="-16712" r="-16986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" name="Google Shape;243;p28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8"/>
          <p:cNvSpPr/>
          <p:nvPr/>
        </p:nvSpPr>
        <p:spPr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l" t="t" r="r" b="b"/>
            <a:pathLst>
              <a:path w="4960" h="2752" extrusionOk="0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45" name="Google Shape;245;p2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5760" h="4320" extrusionOk="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6" name="Google Shape;246;p28"/>
          <p:cNvSpPr txBox="1">
            <a:spLocks noGrp="1"/>
          </p:cNvSpPr>
          <p:nvPr>
            <p:ph type="title"/>
          </p:nvPr>
        </p:nvSpPr>
        <p:spPr>
          <a:xfrm rot="5400000">
            <a:off x="4445686" y="3177042"/>
            <a:ext cx="4572001" cy="1113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body" idx="1"/>
          </p:nvPr>
        </p:nvSpPr>
        <p:spPr>
          <a:xfrm rot="5400000">
            <a:off x="789205" y="1525332"/>
            <a:ext cx="4572001" cy="441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dt" idx="10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ftr" idx="11"/>
          </p:nvPr>
        </p:nvSpPr>
        <p:spPr>
          <a:xfrm>
            <a:off x="538546" y="6365498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8"/>
          <p:cNvSpPr txBox="1">
            <a:spLocks noGrp="1"/>
          </p:cNvSpPr>
          <p:nvPr>
            <p:ph type="sldNum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dt" idx="10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ftr" idx="11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4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45" name="Google Shape;45;p1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l="-16712" r="-16986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4"/>
            <p:cNvSpPr/>
            <p:nvPr/>
          </p:nvSpPr>
          <p:spPr>
            <a:xfrm rot="-589932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4"/>
            <p:cNvSpPr/>
            <p:nvPr/>
          </p:nvSpPr>
          <p:spPr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 extrusionOk="0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5760" h="4320" extrusionOk="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62" name="Google Shape;62;p15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l="-16712" r="-16986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-5400000">
              <a:off x="3105027" y="1765596"/>
              <a:ext cx="5995993" cy="3326809"/>
            </a:xfrm>
            <a:custGeom>
              <a:avLst/>
              <a:gdLst/>
              <a:ahLst/>
              <a:cxnLst/>
              <a:rect l="l" t="t" r="r" b="b"/>
              <a:pathLst>
                <a:path w="4960" h="2752" extrusionOk="0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70" name="Google Shape;70;p15"/>
            <p:cNvSpPr/>
            <p:nvPr/>
          </p:nvSpPr>
          <p:spPr>
            <a:xfrm rot="-5912394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5760" h="4320" extrusionOk="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dt" idx="10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ftr" idx="11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866440" y="2489200"/>
            <a:ext cx="3636980" cy="353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4640581" y="2489203"/>
            <a:ext cx="3636980" cy="3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"/>
          </p:nvPr>
        </p:nvSpPr>
        <p:spPr>
          <a:xfrm>
            <a:off x="866440" y="3248490"/>
            <a:ext cx="3636980" cy="277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3"/>
          </p:nvPr>
        </p:nvSpPr>
        <p:spPr>
          <a:xfrm>
            <a:off x="4640581" y="2489200"/>
            <a:ext cx="3636979" cy="75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4"/>
          </p:nvPr>
        </p:nvSpPr>
        <p:spPr>
          <a:xfrm>
            <a:off x="4640581" y="3245835"/>
            <a:ext cx="3636980" cy="2773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dt" idx="10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ftr" idx="11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dt" idx="10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ftr" idx="11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0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6" name="Google Shape;106;p2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 l="-16712" r="-16986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0"/>
            <p:cNvSpPr/>
            <p:nvPr/>
          </p:nvSpPr>
          <p:spPr>
            <a:xfrm rot="-5400000">
              <a:off x="2548536" y="1765596"/>
              <a:ext cx="5995993" cy="3326809"/>
            </a:xfrm>
            <a:custGeom>
              <a:avLst/>
              <a:gdLst/>
              <a:ahLst/>
              <a:cxnLst/>
              <a:rect l="l" t="t" r="r" b="b"/>
              <a:pathLst>
                <a:path w="4960" h="2752" extrusionOk="0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4" name="Google Shape;114;p20"/>
            <p:cNvSpPr/>
            <p:nvPr/>
          </p:nvSpPr>
          <p:spPr>
            <a:xfrm rot="-5912394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5760" h="4320" extrusionOk="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4568927" y="1447800"/>
            <a:ext cx="36328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2"/>
          </p:nvPr>
        </p:nvSpPr>
        <p:spPr>
          <a:xfrm>
            <a:off x="866441" y="3086845"/>
            <a:ext cx="2712589" cy="293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dt" idx="10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ftr" idx="11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7" name="Google Shape;7;p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 l="-16712" r="-16986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1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1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1"/>
            <p:cNvSpPr/>
            <p:nvPr/>
          </p:nvSpPr>
          <p:spPr>
            <a:xfrm rot="-589932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1"/>
            <p:cNvSpPr/>
            <p:nvPr/>
          </p:nvSpPr>
          <p:spPr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l" t="t" r="r" b="b"/>
              <a:pathLst>
                <a:path w="4960" h="2752" extrusionOk="0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1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5760" h="4320" extrusionOk="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16" name="Google Shape;16;p11"/>
          <p:cNvSpPr txBox="1">
            <a:spLocks noGrp="1"/>
          </p:cNvSpPr>
          <p:nvPr>
            <p:ph type="title"/>
          </p:nvPr>
        </p:nvSpPr>
        <p:spPr>
          <a:xfrm>
            <a:off x="866440" y="927099"/>
            <a:ext cx="6345260" cy="70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"/>
          <p:cNvSpPr txBox="1">
            <a:spLocks noGrp="1"/>
          </p:cNvSpPr>
          <p:nvPr>
            <p:ph type="ctrTitle"/>
          </p:nvPr>
        </p:nvSpPr>
        <p:spPr>
          <a:xfrm>
            <a:off x="977277" y="2761673"/>
            <a:ext cx="6993705" cy="1275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Gill Sans"/>
              <a:buNone/>
            </a:pPr>
            <a:r>
              <a:rPr lang="en-US" sz="24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4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4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4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4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4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4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/>
            </a:r>
            <a:br>
              <a:rPr lang="en-US" sz="2400" dirty="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dirty="0" err="1" smtClean="0">
                <a:latin typeface="Gill Sans"/>
                <a:ea typeface="Gill Sans"/>
                <a:cs typeface="Gill Sans"/>
                <a:sym typeface="Gill Sans"/>
              </a:rPr>
              <a:t>TensorFlow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"/>
          <p:cNvSpPr txBox="1"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Getting Started with TensorFlow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4" name="Google Shape;304;p9"/>
          <p:cNvSpPr txBox="1">
            <a:spLocks noGrp="1"/>
          </p:cNvSpPr>
          <p:nvPr>
            <p:ph type="body" idx="1"/>
          </p:nvPr>
        </p:nvSpPr>
        <p:spPr>
          <a:xfrm>
            <a:off x="864382" y="2489200"/>
            <a:ext cx="7559182" cy="3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en-US" dirty="0" smtClean="0">
              <a:latin typeface="Gill Sans"/>
              <a:ea typeface="Gill Sans"/>
              <a:cs typeface="Gill Sans"/>
              <a:sym typeface="Gill Sans"/>
            </a:endParaRPr>
          </a:p>
          <a:p>
            <a:pPr marL="342900" lvl="0" indent="-342900">
              <a:spcBef>
                <a:spcPts val="0"/>
              </a:spcBef>
            </a:pPr>
            <a:r>
              <a:rPr lang="en-IN" dirty="0" smtClean="0">
                <a:latin typeface="Gill Sans"/>
                <a:ea typeface="Gill Sans"/>
                <a:cs typeface="Gill Sans"/>
                <a:sym typeface="Gill Sans"/>
              </a:rPr>
              <a:t>Building </a:t>
            </a:r>
            <a:r>
              <a:rPr lang="en-IN" dirty="0">
                <a:latin typeface="Gill Sans"/>
                <a:ea typeface="Gill Sans"/>
                <a:cs typeface="Gill Sans"/>
                <a:sym typeface="Gill Sans"/>
              </a:rPr>
              <a:t>and Training a Neural Network (e.g., CNNs for image classification, RNNs for NLP</a:t>
            </a:r>
            <a:r>
              <a:rPr lang="en-IN" dirty="0" smtClean="0">
                <a:latin typeface="Gill Sans"/>
                <a:ea typeface="Gill Sans"/>
                <a:cs typeface="Gill Sans"/>
                <a:sym typeface="Gill Sans"/>
              </a:rPr>
              <a:t>)</a:t>
            </a:r>
          </a:p>
          <a:p>
            <a:pPr marL="342900" lvl="0" indent="-342900">
              <a:spcBef>
                <a:spcPts val="0"/>
              </a:spcBef>
            </a:pPr>
            <a:r>
              <a:rPr lang="en-IN" dirty="0" smtClean="0">
                <a:latin typeface="Gill Sans"/>
                <a:ea typeface="Gill Sans"/>
                <a:cs typeface="Gill Sans"/>
                <a:sym typeface="Gill Sans"/>
              </a:rPr>
              <a:t>Optimizing </a:t>
            </a:r>
            <a:r>
              <a:rPr lang="en-IN" dirty="0">
                <a:latin typeface="Gill Sans"/>
                <a:ea typeface="Gill Sans"/>
                <a:cs typeface="Gill Sans"/>
                <a:sym typeface="Gill Sans"/>
              </a:rPr>
              <a:t>Model Performance (e.g., </a:t>
            </a:r>
            <a:r>
              <a:rPr lang="en-IN" dirty="0" err="1">
                <a:latin typeface="Gill Sans"/>
                <a:ea typeface="Gill Sans"/>
                <a:cs typeface="Gill Sans"/>
                <a:sym typeface="Gill Sans"/>
              </a:rPr>
              <a:t>hyperparameter</a:t>
            </a:r>
            <a:r>
              <a:rPr lang="en-IN" dirty="0">
                <a:latin typeface="Gill Sans"/>
                <a:ea typeface="Gill Sans"/>
                <a:cs typeface="Gill Sans"/>
                <a:sym typeface="Gill Sans"/>
              </a:rPr>
              <a:t> tuning, learning rate scheduling</a:t>
            </a:r>
            <a:r>
              <a:rPr lang="en-IN" dirty="0" smtClean="0">
                <a:latin typeface="Gill Sans"/>
                <a:ea typeface="Gill Sans"/>
                <a:cs typeface="Gill Sans"/>
                <a:sym typeface="Gill Sans"/>
              </a:rPr>
              <a:t>)</a:t>
            </a:r>
          </a:p>
          <a:p>
            <a:pPr marL="342900" lvl="0" indent="-342900">
              <a:spcBef>
                <a:spcPts val="0"/>
              </a:spcBef>
            </a:pPr>
            <a:r>
              <a:rPr lang="en-IN" dirty="0" err="1" smtClean="0">
                <a:latin typeface="Gill Sans"/>
                <a:ea typeface="Gill Sans"/>
                <a:cs typeface="Gill Sans"/>
                <a:sym typeface="Gill Sans"/>
              </a:rPr>
              <a:t>TensorFlow</a:t>
            </a:r>
            <a:r>
              <a:rPr lang="en-IN" dirty="0" smtClean="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IN" dirty="0">
                <a:latin typeface="Gill Sans"/>
                <a:ea typeface="Gill Sans"/>
                <a:cs typeface="Gill Sans"/>
                <a:sym typeface="Gill Sans"/>
              </a:rPr>
              <a:t>for Computer Vision (e.g., object detection, segmentation, </a:t>
            </a:r>
            <a:r>
              <a:rPr lang="en-IN" dirty="0" err="1">
                <a:latin typeface="Gill Sans"/>
                <a:ea typeface="Gill Sans"/>
                <a:cs typeface="Gill Sans"/>
                <a:sym typeface="Gill Sans"/>
              </a:rPr>
              <a:t>OpenCV</a:t>
            </a:r>
            <a:r>
              <a:rPr lang="en-IN" dirty="0">
                <a:latin typeface="Gill Sans"/>
                <a:ea typeface="Gill Sans"/>
                <a:cs typeface="Gill Sans"/>
                <a:sym typeface="Gill Sans"/>
              </a:rPr>
              <a:t> integration</a:t>
            </a:r>
            <a:r>
              <a:rPr lang="en-IN" dirty="0" smtClean="0">
                <a:latin typeface="Gill Sans"/>
                <a:ea typeface="Gill Sans"/>
                <a:cs typeface="Gill Sans"/>
                <a:sym typeface="Gill Sans"/>
              </a:rPr>
              <a:t>)</a:t>
            </a:r>
          </a:p>
          <a:p>
            <a:pPr marL="342900" lvl="0" indent="-342900">
              <a:spcBef>
                <a:spcPts val="0"/>
              </a:spcBef>
            </a:pPr>
            <a:r>
              <a:rPr lang="en-IN" dirty="0" err="1" smtClean="0">
                <a:latin typeface="Gill Sans"/>
                <a:ea typeface="Gill Sans"/>
                <a:cs typeface="Gill Sans"/>
                <a:sym typeface="Gill Sans"/>
              </a:rPr>
              <a:t>TensorFlow</a:t>
            </a:r>
            <a:r>
              <a:rPr lang="en-IN" dirty="0" smtClean="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IN" dirty="0">
                <a:latin typeface="Gill Sans"/>
                <a:ea typeface="Gill Sans"/>
                <a:cs typeface="Gill Sans"/>
                <a:sym typeface="Gill Sans"/>
              </a:rPr>
              <a:t>for NLP (e.g., text classification, Transformers, BERT</a:t>
            </a:r>
            <a:r>
              <a:rPr lang="en-IN" dirty="0" smtClean="0">
                <a:latin typeface="Gill Sans"/>
                <a:ea typeface="Gill Sans"/>
                <a:cs typeface="Gill Sans"/>
                <a:sym typeface="Gill Sans"/>
              </a:rPr>
              <a:t>)</a:t>
            </a:r>
          </a:p>
          <a:p>
            <a:pPr marL="342900" lvl="0" indent="-342900">
              <a:spcBef>
                <a:spcPts val="0"/>
              </a:spcBef>
            </a:pPr>
            <a:r>
              <a:rPr lang="en-IN" dirty="0" smtClean="0">
                <a:latin typeface="Gill Sans"/>
                <a:ea typeface="Gill Sans"/>
                <a:cs typeface="Gill Sans"/>
                <a:sym typeface="Gill Sans"/>
              </a:rPr>
              <a:t>Deploying </a:t>
            </a:r>
            <a:r>
              <a:rPr lang="en-IN" dirty="0" err="1">
                <a:latin typeface="Gill Sans"/>
                <a:ea typeface="Gill Sans"/>
                <a:cs typeface="Gill Sans"/>
                <a:sym typeface="Gill Sans"/>
              </a:rPr>
              <a:t>TensorFlow</a:t>
            </a:r>
            <a:r>
              <a:rPr lang="en-IN" dirty="0">
                <a:latin typeface="Gill Sans"/>
                <a:ea typeface="Gill Sans"/>
                <a:cs typeface="Gill Sans"/>
                <a:sym typeface="Gill Sans"/>
              </a:rPr>
              <a:t> Models (e.g., </a:t>
            </a:r>
            <a:r>
              <a:rPr lang="en-IN" dirty="0" err="1">
                <a:latin typeface="Gill Sans"/>
                <a:ea typeface="Gill Sans"/>
                <a:cs typeface="Gill Sans"/>
                <a:sym typeface="Gill Sans"/>
              </a:rPr>
              <a:t>TensorFlow</a:t>
            </a:r>
            <a:r>
              <a:rPr lang="en-IN" dirty="0">
                <a:latin typeface="Gill Sans"/>
                <a:ea typeface="Gill Sans"/>
                <a:cs typeface="Gill Sans"/>
                <a:sym typeface="Gill Sans"/>
              </a:rPr>
              <a:t> Serving, </a:t>
            </a:r>
            <a:r>
              <a:rPr lang="en-IN" dirty="0" err="1">
                <a:latin typeface="Gill Sans"/>
                <a:ea typeface="Gill Sans"/>
                <a:cs typeface="Gill Sans"/>
                <a:sym typeface="Gill Sans"/>
              </a:rPr>
              <a:t>TensorFlow</a:t>
            </a:r>
            <a:r>
              <a:rPr lang="en-IN" dirty="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IN" dirty="0" err="1">
                <a:latin typeface="Gill Sans"/>
                <a:ea typeface="Gill Sans"/>
                <a:cs typeface="Gill Sans"/>
                <a:sym typeface="Gill Sans"/>
              </a:rPr>
              <a:t>Lite</a:t>
            </a:r>
            <a:r>
              <a:rPr lang="en-IN" dirty="0">
                <a:latin typeface="Gill Sans"/>
                <a:ea typeface="Gill Sans"/>
                <a:cs typeface="Gill Sans"/>
                <a:sym typeface="Gill Sans"/>
              </a:rPr>
              <a:t>, TensorFlow.js</a:t>
            </a:r>
            <a:r>
              <a:rPr lang="en-IN" dirty="0" smtClean="0">
                <a:latin typeface="Gill Sans"/>
                <a:ea typeface="Gill Sans"/>
                <a:cs typeface="Gill Sans"/>
                <a:sym typeface="Gill Sans"/>
              </a:rPr>
              <a:t>)</a:t>
            </a:r>
          </a:p>
          <a:p>
            <a:pPr marL="342900" lvl="0" indent="-342900">
              <a:spcBef>
                <a:spcPts val="0"/>
              </a:spcBef>
            </a:pPr>
            <a:r>
              <a:rPr lang="en-IN" dirty="0" err="1" smtClean="0">
                <a:latin typeface="Gill Sans"/>
                <a:ea typeface="Gill Sans"/>
                <a:cs typeface="Gill Sans"/>
                <a:sym typeface="Gill Sans"/>
              </a:rPr>
              <a:t>TensorFlow</a:t>
            </a:r>
            <a:r>
              <a:rPr lang="en-IN" dirty="0" smtClean="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IN" dirty="0">
                <a:latin typeface="Gill Sans"/>
                <a:ea typeface="Gill Sans"/>
                <a:cs typeface="Gill Sans"/>
                <a:sym typeface="Gill Sans"/>
              </a:rPr>
              <a:t>with Big Data &amp; GCP (e.g., </a:t>
            </a:r>
            <a:r>
              <a:rPr lang="en-IN" dirty="0" err="1">
                <a:latin typeface="Gill Sans"/>
                <a:ea typeface="Gill Sans"/>
                <a:cs typeface="Gill Sans"/>
                <a:sym typeface="Gill Sans"/>
              </a:rPr>
              <a:t>TensorFlow</a:t>
            </a:r>
            <a:r>
              <a:rPr lang="en-IN" dirty="0">
                <a:latin typeface="Gill Sans"/>
                <a:ea typeface="Gill Sans"/>
                <a:cs typeface="Gill Sans"/>
                <a:sym typeface="Gill Sans"/>
              </a:rPr>
              <a:t> Extended (TFX), training on Google Cloud</a:t>
            </a:r>
            <a:r>
              <a:rPr lang="en-IN" dirty="0" smtClean="0">
                <a:latin typeface="Gill Sans"/>
                <a:ea typeface="Gill Sans"/>
                <a:cs typeface="Gill Sans"/>
                <a:sym typeface="Gill Sans"/>
              </a:rPr>
              <a:t>)</a:t>
            </a:r>
          </a:p>
          <a:p>
            <a:pPr marL="342900" lvl="0" indent="-342900">
              <a:spcBef>
                <a:spcPts val="0"/>
              </a:spcBef>
            </a:pPr>
            <a:r>
              <a:rPr lang="en-IN" dirty="0" smtClean="0">
                <a:latin typeface="Gill Sans"/>
                <a:ea typeface="Gill Sans"/>
                <a:cs typeface="Gill Sans"/>
                <a:sym typeface="Gill Sans"/>
              </a:rPr>
              <a:t>Custom </a:t>
            </a:r>
            <a:r>
              <a:rPr lang="en-IN" dirty="0">
                <a:latin typeface="Gill Sans"/>
                <a:ea typeface="Gill Sans"/>
                <a:cs typeface="Gill Sans"/>
                <a:sym typeface="Gill Sans"/>
              </a:rPr>
              <a:t>Loss Functions &amp; </a:t>
            </a:r>
            <a:r>
              <a:rPr lang="en-IN" dirty="0" err="1">
                <a:latin typeface="Gill Sans"/>
                <a:ea typeface="Gill Sans"/>
                <a:cs typeface="Gill Sans"/>
                <a:sym typeface="Gill Sans"/>
              </a:rPr>
              <a:t>MetricsDistributed</a:t>
            </a:r>
            <a:r>
              <a:rPr lang="en-IN" dirty="0">
                <a:latin typeface="Gill Sans"/>
                <a:ea typeface="Gill Sans"/>
                <a:cs typeface="Gill Sans"/>
                <a:sym typeface="Gill Sans"/>
              </a:rPr>
              <a:t> Training with </a:t>
            </a:r>
            <a:r>
              <a:rPr lang="en-IN" dirty="0" err="1">
                <a:latin typeface="Gill Sans"/>
                <a:ea typeface="Gill Sans"/>
                <a:cs typeface="Gill Sans"/>
                <a:sym typeface="Gill Sans"/>
              </a:rPr>
              <a:t>TensorFlow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5133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0"/>
          <p:cNvSpPr txBox="1"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THANK YOU</a:t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"/>
          <p:cNvSpPr txBox="1"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Introduction to TensorFlow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2" name="Google Shape;262;p2"/>
          <p:cNvSpPr txBox="1"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TensorFlow is an open-source deep learning framework developed by Google Brain. It is used for building and training machine learning models, particularly neural networks.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b="1">
                <a:latin typeface="Gill Sans"/>
                <a:ea typeface="Gill Sans"/>
                <a:cs typeface="Gill Sans"/>
                <a:sym typeface="Gill Sans"/>
              </a:rPr>
              <a:t>Key Benefits: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It is Scalable from mobile to cloud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It Supports multiple programming languages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It is Backed by Google and a large open-source community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"/>
          <p:cNvSpPr txBox="1"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Key Features of TensorFlow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8" name="Google Shape;268;p3"/>
          <p:cNvSpPr txBox="1">
            <a:spLocks noGrp="1"/>
          </p:cNvSpPr>
          <p:nvPr>
            <p:ph type="body" idx="1"/>
          </p:nvPr>
        </p:nvSpPr>
        <p:spPr>
          <a:xfrm>
            <a:off x="526473" y="2184400"/>
            <a:ext cx="8091054" cy="3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Scalable and flexible architecture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Supports CPU, GPU, and TPU computation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High-level APIs (</a:t>
            </a:r>
            <a:r>
              <a:rPr lang="en-US" dirty="0" err="1">
                <a:latin typeface="Gill Sans"/>
                <a:ea typeface="Gill Sans"/>
                <a:cs typeface="Gill Sans"/>
                <a:sym typeface="Gill Sans"/>
              </a:rPr>
              <a:t>Keras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 integration)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Automatic differentiation for backpropagation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Deployment support for web, mobile, and edge </a:t>
            </a:r>
            <a:r>
              <a:rPr lang="en-US" dirty="0" smtClean="0">
                <a:latin typeface="Gill Sans"/>
                <a:ea typeface="Gill Sans"/>
                <a:cs typeface="Gill Sans"/>
                <a:sym typeface="Gill Sans"/>
              </a:rPr>
              <a:t>devices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b="1" dirty="0" smtClean="0">
                <a:latin typeface="Gill Sans"/>
                <a:ea typeface="Gill Sans"/>
                <a:cs typeface="Gill Sans"/>
                <a:sym typeface="Gill Sans"/>
              </a:rPr>
              <a:t>Example</a:t>
            </a:r>
            <a:r>
              <a:rPr lang="en-US" dirty="0" smtClean="0">
                <a:latin typeface="Gill Sans"/>
                <a:ea typeface="Gill Sans"/>
                <a:cs typeface="Gill Sans"/>
                <a:sym typeface="Gill Sans"/>
              </a:rPr>
              <a:t>: Checking </a:t>
            </a:r>
            <a:r>
              <a:rPr lang="en-US" dirty="0" err="1" smtClean="0">
                <a:latin typeface="Gill Sans"/>
                <a:ea typeface="Gill Sans"/>
                <a:cs typeface="Gill Sans"/>
                <a:sym typeface="Gill Sans"/>
              </a:rPr>
              <a:t>TensorFlow</a:t>
            </a:r>
            <a:r>
              <a:rPr lang="en-US" dirty="0" smtClean="0">
                <a:latin typeface="Gill Sans"/>
                <a:ea typeface="Gill Sans"/>
                <a:cs typeface="Gill Sans"/>
                <a:sym typeface="Gill Sans"/>
              </a:rPr>
              <a:t> version</a:t>
            </a:r>
            <a:endParaRPr dirty="0" smtClean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 smtClean="0">
                <a:latin typeface="Gill Sans"/>
                <a:ea typeface="Gill Sans"/>
                <a:cs typeface="Gill Sans"/>
                <a:sym typeface="Gill Sans"/>
              </a:rPr>
              <a:t>```python</a:t>
            </a:r>
            <a:endParaRPr dirty="0" smtClean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 smtClean="0">
                <a:latin typeface="Gill Sans"/>
                <a:ea typeface="Gill Sans"/>
                <a:cs typeface="Gill Sans"/>
                <a:sym typeface="Gill Sans"/>
              </a:rPr>
              <a:t>    import </a:t>
            </a:r>
            <a:r>
              <a:rPr lang="en-US" dirty="0" err="1" smtClean="0">
                <a:latin typeface="Gill Sans"/>
                <a:ea typeface="Gill Sans"/>
                <a:cs typeface="Gill Sans"/>
                <a:sym typeface="Gill Sans"/>
              </a:rPr>
              <a:t>tensorflow</a:t>
            </a:r>
            <a:r>
              <a:rPr lang="en-US" dirty="0" smtClean="0">
                <a:latin typeface="Gill Sans"/>
                <a:ea typeface="Gill Sans"/>
                <a:cs typeface="Gill Sans"/>
                <a:sym typeface="Gill Sans"/>
              </a:rPr>
              <a:t> as </a:t>
            </a:r>
            <a:r>
              <a:rPr lang="en-US" dirty="0" err="1" smtClean="0">
                <a:latin typeface="Gill Sans"/>
                <a:ea typeface="Gill Sans"/>
                <a:cs typeface="Gill Sans"/>
                <a:sym typeface="Gill Sans"/>
              </a:rPr>
              <a:t>tf</a:t>
            </a:r>
            <a:endParaRPr dirty="0" smtClean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 smtClean="0">
                <a:latin typeface="Gill Sans"/>
                <a:ea typeface="Gill Sans"/>
                <a:cs typeface="Gill Sans"/>
                <a:sym typeface="Gill Sans"/>
              </a:rPr>
              <a:t>    print(</a:t>
            </a:r>
            <a:r>
              <a:rPr lang="en-US" dirty="0" err="1" smtClean="0">
                <a:latin typeface="Gill Sans"/>
                <a:ea typeface="Gill Sans"/>
                <a:cs typeface="Gill Sans"/>
                <a:sym typeface="Gill Sans"/>
              </a:rPr>
              <a:t>tf</a:t>
            </a:r>
            <a:r>
              <a:rPr lang="en-US" dirty="0" smtClean="0">
                <a:latin typeface="Gill Sans"/>
                <a:ea typeface="Gill Sans"/>
                <a:cs typeface="Gill Sans"/>
                <a:sym typeface="Gill Sans"/>
              </a:rPr>
              <a:t>.__version__)```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"/>
          <p:cNvSpPr txBox="1"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Core Components of Tensor Flow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4" name="Google Shape;274;p4"/>
          <p:cNvSpPr txBox="1">
            <a:spLocks noGrp="1"/>
          </p:cNvSpPr>
          <p:nvPr>
            <p:ph type="body" idx="1"/>
          </p:nvPr>
        </p:nvSpPr>
        <p:spPr>
          <a:xfrm>
            <a:off x="864381" y="2373745"/>
            <a:ext cx="7743909" cy="364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Tensors: Multi-dimensional arrays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Computational Graph: Defines operations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 err="1">
                <a:latin typeface="Gill Sans"/>
                <a:ea typeface="Gill Sans"/>
                <a:cs typeface="Gill Sans"/>
                <a:sym typeface="Gill Sans"/>
              </a:rPr>
              <a:t>Keras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 API: High-level model building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 err="1">
                <a:latin typeface="Gill Sans"/>
                <a:ea typeface="Gill Sans"/>
                <a:cs typeface="Gill Sans"/>
                <a:sym typeface="Gill Sans"/>
              </a:rPr>
              <a:t>TensorFlow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 Hub: Pre-trained models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latin typeface="Gill Sans"/>
                <a:ea typeface="Gill Sans"/>
                <a:cs typeface="Gill Sans"/>
                <a:sym typeface="Gill Sans"/>
              </a:rPr>
              <a:t>Example: 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Creating a simple tensor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```python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import </a:t>
            </a:r>
            <a:r>
              <a:rPr lang="en-US" dirty="0" err="1">
                <a:latin typeface="Gill Sans"/>
                <a:ea typeface="Gill Sans"/>
                <a:cs typeface="Gill Sans"/>
                <a:sym typeface="Gill Sans"/>
              </a:rPr>
              <a:t>tensorflow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 as </a:t>
            </a:r>
            <a:r>
              <a:rPr lang="en-US" dirty="0" err="1">
                <a:latin typeface="Gill Sans"/>
                <a:ea typeface="Gill Sans"/>
                <a:cs typeface="Gill Sans"/>
                <a:sym typeface="Gill Sans"/>
              </a:rPr>
              <a:t>tf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tensor = </a:t>
            </a:r>
            <a:r>
              <a:rPr lang="en-US" dirty="0" err="1">
                <a:latin typeface="Gill Sans"/>
                <a:ea typeface="Gill Sans"/>
                <a:cs typeface="Gill Sans"/>
                <a:sym typeface="Gill Sans"/>
              </a:rPr>
              <a:t>tf.constant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([[1, 2], [3, 4]])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print(tensor)```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"/>
          <p:cNvSpPr txBox="1"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200"/>
              <a:t>Model Training Workflow</a:t>
            </a:r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body" idx="1"/>
          </p:nvPr>
        </p:nvSpPr>
        <p:spPr>
          <a:xfrm>
            <a:off x="434110" y="2055091"/>
            <a:ext cx="8414326" cy="392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Data Preparation - Load and preprocess datasets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Model Definition - Create the model structure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Compilation - Choose optimizer and loss function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Training - Train the model using batches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Evaluation &amp; Prediction - Test the model and make predictions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latin typeface="Gill Sans"/>
                <a:ea typeface="Gill Sans"/>
                <a:cs typeface="Gill Sans"/>
                <a:sym typeface="Gill Sans"/>
              </a:rPr>
              <a:t>Example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: Defining a simple neural network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```python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from </a:t>
            </a:r>
            <a:r>
              <a:rPr lang="en-US" dirty="0" err="1">
                <a:latin typeface="Gill Sans"/>
                <a:ea typeface="Gill Sans"/>
                <a:cs typeface="Gill Sans"/>
                <a:sym typeface="Gill Sans"/>
              </a:rPr>
              <a:t>tensorflow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 import </a:t>
            </a:r>
            <a:r>
              <a:rPr lang="en-US" dirty="0" err="1">
                <a:latin typeface="Gill Sans"/>
                <a:ea typeface="Gill Sans"/>
                <a:cs typeface="Gill Sans"/>
                <a:sym typeface="Gill Sans"/>
              </a:rPr>
              <a:t>keras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model = </a:t>
            </a:r>
            <a:r>
              <a:rPr lang="en-US" dirty="0" err="1">
                <a:latin typeface="Gill Sans"/>
                <a:ea typeface="Gill Sans"/>
                <a:cs typeface="Gill Sans"/>
                <a:sym typeface="Gill Sans"/>
              </a:rPr>
              <a:t>keras.Sequential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([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 err="1">
                <a:latin typeface="Gill Sans"/>
                <a:ea typeface="Gill Sans"/>
                <a:cs typeface="Gill Sans"/>
                <a:sym typeface="Gill Sans"/>
              </a:rPr>
              <a:t>keras.layers.Dense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(64, activation='</a:t>
            </a:r>
            <a:r>
              <a:rPr lang="en-US" dirty="0" err="1">
                <a:latin typeface="Gill Sans"/>
                <a:ea typeface="Gill Sans"/>
                <a:cs typeface="Gill Sans"/>
                <a:sym typeface="Gill Sans"/>
              </a:rPr>
              <a:t>relu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', </a:t>
            </a:r>
            <a:r>
              <a:rPr lang="en-US" dirty="0" err="1">
                <a:latin typeface="Gill Sans"/>
                <a:ea typeface="Gill Sans"/>
                <a:cs typeface="Gill Sans"/>
                <a:sym typeface="Gill Sans"/>
              </a:rPr>
              <a:t>input_shape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=(10,)),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 err="1">
                <a:latin typeface="Gill Sans"/>
                <a:ea typeface="Gill Sans"/>
                <a:cs typeface="Gill Sans"/>
                <a:sym typeface="Gill Sans"/>
              </a:rPr>
              <a:t>keras.layers.Dense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(1, activation='sigmoid')])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 err="1">
                <a:latin typeface="Gill Sans"/>
                <a:ea typeface="Gill Sans"/>
                <a:cs typeface="Gill Sans"/>
                <a:sym typeface="Gill Sans"/>
              </a:rPr>
              <a:t>model.compile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(optimizer='</a:t>
            </a:r>
            <a:r>
              <a:rPr lang="en-US" dirty="0" err="1">
                <a:latin typeface="Gill Sans"/>
                <a:ea typeface="Gill Sans"/>
                <a:cs typeface="Gill Sans"/>
                <a:sym typeface="Gill Sans"/>
              </a:rPr>
              <a:t>adam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', loss='</a:t>
            </a:r>
            <a:r>
              <a:rPr lang="en-US" dirty="0" err="1">
                <a:latin typeface="Gill Sans"/>
                <a:ea typeface="Gill Sans"/>
                <a:cs typeface="Gill Sans"/>
                <a:sym typeface="Gill Sans"/>
              </a:rPr>
              <a:t>binary_crossentropy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', metrics=['accuracy'])```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"/>
          <p:cNvSpPr txBox="1"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Optimization Techniques</a:t>
            </a:r>
            <a:endParaRPr/>
          </a:p>
        </p:txBody>
      </p:sp>
      <p:sp>
        <p:nvSpPr>
          <p:cNvPr id="286" name="Google Shape;286;p6"/>
          <p:cNvSpPr txBox="1"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Optimizers: Adam, SGD, RMSProp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Loss Functions: MSE, Cross-Entropy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Regularization: Dropout, L1/L2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Learning Rate Scheduling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b="1">
                <a:latin typeface="Gill Sans"/>
                <a:ea typeface="Gill Sans"/>
                <a:cs typeface="Gill Sans"/>
                <a:sym typeface="Gill Sans"/>
              </a:rPr>
              <a:t>Example: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Using Adam Optimizer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```python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import tensorflow as tf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optimizer = tf.keras.optimizers.Adam(learning_rate=0.001)```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"/>
          <p:cNvSpPr txBox="1"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TensorFlow Ecosystem</a:t>
            </a:r>
            <a:endParaRPr/>
          </a:p>
        </p:txBody>
      </p:sp>
      <p:sp>
        <p:nvSpPr>
          <p:cNvPr id="292" name="Google Shape;292;p7"/>
          <p:cNvSpPr txBox="1"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TensorFlow.js (for Web applications)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TensorFlow Lite (for Mobile &amp; Edge devices)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TensorFlow Serving (for Model Deployment)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TensorFlow Hub (for Pre-trained Models)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b="1">
                <a:latin typeface="Gill Sans"/>
                <a:ea typeface="Gill Sans"/>
                <a:cs typeface="Gill Sans"/>
                <a:sym typeface="Gill Sans"/>
              </a:rPr>
              <a:t>Example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: Loading a Pre-trained Model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```python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import tensorflow_hub as hub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model=hub.load('https://tfhub.dev/google/imagenet/mobilenet_v2_100_224/classification/5')```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"/>
          <p:cNvSpPr txBox="1"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Real-World Applications</a:t>
            </a:r>
            <a:endParaRPr/>
          </a:p>
        </p:txBody>
      </p:sp>
      <p:sp>
        <p:nvSpPr>
          <p:cNvPr id="298" name="Google Shape;298;p8"/>
          <p:cNvSpPr txBox="1"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Computer Vision: Image Classification, Object Detection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NLP: Sentiment Analysis, Machine Translation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Reinforcement Learning: Game AI, Robotics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Time-Series Forecasting: Stock Prices, Weather Prediction</a:t>
            </a:r>
            <a:endParaRPr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b="1">
                <a:latin typeface="Gill Sans"/>
                <a:ea typeface="Gill Sans"/>
                <a:cs typeface="Gill Sans"/>
                <a:sym typeface="Gill Sans"/>
              </a:rPr>
              <a:t>Example: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Image Classification with CNN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```python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model = keras.applications.MobileNetV2(weights='imagenet')```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9"/>
          <p:cNvSpPr txBox="1"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Getting Started with TensorFlow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4" name="Google Shape;304;p9"/>
          <p:cNvSpPr txBox="1"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1. Install </a:t>
            </a:r>
            <a:r>
              <a:rPr lang="en-US" dirty="0" err="1">
                <a:latin typeface="Gill Sans"/>
                <a:ea typeface="Gill Sans"/>
                <a:cs typeface="Gill Sans"/>
                <a:sym typeface="Gill Sans"/>
              </a:rPr>
              <a:t>TensorFlow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: `pip install </a:t>
            </a:r>
            <a:r>
              <a:rPr lang="en-US" dirty="0" err="1">
                <a:latin typeface="Gill Sans"/>
                <a:ea typeface="Gill Sans"/>
                <a:cs typeface="Gill Sans"/>
                <a:sym typeface="Gill Sans"/>
              </a:rPr>
              <a:t>tensorflow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`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2. Check Installation: `import </a:t>
            </a:r>
            <a:r>
              <a:rPr lang="en-US" dirty="0" err="1">
                <a:latin typeface="Gill Sans"/>
                <a:ea typeface="Gill Sans"/>
                <a:cs typeface="Gill Sans"/>
                <a:sym typeface="Gill Sans"/>
              </a:rPr>
              <a:t>tensorflow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 as </a:t>
            </a:r>
            <a:r>
              <a:rPr lang="en-US" dirty="0" err="1">
                <a:latin typeface="Gill Sans"/>
                <a:ea typeface="Gill Sans"/>
                <a:cs typeface="Gill Sans"/>
                <a:sym typeface="Gill Sans"/>
              </a:rPr>
              <a:t>tf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; print(</a:t>
            </a:r>
            <a:r>
              <a:rPr lang="en-US" dirty="0" err="1">
                <a:latin typeface="Gill Sans"/>
                <a:ea typeface="Gill Sans"/>
                <a:cs typeface="Gill Sans"/>
                <a:sym typeface="Gill Sans"/>
              </a:rPr>
              <a:t>tf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.__version__)`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3. Build a Simple Neural Network using </a:t>
            </a:r>
            <a:r>
              <a:rPr lang="en-US" dirty="0" err="1">
                <a:latin typeface="Gill Sans"/>
                <a:ea typeface="Gill Sans"/>
                <a:cs typeface="Gill Sans"/>
                <a:sym typeface="Gill Sans"/>
              </a:rPr>
              <a:t>Keras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 API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b="1" dirty="0">
                <a:latin typeface="Gill Sans"/>
                <a:ea typeface="Gill Sans"/>
                <a:cs typeface="Gill Sans"/>
                <a:sym typeface="Gill Sans"/>
              </a:rPr>
              <a:t>Example</a:t>
            </a: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: Installing </a:t>
            </a:r>
            <a:r>
              <a:rPr lang="en-US" dirty="0" err="1">
                <a:latin typeface="Gill Sans"/>
                <a:ea typeface="Gill Sans"/>
                <a:cs typeface="Gill Sans"/>
                <a:sym typeface="Gill Sans"/>
              </a:rPr>
              <a:t>TensorFlow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```bash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dirty="0">
                <a:latin typeface="Gill Sans"/>
                <a:ea typeface="Gill Sans"/>
                <a:cs typeface="Gill Sans"/>
                <a:sym typeface="Gill Sans"/>
              </a:rPr>
              <a:t>pip install </a:t>
            </a:r>
            <a:r>
              <a:rPr lang="en-US" dirty="0" err="1" smtClean="0">
                <a:latin typeface="Gill Sans"/>
                <a:ea typeface="Gill Sans"/>
                <a:cs typeface="Gill Sans"/>
                <a:sym typeface="Gill Sans"/>
              </a:rPr>
              <a:t>tensorflow</a:t>
            </a:r>
            <a:r>
              <a:rPr lang="en-US" dirty="0" smtClean="0">
                <a:latin typeface="Gill Sans"/>
                <a:ea typeface="Gill Sans"/>
                <a:cs typeface="Gill Sans"/>
                <a:sym typeface="Gill Sans"/>
              </a:rPr>
              <a:t>```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534</Words>
  <Application>Microsoft Office PowerPoint</Application>
  <PresentationFormat>On-screen Show (4:3)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Noto Sans Symbols</vt:lpstr>
      <vt:lpstr>Gill Sans</vt:lpstr>
      <vt:lpstr>Century Gothic</vt:lpstr>
      <vt:lpstr>Arial</vt:lpstr>
      <vt:lpstr>Ion Boardroom</vt:lpstr>
      <vt:lpstr>       TensorFlow</vt:lpstr>
      <vt:lpstr>Introduction to TensorFlow</vt:lpstr>
      <vt:lpstr>Key Features of TensorFlow</vt:lpstr>
      <vt:lpstr>Core Components of Tensor Flow</vt:lpstr>
      <vt:lpstr>Model Training Workflow</vt:lpstr>
      <vt:lpstr>Optimization Techniques</vt:lpstr>
      <vt:lpstr>TensorFlow Ecosystem</vt:lpstr>
      <vt:lpstr>Real-World Applications</vt:lpstr>
      <vt:lpstr>Getting Started with TensorFlow</vt:lpstr>
      <vt:lpstr>Getting Started with TensorFlow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TensorFlow</dc:title>
  <dc:creator>NANDHINI GOPINATH</dc:creator>
  <cp:lastModifiedBy>Jawaharlal B</cp:lastModifiedBy>
  <cp:revision>3</cp:revision>
  <dcterms:created xsi:type="dcterms:W3CDTF">2013-01-27T09:14:16Z</dcterms:created>
  <dcterms:modified xsi:type="dcterms:W3CDTF">2025-03-28T14:57:52Z</dcterms:modified>
</cp:coreProperties>
</file>