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Amatic SC" pitchFamily="2" charset="-79"/>
      <p:regular r:id="rId27"/>
      <p:bold r:id="rId28"/>
    </p:embeddedFont>
    <p:embeddedFont>
      <p:font typeface="Georgia" panose="02040502050405020303" pitchFamily="18" charset="0"/>
      <p:regular r:id="rId29"/>
      <p:bold r:id="rId30"/>
      <p:italic r:id="rId31"/>
      <p:boldItalic r:id="rId32"/>
    </p:embeddedFont>
    <p:embeddedFont>
      <p:font typeface="Lato" panose="020F0502020204030203" pitchFamily="34" charset="77"/>
      <p:regular r:id="rId33"/>
      <p:bold r:id="rId34"/>
      <p:italic r:id="rId35"/>
      <p:boldItalic r:id="rId36"/>
    </p:embeddedFont>
    <p:embeddedFont>
      <p:font typeface="Raleway" pitchFamily="2" charset="77"/>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FEEC78-1C9C-4568-B146-285A6A96F926}">
  <a:tblStyle styleId="{E7FEEC78-1C9C-4568-B146-285A6A96F9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85d1c15b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a85d1c15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85d1c15b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85d1c15b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85d1c15b8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85d1c15b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85d1c15b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85d1c15b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85d1c15b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85d1c15b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85d1c15b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85d1c15b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85d1c15b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85d1c15b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144fb2f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144fb2f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144fb2f2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144fb2f2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144fb2f2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144fb2f2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8599c5c5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8599c5c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85d1c15b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85d1c15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8599c5c5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8599c5c5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8599c5c5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8599c5c5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8599c5c5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8599c5c5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8599c5c5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8599c5c5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82a3b537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82a3b537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stock market is a very important facet of the world that we live in. Stock market trends impact people’s livelihoods whether they work directly with stocks or not. Along with that, many people invest directly in the stock market, and so would be interested in being able to predict stock</a:t>
            </a:r>
            <a:endParaRPr/>
          </a:p>
          <a:p>
            <a:pPr marL="0" lvl="0" indent="0" algn="l" rtl="0">
              <a:spcBef>
                <a:spcPts val="0"/>
              </a:spcBef>
              <a:spcAft>
                <a:spcPts val="0"/>
              </a:spcAft>
              <a:buNone/>
            </a:pPr>
            <a:r>
              <a:rPr lang="en"/>
              <a:t>There are also many who are hesitant to invest due to the risk associated, and perceived inability to mitigate said risk. The stock market is difficult to predict and so people are nervous about investing. Being able to predict the stock market with some accuracy would give comfort to such people</a:t>
            </a:r>
            <a:endParaRPr/>
          </a:p>
          <a:p>
            <a:pPr marL="0" lvl="0" indent="0" algn="l" rtl="0">
              <a:spcBef>
                <a:spcPts val="0"/>
              </a:spcBef>
              <a:spcAft>
                <a:spcPts val="0"/>
              </a:spcAft>
              <a:buNone/>
            </a:pPr>
            <a:endParaRPr/>
          </a:p>
          <a:p>
            <a:pPr marL="0" lvl="0" indent="0" algn="l" rtl="0">
              <a:spcBef>
                <a:spcPts val="0"/>
              </a:spcBef>
              <a:spcAft>
                <a:spcPts val="0"/>
              </a:spcAft>
              <a:buNone/>
            </a:pPr>
            <a:r>
              <a:rPr lang="en"/>
              <a:t>** in general, need to add images to slides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8599c5c5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8599c5c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82a3b5379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82a3b537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known as the Standard &amp; Poor’s Index, the S&amp;P 500 is a market capitalization weighted index using the top 500 publicly traded companies in the US. This is widely seen as one of if not the best gauges of large-cap US equities. To many this could be considered a better representation of the US Market than the Dow Jones, as the Dow Jones only considers 30 companies, whereas this considers 500. Because of this, many funds actually track the performance of the S&amp;P</a:t>
            </a:r>
            <a:endParaRPr/>
          </a:p>
          <a:p>
            <a:pPr marL="0" lvl="0" indent="0" algn="l" rtl="0">
              <a:spcBef>
                <a:spcPts val="0"/>
              </a:spcBef>
              <a:spcAft>
                <a:spcPts val="0"/>
              </a:spcAft>
              <a:buNone/>
            </a:pPr>
            <a:endParaRPr/>
          </a:p>
          <a:p>
            <a:pPr marL="0" lvl="0" indent="0" algn="l" rtl="0">
              <a:spcBef>
                <a:spcPts val="0"/>
              </a:spcBef>
              <a:spcAft>
                <a:spcPts val="0"/>
              </a:spcAft>
              <a:buNone/>
            </a:pPr>
            <a:r>
              <a:rPr lang="en"/>
              <a:t>** I want to add more to this slide, also images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82a3b5379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82a3b537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this project, our goals were to first pull data, clean it, and analyze it, after which we would  use methods from class (as well as some others that will be expanded on later in the presentation) in order to predict this and determine which model is best for performing stock prediction, with specific regard to the S&amp;P 500</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 add images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82a3b5379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82a3b5379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for this project, we pulled data from yahoo finance which listed daily values pertaining to different stock market indexes. These include opening values, closing values, daily highs and lows, as well as volume of stocks traded. Though we </a:t>
            </a:r>
            <a:r>
              <a:rPr lang="en" i="1"/>
              <a:t>are</a:t>
            </a:r>
            <a:r>
              <a:rPr lang="en"/>
              <a:t> predicting the S&amp;P 500, we also pulled data for other indexes of the US market, as well as a few international indexes. The reason for this is that these markets - especially now as the world becomes an increasingly global society - are intertwined and often indicative of each other. As such, it is important to look at these other markets even when predicting for a US based index.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85d1c15b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85d1c15b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8599c5c5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8599c5c5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133100"/>
            <a:ext cx="6570600" cy="16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Aided Stock Prediction and Analysis</a:t>
            </a:r>
            <a:endParaRPr/>
          </a:p>
        </p:txBody>
      </p:sp>
      <p:sp>
        <p:nvSpPr>
          <p:cNvPr id="87" name="Google Shape;87;p13"/>
          <p:cNvSpPr txBox="1">
            <a:spLocks noGrp="1"/>
          </p:cNvSpPr>
          <p:nvPr>
            <p:ph type="subTitle" idx="1"/>
          </p:nvPr>
        </p:nvSpPr>
        <p:spPr>
          <a:xfrm>
            <a:off x="727950" y="3844375"/>
            <a:ext cx="7688100" cy="922500"/>
          </a:xfrm>
          <a:prstGeom prst="rect">
            <a:avLst/>
          </a:prstGeom>
        </p:spPr>
        <p:txBody>
          <a:bodyPr spcFirstLastPara="1" wrap="square" lIns="91425" tIns="91425" rIns="91425" bIns="91425" anchor="t" anchorCtr="0">
            <a:noAutofit/>
          </a:bodyPr>
          <a:lstStyle/>
          <a:p>
            <a:pPr marL="0" indent="0"/>
            <a:r>
              <a:rPr lang="en-US" dirty="0" err="1"/>
              <a:t>VinothKumar</a:t>
            </a:r>
            <a:r>
              <a:rPr lang="en-US" dirty="0"/>
              <a:t> </a:t>
            </a:r>
            <a:r>
              <a:rPr lang="en-US" dirty="0" err="1"/>
              <a:t>Kolluru</a:t>
            </a:r>
            <a:r>
              <a:rPr lang="en-US"/>
              <a:t>	10457948</a:t>
            </a:r>
            <a:endParaRPr lang="en"/>
          </a:p>
          <a:p>
            <a:pPr marL="0" lvl="0" indent="0" algn="l" rtl="0">
              <a:spcBef>
                <a:spcPts val="0"/>
              </a:spcBef>
              <a:spcAft>
                <a:spcPts val="0"/>
              </a:spcAft>
              <a:buNone/>
            </a:pPr>
            <a:r>
              <a:rPr lang="en" dirty="0"/>
              <a:t>Ava Engstrom	                        10434763</a:t>
            </a:r>
            <a:endParaRPr dirty="0"/>
          </a:p>
          <a:p>
            <a:pPr marL="0" lvl="0" indent="0" algn="l" rtl="0">
              <a:spcBef>
                <a:spcPts val="0"/>
              </a:spcBef>
              <a:spcAft>
                <a:spcPts val="0"/>
              </a:spcAft>
              <a:buNone/>
            </a:pPr>
            <a:r>
              <a:rPr lang="en" dirty="0"/>
              <a:t>Baby </a:t>
            </a:r>
            <a:r>
              <a:rPr lang="en" dirty="0" err="1"/>
              <a:t>Valikala</a:t>
            </a:r>
            <a:r>
              <a:rPr lang="en" dirty="0"/>
              <a:t>	                        10453125</a:t>
            </a:r>
            <a:endParaRPr dirty="0"/>
          </a:p>
          <a:p>
            <a:pPr marL="0" lvl="0" indent="0" algn="l" rtl="0">
              <a:spcBef>
                <a:spcPts val="0"/>
              </a:spcBef>
              <a:spcAft>
                <a:spcPts val="0"/>
              </a:spcAft>
              <a:buNone/>
            </a:pPr>
            <a:endParaRPr dirty="0"/>
          </a:p>
        </p:txBody>
      </p:sp>
      <p:pic>
        <p:nvPicPr>
          <p:cNvPr id="88" name="Google Shape;88;p13"/>
          <p:cNvPicPr preferRelativeResize="0"/>
          <p:nvPr/>
        </p:nvPicPr>
        <p:blipFill rotWithShape="1">
          <a:blip r:embed="rId3">
            <a:alphaModFix/>
          </a:blip>
          <a:srcRect l="8766" r="9912"/>
          <a:stretch/>
        </p:blipFill>
        <p:spPr>
          <a:xfrm>
            <a:off x="4666400" y="2686325"/>
            <a:ext cx="4154250" cy="2195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 &amp; Preprocessing</a:t>
            </a:r>
            <a:endParaRPr/>
          </a:p>
        </p:txBody>
      </p:sp>
      <p:sp>
        <p:nvSpPr>
          <p:cNvPr id="146" name="Google Shape;146;p22"/>
          <p:cNvSpPr txBox="1">
            <a:spLocks noGrp="1"/>
          </p:cNvSpPr>
          <p:nvPr>
            <p:ph type="body" idx="2"/>
          </p:nvPr>
        </p:nvSpPr>
        <p:spPr>
          <a:xfrm>
            <a:off x="5174225" y="1059000"/>
            <a:ext cx="3374400" cy="30255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Ensured null values were removed</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Renamed columns as necessary</a:t>
            </a:r>
            <a:endParaRPr sz="1800"/>
          </a:p>
          <a:p>
            <a:pPr marL="45720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Graphed data</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Summarized data</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Added new &amp; relevant data fields based on columns from dataset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Formulas for Added Fields</a:t>
            </a:r>
            <a:endParaRPr/>
          </a:p>
        </p:txBody>
      </p:sp>
      <p:pic>
        <p:nvPicPr>
          <p:cNvPr id="152" name="Google Shape;152;p23"/>
          <p:cNvPicPr preferRelativeResize="0"/>
          <p:nvPr/>
        </p:nvPicPr>
        <p:blipFill>
          <a:blip r:embed="rId3">
            <a:alphaModFix/>
          </a:blip>
          <a:stretch>
            <a:fillRect/>
          </a:stretch>
        </p:blipFill>
        <p:spPr>
          <a:xfrm>
            <a:off x="481088" y="2012174"/>
            <a:ext cx="4270785" cy="1095075"/>
          </a:xfrm>
          <a:prstGeom prst="rect">
            <a:avLst/>
          </a:prstGeom>
          <a:noFill/>
          <a:ln>
            <a:noFill/>
          </a:ln>
        </p:spPr>
      </p:pic>
      <p:pic>
        <p:nvPicPr>
          <p:cNvPr id="153" name="Google Shape;153;p23"/>
          <p:cNvPicPr preferRelativeResize="0"/>
          <p:nvPr/>
        </p:nvPicPr>
        <p:blipFill>
          <a:blip r:embed="rId4">
            <a:alphaModFix/>
          </a:blip>
          <a:stretch>
            <a:fillRect/>
          </a:stretch>
        </p:blipFill>
        <p:spPr>
          <a:xfrm>
            <a:off x="887813" y="3265587"/>
            <a:ext cx="3457325" cy="1074388"/>
          </a:xfrm>
          <a:prstGeom prst="rect">
            <a:avLst/>
          </a:prstGeom>
          <a:noFill/>
          <a:ln>
            <a:noFill/>
          </a:ln>
        </p:spPr>
      </p:pic>
      <p:pic>
        <p:nvPicPr>
          <p:cNvPr id="154" name="Google Shape;154;p23"/>
          <p:cNvPicPr preferRelativeResize="0"/>
          <p:nvPr/>
        </p:nvPicPr>
        <p:blipFill>
          <a:blip r:embed="rId5">
            <a:alphaModFix/>
          </a:blip>
          <a:stretch>
            <a:fillRect/>
          </a:stretch>
        </p:blipFill>
        <p:spPr>
          <a:xfrm>
            <a:off x="4503625" y="2078875"/>
            <a:ext cx="3366575" cy="1095075"/>
          </a:xfrm>
          <a:prstGeom prst="rect">
            <a:avLst/>
          </a:prstGeom>
          <a:noFill/>
          <a:ln>
            <a:noFill/>
          </a:ln>
        </p:spPr>
      </p:pic>
      <p:pic>
        <p:nvPicPr>
          <p:cNvPr id="155" name="Google Shape;155;p23"/>
          <p:cNvPicPr preferRelativeResize="0"/>
          <p:nvPr/>
        </p:nvPicPr>
        <p:blipFill>
          <a:blip r:embed="rId6">
            <a:alphaModFix/>
          </a:blip>
          <a:stretch>
            <a:fillRect/>
          </a:stretch>
        </p:blipFill>
        <p:spPr>
          <a:xfrm>
            <a:off x="4694963" y="3265575"/>
            <a:ext cx="3671568" cy="107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Formulas (cont.)</a:t>
            </a:r>
            <a:endParaRPr/>
          </a:p>
        </p:txBody>
      </p:sp>
      <p:pic>
        <p:nvPicPr>
          <p:cNvPr id="161" name="Google Shape;161;p24"/>
          <p:cNvPicPr preferRelativeResize="0"/>
          <p:nvPr/>
        </p:nvPicPr>
        <p:blipFill>
          <a:blip r:embed="rId3">
            <a:alphaModFix/>
          </a:blip>
          <a:stretch>
            <a:fillRect/>
          </a:stretch>
        </p:blipFill>
        <p:spPr>
          <a:xfrm>
            <a:off x="2895112" y="1942775"/>
            <a:ext cx="3357375" cy="239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5"/>
          <p:cNvPicPr preferRelativeResize="0"/>
          <p:nvPr/>
        </p:nvPicPr>
        <p:blipFill>
          <a:blip r:embed="rId3">
            <a:alphaModFix/>
          </a:blip>
          <a:stretch>
            <a:fillRect/>
          </a:stretch>
        </p:blipFill>
        <p:spPr>
          <a:xfrm>
            <a:off x="1561013" y="671638"/>
            <a:ext cx="5846625" cy="4331225"/>
          </a:xfrm>
          <a:prstGeom prst="rect">
            <a:avLst/>
          </a:prstGeom>
          <a:noFill/>
          <a:ln>
            <a:noFill/>
          </a:ln>
        </p:spPr>
      </p:pic>
      <p:sp>
        <p:nvSpPr>
          <p:cNvPr id="167" name="Google Shape;167;p25"/>
          <p:cNvSpPr txBox="1"/>
          <p:nvPr/>
        </p:nvSpPr>
        <p:spPr>
          <a:xfrm>
            <a:off x="228000" y="230600"/>
            <a:ext cx="8688000" cy="60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latin typeface="Lato"/>
                <a:ea typeface="Lato"/>
                <a:cs typeface="Lato"/>
                <a:sym typeface="Lato"/>
              </a:rPr>
              <a:t> HEATMAP for the new dataset </a:t>
            </a:r>
            <a:endParaRPr sz="1900" b="1">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Algorithms Used</a:t>
            </a:r>
            <a:endParaRPr/>
          </a:p>
        </p:txBody>
      </p:sp>
      <p:sp>
        <p:nvSpPr>
          <p:cNvPr id="173" name="Google Shape;173;p26"/>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Logistic Regression</a:t>
            </a:r>
            <a:endParaRPr sz="1800"/>
          </a:p>
          <a:p>
            <a:pPr marL="45720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Decision Tree Classifier</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Support Vector Classification</a:t>
            </a:r>
            <a:endParaRPr sz="1800"/>
          </a:p>
          <a:p>
            <a:pPr marL="45720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Gaussian Naive Bayes</a:t>
            </a:r>
            <a:endParaRPr sz="1800"/>
          </a:p>
          <a:p>
            <a:pPr marL="45720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Random Forest Classifier</a:t>
            </a:r>
            <a:endParaRPr sz="1800"/>
          </a:p>
          <a:p>
            <a:pPr marL="0" lvl="0" indent="0" algn="l" rtl="0">
              <a:lnSpc>
                <a:spcPct val="100000"/>
              </a:lnSpc>
              <a:spcBef>
                <a:spcPts val="0"/>
              </a:spcBef>
              <a:spcAft>
                <a:spcPts val="0"/>
              </a:spcAft>
              <a:buNone/>
            </a:pPr>
            <a:endParaRPr sz="1800"/>
          </a:p>
          <a:p>
            <a:pPr marL="457200" lvl="0" indent="0" algn="l" rtl="0">
              <a:lnSpc>
                <a:spcPct val="100000"/>
              </a:lnSpc>
              <a:spcBef>
                <a:spcPts val="0"/>
              </a:spcBef>
              <a:spcAft>
                <a:spcPts val="0"/>
              </a:spcAft>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180" name="Google Shape;180;p27"/>
          <p:cNvSpPr txBox="1">
            <a:spLocks noGrp="1"/>
          </p:cNvSpPr>
          <p:nvPr>
            <p:ph type="body" idx="1"/>
          </p:nvPr>
        </p:nvSpPr>
        <p:spPr>
          <a:xfrm>
            <a:off x="729450" y="2078875"/>
            <a:ext cx="3842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Basic and popular algorithm used for classification</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Good for classification problems with only two outcomes</a:t>
            </a:r>
            <a:endParaRPr sz="1800"/>
          </a:p>
        </p:txBody>
      </p:sp>
      <p:pic>
        <p:nvPicPr>
          <p:cNvPr id="181" name="Google Shape;181;p27"/>
          <p:cNvPicPr preferRelativeResize="0"/>
          <p:nvPr/>
        </p:nvPicPr>
        <p:blipFill>
          <a:blip r:embed="rId3">
            <a:alphaModFix/>
          </a:blip>
          <a:stretch>
            <a:fillRect/>
          </a:stretch>
        </p:blipFill>
        <p:spPr>
          <a:xfrm>
            <a:off x="4315400" y="1853850"/>
            <a:ext cx="4639132" cy="2486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 Classifier</a:t>
            </a:r>
            <a:endParaRPr/>
          </a:p>
        </p:txBody>
      </p:sp>
      <p:sp>
        <p:nvSpPr>
          <p:cNvPr id="187" name="Google Shape;187;p28"/>
          <p:cNvSpPr txBox="1">
            <a:spLocks noGrp="1"/>
          </p:cNvSpPr>
          <p:nvPr>
            <p:ph type="body" idx="1"/>
          </p:nvPr>
        </p:nvSpPr>
        <p:spPr>
          <a:xfrm>
            <a:off x="729450" y="2078875"/>
            <a:ext cx="3842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Learned about in class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Dataset has many technical indicators through which to split the tree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Lays out all paths to outcomes</a:t>
            </a:r>
            <a:endParaRPr sz="1800"/>
          </a:p>
        </p:txBody>
      </p:sp>
      <p:pic>
        <p:nvPicPr>
          <p:cNvPr id="188" name="Google Shape;188;p28"/>
          <p:cNvPicPr preferRelativeResize="0"/>
          <p:nvPr/>
        </p:nvPicPr>
        <p:blipFill>
          <a:blip r:embed="rId3">
            <a:alphaModFix/>
          </a:blip>
          <a:stretch>
            <a:fillRect/>
          </a:stretch>
        </p:blipFill>
        <p:spPr>
          <a:xfrm>
            <a:off x="4572150" y="2196200"/>
            <a:ext cx="4254725" cy="1914625"/>
          </a:xfrm>
          <a:prstGeom prst="rect">
            <a:avLst/>
          </a:prstGeom>
          <a:noFill/>
          <a:ln>
            <a:noFill/>
          </a:ln>
        </p:spPr>
      </p:pic>
      <p:sp>
        <p:nvSpPr>
          <p:cNvPr id="189" name="Google Shape;189;p28"/>
          <p:cNvSpPr txBox="1"/>
          <p:nvPr/>
        </p:nvSpPr>
        <p:spPr>
          <a:xfrm>
            <a:off x="4521363" y="4175900"/>
            <a:ext cx="43563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accent1"/>
                </a:solidFill>
                <a:latin typeface="Lato"/>
                <a:ea typeface="Lato"/>
                <a:cs typeface="Lato"/>
                <a:sym typeface="Lato"/>
              </a:rPr>
              <a:t>Example of decision tree being used to predict stock movement</a:t>
            </a:r>
            <a:endParaRPr sz="12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Classification</a:t>
            </a:r>
            <a:endParaRPr/>
          </a:p>
          <a:p>
            <a:pPr marL="0" lvl="0" indent="0" algn="l" rtl="0">
              <a:spcBef>
                <a:spcPts val="0"/>
              </a:spcBef>
              <a:spcAft>
                <a:spcPts val="0"/>
              </a:spcAft>
              <a:buNone/>
            </a:pPr>
            <a:endParaRPr/>
          </a:p>
        </p:txBody>
      </p:sp>
      <p:sp>
        <p:nvSpPr>
          <p:cNvPr id="195" name="Google Shape;195;p29"/>
          <p:cNvSpPr txBox="1">
            <a:spLocks noGrp="1"/>
          </p:cNvSpPr>
          <p:nvPr>
            <p:ph type="body" idx="1"/>
          </p:nvPr>
        </p:nvSpPr>
        <p:spPr>
          <a:xfrm>
            <a:off x="729450" y="2078875"/>
            <a:ext cx="38424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SVC is good at locating global minimum</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 sz="1800" dirty="0"/>
              <a:t>Good fit to classify non-linear patterns</a:t>
            </a:r>
            <a:endParaRPr sz="1800" dirty="0"/>
          </a:p>
        </p:txBody>
      </p:sp>
      <p:pic>
        <p:nvPicPr>
          <p:cNvPr id="196" name="Google Shape;196;p29"/>
          <p:cNvPicPr preferRelativeResize="0"/>
          <p:nvPr/>
        </p:nvPicPr>
        <p:blipFill>
          <a:blip r:embed="rId3">
            <a:alphaModFix/>
          </a:blip>
          <a:stretch>
            <a:fillRect/>
          </a:stretch>
        </p:blipFill>
        <p:spPr>
          <a:xfrm>
            <a:off x="4671300" y="1720125"/>
            <a:ext cx="4047350" cy="2968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Gaussian Naive Bayes or Probabilistic Classifier</a:t>
            </a:r>
            <a:endParaRPr dirty="0"/>
          </a:p>
        </p:txBody>
      </p:sp>
      <p:sp>
        <p:nvSpPr>
          <p:cNvPr id="202" name="Google Shape;202;p30"/>
          <p:cNvSpPr txBox="1">
            <a:spLocks noGrp="1"/>
          </p:cNvSpPr>
          <p:nvPr>
            <p:ph type="body" idx="1"/>
          </p:nvPr>
        </p:nvSpPr>
        <p:spPr>
          <a:xfrm>
            <a:off x="729450" y="2078875"/>
            <a:ext cx="4296000" cy="2261100"/>
          </a:xfrm>
          <a:prstGeom prst="rect">
            <a:avLst/>
          </a:prstGeom>
        </p:spPr>
        <p:txBody>
          <a:bodyPr spcFirstLastPara="1" wrap="square" lIns="91425" tIns="91425" rIns="91425" bIns="91425" anchor="t" anchorCtr="0">
            <a:noAutofit/>
          </a:bodyPr>
          <a:lstStyle/>
          <a:p>
            <a:pPr marL="475487" lvl="0" indent="-330199" algn="l" rtl="0">
              <a:lnSpc>
                <a:spcPct val="115000"/>
              </a:lnSpc>
              <a:spcBef>
                <a:spcPts val="1700"/>
              </a:spcBef>
              <a:spcAft>
                <a:spcPts val="0"/>
              </a:spcAft>
              <a:buClr>
                <a:srgbClr val="292929"/>
              </a:buClr>
              <a:buSzPts val="1600"/>
              <a:buFont typeface="Lato"/>
              <a:buChar char="●"/>
            </a:pPr>
            <a:r>
              <a:rPr lang="en" sz="1600" dirty="0">
                <a:solidFill>
                  <a:srgbClr val="292929"/>
                </a:solidFill>
                <a:highlight>
                  <a:srgbClr val="FFFFFF"/>
                </a:highlight>
              </a:rPr>
              <a:t>Computationally fast</a:t>
            </a:r>
            <a:endParaRPr sz="1600" dirty="0">
              <a:solidFill>
                <a:srgbClr val="292929"/>
              </a:solidFill>
              <a:highlight>
                <a:srgbClr val="FFFFFF"/>
              </a:highlight>
            </a:endParaRPr>
          </a:p>
          <a:p>
            <a:pPr marL="0" lvl="0" indent="0" algn="l" rtl="0">
              <a:lnSpc>
                <a:spcPct val="115000"/>
              </a:lnSpc>
              <a:spcBef>
                <a:spcPts val="0"/>
              </a:spcBef>
              <a:spcAft>
                <a:spcPts val="0"/>
              </a:spcAft>
              <a:buNone/>
            </a:pPr>
            <a:endParaRPr sz="1600" dirty="0">
              <a:solidFill>
                <a:srgbClr val="292929"/>
              </a:solidFill>
              <a:highlight>
                <a:srgbClr val="FFFFFF"/>
              </a:highlight>
            </a:endParaRPr>
          </a:p>
          <a:p>
            <a:pPr marL="475487" lvl="0" indent="-330199" algn="l" rtl="0">
              <a:lnSpc>
                <a:spcPct val="115000"/>
              </a:lnSpc>
              <a:spcBef>
                <a:spcPts val="0"/>
              </a:spcBef>
              <a:spcAft>
                <a:spcPts val="0"/>
              </a:spcAft>
              <a:buClr>
                <a:srgbClr val="292929"/>
              </a:buClr>
              <a:buSzPts val="1600"/>
              <a:buFont typeface="Lato"/>
              <a:buChar char="●"/>
            </a:pPr>
            <a:r>
              <a:rPr lang="en" sz="1600" dirty="0">
                <a:solidFill>
                  <a:srgbClr val="292929"/>
                </a:solidFill>
                <a:highlight>
                  <a:srgbClr val="FFFFFF"/>
                </a:highlight>
              </a:rPr>
              <a:t>Strong feature independence assumption</a:t>
            </a:r>
            <a:endParaRPr sz="1600" dirty="0">
              <a:solidFill>
                <a:srgbClr val="292929"/>
              </a:solidFill>
              <a:highlight>
                <a:srgbClr val="FFFFFF"/>
              </a:highlight>
            </a:endParaRPr>
          </a:p>
          <a:p>
            <a:pPr marL="0" lvl="0" indent="0" algn="l" rtl="0">
              <a:spcBef>
                <a:spcPts val="0"/>
              </a:spcBef>
              <a:spcAft>
                <a:spcPts val="1600"/>
              </a:spcAft>
              <a:buNone/>
            </a:pPr>
            <a:endParaRPr dirty="0"/>
          </a:p>
        </p:txBody>
      </p:sp>
      <p:pic>
        <p:nvPicPr>
          <p:cNvPr id="203" name="Google Shape;203;p30"/>
          <p:cNvPicPr preferRelativeResize="0"/>
          <p:nvPr/>
        </p:nvPicPr>
        <p:blipFill>
          <a:blip r:embed="rId3">
            <a:alphaModFix/>
          </a:blip>
          <a:stretch>
            <a:fillRect/>
          </a:stretch>
        </p:blipFill>
        <p:spPr>
          <a:xfrm>
            <a:off x="4375175" y="2183375"/>
            <a:ext cx="4296000" cy="2487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727650" y="1362400"/>
            <a:ext cx="7688700" cy="6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 Classifier</a:t>
            </a:r>
            <a:endParaRPr/>
          </a:p>
        </p:txBody>
      </p:sp>
      <p:pic>
        <p:nvPicPr>
          <p:cNvPr id="209" name="Google Shape;209;p31"/>
          <p:cNvPicPr preferRelativeResize="0"/>
          <p:nvPr/>
        </p:nvPicPr>
        <p:blipFill>
          <a:blip r:embed="rId3">
            <a:alphaModFix/>
          </a:blip>
          <a:stretch>
            <a:fillRect/>
          </a:stretch>
        </p:blipFill>
        <p:spPr>
          <a:xfrm>
            <a:off x="3726900" y="1853900"/>
            <a:ext cx="5336330" cy="2984850"/>
          </a:xfrm>
          <a:prstGeom prst="rect">
            <a:avLst/>
          </a:prstGeom>
          <a:noFill/>
          <a:ln>
            <a:noFill/>
          </a:ln>
        </p:spPr>
      </p:pic>
      <p:sp>
        <p:nvSpPr>
          <p:cNvPr id="210" name="Google Shape;210;p31"/>
          <p:cNvSpPr txBox="1"/>
          <p:nvPr/>
        </p:nvSpPr>
        <p:spPr>
          <a:xfrm>
            <a:off x="556500" y="2060075"/>
            <a:ext cx="3170400" cy="2572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700"/>
              </a:spcBef>
              <a:spcAft>
                <a:spcPts val="0"/>
              </a:spcAft>
              <a:buClr>
                <a:schemeClr val="accent1"/>
              </a:buClr>
              <a:buSzPts val="1800"/>
              <a:buFont typeface="Lato"/>
              <a:buChar char="●"/>
            </a:pPr>
            <a:r>
              <a:rPr lang="en" sz="1600" dirty="0">
                <a:solidFill>
                  <a:srgbClr val="292929"/>
                </a:solidFill>
                <a:highlight>
                  <a:srgbClr val="FFFFFF"/>
                </a:highlight>
                <a:latin typeface="Lato"/>
                <a:ea typeface="Lato"/>
                <a:cs typeface="Lato"/>
                <a:sym typeface="Lato"/>
              </a:rPr>
              <a:t>Works on the basis of ensemble learning technique</a:t>
            </a:r>
            <a:endParaRPr sz="1600" dirty="0">
              <a:solidFill>
                <a:srgbClr val="292929"/>
              </a:solidFill>
              <a:highlight>
                <a:srgbClr val="FFFFFF"/>
              </a:highlight>
              <a:latin typeface="Lato"/>
              <a:ea typeface="Lato"/>
              <a:cs typeface="Lato"/>
              <a:sym typeface="Lato"/>
            </a:endParaRPr>
          </a:p>
          <a:p>
            <a:pPr marL="0" lvl="0" indent="0" algn="l" rtl="0">
              <a:lnSpc>
                <a:spcPct val="115000"/>
              </a:lnSpc>
              <a:spcBef>
                <a:spcPts val="0"/>
              </a:spcBef>
              <a:spcAft>
                <a:spcPts val="0"/>
              </a:spcAft>
              <a:buNone/>
            </a:pPr>
            <a:endParaRPr sz="1600" dirty="0">
              <a:solidFill>
                <a:srgbClr val="292929"/>
              </a:solidFill>
              <a:highlight>
                <a:srgbClr val="FFFFFF"/>
              </a:highlight>
              <a:latin typeface="Lato"/>
              <a:ea typeface="Lato"/>
              <a:cs typeface="Lato"/>
              <a:sym typeface="Lato"/>
            </a:endParaRPr>
          </a:p>
          <a:p>
            <a:pPr marL="457200" lvl="0" indent="-330200" algn="l" rtl="0">
              <a:lnSpc>
                <a:spcPct val="115000"/>
              </a:lnSpc>
              <a:spcBef>
                <a:spcPts val="0"/>
              </a:spcBef>
              <a:spcAft>
                <a:spcPts val="0"/>
              </a:spcAft>
              <a:buClr>
                <a:srgbClr val="292929"/>
              </a:buClr>
              <a:buSzPts val="1600"/>
              <a:buFont typeface="Lato"/>
              <a:buChar char="●"/>
            </a:pPr>
            <a:r>
              <a:rPr lang="en" sz="1600" dirty="0">
                <a:solidFill>
                  <a:srgbClr val="292929"/>
                </a:solidFill>
                <a:highlight>
                  <a:srgbClr val="FFFFFF"/>
                </a:highlight>
                <a:latin typeface="Lato"/>
                <a:ea typeface="Lato"/>
                <a:cs typeface="Lato"/>
                <a:sym typeface="Lato"/>
              </a:rPr>
              <a:t>Best in prediction rate compared to that of Decision tree classifier</a:t>
            </a:r>
            <a:endParaRPr sz="1600" dirty="0">
              <a:solidFill>
                <a:srgbClr val="292929"/>
              </a:solidFill>
              <a:highlight>
                <a:srgbClr val="FFFFFF"/>
              </a:highlight>
              <a:latin typeface="Lato"/>
              <a:ea typeface="Lato"/>
              <a:cs typeface="Lato"/>
              <a:sym typeface="Lato"/>
            </a:endParaRPr>
          </a:p>
          <a:p>
            <a:pPr marL="0" lvl="0" indent="0" algn="l" rtl="0">
              <a:lnSpc>
                <a:spcPct val="218181"/>
              </a:lnSpc>
              <a:spcBef>
                <a:spcPts val="1700"/>
              </a:spcBef>
              <a:spcAft>
                <a:spcPts val="0"/>
              </a:spcAft>
              <a:buNone/>
            </a:pPr>
            <a:endParaRPr sz="1600" dirty="0">
              <a:solidFill>
                <a:srgbClr val="292929"/>
              </a:solidFill>
              <a:highlight>
                <a:srgbClr val="FFFFFF"/>
              </a:highlight>
              <a:latin typeface="Georgia"/>
              <a:ea typeface="Georgia"/>
              <a:cs typeface="Georgia"/>
              <a:sym typeface="Georgia"/>
            </a:endParaRPr>
          </a:p>
          <a:p>
            <a:pPr marL="0" lvl="0" indent="0" algn="l" rtl="0">
              <a:lnSpc>
                <a:spcPct val="218181"/>
              </a:lnSpc>
              <a:spcBef>
                <a:spcPts val="1700"/>
              </a:spcBef>
              <a:spcAft>
                <a:spcPts val="0"/>
              </a:spcAft>
              <a:buNone/>
            </a:pPr>
            <a:endParaRPr sz="1600" dirty="0">
              <a:solidFill>
                <a:srgbClr val="292929"/>
              </a:solidFill>
              <a:highlight>
                <a:srgbClr val="FFFFFF"/>
              </a:highlight>
              <a:latin typeface="Georgia"/>
              <a:ea typeface="Georgia"/>
              <a:cs typeface="Georgia"/>
              <a:sym typeface="Georgia"/>
            </a:endParaRPr>
          </a:p>
          <a:p>
            <a:pPr marL="0" lvl="0" indent="0" algn="l" rtl="0">
              <a:lnSpc>
                <a:spcPct val="218181"/>
              </a:lnSpc>
              <a:spcBef>
                <a:spcPts val="1700"/>
              </a:spcBef>
              <a:spcAft>
                <a:spcPts val="0"/>
              </a:spcAft>
              <a:buNone/>
            </a:pPr>
            <a:endParaRPr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809475" y="708275"/>
            <a:ext cx="7369500" cy="41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b="1">
                <a:latin typeface="Lato"/>
                <a:ea typeface="Lato"/>
                <a:cs typeface="Lato"/>
                <a:sym typeface="Lato"/>
              </a:rPr>
              <a:t>                                                  </a:t>
            </a:r>
            <a:r>
              <a:rPr lang="en" sz="2800" b="1">
                <a:latin typeface="Lato"/>
                <a:ea typeface="Lato"/>
                <a:cs typeface="Lato"/>
                <a:sym typeface="Lato"/>
              </a:rPr>
              <a:t> Agenda</a:t>
            </a:r>
            <a:endParaRPr sz="2800" b="1">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 sz="1600">
                <a:latin typeface="Lato"/>
                <a:ea typeface="Lato"/>
                <a:cs typeface="Lato"/>
                <a:sym typeface="Lato"/>
              </a:rPr>
              <a:t>Introduction </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 sz="1600">
                <a:latin typeface="Lato"/>
                <a:ea typeface="Lato"/>
                <a:cs typeface="Lato"/>
                <a:sym typeface="Lato"/>
              </a:rPr>
              <a:t>Why this project ?</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 sz="1600">
                <a:latin typeface="Lato"/>
                <a:ea typeface="Lato"/>
                <a:cs typeface="Lato"/>
                <a:sym typeface="Lato"/>
              </a:rPr>
              <a:t>Goals</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 sz="1600">
                <a:latin typeface="Lato"/>
                <a:ea typeface="Lato"/>
                <a:cs typeface="Lato"/>
                <a:sym typeface="Lato"/>
              </a:rPr>
              <a:t>Data Plots</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 sz="1600">
                <a:latin typeface="Lato"/>
                <a:ea typeface="Lato"/>
                <a:cs typeface="Lato"/>
                <a:sym typeface="Lato"/>
              </a:rPr>
              <a:t>Machine Learning Algorithms </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 sz="1600">
                <a:latin typeface="Lato"/>
                <a:ea typeface="Lato"/>
                <a:cs typeface="Lato"/>
                <a:sym typeface="Lato"/>
              </a:rPr>
              <a:t>Conclusion</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 sz="1600">
                <a:latin typeface="Lato"/>
                <a:ea typeface="Lato"/>
                <a:cs typeface="Lato"/>
                <a:sym typeface="Lato"/>
              </a:rPr>
              <a:t>Areas of Improvement</a:t>
            </a:r>
            <a:endParaRPr sz="16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graphicFrame>
        <p:nvGraphicFramePr>
          <p:cNvPr id="215" name="Google Shape;215;p32"/>
          <p:cNvGraphicFramePr/>
          <p:nvPr/>
        </p:nvGraphicFramePr>
        <p:xfrm>
          <a:off x="952500" y="569688"/>
          <a:ext cx="7239000" cy="4023150"/>
        </p:xfrm>
        <a:graphic>
          <a:graphicData uri="http://schemas.openxmlformats.org/drawingml/2006/table">
            <a:tbl>
              <a:tblPr>
                <a:noFill/>
                <a:tableStyleId>{E7FEEC78-1C9C-4568-B146-285A6A96F926}</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gridSpan="4">
                  <a:txBody>
                    <a:bodyPr/>
                    <a:lstStyle/>
                    <a:p>
                      <a:pPr marL="0" lvl="0" indent="0" algn="ctr" rtl="0">
                        <a:spcBef>
                          <a:spcPts val="0"/>
                        </a:spcBef>
                        <a:spcAft>
                          <a:spcPts val="0"/>
                        </a:spcAft>
                        <a:buNone/>
                      </a:pPr>
                      <a:r>
                        <a:rPr lang="en" sz="2000" b="1">
                          <a:solidFill>
                            <a:schemeClr val="accent1"/>
                          </a:solidFill>
                          <a:latin typeface="Lato"/>
                          <a:ea typeface="Lato"/>
                          <a:cs typeface="Lato"/>
                          <a:sym typeface="Lato"/>
                        </a:rPr>
                        <a:t>Classifier Results</a:t>
                      </a:r>
                      <a:endParaRPr sz="2000" b="1">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b="1" u="sng">
                          <a:solidFill>
                            <a:schemeClr val="accent1"/>
                          </a:solidFill>
                          <a:latin typeface="Lato"/>
                          <a:ea typeface="Lato"/>
                          <a:cs typeface="Lato"/>
                          <a:sym typeface="Lato"/>
                        </a:rPr>
                        <a:t>Classifier</a:t>
                      </a:r>
                      <a:endParaRPr sz="1600" b="1" u="sng">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sz="1600" b="1" u="sng">
                          <a:solidFill>
                            <a:schemeClr val="accent1"/>
                          </a:solidFill>
                          <a:latin typeface="Lato"/>
                          <a:ea typeface="Lato"/>
                          <a:cs typeface="Lato"/>
                          <a:sym typeface="Lato"/>
                        </a:rPr>
                        <a:t>F1 Score</a:t>
                      </a:r>
                      <a:endParaRPr sz="1600" b="1" u="sng">
                        <a:solidFill>
                          <a:schemeClr val="accent1"/>
                        </a:solidFill>
                        <a:latin typeface="Lato"/>
                        <a:ea typeface="Lato"/>
                        <a:cs typeface="Lato"/>
                        <a:sym typeface="Lato"/>
                      </a:endParaRPr>
                    </a:p>
                    <a:p>
                      <a:pPr marL="0" lvl="0" indent="0" algn="l" rtl="0">
                        <a:spcBef>
                          <a:spcPts val="0"/>
                        </a:spcBef>
                        <a:spcAft>
                          <a:spcPts val="0"/>
                        </a:spcAft>
                        <a:buNone/>
                      </a:pPr>
                      <a:endParaRPr sz="1600" b="1" u="sng">
                        <a:solidFill>
                          <a:schemeClr val="accent1"/>
                        </a:solidFill>
                        <a:latin typeface="Lato"/>
                        <a:ea typeface="Lato"/>
                        <a:cs typeface="Lato"/>
                        <a:sym typeface="Lato"/>
                      </a:endParaRPr>
                    </a:p>
                    <a:p>
                      <a:pPr marL="0" lvl="0" indent="0" algn="l" rtl="0">
                        <a:spcBef>
                          <a:spcPts val="0"/>
                        </a:spcBef>
                        <a:spcAft>
                          <a:spcPts val="0"/>
                        </a:spcAft>
                        <a:buNone/>
                      </a:pPr>
                      <a:endParaRPr sz="1600" b="1" u="sng">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sz="1600" b="1" u="sng">
                          <a:solidFill>
                            <a:schemeClr val="accent1"/>
                          </a:solidFill>
                          <a:latin typeface="Lato"/>
                          <a:ea typeface="Lato"/>
                          <a:cs typeface="Lato"/>
                          <a:sym typeface="Lato"/>
                        </a:rPr>
                        <a:t>Accuracy Score</a:t>
                      </a:r>
                      <a:endParaRPr sz="1600" b="1" u="sng">
                        <a:solidFill>
                          <a:schemeClr val="accent1"/>
                        </a:solidFill>
                        <a:latin typeface="Lato"/>
                        <a:ea typeface="Lato"/>
                        <a:cs typeface="Lato"/>
                        <a:sym typeface="Lato"/>
                      </a:endParaRPr>
                    </a:p>
                    <a:p>
                      <a:pPr marL="0" lvl="0" indent="0" algn="l" rtl="0">
                        <a:spcBef>
                          <a:spcPts val="0"/>
                        </a:spcBef>
                        <a:spcAft>
                          <a:spcPts val="0"/>
                        </a:spcAft>
                        <a:buNone/>
                      </a:pPr>
                      <a:endParaRPr sz="1200" b="1">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sz="1600" b="1" u="sng">
                          <a:solidFill>
                            <a:schemeClr val="accent1"/>
                          </a:solidFill>
                          <a:latin typeface="Lato"/>
                          <a:ea typeface="Lato"/>
                          <a:cs typeface="Lato"/>
                          <a:sym typeface="Lato"/>
                        </a:rPr>
                        <a:t>AUC Score</a:t>
                      </a:r>
                      <a:endParaRPr sz="1600" b="1" u="sng">
                        <a:solidFill>
                          <a:schemeClr val="accent1"/>
                        </a:solidFill>
                        <a:latin typeface="Lato"/>
                        <a:ea typeface="Lato"/>
                        <a:cs typeface="Lato"/>
                        <a:sym typeface="Lato"/>
                      </a:endParaRPr>
                    </a:p>
                    <a:p>
                      <a:pPr marL="0" lvl="0" indent="0" algn="l" rtl="0">
                        <a:spcBef>
                          <a:spcPts val="0"/>
                        </a:spcBef>
                        <a:spcAft>
                          <a:spcPts val="0"/>
                        </a:spcAft>
                        <a:buNone/>
                      </a:pPr>
                      <a:endParaRPr sz="1600" b="1" u="sng">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i="1">
                          <a:solidFill>
                            <a:schemeClr val="accent1"/>
                          </a:solidFill>
                          <a:latin typeface="Lato"/>
                          <a:ea typeface="Lato"/>
                          <a:cs typeface="Lato"/>
                          <a:sym typeface="Lato"/>
                        </a:rPr>
                        <a:t>Decision Tree Classifier</a:t>
                      </a:r>
                      <a:endParaRPr b="1" i="1">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0.7040</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0.6300</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0.6060</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i="1">
                          <a:solidFill>
                            <a:schemeClr val="accent1"/>
                          </a:solidFill>
                          <a:latin typeface="Lato"/>
                          <a:ea typeface="Lato"/>
                          <a:cs typeface="Lato"/>
                          <a:sym typeface="Lato"/>
                        </a:rPr>
                        <a:t>Gaussian Naive Bayes</a:t>
                      </a:r>
                      <a:endParaRPr b="1" i="1">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0.7164</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0.6200</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0.5701</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i="1">
                          <a:solidFill>
                            <a:schemeClr val="accent1"/>
                          </a:solidFill>
                          <a:latin typeface="Lato"/>
                          <a:ea typeface="Lato"/>
                          <a:cs typeface="Lato"/>
                          <a:sym typeface="Lato"/>
                        </a:rPr>
                        <a:t>Support Vector Classification</a:t>
                      </a:r>
                      <a:endParaRPr b="1" i="1">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0.7730</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0.6300</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0.5000</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i="1">
                          <a:solidFill>
                            <a:schemeClr val="accent1"/>
                          </a:solidFill>
                          <a:latin typeface="Lato"/>
                          <a:ea typeface="Lato"/>
                          <a:cs typeface="Lato"/>
                          <a:sym typeface="Lato"/>
                        </a:rPr>
                        <a:t>Random Forest Classifier</a:t>
                      </a:r>
                      <a:endParaRPr b="1" i="1">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0.7259</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0.6300</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0.6010</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b="1" i="1">
                          <a:solidFill>
                            <a:schemeClr val="accent1"/>
                          </a:solidFill>
                          <a:latin typeface="Lato"/>
                          <a:ea typeface="Lato"/>
                          <a:cs typeface="Lato"/>
                          <a:sym typeface="Lato"/>
                        </a:rPr>
                        <a:t>Logistic Regression</a:t>
                      </a:r>
                      <a:endParaRPr b="1" i="1">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0.7451</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0.6100</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1"/>
                          </a:solidFill>
                          <a:latin typeface="Lato"/>
                          <a:ea typeface="Lato"/>
                          <a:cs typeface="Lato"/>
                          <a:sym typeface="Lato"/>
                        </a:rPr>
                        <a:t>0.5064</a:t>
                      </a:r>
                      <a:endParaRPr>
                        <a:solidFill>
                          <a:schemeClr val="accent1"/>
                        </a:solidFill>
                        <a:latin typeface="Lato"/>
                        <a:ea typeface="Lato"/>
                        <a:cs typeface="Lato"/>
                        <a:sym typeface="Lato"/>
                      </a:endParaRPr>
                    </a:p>
                  </a:txBody>
                  <a:tcPr marL="91425" marR="91425" marT="91425" marB="91425">
                    <a:lnL w="9525" cap="flat" cmpd="sng">
                      <a:solidFill>
                        <a:srgbClr val="292929"/>
                      </a:solidFill>
                      <a:prstDash val="solid"/>
                      <a:round/>
                      <a:headEnd type="none" w="sm" len="sm"/>
                      <a:tailEnd type="none" w="sm" len="sm"/>
                    </a:lnL>
                    <a:lnR w="9525" cap="flat" cmpd="sng">
                      <a:solidFill>
                        <a:srgbClr val="292929"/>
                      </a:solidFill>
                      <a:prstDash val="solid"/>
                      <a:round/>
                      <a:headEnd type="none" w="sm" len="sm"/>
                      <a:tailEnd type="none" w="sm" len="sm"/>
                    </a:lnR>
                    <a:lnT w="9525" cap="flat" cmpd="sng">
                      <a:solidFill>
                        <a:srgbClr val="292929"/>
                      </a:solidFill>
                      <a:prstDash val="solid"/>
                      <a:round/>
                      <a:headEnd type="none" w="sm" len="sm"/>
                      <a:tailEnd type="none" w="sm" len="sm"/>
                    </a:lnT>
                    <a:lnB w="9525" cap="flat" cmpd="sng">
                      <a:solidFill>
                        <a:srgbClr val="29292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16" name="Google Shape;216;p32"/>
          <p:cNvSpPr txBox="1">
            <a:spLocks noGrp="1"/>
          </p:cNvSpPr>
          <p:nvPr>
            <p:ph type="title" idx="4294967295"/>
          </p:nvPr>
        </p:nvSpPr>
        <p:spPr>
          <a:xfrm>
            <a:off x="727800" y="4573800"/>
            <a:ext cx="76884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b="0">
                <a:solidFill>
                  <a:schemeClr val="accent1"/>
                </a:solidFill>
              </a:rPr>
              <a:t>Note: Results in this table show best-case accuracy</a:t>
            </a:r>
            <a:endParaRPr sz="1200" b="0">
              <a:solidFill>
                <a:schemeClr val="accent1"/>
              </a:solidFill>
            </a:endParaRPr>
          </a:p>
        </p:txBody>
      </p:sp>
      <p:pic>
        <p:nvPicPr>
          <p:cNvPr id="217" name="Google Shape;217;p32"/>
          <p:cNvPicPr preferRelativeResize="0"/>
          <p:nvPr/>
        </p:nvPicPr>
        <p:blipFill rotWithShape="1">
          <a:blip r:embed="rId3">
            <a:alphaModFix/>
          </a:blip>
          <a:srcRect l="60755"/>
          <a:stretch/>
        </p:blipFill>
        <p:spPr>
          <a:xfrm>
            <a:off x="3046320" y="1486538"/>
            <a:ext cx="1227799" cy="403575"/>
          </a:xfrm>
          <a:prstGeom prst="rect">
            <a:avLst/>
          </a:prstGeom>
          <a:noFill/>
          <a:ln>
            <a:noFill/>
          </a:ln>
        </p:spPr>
      </p:pic>
      <p:pic>
        <p:nvPicPr>
          <p:cNvPr id="218" name="Google Shape;218;p32"/>
          <p:cNvPicPr preferRelativeResize="0"/>
          <p:nvPr/>
        </p:nvPicPr>
        <p:blipFill rotWithShape="1">
          <a:blip r:embed="rId4">
            <a:alphaModFix/>
          </a:blip>
          <a:srcRect l="34798"/>
          <a:stretch/>
        </p:blipFill>
        <p:spPr>
          <a:xfrm>
            <a:off x="4742521" y="1466825"/>
            <a:ext cx="1473729" cy="443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224" name="Google Shape;224;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800"/>
              <a:t>Best Model: Random Forest</a:t>
            </a:r>
            <a:endParaRPr sz="1800"/>
          </a:p>
          <a:p>
            <a:pPr marL="914400" lvl="1" indent="-342900" algn="l" rtl="0">
              <a:spcBef>
                <a:spcPts val="0"/>
              </a:spcBef>
              <a:spcAft>
                <a:spcPts val="0"/>
              </a:spcAft>
              <a:buSzPts val="1800"/>
              <a:buChar char="○"/>
            </a:pPr>
            <a:r>
              <a:rPr lang="en" sz="1800"/>
              <a:t>Best F1 Score (0.7259); Tied for best Accuracy Score (0.6300)</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Second Best: Decision Tree</a:t>
            </a:r>
            <a:endParaRPr sz="1800"/>
          </a:p>
          <a:p>
            <a:pPr marL="914400" lvl="1" indent="-342900" algn="l" rtl="0">
              <a:spcBef>
                <a:spcPts val="0"/>
              </a:spcBef>
              <a:spcAft>
                <a:spcPts val="0"/>
              </a:spcAft>
              <a:buSzPts val="1800"/>
              <a:buChar char="○"/>
            </a:pPr>
            <a:r>
              <a:rPr lang="en" sz="1800"/>
              <a:t>Tied for best Accuracy Score;  Decent F1 and AUC Scores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SVC is tied for best Accuracy Score, but AUC is 0.5000</a:t>
            </a:r>
            <a:endParaRPr sz="1800"/>
          </a:p>
          <a:p>
            <a:pPr marL="914400" lvl="1" indent="-342900" algn="l" rtl="0">
              <a:spcBef>
                <a:spcPts val="0"/>
              </a:spcBef>
              <a:spcAft>
                <a:spcPts val="0"/>
              </a:spcAft>
              <a:buSzPts val="1800"/>
              <a:buChar char="○"/>
            </a:pPr>
            <a:r>
              <a:rPr lang="en" sz="1800"/>
              <a:t>This suggests that model is unable to discriminate well</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p:nvPr/>
        </p:nvSpPr>
        <p:spPr>
          <a:xfrm>
            <a:off x="371000" y="505925"/>
            <a:ext cx="8094600" cy="4266600"/>
          </a:xfrm>
          <a:prstGeom prst="rect">
            <a:avLst/>
          </a:prstGeom>
          <a:noFill/>
          <a:ln>
            <a:noFill/>
          </a:ln>
        </p:spPr>
        <p:txBody>
          <a:bodyPr spcFirstLastPara="1" wrap="square" lIns="91425" tIns="91425" rIns="91425" bIns="91425" anchor="t" anchorCtr="0">
            <a:noAutofit/>
          </a:bodyPr>
          <a:lstStyle/>
          <a:p>
            <a:pPr marL="0" lvl="0" indent="0" algn="l" rtl="0">
              <a:lnSpc>
                <a:spcPct val="117391"/>
              </a:lnSpc>
              <a:spcBef>
                <a:spcPts val="4500"/>
              </a:spcBef>
              <a:spcAft>
                <a:spcPts val="0"/>
              </a:spcAft>
              <a:buNone/>
            </a:pPr>
            <a:endParaRPr sz="2250">
              <a:solidFill>
                <a:srgbClr val="292929"/>
              </a:solidFill>
              <a:highlight>
                <a:srgbClr val="FFFFFF"/>
              </a:highlight>
            </a:endParaRPr>
          </a:p>
          <a:p>
            <a:pPr marL="0" lvl="0" indent="0" algn="l" rtl="0">
              <a:spcBef>
                <a:spcPts val="0"/>
              </a:spcBef>
              <a:spcAft>
                <a:spcPts val="0"/>
              </a:spcAft>
              <a:buNone/>
            </a:pPr>
            <a:endParaRPr>
              <a:latin typeface="Lato"/>
              <a:ea typeface="Lato"/>
              <a:cs typeface="Lato"/>
              <a:sym typeface="Lato"/>
            </a:endParaRPr>
          </a:p>
        </p:txBody>
      </p:sp>
      <p:sp>
        <p:nvSpPr>
          <p:cNvPr id="230" name="Google Shape;230;p34"/>
          <p:cNvSpPr txBox="1">
            <a:spLocks noGrp="1"/>
          </p:cNvSpPr>
          <p:nvPr>
            <p:ph type="title"/>
          </p:nvPr>
        </p:nvSpPr>
        <p:spPr>
          <a:xfrm>
            <a:off x="727650" y="13441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Lato"/>
                <a:ea typeface="Lato"/>
                <a:cs typeface="Lato"/>
                <a:sym typeface="Lato"/>
              </a:rPr>
              <a:t> Areas of Improvement</a:t>
            </a:r>
            <a:endParaRPr/>
          </a:p>
        </p:txBody>
      </p:sp>
      <p:sp>
        <p:nvSpPr>
          <p:cNvPr id="231" name="Google Shape;231;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highlight>
                  <a:schemeClr val="lt1"/>
                </a:highlight>
              </a:rPr>
              <a:t>Try out different machine learning algorithms </a:t>
            </a:r>
            <a:endParaRPr sz="1800">
              <a:highlight>
                <a:schemeClr val="lt1"/>
              </a:highlight>
            </a:endParaRPr>
          </a:p>
          <a:p>
            <a:pPr marL="0" lvl="0" indent="0" algn="l" rtl="0">
              <a:lnSpc>
                <a:spcPct val="100000"/>
              </a:lnSpc>
              <a:spcBef>
                <a:spcPts val="0"/>
              </a:spcBef>
              <a:spcAft>
                <a:spcPts val="0"/>
              </a:spcAft>
              <a:buNone/>
            </a:pPr>
            <a:endParaRPr sz="1800">
              <a:highlight>
                <a:schemeClr val="lt1"/>
              </a:highlight>
            </a:endParaRPr>
          </a:p>
          <a:p>
            <a:pPr marL="457200" lvl="0" indent="-342900" algn="l" rtl="0">
              <a:lnSpc>
                <a:spcPct val="100000"/>
              </a:lnSpc>
              <a:spcBef>
                <a:spcPts val="0"/>
              </a:spcBef>
              <a:spcAft>
                <a:spcPts val="0"/>
              </a:spcAft>
              <a:buSzPts val="1800"/>
              <a:buChar char="●"/>
            </a:pPr>
            <a:r>
              <a:rPr lang="en" sz="1800">
                <a:highlight>
                  <a:schemeClr val="lt1"/>
                </a:highlight>
              </a:rPr>
              <a:t>Tweak more hyperparameters</a:t>
            </a:r>
            <a:endParaRPr sz="1800">
              <a:highlight>
                <a:schemeClr val="lt1"/>
              </a:highlight>
            </a:endParaRPr>
          </a:p>
          <a:p>
            <a:pPr marL="0" lvl="0" indent="0" algn="l" rtl="0">
              <a:lnSpc>
                <a:spcPct val="100000"/>
              </a:lnSpc>
              <a:spcBef>
                <a:spcPts val="0"/>
              </a:spcBef>
              <a:spcAft>
                <a:spcPts val="0"/>
              </a:spcAft>
              <a:buNone/>
            </a:pPr>
            <a:endParaRPr sz="1800">
              <a:highlight>
                <a:schemeClr val="lt1"/>
              </a:highlight>
            </a:endParaRPr>
          </a:p>
          <a:p>
            <a:pPr marL="457200" lvl="0" indent="-342900" algn="l" rtl="0">
              <a:lnSpc>
                <a:spcPct val="100000"/>
              </a:lnSpc>
              <a:spcBef>
                <a:spcPts val="0"/>
              </a:spcBef>
              <a:spcAft>
                <a:spcPts val="0"/>
              </a:spcAft>
              <a:buSzPts val="1800"/>
              <a:buChar char="●"/>
            </a:pPr>
            <a:r>
              <a:rPr lang="en" sz="1800">
                <a:highlight>
                  <a:schemeClr val="lt1"/>
                </a:highlight>
              </a:rPr>
              <a:t>Train the model with sophisticated deep learning algorithms</a:t>
            </a:r>
            <a:endParaRPr sz="1800">
              <a:highlight>
                <a:schemeClr val="lt1"/>
              </a:highlight>
            </a:endParaRPr>
          </a:p>
          <a:p>
            <a:pPr marL="457200" lvl="0" indent="0" algn="l" rtl="0">
              <a:lnSpc>
                <a:spcPct val="100000"/>
              </a:lnSpc>
              <a:spcBef>
                <a:spcPts val="0"/>
              </a:spcBef>
              <a:spcAft>
                <a:spcPts val="0"/>
              </a:spcAft>
              <a:buNone/>
            </a:pPr>
            <a:r>
              <a:rPr lang="en" sz="1800">
                <a:highlight>
                  <a:schemeClr val="lt1"/>
                </a:highlight>
              </a:rPr>
              <a:t> </a:t>
            </a:r>
            <a:endParaRPr sz="1800">
              <a:highlight>
                <a:schemeClr val="lt1"/>
              </a:highlight>
            </a:endParaRPr>
          </a:p>
          <a:p>
            <a:pPr marL="0" lvl="0" indent="0" algn="l" rtl="0">
              <a:lnSpc>
                <a:spcPct val="100000"/>
              </a:lnSpc>
              <a:spcBef>
                <a:spcPts val="0"/>
              </a:spcBef>
              <a:spcAft>
                <a:spcPts val="0"/>
              </a:spcAft>
              <a:buNone/>
            </a:pPr>
            <a:endParaRPr sz="1800">
              <a:highlight>
                <a:schemeClr val="lt1"/>
              </a:highlight>
            </a:endParaRPr>
          </a:p>
          <a:p>
            <a:pPr marL="0" lvl="0" indent="0" algn="l" rtl="0">
              <a:lnSpc>
                <a:spcPct val="100000"/>
              </a:lnSpc>
              <a:spcBef>
                <a:spcPts val="0"/>
              </a:spcBef>
              <a:spcAft>
                <a:spcPts val="0"/>
              </a:spcAft>
              <a:buNone/>
            </a:pPr>
            <a:endParaRPr sz="1800">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p:nvPr/>
        </p:nvSpPr>
        <p:spPr>
          <a:xfrm>
            <a:off x="758875" y="1416575"/>
            <a:ext cx="7689900" cy="27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References:</a:t>
            </a:r>
            <a:endParaRPr sz="2100" b="1">
              <a:latin typeface="Lato"/>
              <a:ea typeface="Lato"/>
              <a:cs typeface="Lato"/>
              <a:sym typeface="Lato"/>
            </a:endParaRPr>
          </a:p>
          <a:p>
            <a:pPr marL="457200" lvl="0" indent="-457200" algn="l" rtl="0">
              <a:lnSpc>
                <a:spcPct val="115000"/>
              </a:lnSpc>
              <a:spcBef>
                <a:spcPts val="1200"/>
              </a:spcBef>
              <a:spcAft>
                <a:spcPts val="0"/>
              </a:spcAft>
              <a:buNone/>
            </a:pPr>
            <a:r>
              <a:rPr lang="en" sz="1200">
                <a:solidFill>
                  <a:schemeClr val="accent1"/>
                </a:solidFill>
                <a:latin typeface="Lato"/>
                <a:ea typeface="Lato"/>
                <a:cs typeface="Lato"/>
                <a:sym typeface="Lato"/>
              </a:rPr>
              <a:t>Adebiyi, A. A., Adewumi, A. O., &amp; Ayo, C. K. (2014). Comparison of ARIMA and Artificial Neural Networks Models for Stock Price Prediction. </a:t>
            </a:r>
            <a:r>
              <a:rPr lang="en" sz="1200" i="1">
                <a:solidFill>
                  <a:schemeClr val="accent1"/>
                </a:solidFill>
                <a:latin typeface="Lato"/>
                <a:ea typeface="Lato"/>
                <a:cs typeface="Lato"/>
                <a:sym typeface="Lato"/>
              </a:rPr>
              <a:t>Journal of Applied Mathematics</a:t>
            </a:r>
            <a:r>
              <a:rPr lang="en" sz="1200">
                <a:solidFill>
                  <a:schemeClr val="accent1"/>
                </a:solidFill>
                <a:latin typeface="Lato"/>
                <a:ea typeface="Lato"/>
                <a:cs typeface="Lato"/>
                <a:sym typeface="Lato"/>
              </a:rPr>
              <a:t>, </a:t>
            </a:r>
            <a:r>
              <a:rPr lang="en" sz="1200" i="1">
                <a:solidFill>
                  <a:schemeClr val="accent1"/>
                </a:solidFill>
                <a:latin typeface="Lato"/>
                <a:ea typeface="Lato"/>
                <a:cs typeface="Lato"/>
                <a:sym typeface="Lato"/>
              </a:rPr>
              <a:t>2014</a:t>
            </a:r>
            <a:r>
              <a:rPr lang="en" sz="1200">
                <a:solidFill>
                  <a:schemeClr val="accent1"/>
                </a:solidFill>
                <a:latin typeface="Lato"/>
                <a:ea typeface="Lato"/>
                <a:cs typeface="Lato"/>
                <a:sym typeface="Lato"/>
              </a:rPr>
              <a:t>, 1–7. https://doi.org/10.1155/2014/614342</a:t>
            </a:r>
            <a:endParaRPr sz="1200">
              <a:solidFill>
                <a:schemeClr val="accent1"/>
              </a:solidFill>
              <a:latin typeface="Lato"/>
              <a:ea typeface="Lato"/>
              <a:cs typeface="Lato"/>
              <a:sym typeface="Lato"/>
            </a:endParaRPr>
          </a:p>
          <a:p>
            <a:pPr marL="457200" lvl="0" indent="-457200" algn="l" rtl="0">
              <a:lnSpc>
                <a:spcPct val="115000"/>
              </a:lnSpc>
              <a:spcBef>
                <a:spcPts val="1200"/>
              </a:spcBef>
              <a:spcAft>
                <a:spcPts val="0"/>
              </a:spcAft>
              <a:buNone/>
            </a:pPr>
            <a:r>
              <a:rPr lang="en" sz="1200">
                <a:solidFill>
                  <a:schemeClr val="accent1"/>
                </a:solidFill>
                <a:highlight>
                  <a:srgbClr val="FFFFFF"/>
                </a:highlight>
                <a:latin typeface="Lato"/>
                <a:ea typeface="Lato"/>
                <a:cs typeface="Lato"/>
                <a:sym typeface="Lato"/>
              </a:rPr>
              <a:t>Adya, M. and Collopy, F. (1998), How effective are neural networks at forecasting and prediction? A review and evaluation. J. Forecast., 17: 481-495. https://doi.org/10.1002/(SICI)1099-131X(1998090)17:5/6&lt;481::AID-FOR709&gt;3.0.CO;2-Q</a:t>
            </a:r>
            <a:endParaRPr sz="1200">
              <a:solidFill>
                <a:schemeClr val="accent1"/>
              </a:solidFill>
              <a:highlight>
                <a:srgbClr val="FFFFFF"/>
              </a:highlight>
              <a:latin typeface="Lato"/>
              <a:ea typeface="Lato"/>
              <a:cs typeface="Lato"/>
              <a:sym typeface="Lato"/>
            </a:endParaRPr>
          </a:p>
          <a:p>
            <a:pPr marL="457200" lvl="0" indent="-457200" algn="l" rtl="0">
              <a:lnSpc>
                <a:spcPct val="115000"/>
              </a:lnSpc>
              <a:spcBef>
                <a:spcPts val="1000"/>
              </a:spcBef>
              <a:spcAft>
                <a:spcPts val="0"/>
              </a:spcAft>
              <a:buNone/>
            </a:pPr>
            <a:r>
              <a:rPr lang="en" sz="1200">
                <a:solidFill>
                  <a:schemeClr val="accent1"/>
                </a:solidFill>
                <a:highlight>
                  <a:srgbClr val="FFFFFF"/>
                </a:highlight>
                <a:latin typeface="Lato"/>
                <a:ea typeface="Lato"/>
                <a:cs typeface="Lato"/>
                <a:sym typeface="Lato"/>
              </a:rPr>
              <a:t>Weng, B. (2017). Application of machine learning techniques for stock market prediction.</a:t>
            </a:r>
            <a:endParaRPr sz="1200">
              <a:solidFill>
                <a:schemeClr val="accent1"/>
              </a:solidFill>
              <a:highlight>
                <a:srgbClr val="FFFFFF"/>
              </a:highlight>
              <a:latin typeface="Lato"/>
              <a:ea typeface="Lato"/>
              <a:cs typeface="Lato"/>
              <a:sym typeface="Lato"/>
            </a:endParaRPr>
          </a:p>
          <a:p>
            <a:pPr marL="457200" lvl="0" indent="-457200" algn="l" rtl="0">
              <a:spcBef>
                <a:spcPts val="0"/>
              </a:spcBef>
              <a:spcAft>
                <a:spcPts val="0"/>
              </a:spcAft>
              <a:buNone/>
            </a:pPr>
            <a:endParaRPr b="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p:nvPr/>
        </p:nvSpPr>
        <p:spPr>
          <a:xfrm>
            <a:off x="1349125" y="1467150"/>
            <a:ext cx="6492600" cy="268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700" b="1">
                <a:latin typeface="Amatic SC"/>
                <a:ea typeface="Amatic SC"/>
                <a:cs typeface="Amatic SC"/>
                <a:sym typeface="Amatic SC"/>
              </a:rPr>
              <a:t>Thank You</a:t>
            </a:r>
            <a:endParaRPr sz="8700" b="1">
              <a:latin typeface="Amatic SC"/>
              <a:ea typeface="Amatic SC"/>
              <a:cs typeface="Amatic SC"/>
              <a:sym typeface="Amatic SC"/>
            </a:endParaRPr>
          </a:p>
        </p:txBody>
      </p:sp>
      <p:pic>
        <p:nvPicPr>
          <p:cNvPr id="242" name="Google Shape;242;p36"/>
          <p:cNvPicPr preferRelativeResize="0"/>
          <p:nvPr/>
        </p:nvPicPr>
        <p:blipFill>
          <a:blip r:embed="rId3">
            <a:alphaModFix/>
          </a:blip>
          <a:stretch>
            <a:fillRect/>
          </a:stretch>
        </p:blipFill>
        <p:spPr>
          <a:xfrm>
            <a:off x="3958300" y="2803999"/>
            <a:ext cx="5185700" cy="2339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this Project?</a:t>
            </a:r>
            <a:endParaRPr/>
          </a:p>
        </p:txBody>
      </p:sp>
      <p:sp>
        <p:nvSpPr>
          <p:cNvPr id="99" name="Google Shape;99;p15"/>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Stocks have a large impact on many aspects of life</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As of 2015, 48% of Americans invested in the Stock Market</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Stock Market is “risky”</a:t>
            </a:r>
            <a:endParaRPr sz="1800"/>
          </a:p>
          <a:p>
            <a:pPr marL="914400" lvl="1" indent="-342900" algn="l" rtl="0">
              <a:lnSpc>
                <a:spcPct val="100000"/>
              </a:lnSpc>
              <a:spcBef>
                <a:spcPts val="0"/>
              </a:spcBef>
              <a:spcAft>
                <a:spcPts val="0"/>
              </a:spcAft>
              <a:buSzPts val="1800"/>
              <a:buChar char="○"/>
            </a:pPr>
            <a:r>
              <a:rPr lang="en" sz="1800"/>
              <a:t>Aid in decision making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30000" y="1318650"/>
            <a:ext cx="3300900" cy="2762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Lato"/>
              <a:buChar char="●"/>
            </a:pPr>
            <a:r>
              <a:rPr lang="en" sz="1600" b="0">
                <a:solidFill>
                  <a:srgbClr val="000000"/>
                </a:solidFill>
                <a:highlight>
                  <a:srgbClr val="FFFFFF"/>
                </a:highlight>
                <a:latin typeface="Lato"/>
                <a:ea typeface="Lato"/>
                <a:cs typeface="Lato"/>
                <a:sym typeface="Lato"/>
              </a:rPr>
              <a:t>Tesla Inc. Chief Executive Officer Elon Musk has added $10.4 billion to his fortune this year</a:t>
            </a:r>
            <a:endParaRPr sz="1600" b="0">
              <a:solidFill>
                <a:srgbClr val="000000"/>
              </a:solidFill>
              <a:highlight>
                <a:srgbClr val="FFFFFF"/>
              </a:highlight>
              <a:latin typeface="Lato"/>
              <a:ea typeface="Lato"/>
              <a:cs typeface="Lato"/>
              <a:sym typeface="Lato"/>
            </a:endParaRPr>
          </a:p>
          <a:p>
            <a:pPr marL="457200" lvl="0" indent="0" algn="l" rtl="0">
              <a:spcBef>
                <a:spcPts val="0"/>
              </a:spcBef>
              <a:spcAft>
                <a:spcPts val="0"/>
              </a:spcAft>
              <a:buNone/>
            </a:pPr>
            <a:endParaRPr sz="1600" b="0">
              <a:solidFill>
                <a:srgbClr val="000000"/>
              </a:solidFill>
              <a:highlight>
                <a:srgbClr val="FFFFFF"/>
              </a:highlight>
              <a:latin typeface="Lato"/>
              <a:ea typeface="Lato"/>
              <a:cs typeface="Lato"/>
              <a:sym typeface="Lato"/>
            </a:endParaRPr>
          </a:p>
          <a:p>
            <a:pPr marL="457200" lvl="0" indent="0" algn="l" rtl="0">
              <a:spcBef>
                <a:spcPts val="0"/>
              </a:spcBef>
              <a:spcAft>
                <a:spcPts val="0"/>
              </a:spcAft>
              <a:buNone/>
            </a:pPr>
            <a:endParaRPr sz="1600" b="0">
              <a:solidFill>
                <a:srgbClr val="000000"/>
              </a:solidFill>
              <a:highlight>
                <a:srgbClr val="FFFFFF"/>
              </a:highlight>
              <a:latin typeface="Lato"/>
              <a:ea typeface="Lato"/>
              <a:cs typeface="Lato"/>
              <a:sym typeface="Lato"/>
            </a:endParaRPr>
          </a:p>
          <a:p>
            <a:pPr marL="457200" lvl="0" indent="-330200" algn="l" rtl="0">
              <a:spcBef>
                <a:spcPts val="0"/>
              </a:spcBef>
              <a:spcAft>
                <a:spcPts val="0"/>
              </a:spcAft>
              <a:buClr>
                <a:srgbClr val="191919"/>
              </a:buClr>
              <a:buSzPts val="1600"/>
              <a:buFont typeface="Lato"/>
              <a:buChar char="●"/>
            </a:pPr>
            <a:r>
              <a:rPr lang="en" sz="1600" b="0">
                <a:solidFill>
                  <a:srgbClr val="191919"/>
                </a:solidFill>
                <a:highlight>
                  <a:srgbClr val="FFFFFF"/>
                </a:highlight>
                <a:latin typeface="Lato"/>
                <a:ea typeface="Lato"/>
                <a:cs typeface="Lato"/>
                <a:sym typeface="Lato"/>
              </a:rPr>
              <a:t>Amazon founder and CEO Jeff Bezos, is $13.9 billion richer this week, giving him a net worth of $193.4 billion, </a:t>
            </a:r>
            <a:r>
              <a:rPr lang="en" sz="1600" b="0" i="1">
                <a:solidFill>
                  <a:srgbClr val="191919"/>
                </a:solidFill>
                <a:highlight>
                  <a:srgbClr val="FFFFFF"/>
                </a:highlight>
                <a:latin typeface="Lato"/>
                <a:ea typeface="Lato"/>
                <a:cs typeface="Lato"/>
                <a:sym typeface="Lato"/>
              </a:rPr>
              <a:t>Forbes</a:t>
            </a:r>
            <a:r>
              <a:rPr lang="en" sz="1600" b="0">
                <a:solidFill>
                  <a:srgbClr val="191919"/>
                </a:solidFill>
                <a:highlight>
                  <a:srgbClr val="FFFFFF"/>
                </a:highlight>
                <a:latin typeface="Lato"/>
                <a:ea typeface="Lato"/>
                <a:cs typeface="Lato"/>
                <a:sym typeface="Lato"/>
              </a:rPr>
              <a:t> calculates</a:t>
            </a:r>
            <a:endParaRPr sz="1600" b="0">
              <a:solidFill>
                <a:srgbClr val="000000"/>
              </a:solidFill>
              <a:highlight>
                <a:srgbClr val="FFFFFF"/>
              </a:highlight>
              <a:latin typeface="Lato"/>
              <a:ea typeface="Lato"/>
              <a:cs typeface="Lato"/>
              <a:sym typeface="Lato"/>
            </a:endParaRPr>
          </a:p>
        </p:txBody>
      </p:sp>
      <p:sp>
        <p:nvSpPr>
          <p:cNvPr id="105" name="Google Shape;105;p16"/>
          <p:cNvSpPr txBox="1">
            <a:spLocks noGrp="1"/>
          </p:cNvSpPr>
          <p:nvPr>
            <p:ph type="body" idx="1"/>
          </p:nvPr>
        </p:nvSpPr>
        <p:spPr>
          <a:xfrm>
            <a:off x="4030900" y="3558300"/>
            <a:ext cx="4299900" cy="82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Verdana"/>
                <a:ea typeface="Verdana"/>
                <a:cs typeface="Verdana"/>
                <a:sym typeface="Verdana"/>
              </a:rPr>
              <a:t>How does Money makes Money ?</a:t>
            </a:r>
            <a:r>
              <a:rPr lang="en" sz="1900">
                <a:latin typeface="Verdana"/>
                <a:ea typeface="Verdana"/>
                <a:cs typeface="Verdana"/>
                <a:sym typeface="Verdana"/>
              </a:rPr>
              <a:t> </a:t>
            </a:r>
            <a:endParaRPr sz="1900">
              <a:latin typeface="Verdana"/>
              <a:ea typeface="Verdana"/>
              <a:cs typeface="Verdana"/>
              <a:sym typeface="Verdana"/>
            </a:endParaRPr>
          </a:p>
          <a:p>
            <a:pPr marL="0" lvl="0" indent="0" algn="l" rtl="0">
              <a:spcBef>
                <a:spcPts val="1600"/>
              </a:spcBef>
              <a:spcAft>
                <a:spcPts val="1600"/>
              </a:spcAft>
              <a:buNone/>
            </a:pPr>
            <a:endParaRPr sz="1900"/>
          </a:p>
        </p:txBody>
      </p:sp>
      <p:pic>
        <p:nvPicPr>
          <p:cNvPr id="106" name="Google Shape;106;p16"/>
          <p:cNvPicPr preferRelativeResize="0"/>
          <p:nvPr/>
        </p:nvPicPr>
        <p:blipFill>
          <a:blip r:embed="rId3">
            <a:alphaModFix/>
          </a:blip>
          <a:stretch>
            <a:fillRect/>
          </a:stretch>
        </p:blipFill>
        <p:spPr>
          <a:xfrm>
            <a:off x="4115850" y="1538538"/>
            <a:ext cx="4808299" cy="18523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S&amp;P 500 Index</a:t>
            </a:r>
            <a:endParaRPr/>
          </a:p>
        </p:txBody>
      </p:sp>
      <p:sp>
        <p:nvSpPr>
          <p:cNvPr id="112" name="Google Shape;112;p17"/>
          <p:cNvSpPr txBox="1">
            <a:spLocks noGrp="1"/>
          </p:cNvSpPr>
          <p:nvPr>
            <p:ph type="body" idx="1"/>
          </p:nvPr>
        </p:nvSpPr>
        <p:spPr>
          <a:xfrm>
            <a:off x="730000" y="2029025"/>
            <a:ext cx="3231900" cy="2720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Market Capitalization weighted Index</a:t>
            </a:r>
            <a:endParaRPr sz="1800"/>
          </a:p>
          <a:p>
            <a:pPr marL="457200" lvl="0" indent="-342900" algn="l" rtl="0">
              <a:spcBef>
                <a:spcPts val="0"/>
              </a:spcBef>
              <a:spcAft>
                <a:spcPts val="0"/>
              </a:spcAft>
              <a:buSzPts val="1800"/>
              <a:buChar char="●"/>
            </a:pPr>
            <a:r>
              <a:rPr lang="en" sz="1800"/>
              <a:t>Gauge of US equities</a:t>
            </a:r>
            <a:endParaRPr sz="1800"/>
          </a:p>
          <a:p>
            <a:pPr marL="914400" lvl="1" indent="-342900" algn="l" rtl="0">
              <a:spcBef>
                <a:spcPts val="0"/>
              </a:spcBef>
              <a:spcAft>
                <a:spcPts val="0"/>
              </a:spcAft>
              <a:buSzPts val="1800"/>
              <a:buChar char="○"/>
            </a:pPr>
            <a:r>
              <a:rPr lang="en" sz="1800"/>
              <a:t> Tracked by many funds</a:t>
            </a:r>
            <a:endParaRPr sz="1800"/>
          </a:p>
          <a:p>
            <a:pPr marL="457200" lvl="0" indent="-342900" algn="l" rtl="0">
              <a:spcBef>
                <a:spcPts val="0"/>
              </a:spcBef>
              <a:spcAft>
                <a:spcPts val="0"/>
              </a:spcAft>
              <a:buSzPts val="1800"/>
              <a:buChar char="●"/>
            </a:pPr>
            <a:r>
              <a:rPr lang="en" sz="1800"/>
              <a:t>Good representation of US Stock Market Performance</a:t>
            </a:r>
            <a:endParaRPr sz="1800"/>
          </a:p>
          <a:p>
            <a:pPr marL="0" lvl="0" indent="0" algn="l" rtl="0">
              <a:spcBef>
                <a:spcPts val="1600"/>
              </a:spcBef>
              <a:spcAft>
                <a:spcPts val="1600"/>
              </a:spcAft>
              <a:buNone/>
            </a:pPr>
            <a:endParaRPr sz="1800"/>
          </a:p>
        </p:txBody>
      </p:sp>
      <p:pic>
        <p:nvPicPr>
          <p:cNvPr id="113" name="Google Shape;113;p17"/>
          <p:cNvPicPr preferRelativeResize="0"/>
          <p:nvPr/>
        </p:nvPicPr>
        <p:blipFill>
          <a:blip r:embed="rId3">
            <a:alphaModFix/>
          </a:blip>
          <a:stretch>
            <a:fillRect/>
          </a:stretch>
        </p:blipFill>
        <p:spPr>
          <a:xfrm>
            <a:off x="3389213" y="4129650"/>
            <a:ext cx="5631619" cy="1013850"/>
          </a:xfrm>
          <a:prstGeom prst="rect">
            <a:avLst/>
          </a:prstGeom>
          <a:noFill/>
          <a:ln>
            <a:noFill/>
          </a:ln>
        </p:spPr>
      </p:pic>
      <p:pic>
        <p:nvPicPr>
          <p:cNvPr id="114" name="Google Shape;114;p17"/>
          <p:cNvPicPr preferRelativeResize="0"/>
          <p:nvPr/>
        </p:nvPicPr>
        <p:blipFill rotWithShape="1">
          <a:blip r:embed="rId4">
            <a:alphaModFix/>
          </a:blip>
          <a:srcRect t="2752"/>
          <a:stretch/>
        </p:blipFill>
        <p:spPr>
          <a:xfrm>
            <a:off x="3962002" y="1409551"/>
            <a:ext cx="4881948" cy="272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Goals</a:t>
            </a:r>
            <a:endParaRPr/>
          </a:p>
        </p:txBody>
      </p:sp>
      <p:sp>
        <p:nvSpPr>
          <p:cNvPr id="120" name="Google Shape;120;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Perform analysis on the dataset</a:t>
            </a:r>
            <a:endParaRPr sz="1800"/>
          </a:p>
          <a:p>
            <a:pPr marL="457200" lvl="0" indent="-342900" algn="l" rtl="0">
              <a:spcBef>
                <a:spcPts val="0"/>
              </a:spcBef>
              <a:spcAft>
                <a:spcPts val="0"/>
              </a:spcAft>
              <a:buSzPts val="1800"/>
              <a:buChar char="●"/>
            </a:pPr>
            <a:r>
              <a:rPr lang="en" sz="1800"/>
              <a:t>Model and predict the movement of S&amp;P 500</a:t>
            </a:r>
            <a:endParaRPr sz="1800"/>
          </a:p>
          <a:p>
            <a:pPr marL="457200" lvl="0" indent="-342900" algn="l" rtl="0">
              <a:spcBef>
                <a:spcPts val="0"/>
              </a:spcBef>
              <a:spcAft>
                <a:spcPts val="0"/>
              </a:spcAft>
              <a:buSzPts val="1800"/>
              <a:buChar char="●"/>
            </a:pPr>
            <a:r>
              <a:rPr lang="en" sz="1800"/>
              <a:t>Determine the best prediction model for this task</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30000" y="1318650"/>
            <a:ext cx="3300900" cy="107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Initial Dataset</a:t>
            </a:r>
            <a:endParaRPr/>
          </a:p>
        </p:txBody>
      </p:sp>
      <p:sp>
        <p:nvSpPr>
          <p:cNvPr id="126" name="Google Shape;126;p19"/>
          <p:cNvSpPr txBox="1">
            <a:spLocks noGrp="1"/>
          </p:cNvSpPr>
          <p:nvPr>
            <p:ph type="body" idx="1"/>
          </p:nvPr>
        </p:nvSpPr>
        <p:spPr>
          <a:xfrm>
            <a:off x="721225" y="2571750"/>
            <a:ext cx="3300900" cy="1807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Pulled from Yahoo Finance</a:t>
            </a:r>
            <a:endParaRPr sz="1800"/>
          </a:p>
          <a:p>
            <a:pPr marL="457200" lvl="0" indent="-342900" algn="l" rtl="0">
              <a:spcBef>
                <a:spcPts val="0"/>
              </a:spcBef>
              <a:spcAft>
                <a:spcPts val="0"/>
              </a:spcAft>
              <a:buSzPts val="1800"/>
              <a:buChar char="●"/>
            </a:pPr>
            <a:r>
              <a:rPr lang="en" sz="1800"/>
              <a:t>10 years of stock data</a:t>
            </a:r>
            <a:endParaRPr sz="1800"/>
          </a:p>
          <a:p>
            <a:pPr marL="457200" lvl="0" indent="-342900" algn="l" rtl="0">
              <a:spcBef>
                <a:spcPts val="0"/>
              </a:spcBef>
              <a:spcAft>
                <a:spcPts val="0"/>
              </a:spcAft>
              <a:buSzPts val="1800"/>
              <a:buChar char="●"/>
            </a:pPr>
            <a:r>
              <a:rPr lang="en" sz="1800"/>
              <a:t>Multiple sources</a:t>
            </a:r>
            <a:endParaRPr sz="1800"/>
          </a:p>
        </p:txBody>
      </p:sp>
      <p:pic>
        <p:nvPicPr>
          <p:cNvPr id="127" name="Google Shape;127;p19"/>
          <p:cNvPicPr preferRelativeResize="0"/>
          <p:nvPr/>
        </p:nvPicPr>
        <p:blipFill>
          <a:blip r:embed="rId3">
            <a:alphaModFix/>
          </a:blip>
          <a:stretch>
            <a:fillRect/>
          </a:stretch>
        </p:blipFill>
        <p:spPr>
          <a:xfrm>
            <a:off x="4091970" y="1451113"/>
            <a:ext cx="4751505" cy="3060575"/>
          </a:xfrm>
          <a:prstGeom prst="rect">
            <a:avLst/>
          </a:prstGeom>
          <a:noFill/>
          <a:ln>
            <a:noFill/>
          </a:ln>
        </p:spPr>
      </p:pic>
      <p:sp>
        <p:nvSpPr>
          <p:cNvPr id="128" name="Google Shape;128;p19"/>
          <p:cNvSpPr txBox="1"/>
          <p:nvPr/>
        </p:nvSpPr>
        <p:spPr>
          <a:xfrm>
            <a:off x="4586725" y="4511700"/>
            <a:ext cx="3914400" cy="3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Lato"/>
                <a:ea typeface="Lato"/>
                <a:cs typeface="Lato"/>
                <a:sym typeface="Lato"/>
              </a:rPr>
              <a:t>Value of S&amp;P 500 at Close, 12/01/10 - 12/01/20</a:t>
            </a:r>
            <a:endParaRPr>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Features</a:t>
            </a:r>
            <a:endParaRPr/>
          </a:p>
        </p:txBody>
      </p:sp>
      <p:sp>
        <p:nvSpPr>
          <p:cNvPr id="134" name="Google Shape;134;p20"/>
          <p:cNvSpPr txBox="1">
            <a:spLocks noGrp="1"/>
          </p:cNvSpPr>
          <p:nvPr>
            <p:ph type="body" idx="1"/>
          </p:nvPr>
        </p:nvSpPr>
        <p:spPr>
          <a:xfrm>
            <a:off x="729450" y="2078875"/>
            <a:ext cx="3842700" cy="2679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Open</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High</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Low</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SP_Close</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Volume</a:t>
            </a:r>
            <a:endParaRPr sz="1800"/>
          </a:p>
          <a:p>
            <a:pPr marL="0" lvl="0" indent="0" algn="l" rtl="0">
              <a:spcBef>
                <a:spcPts val="0"/>
              </a:spcBef>
              <a:spcAft>
                <a:spcPts val="1600"/>
              </a:spcAft>
              <a:buNone/>
            </a:pPr>
            <a:endParaRPr sz="1800"/>
          </a:p>
        </p:txBody>
      </p:sp>
      <p:sp>
        <p:nvSpPr>
          <p:cNvPr id="135" name="Google Shape;135;p20"/>
          <p:cNvSpPr txBox="1">
            <a:spLocks noGrp="1"/>
          </p:cNvSpPr>
          <p:nvPr>
            <p:ph type="body" idx="1"/>
          </p:nvPr>
        </p:nvSpPr>
        <p:spPr>
          <a:xfrm>
            <a:off x="3676350" y="2078875"/>
            <a:ext cx="4880400" cy="2679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FTSE_Close</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NIKKEI_Close</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DJI_Close</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NASDAQ_Close</a:t>
            </a:r>
            <a:endParaRPr sz="1800"/>
          </a:p>
          <a:p>
            <a:pPr marL="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n" sz="1800"/>
              <a:t>CAC_Close</a:t>
            </a:r>
            <a:endParaRPr sz="1800"/>
          </a:p>
          <a:p>
            <a:pPr marL="0" lvl="0" indent="0" algn="l" rtl="0">
              <a:spcBef>
                <a:spcPts val="0"/>
              </a:spcBef>
              <a:spcAft>
                <a:spcPts val="160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p:nvPr/>
        </p:nvSpPr>
        <p:spPr>
          <a:xfrm>
            <a:off x="742025" y="1298525"/>
            <a:ext cx="7554900" cy="3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 </a:t>
            </a:r>
            <a:r>
              <a:rPr lang="en" sz="2000" b="1">
                <a:latin typeface="Lato"/>
                <a:ea typeface="Lato"/>
                <a:cs typeface="Lato"/>
                <a:sym typeface="Lato"/>
              </a:rPr>
              <a:t> Tests performed on the given dataset:</a:t>
            </a:r>
            <a:endParaRPr sz="2000" b="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42900" algn="l" rtl="0">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Shapiro-Wilk Test</a:t>
            </a:r>
            <a:endParaRPr sz="1800">
              <a:solidFill>
                <a:schemeClr val="accent1"/>
              </a:solidFill>
              <a:latin typeface="Lato"/>
              <a:ea typeface="Lato"/>
              <a:cs typeface="Lato"/>
              <a:sym typeface="Lato"/>
            </a:endParaRPr>
          </a:p>
          <a:p>
            <a:pPr marL="457200" lvl="0" indent="-342900" algn="l" rtl="0">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Chi-Squared Test</a:t>
            </a:r>
            <a:endParaRPr sz="1800">
              <a:solidFill>
                <a:schemeClr val="accent1"/>
              </a:solidFill>
              <a:latin typeface="Lato"/>
              <a:ea typeface="Lato"/>
              <a:cs typeface="Lato"/>
              <a:sym typeface="Lato"/>
            </a:endParaRPr>
          </a:p>
          <a:p>
            <a:pPr marL="457200" lvl="0" indent="-342900" algn="l" rtl="0">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P-Test</a:t>
            </a:r>
            <a:endParaRPr sz="1800">
              <a:solidFill>
                <a:schemeClr val="accent1"/>
              </a:solidFill>
              <a:latin typeface="Lato"/>
              <a:ea typeface="Lato"/>
              <a:cs typeface="Lato"/>
              <a:sym typeface="Lato"/>
            </a:endParaRPr>
          </a:p>
          <a:p>
            <a:pPr marL="457200" lvl="0" indent="-342900" algn="l" rtl="0">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Kolmogorov Smirnov Test</a:t>
            </a:r>
            <a:endParaRPr sz="1800">
              <a:solidFill>
                <a:schemeClr val="accent1"/>
              </a:solidFill>
              <a:latin typeface="Lato"/>
              <a:ea typeface="Lato"/>
              <a:cs typeface="Lato"/>
              <a:sym typeface="Lato"/>
            </a:endParaRPr>
          </a:p>
          <a:p>
            <a:pPr marL="0" lvl="0" indent="0" algn="l" rtl="0">
              <a:lnSpc>
                <a:spcPct val="115000"/>
              </a:lnSpc>
              <a:spcBef>
                <a:spcPts val="1600"/>
              </a:spcBef>
              <a:spcAft>
                <a:spcPts val="0"/>
              </a:spcAft>
              <a:buNone/>
            </a:pPr>
            <a:endParaRPr sz="1800">
              <a:solidFill>
                <a:schemeClr val="accent1"/>
              </a:solidFill>
              <a:latin typeface="Lato"/>
              <a:ea typeface="Lato"/>
              <a:cs typeface="Lato"/>
              <a:sym typeface="Lato"/>
            </a:endParaRPr>
          </a:p>
          <a:p>
            <a:pPr marL="0" lvl="0" indent="0" algn="l" rtl="0">
              <a:spcBef>
                <a:spcPts val="160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1075</Words>
  <Application>Microsoft Macintosh PowerPoint</Application>
  <PresentationFormat>On-screen Show (16:9)</PresentationFormat>
  <Paragraphs>178</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Amatic SC</vt:lpstr>
      <vt:lpstr>Raleway</vt:lpstr>
      <vt:lpstr>Arial</vt:lpstr>
      <vt:lpstr>Verdana</vt:lpstr>
      <vt:lpstr>Lato</vt:lpstr>
      <vt:lpstr>Georgia</vt:lpstr>
      <vt:lpstr>Streamline</vt:lpstr>
      <vt:lpstr>Machine Learning Aided Stock Prediction and Analysis</vt:lpstr>
      <vt:lpstr>PowerPoint Presentation</vt:lpstr>
      <vt:lpstr>Why this Project?</vt:lpstr>
      <vt:lpstr>Tesla Inc. Chief Executive Officer Elon Musk has added $10.4 billion to his fortune this year   Amazon founder and CEO Jeff Bezos, is $13.9 billion richer this week, giving him a net worth of $193.4 billion, Forbes calculates</vt:lpstr>
      <vt:lpstr>S&amp;P 500 Index</vt:lpstr>
      <vt:lpstr>Our Goals</vt:lpstr>
      <vt:lpstr>The Initial Dataset</vt:lpstr>
      <vt:lpstr>Dataset Features</vt:lpstr>
      <vt:lpstr>PowerPoint Presentation</vt:lpstr>
      <vt:lpstr>Data Analysis &amp; Preprocessing</vt:lpstr>
      <vt:lpstr>Formulas for Added Fields</vt:lpstr>
      <vt:lpstr>Formulas (cont.)</vt:lpstr>
      <vt:lpstr>PowerPoint Presentation</vt:lpstr>
      <vt:lpstr>Machine Learning Algorithms Used</vt:lpstr>
      <vt:lpstr>Logistic Regression</vt:lpstr>
      <vt:lpstr>Decision Tree Classifier</vt:lpstr>
      <vt:lpstr>Support Vector Classification </vt:lpstr>
      <vt:lpstr>Gaussian Naive Bayes or Probabilistic Classifier</vt:lpstr>
      <vt:lpstr>Random Forest Classifier</vt:lpstr>
      <vt:lpstr>Note: Results in this table show best-case accuracy</vt:lpstr>
      <vt:lpstr>Conclusion </vt:lpstr>
      <vt:lpstr> Areas of Improvement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Aided Stock Prediction and Analysis</dc:title>
  <cp:lastModifiedBy>Vinoth Kolluru</cp:lastModifiedBy>
  <cp:revision>2</cp:revision>
  <dcterms:modified xsi:type="dcterms:W3CDTF">2020-12-19T06:02:57Z</dcterms:modified>
</cp:coreProperties>
</file>