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E77F-5359-4FBC-9CC6-03E9D2696C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FAEBB1-71F6-4DE9-AD4A-5F67DB37E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80B652-B9AA-4AC3-AB1D-1DB0897F9905}"/>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5" name="Footer Placeholder 4">
            <a:extLst>
              <a:ext uri="{FF2B5EF4-FFF2-40B4-BE49-F238E27FC236}">
                <a16:creationId xmlns:a16="http://schemas.microsoft.com/office/drawing/2014/main" id="{32B4D574-7FF2-4D39-AAD4-19832C5EB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A3CD1-8D66-4E71-B03C-A992738399EF}"/>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118874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A98E-9D3E-4750-8B93-F309025507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5B6D82-9D0B-4B78-ABAC-1602E19840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F6364-9D91-4F10-810A-59614832BA37}"/>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5" name="Footer Placeholder 4">
            <a:extLst>
              <a:ext uri="{FF2B5EF4-FFF2-40B4-BE49-F238E27FC236}">
                <a16:creationId xmlns:a16="http://schemas.microsoft.com/office/drawing/2014/main" id="{5F387A8E-B592-4378-8AB2-0B3329FFF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B903E-A537-42F7-9A26-165941005EAB}"/>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131505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359E9-4978-40F4-894A-6C72BC36D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6AA306-D92B-4BC5-A08B-C36C6C247E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BAF23-5F9B-4450-9126-E8DFBF180421}"/>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5" name="Footer Placeholder 4">
            <a:extLst>
              <a:ext uri="{FF2B5EF4-FFF2-40B4-BE49-F238E27FC236}">
                <a16:creationId xmlns:a16="http://schemas.microsoft.com/office/drawing/2014/main" id="{0083B04C-76C6-4414-A779-E2F16BA8B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E6554-D1FC-4109-8DF5-8CB0A418F413}"/>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94104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71E2-A48C-49B7-9512-5C64EBE81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0E806-4F26-4A44-A747-0659A13C56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DC0AA-68A5-4AA6-A756-773A279B8E91}"/>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5" name="Footer Placeholder 4">
            <a:extLst>
              <a:ext uri="{FF2B5EF4-FFF2-40B4-BE49-F238E27FC236}">
                <a16:creationId xmlns:a16="http://schemas.microsoft.com/office/drawing/2014/main" id="{07B4E601-159A-4389-920C-39F95C85E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17369-D269-4047-A23E-8767AA52DD8E}"/>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140805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68DF-F04D-4BC3-AA97-15DD0BA58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BE7AD0-4328-42D3-84C2-5996B5DFA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04936D-7D64-42C5-93E5-763755AEC281}"/>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5" name="Footer Placeholder 4">
            <a:extLst>
              <a:ext uri="{FF2B5EF4-FFF2-40B4-BE49-F238E27FC236}">
                <a16:creationId xmlns:a16="http://schemas.microsoft.com/office/drawing/2014/main" id="{405D0699-30F3-4C76-B720-6A410E4AC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9CE5A-FD33-4260-8B0B-E5CD7CC241A9}"/>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220761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418D-A3E6-4A03-B0EB-ADE3B21D3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06DF5-ACEE-45FF-93FA-528444DA8F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54E365-A828-4A27-9397-F540706760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3BC22-E10D-4499-B8ED-C7754393971D}"/>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6" name="Footer Placeholder 5">
            <a:extLst>
              <a:ext uri="{FF2B5EF4-FFF2-40B4-BE49-F238E27FC236}">
                <a16:creationId xmlns:a16="http://schemas.microsoft.com/office/drawing/2014/main" id="{6082D0F0-FCCB-41E7-B31E-CE3536A22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8D882-677D-4AEC-B176-CD53E1F11367}"/>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137186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11FB-8B4E-4BDD-BCAC-004A286FF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93C3C-8D17-4AD6-BD67-0C22D0BB6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9DECB7-34B6-4EF8-B539-1C394C65A1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3C259A-59AC-4385-908B-1C15230C7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686033-0725-4730-B71E-6EF01CADB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D314B5-2F0D-4661-B290-DCF0098061DE}"/>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8" name="Footer Placeholder 7">
            <a:extLst>
              <a:ext uri="{FF2B5EF4-FFF2-40B4-BE49-F238E27FC236}">
                <a16:creationId xmlns:a16="http://schemas.microsoft.com/office/drawing/2014/main" id="{55B28B28-FC62-4E8B-BB60-B87144DB45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1121DC-1FEF-49BB-85CC-EB761D34B265}"/>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254655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5BCA-5D61-4C19-98C4-8591A6109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EE5B8-FD0A-41BA-BE03-40064561B0A6}"/>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4" name="Footer Placeholder 3">
            <a:extLst>
              <a:ext uri="{FF2B5EF4-FFF2-40B4-BE49-F238E27FC236}">
                <a16:creationId xmlns:a16="http://schemas.microsoft.com/office/drawing/2014/main" id="{534A14A2-30DA-48C3-BFD0-3D3B3E3D56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E1BCCE-7195-45F3-9804-66183A647C64}"/>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291504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A21A05-89E2-444C-9194-ECB7F5C28424}"/>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3" name="Footer Placeholder 2">
            <a:extLst>
              <a:ext uri="{FF2B5EF4-FFF2-40B4-BE49-F238E27FC236}">
                <a16:creationId xmlns:a16="http://schemas.microsoft.com/office/drawing/2014/main" id="{F2911DD9-7BB4-4D9E-99B5-3BF0A28033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C818F6-CF74-4397-AC44-6B47BEA0A4AB}"/>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294788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7A18-9CDA-40B1-8688-B959E8A98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7B35C6-C2D6-4FEF-99FD-25A8BF17D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414763-6FCB-480D-B4F7-29546386D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98885F-F0D0-459E-81CD-5A29B349A022}"/>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6" name="Footer Placeholder 5">
            <a:extLst>
              <a:ext uri="{FF2B5EF4-FFF2-40B4-BE49-F238E27FC236}">
                <a16:creationId xmlns:a16="http://schemas.microsoft.com/office/drawing/2014/main" id="{DCC83F0E-7F8F-46D0-AB42-E9392030E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AFC03-B7A8-496E-B45F-103CF828B1D2}"/>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23083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F1B3-84EC-4766-A1D7-6B325E20D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341971-CC01-4BCB-AB73-F3B8C8BA3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1EBD9-1DE7-49B2-A3E9-B2555A0FF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BA7F96-A9FB-4957-8EB6-0EE6E1EFDCAC}"/>
              </a:ext>
            </a:extLst>
          </p:cNvPr>
          <p:cNvSpPr>
            <a:spLocks noGrp="1"/>
          </p:cNvSpPr>
          <p:nvPr>
            <p:ph type="dt" sz="half" idx="10"/>
          </p:nvPr>
        </p:nvSpPr>
        <p:spPr/>
        <p:txBody>
          <a:bodyPr/>
          <a:lstStyle/>
          <a:p>
            <a:fld id="{1FFE4305-5A53-43A0-9F4D-FF618F76BE0C}" type="datetimeFigureOut">
              <a:rPr lang="en-US" smtClean="0"/>
              <a:t>14-Sep-22</a:t>
            </a:fld>
            <a:endParaRPr lang="en-US"/>
          </a:p>
        </p:txBody>
      </p:sp>
      <p:sp>
        <p:nvSpPr>
          <p:cNvPr id="6" name="Footer Placeholder 5">
            <a:extLst>
              <a:ext uri="{FF2B5EF4-FFF2-40B4-BE49-F238E27FC236}">
                <a16:creationId xmlns:a16="http://schemas.microsoft.com/office/drawing/2014/main" id="{5D03AB0F-4BD6-48C1-B5B1-80C32F035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863B9-EFE1-4122-8A7A-A6178E089B9F}"/>
              </a:ext>
            </a:extLst>
          </p:cNvPr>
          <p:cNvSpPr>
            <a:spLocks noGrp="1"/>
          </p:cNvSpPr>
          <p:nvPr>
            <p:ph type="sldNum" sz="quarter" idx="12"/>
          </p:nvPr>
        </p:nvSpPr>
        <p:spPr/>
        <p:txBody>
          <a:bodyPr/>
          <a:lstStyle/>
          <a:p>
            <a:fld id="{FC675B1B-5E09-4593-A274-0A7229B70989}" type="slidenum">
              <a:rPr lang="en-US" smtClean="0"/>
              <a:t>‹#›</a:t>
            </a:fld>
            <a:endParaRPr lang="en-US"/>
          </a:p>
        </p:txBody>
      </p:sp>
    </p:spTree>
    <p:extLst>
      <p:ext uri="{BB962C8B-B14F-4D97-AF65-F5344CB8AC3E}">
        <p14:creationId xmlns:p14="http://schemas.microsoft.com/office/powerpoint/2010/main" val="40009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7C2E9-F2FF-48AE-A0D6-F46C94D0E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AF22AE-5EF3-428D-ADC8-AA1D39D11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28EB7-66BC-4AF2-B99C-8045BBD75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E4305-5A53-43A0-9F4D-FF618F76BE0C}" type="datetimeFigureOut">
              <a:rPr lang="en-US" smtClean="0"/>
              <a:t>14-Sep-22</a:t>
            </a:fld>
            <a:endParaRPr lang="en-US"/>
          </a:p>
        </p:txBody>
      </p:sp>
      <p:sp>
        <p:nvSpPr>
          <p:cNvPr id="5" name="Footer Placeholder 4">
            <a:extLst>
              <a:ext uri="{FF2B5EF4-FFF2-40B4-BE49-F238E27FC236}">
                <a16:creationId xmlns:a16="http://schemas.microsoft.com/office/drawing/2014/main" id="{BCE789EF-250F-4B5C-974C-C7BDAE142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95354-714E-4C5A-A335-77CF49333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75B1B-5E09-4593-A274-0A7229B70989}" type="slidenum">
              <a:rPr lang="en-US" smtClean="0"/>
              <a:t>‹#›</a:t>
            </a:fld>
            <a:endParaRPr lang="en-US"/>
          </a:p>
        </p:txBody>
      </p:sp>
    </p:spTree>
    <p:extLst>
      <p:ext uri="{BB962C8B-B14F-4D97-AF65-F5344CB8AC3E}">
        <p14:creationId xmlns:p14="http://schemas.microsoft.com/office/powerpoint/2010/main" val="4062716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implilearn.com/tutorials/angular-tutorial/angular-pipes"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ngular.io/api/core/Component"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21A7-4C92-4E31-AD69-620FB1E71E80}"/>
              </a:ext>
            </a:extLst>
          </p:cNvPr>
          <p:cNvSpPr>
            <a:spLocks noGrp="1"/>
          </p:cNvSpPr>
          <p:nvPr>
            <p:ph type="ctrTitle"/>
          </p:nvPr>
        </p:nvSpPr>
        <p:spPr>
          <a:xfrm>
            <a:off x="1524000" y="2796209"/>
            <a:ext cx="9144000" cy="713754"/>
          </a:xfrm>
        </p:spPr>
        <p:txBody>
          <a:bodyPr>
            <a:normAutofit/>
          </a:bodyPr>
          <a:lstStyle/>
          <a:p>
            <a:r>
              <a:rPr lang="en-US" sz="4400" b="1" dirty="0">
                <a:solidFill>
                  <a:schemeClr val="accent1">
                    <a:lumMod val="50000"/>
                  </a:schemeClr>
                </a:solidFill>
                <a:latin typeface="Trebuchet MS" panose="020B0603020202020204" pitchFamily="34" charset="0"/>
              </a:rPr>
              <a:t>Angular</a:t>
            </a:r>
            <a:r>
              <a:rPr lang="en-US" sz="4400" b="1" dirty="0">
                <a:solidFill>
                  <a:srgbClr val="002060"/>
                </a:solidFill>
                <a:latin typeface="Trebuchet MS" panose="020B0603020202020204" pitchFamily="34" charset="0"/>
              </a:rPr>
              <a:t> Introduction</a:t>
            </a:r>
          </a:p>
        </p:txBody>
      </p:sp>
      <p:pic>
        <p:nvPicPr>
          <p:cNvPr id="4" name="Picture 7">
            <a:extLst>
              <a:ext uri="{FF2B5EF4-FFF2-40B4-BE49-F238E27FC236}">
                <a16:creationId xmlns:a16="http://schemas.microsoft.com/office/drawing/2014/main" id="{7A83BEF2-53A0-4F81-93F3-CECD65C2D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D207E67-788D-4AAA-AF5F-DFAC5311C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270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Features of Angular</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Autofit/>
          </a:bodyPr>
          <a:lstStyle/>
          <a:p>
            <a:pPr marL="342900" indent="-342900">
              <a:buFont typeface="+mj-lt"/>
              <a:buAutoNum type="arabicPeriod"/>
            </a:pPr>
            <a:r>
              <a:rPr lang="en-US" sz="1800" b="1" dirty="0">
                <a:solidFill>
                  <a:srgbClr val="FF0000"/>
                </a:solidFill>
                <a:latin typeface="Trebuchet MS" panose="020B0603020202020204" pitchFamily="34" charset="0"/>
              </a:rPr>
              <a:t>Multiple platforms: </a:t>
            </a:r>
            <a:r>
              <a:rPr lang="en-US" sz="1800" dirty="0">
                <a:solidFill>
                  <a:srgbClr val="002060"/>
                </a:solidFill>
                <a:latin typeface="Trebuchet MS" panose="020B0603020202020204" pitchFamily="34" charset="0"/>
              </a:rPr>
              <a:t>Angular helps develop desktop applications for different operating systems. Native applications can also be built using Angular with Cordova, NativeScript, or Ionic.</a:t>
            </a:r>
          </a:p>
          <a:p>
            <a:pPr marL="342900" indent="-342900">
              <a:buFont typeface="+mj-lt"/>
              <a:buAutoNum type="arabicPeriod"/>
            </a:pPr>
            <a:r>
              <a:rPr lang="en-US" sz="1800" b="1" dirty="0">
                <a:solidFill>
                  <a:srgbClr val="FF0000"/>
                </a:solidFill>
                <a:latin typeface="Trebuchet MS" panose="020B0603020202020204" pitchFamily="34" charset="0"/>
              </a:rPr>
              <a:t>High performance and speed: </a:t>
            </a:r>
            <a:r>
              <a:rPr lang="en-US" sz="1800" dirty="0">
                <a:solidFill>
                  <a:srgbClr val="002060"/>
                </a:solidFill>
                <a:latin typeface="Trebuchet MS" panose="020B0603020202020204" pitchFamily="34" charset="0"/>
              </a:rPr>
              <a:t>Angular's performance is very high, and the reasons behind this high performance are:</a:t>
            </a:r>
          </a:p>
          <a:p>
            <a:pPr lvl="1">
              <a:buFont typeface="Wingdings" panose="05000000000000000000" pitchFamily="2" charset="2"/>
              <a:buChar char="ü"/>
            </a:pPr>
            <a:r>
              <a:rPr lang="en-US" sz="1800" dirty="0">
                <a:solidFill>
                  <a:srgbClr val="002060"/>
                </a:solidFill>
                <a:latin typeface="Trebuchet MS" panose="020B0603020202020204" pitchFamily="34" charset="0"/>
              </a:rPr>
              <a:t>Angular is used as a front-end web tool and can work in conjunction with PHP, Node.js, Struts of Java, and has the ability for near-instant rendering using only CSS and HTML.</a:t>
            </a:r>
          </a:p>
          <a:p>
            <a:pPr lvl="1">
              <a:buFont typeface="Wingdings" panose="05000000000000000000" pitchFamily="2" charset="2"/>
              <a:buChar char="ü"/>
            </a:pPr>
            <a:r>
              <a:rPr lang="en-US" sz="1800" dirty="0">
                <a:solidFill>
                  <a:srgbClr val="002060"/>
                </a:solidFill>
                <a:latin typeface="Trebuchet MS" panose="020B0603020202020204" pitchFamily="34" charset="0"/>
              </a:rPr>
              <a:t>It optimizes the web application for improved SEO</a:t>
            </a:r>
          </a:p>
          <a:p>
            <a:pPr lvl="1">
              <a:buFont typeface="Wingdings" panose="05000000000000000000" pitchFamily="2" charset="2"/>
              <a:buChar char="ü"/>
            </a:pPr>
            <a:r>
              <a:rPr lang="en-US" sz="1800" dirty="0">
                <a:solidFill>
                  <a:srgbClr val="002060"/>
                </a:solidFill>
                <a:latin typeface="Trebuchet MS" panose="020B0603020202020204" pitchFamily="34" charset="0"/>
              </a:rPr>
              <a:t>Creating templates in Angular is also done with highly customized code.</a:t>
            </a:r>
          </a:p>
          <a:p>
            <a:pPr marL="342900" indent="-342900">
              <a:buFont typeface="+mj-lt"/>
              <a:buAutoNum type="arabicPeriod"/>
            </a:pPr>
            <a:r>
              <a:rPr lang="en-US" sz="1800" b="1" dirty="0">
                <a:solidFill>
                  <a:srgbClr val="FF0000"/>
                </a:solidFill>
                <a:latin typeface="Trebuchet MS" panose="020B0603020202020204" pitchFamily="34" charset="0"/>
              </a:rPr>
              <a:t>Full-stack development: </a:t>
            </a:r>
            <a:r>
              <a:rPr lang="en-US" sz="1800" dirty="0">
                <a:solidFill>
                  <a:srgbClr val="002060"/>
                </a:solidFill>
                <a:latin typeface="Trebuchet MS" panose="020B0603020202020204" pitchFamily="34" charset="0"/>
              </a:rPr>
              <a:t>This framework also provides testing (Jasmine and Karma for unit testing), accessibility, automation, and supports full-stack development with Express JS, Node.JS, and MongoDB.</a:t>
            </a:r>
          </a:p>
          <a:p>
            <a:pPr marL="342900" indent="-342900">
              <a:buFont typeface="+mj-lt"/>
              <a:buAutoNum type="arabicPeriod"/>
            </a:pPr>
            <a:r>
              <a:rPr lang="en-US" sz="1800" b="1" dirty="0">
                <a:solidFill>
                  <a:srgbClr val="FF0000"/>
                </a:solidFill>
                <a:latin typeface="Trebuchet MS" panose="020B0603020202020204" pitchFamily="34" charset="0"/>
              </a:rPr>
              <a:t>High Productivity:</a:t>
            </a:r>
            <a:r>
              <a:rPr lang="en-US" sz="1800" dirty="0">
                <a:solidFill>
                  <a:srgbClr val="002060"/>
                </a:solidFill>
                <a:latin typeface="Trebuchet MS" panose="020B0603020202020204" pitchFamily="34" charset="0"/>
              </a:rPr>
              <a:t> The angular framework provides a better yet, simple and powerful syntax for templates, CLIs, and IDEs to increase the productivity of any application development.</a:t>
            </a:r>
          </a:p>
          <a:p>
            <a:pPr lvl="1"/>
            <a:r>
              <a:rPr lang="en-US" sz="1800" dirty="0">
                <a:solidFill>
                  <a:srgbClr val="002060"/>
                </a:solidFill>
                <a:latin typeface="Trebuchet MS" panose="020B0603020202020204" pitchFamily="34" charset="0"/>
              </a:rPr>
              <a:t>UI views can be developed easily and rapidly using Angular's powerful templates.</a:t>
            </a:r>
          </a:p>
          <a:p>
            <a:pPr lvl="1"/>
            <a:r>
              <a:rPr lang="en-US" sz="1800" dirty="0" err="1">
                <a:solidFill>
                  <a:srgbClr val="002060"/>
                </a:solidFill>
                <a:latin typeface="Trebuchet MS" panose="020B0603020202020204" pitchFamily="34" charset="0"/>
              </a:rPr>
              <a:t>Intellisense</a:t>
            </a:r>
            <a:r>
              <a:rPr lang="en-US" sz="1800" dirty="0">
                <a:solidFill>
                  <a:srgbClr val="002060"/>
                </a:solidFill>
                <a:latin typeface="Trebuchet MS" panose="020B0603020202020204" pitchFamily="34" charset="0"/>
              </a:rPr>
              <a:t> and intelligent code completion IDEs and error detection editors make development smart and efficient.</a:t>
            </a:r>
            <a:br>
              <a:rPr lang="en-US" sz="1800" dirty="0">
                <a:solidFill>
                  <a:srgbClr val="002060"/>
                </a:solidFill>
                <a:latin typeface="Trebuchet MS" panose="020B0603020202020204" pitchFamily="34" charset="0"/>
              </a:rPr>
            </a:b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51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Difference between Angular vs Angular JS</a:t>
            </a:r>
          </a:p>
        </p:txBody>
      </p:sp>
      <p:graphicFrame>
        <p:nvGraphicFramePr>
          <p:cNvPr id="6" name="Content Placeholder 5">
            <a:extLst>
              <a:ext uri="{FF2B5EF4-FFF2-40B4-BE49-F238E27FC236}">
                <a16:creationId xmlns:a16="http://schemas.microsoft.com/office/drawing/2014/main" id="{D6D9E682-DE7E-4D32-B97F-FB451B66826B}"/>
              </a:ext>
            </a:extLst>
          </p:cNvPr>
          <p:cNvGraphicFramePr>
            <a:graphicFrameLocks noGrp="1"/>
          </p:cNvGraphicFramePr>
          <p:nvPr>
            <p:ph idx="1"/>
            <p:extLst>
              <p:ext uri="{D42A27DB-BD31-4B8C-83A1-F6EECF244321}">
                <p14:modId xmlns:p14="http://schemas.microsoft.com/office/powerpoint/2010/main" val="2485599666"/>
              </p:ext>
            </p:extLst>
          </p:nvPr>
        </p:nvGraphicFramePr>
        <p:xfrm>
          <a:off x="149085" y="1000677"/>
          <a:ext cx="11860836" cy="5029062"/>
        </p:xfrm>
        <a:graphic>
          <a:graphicData uri="http://schemas.openxmlformats.org/drawingml/2006/table">
            <a:tbl>
              <a:tblPr/>
              <a:tblGrid>
                <a:gridCol w="5930418">
                  <a:extLst>
                    <a:ext uri="{9D8B030D-6E8A-4147-A177-3AD203B41FA5}">
                      <a16:colId xmlns:a16="http://schemas.microsoft.com/office/drawing/2014/main" val="811832617"/>
                    </a:ext>
                  </a:extLst>
                </a:gridCol>
                <a:gridCol w="5930418">
                  <a:extLst>
                    <a:ext uri="{9D8B030D-6E8A-4147-A177-3AD203B41FA5}">
                      <a16:colId xmlns:a16="http://schemas.microsoft.com/office/drawing/2014/main" val="3451459781"/>
                    </a:ext>
                  </a:extLst>
                </a:gridCol>
              </a:tblGrid>
              <a:tr h="558785">
                <a:tc>
                  <a:txBody>
                    <a:bodyPr/>
                    <a:lstStyle/>
                    <a:p>
                      <a:pPr algn="l"/>
                      <a:r>
                        <a:rPr lang="en-US" b="0">
                          <a:solidFill>
                            <a:srgbClr val="FFFFFF"/>
                          </a:solidFill>
                          <a:effectLst/>
                        </a:rPr>
                        <a:t>Angular</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204E7E"/>
                      </a:solidFill>
                      <a:prstDash val="solid"/>
                      <a:round/>
                      <a:headEnd type="none" w="med" len="med"/>
                      <a:tailEnd type="none" w="med" len="med"/>
                    </a:lnB>
                    <a:solidFill>
                      <a:srgbClr val="2C3E50"/>
                    </a:solidFill>
                  </a:tcPr>
                </a:tc>
                <a:tc>
                  <a:txBody>
                    <a:bodyPr/>
                    <a:lstStyle/>
                    <a:p>
                      <a:pPr algn="l"/>
                      <a:r>
                        <a:rPr lang="en-US" b="0">
                          <a:solidFill>
                            <a:srgbClr val="FFFFFF"/>
                          </a:solidFill>
                          <a:effectLst/>
                        </a:rPr>
                        <a:t>Angular JS</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205B7E"/>
                      </a:solidFill>
                      <a:prstDash val="solid"/>
                      <a:round/>
                      <a:headEnd type="none" w="med" len="med"/>
                      <a:tailEnd type="none" w="med" len="med"/>
                    </a:lnB>
                    <a:solidFill>
                      <a:srgbClr val="2C3E50"/>
                    </a:solidFill>
                  </a:tcPr>
                </a:tc>
                <a:extLst>
                  <a:ext uri="{0D108BD9-81ED-4DB2-BD59-A6C34878D82A}">
                    <a16:rowId xmlns:a16="http://schemas.microsoft.com/office/drawing/2014/main" val="240153451"/>
                  </a:ext>
                </a:extLst>
              </a:tr>
              <a:tr h="977873">
                <a:tc>
                  <a:txBody>
                    <a:bodyPr/>
                    <a:lstStyle/>
                    <a:p>
                      <a:pPr fontAlgn="t"/>
                      <a:r>
                        <a:rPr lang="en-US">
                          <a:effectLst/>
                        </a:rPr>
                        <a:t>The name Angular became popular after Angular 2.0.</a:t>
                      </a:r>
                    </a:p>
                  </a:txBody>
                  <a:tcPr>
                    <a:lnL w="12700" cap="flat" cmpd="sng" algn="ctr">
                      <a:solidFill>
                        <a:srgbClr val="204E7E"/>
                      </a:solidFill>
                      <a:prstDash val="solid"/>
                      <a:round/>
                      <a:headEnd type="none" w="med" len="med"/>
                      <a:tailEnd type="none" w="med" len="med"/>
                    </a:lnL>
                    <a:lnR w="12700" cap="flat" cmpd="sng" algn="ctr">
                      <a:solidFill>
                        <a:srgbClr val="205B7E"/>
                      </a:solidFill>
                      <a:prstDash val="solid"/>
                      <a:round/>
                      <a:headEnd type="none" w="med" len="med"/>
                      <a:tailEnd type="none" w="med" len="med"/>
                    </a:lnR>
                    <a:lnT w="12700" cap="flat" cmpd="sng" algn="ctr">
                      <a:solidFill>
                        <a:srgbClr val="204E7E"/>
                      </a:solidFill>
                      <a:prstDash val="solid"/>
                      <a:round/>
                      <a:headEnd type="none" w="med" len="med"/>
                      <a:tailEnd type="none" w="med" len="med"/>
                    </a:lnT>
                    <a:lnB w="12700" cap="flat" cmpd="sng" algn="ctr">
                      <a:solidFill>
                        <a:srgbClr val="A05C7E"/>
                      </a:solidFill>
                      <a:prstDash val="solid"/>
                      <a:round/>
                      <a:headEnd type="none" w="med" len="med"/>
                      <a:tailEnd type="none" w="med" len="med"/>
                    </a:lnB>
                    <a:solidFill>
                      <a:srgbClr val="FFFFFF"/>
                    </a:solidFill>
                  </a:tcPr>
                </a:tc>
                <a:tc>
                  <a:txBody>
                    <a:bodyPr/>
                    <a:lstStyle/>
                    <a:p>
                      <a:pPr fontAlgn="t"/>
                      <a:r>
                        <a:rPr lang="en-US">
                          <a:effectLst/>
                        </a:rPr>
                        <a:t>This was the common name for the first version of Angular (Angular 1.0).</a:t>
                      </a:r>
                    </a:p>
                  </a:txBody>
                  <a:tcPr>
                    <a:lnL w="12700" cap="flat" cmpd="sng" algn="ctr">
                      <a:solidFill>
                        <a:srgbClr val="205B7E"/>
                      </a:solidFill>
                      <a:prstDash val="solid"/>
                      <a:round/>
                      <a:headEnd type="none" w="med" len="med"/>
                      <a:tailEnd type="none" w="med" len="med"/>
                    </a:lnL>
                    <a:lnR w="12700" cap="flat" cmpd="sng" algn="ctr">
                      <a:solidFill>
                        <a:srgbClr val="205B7E"/>
                      </a:solidFill>
                      <a:prstDash val="solid"/>
                      <a:round/>
                      <a:headEnd type="none" w="med" len="med"/>
                      <a:tailEnd type="none" w="med" len="med"/>
                    </a:lnR>
                    <a:lnT w="12700" cap="flat" cmpd="sng" algn="ctr">
                      <a:solidFill>
                        <a:srgbClr val="205B7E"/>
                      </a:solidFill>
                      <a:prstDash val="solid"/>
                      <a:round/>
                      <a:headEnd type="none" w="med" len="med"/>
                      <a:tailEnd type="none" w="med" len="med"/>
                    </a:lnT>
                    <a:lnB w="12700" cap="flat" cmpd="sng" algn="ctr">
                      <a:solidFill>
                        <a:srgbClr val="20627E"/>
                      </a:solidFill>
                      <a:prstDash val="solid"/>
                      <a:round/>
                      <a:headEnd type="none" w="med" len="med"/>
                      <a:tailEnd type="none" w="med" len="med"/>
                    </a:lnB>
                    <a:solidFill>
                      <a:srgbClr val="FFFFFF"/>
                    </a:solidFill>
                  </a:tcPr>
                </a:tc>
                <a:extLst>
                  <a:ext uri="{0D108BD9-81ED-4DB2-BD59-A6C34878D82A}">
                    <a16:rowId xmlns:a16="http://schemas.microsoft.com/office/drawing/2014/main" val="4238174363"/>
                  </a:ext>
                </a:extLst>
              </a:tr>
              <a:tr h="558785">
                <a:tc>
                  <a:txBody>
                    <a:bodyPr/>
                    <a:lstStyle/>
                    <a:p>
                      <a:pPr fontAlgn="t"/>
                      <a:r>
                        <a:rPr lang="en-US" dirty="0">
                          <a:effectLst/>
                        </a:rPr>
                        <a:t>It is a TypeScript-based framework.</a:t>
                      </a:r>
                    </a:p>
                  </a:txBody>
                  <a:tcPr>
                    <a:lnL w="12700" cap="flat" cmpd="sng" algn="ctr">
                      <a:solidFill>
                        <a:srgbClr val="A05C7E"/>
                      </a:solidFill>
                      <a:prstDash val="solid"/>
                      <a:round/>
                      <a:headEnd type="none" w="med" len="med"/>
                      <a:tailEnd type="none" w="med" len="med"/>
                    </a:lnL>
                    <a:lnR w="12700" cap="flat" cmpd="sng" algn="ctr">
                      <a:solidFill>
                        <a:srgbClr val="20627E"/>
                      </a:solidFill>
                      <a:prstDash val="solid"/>
                      <a:round/>
                      <a:headEnd type="none" w="med" len="med"/>
                      <a:tailEnd type="none" w="med" len="med"/>
                    </a:lnR>
                    <a:lnT w="12700" cap="flat" cmpd="sng" algn="ctr">
                      <a:solidFill>
                        <a:srgbClr val="A05C7E"/>
                      </a:solidFill>
                      <a:prstDash val="solid"/>
                      <a:round/>
                      <a:headEnd type="none" w="med" len="med"/>
                      <a:tailEnd type="none" w="med" len="med"/>
                    </a:lnT>
                    <a:lnB w="12700" cap="flat" cmpd="sng" algn="ctr">
                      <a:solidFill>
                        <a:srgbClr val="E05E7E"/>
                      </a:solidFill>
                      <a:prstDash val="solid"/>
                      <a:round/>
                      <a:headEnd type="none" w="med" len="med"/>
                      <a:tailEnd type="none" w="med" len="med"/>
                    </a:lnB>
                    <a:solidFill>
                      <a:srgbClr val="FFFFFF"/>
                    </a:solidFill>
                  </a:tcPr>
                </a:tc>
                <a:tc>
                  <a:txBody>
                    <a:bodyPr/>
                    <a:lstStyle/>
                    <a:p>
                      <a:pPr fontAlgn="t"/>
                      <a:r>
                        <a:rPr lang="en-US">
                          <a:effectLst/>
                        </a:rPr>
                        <a:t>It is a JavaScript-based framework.</a:t>
                      </a:r>
                    </a:p>
                  </a:txBody>
                  <a:tcPr>
                    <a:lnL w="12700" cap="flat" cmpd="sng" algn="ctr">
                      <a:solidFill>
                        <a:srgbClr val="20627E"/>
                      </a:solidFill>
                      <a:prstDash val="solid"/>
                      <a:round/>
                      <a:headEnd type="none" w="med" len="med"/>
                      <a:tailEnd type="none" w="med" len="med"/>
                    </a:lnL>
                    <a:lnR w="12700" cap="flat" cmpd="sng" algn="ctr">
                      <a:solidFill>
                        <a:srgbClr val="20627E"/>
                      </a:solidFill>
                      <a:prstDash val="solid"/>
                      <a:round/>
                      <a:headEnd type="none" w="med" len="med"/>
                      <a:tailEnd type="none" w="med" len="med"/>
                    </a:lnR>
                    <a:lnT w="12700" cap="flat" cmpd="sng" algn="ctr">
                      <a:solidFill>
                        <a:srgbClr val="20627E"/>
                      </a:solidFill>
                      <a:prstDash val="solid"/>
                      <a:round/>
                      <a:headEnd type="none" w="med" len="med"/>
                      <a:tailEnd type="none" w="med" len="med"/>
                    </a:lnT>
                    <a:lnB w="12700" cap="flat" cmpd="sng" algn="ctr">
                      <a:solidFill>
                        <a:srgbClr val="E0607E"/>
                      </a:solidFill>
                      <a:prstDash val="solid"/>
                      <a:round/>
                      <a:headEnd type="none" w="med" len="med"/>
                      <a:tailEnd type="none" w="med" len="med"/>
                    </a:lnB>
                    <a:solidFill>
                      <a:srgbClr val="FFFFFF"/>
                    </a:solidFill>
                  </a:tcPr>
                </a:tc>
                <a:extLst>
                  <a:ext uri="{0D108BD9-81ED-4DB2-BD59-A6C34878D82A}">
                    <a16:rowId xmlns:a16="http://schemas.microsoft.com/office/drawing/2014/main" val="3244972108"/>
                  </a:ext>
                </a:extLst>
              </a:tr>
              <a:tr h="558785">
                <a:tc>
                  <a:txBody>
                    <a:bodyPr/>
                    <a:lstStyle/>
                    <a:p>
                      <a:pPr fontAlgn="t"/>
                      <a:r>
                        <a:rPr lang="en-US">
                          <a:effectLst/>
                        </a:rPr>
                        <a:t>It provides the feature of dynamic loading of web pages.</a:t>
                      </a:r>
                    </a:p>
                  </a:txBody>
                  <a:tcPr>
                    <a:lnL w="12700" cap="flat" cmpd="sng" algn="ctr">
                      <a:solidFill>
                        <a:srgbClr val="E05E7E"/>
                      </a:solidFill>
                      <a:prstDash val="solid"/>
                      <a:round/>
                      <a:headEnd type="none" w="med" len="med"/>
                      <a:tailEnd type="none" w="med" len="med"/>
                    </a:lnL>
                    <a:lnR w="12700" cap="flat" cmpd="sng" algn="ctr">
                      <a:solidFill>
                        <a:srgbClr val="E0607E"/>
                      </a:solidFill>
                      <a:prstDash val="solid"/>
                      <a:round/>
                      <a:headEnd type="none" w="med" len="med"/>
                      <a:tailEnd type="none" w="med" len="med"/>
                    </a:lnR>
                    <a:lnT w="12700" cap="flat" cmpd="sng" algn="ctr">
                      <a:solidFill>
                        <a:srgbClr val="E05E7E"/>
                      </a:solidFill>
                      <a:prstDash val="solid"/>
                      <a:round/>
                      <a:headEnd type="none" w="med" len="med"/>
                      <a:tailEnd type="none" w="med" len="med"/>
                    </a:lnT>
                    <a:lnB w="12700" cap="flat" cmpd="sng" algn="ctr">
                      <a:solidFill>
                        <a:srgbClr val="607B7E"/>
                      </a:solidFill>
                      <a:prstDash val="solid"/>
                      <a:round/>
                      <a:headEnd type="none" w="med" len="med"/>
                      <a:tailEnd type="none" w="med" len="med"/>
                    </a:lnB>
                    <a:solidFill>
                      <a:srgbClr val="FFFFFF"/>
                    </a:solidFill>
                  </a:tcPr>
                </a:tc>
                <a:tc>
                  <a:txBody>
                    <a:bodyPr/>
                    <a:lstStyle/>
                    <a:p>
                      <a:pPr fontAlgn="t"/>
                      <a:r>
                        <a:rPr lang="en-US">
                          <a:effectLst/>
                        </a:rPr>
                        <a:t>It does not provide such dynamic loading of pages.</a:t>
                      </a:r>
                    </a:p>
                  </a:txBody>
                  <a:tcPr>
                    <a:lnL w="12700" cap="flat" cmpd="sng" algn="ctr">
                      <a:solidFill>
                        <a:srgbClr val="E0607E"/>
                      </a:solidFill>
                      <a:prstDash val="solid"/>
                      <a:round/>
                      <a:headEnd type="none" w="med" len="med"/>
                      <a:tailEnd type="none" w="med" len="med"/>
                    </a:lnL>
                    <a:lnR w="12700" cap="flat" cmpd="sng" algn="ctr">
                      <a:solidFill>
                        <a:srgbClr val="E0607E"/>
                      </a:solidFill>
                      <a:prstDash val="solid"/>
                      <a:round/>
                      <a:headEnd type="none" w="med" len="med"/>
                      <a:tailEnd type="none" w="med" len="med"/>
                    </a:lnR>
                    <a:lnT w="12700" cap="flat" cmpd="sng" algn="ctr">
                      <a:solidFill>
                        <a:srgbClr val="E0607E"/>
                      </a:solidFill>
                      <a:prstDash val="solid"/>
                      <a:round/>
                      <a:headEnd type="none" w="med" len="med"/>
                      <a:tailEnd type="none" w="med" len="med"/>
                    </a:lnT>
                    <a:lnB w="12700" cap="flat" cmpd="sng" algn="ctr">
                      <a:solidFill>
                        <a:srgbClr val="A06C7E"/>
                      </a:solidFill>
                      <a:prstDash val="solid"/>
                      <a:round/>
                      <a:headEnd type="none" w="med" len="med"/>
                      <a:tailEnd type="none" w="med" len="med"/>
                    </a:lnB>
                    <a:solidFill>
                      <a:srgbClr val="FFFFFF"/>
                    </a:solidFill>
                  </a:tcPr>
                </a:tc>
                <a:extLst>
                  <a:ext uri="{0D108BD9-81ED-4DB2-BD59-A6C34878D82A}">
                    <a16:rowId xmlns:a16="http://schemas.microsoft.com/office/drawing/2014/main" val="1827591272"/>
                  </a:ext>
                </a:extLst>
              </a:tr>
              <a:tr h="977873">
                <a:tc>
                  <a:txBody>
                    <a:bodyPr/>
                    <a:lstStyle/>
                    <a:p>
                      <a:pPr fontAlgn="t"/>
                      <a:r>
                        <a:rPr lang="en-US" dirty="0">
                          <a:effectLst/>
                        </a:rPr>
                        <a:t>Angular uses the concept of components as its primary building entity rather than scopes and controllers.</a:t>
                      </a:r>
                    </a:p>
                  </a:txBody>
                  <a:tcPr>
                    <a:lnL w="12700" cap="flat" cmpd="sng" algn="ctr">
                      <a:solidFill>
                        <a:srgbClr val="607B7E"/>
                      </a:solidFill>
                      <a:prstDash val="solid"/>
                      <a:round/>
                      <a:headEnd type="none" w="med" len="med"/>
                      <a:tailEnd type="none" w="med" len="med"/>
                    </a:lnL>
                    <a:lnR w="12700" cap="flat" cmpd="sng" algn="ctr">
                      <a:solidFill>
                        <a:srgbClr val="A06C7E"/>
                      </a:solidFill>
                      <a:prstDash val="solid"/>
                      <a:round/>
                      <a:headEnd type="none" w="med" len="med"/>
                      <a:tailEnd type="none" w="med" len="med"/>
                    </a:lnR>
                    <a:lnT w="12700" cap="flat" cmpd="sng" algn="ctr">
                      <a:solidFill>
                        <a:srgbClr val="607B7E"/>
                      </a:solidFill>
                      <a:prstDash val="solid"/>
                      <a:round/>
                      <a:headEnd type="none" w="med" len="med"/>
                      <a:tailEnd type="none" w="med" len="med"/>
                    </a:lnT>
                    <a:lnB w="12700" cap="flat" cmpd="sng" algn="ctr">
                      <a:solidFill>
                        <a:srgbClr val="A0717E"/>
                      </a:solidFill>
                      <a:prstDash val="solid"/>
                      <a:round/>
                      <a:headEnd type="none" w="med" len="med"/>
                      <a:tailEnd type="none" w="med" len="med"/>
                    </a:lnB>
                    <a:solidFill>
                      <a:srgbClr val="FFFFFF"/>
                    </a:solidFill>
                  </a:tcPr>
                </a:tc>
                <a:tc>
                  <a:txBody>
                    <a:bodyPr/>
                    <a:lstStyle/>
                    <a:p>
                      <a:pPr fontAlgn="t"/>
                      <a:r>
                        <a:rPr lang="en-US">
                          <a:effectLst/>
                        </a:rPr>
                        <a:t>The older version of Angular (Angular JS) uses scope and controller as its primary application developing entity.</a:t>
                      </a:r>
                    </a:p>
                  </a:txBody>
                  <a:tcPr>
                    <a:lnL w="12700" cap="flat" cmpd="sng" algn="ctr">
                      <a:solidFill>
                        <a:srgbClr val="A06C7E"/>
                      </a:solidFill>
                      <a:prstDash val="solid"/>
                      <a:round/>
                      <a:headEnd type="none" w="med" len="med"/>
                      <a:tailEnd type="none" w="med" len="med"/>
                    </a:lnL>
                    <a:lnR w="12700" cap="flat" cmpd="sng" algn="ctr">
                      <a:solidFill>
                        <a:srgbClr val="A06C7E"/>
                      </a:solidFill>
                      <a:prstDash val="solid"/>
                      <a:round/>
                      <a:headEnd type="none" w="med" len="med"/>
                      <a:tailEnd type="none" w="med" len="med"/>
                    </a:lnR>
                    <a:lnT w="12700" cap="flat" cmpd="sng" algn="ctr">
                      <a:solidFill>
                        <a:srgbClr val="A06C7E"/>
                      </a:solidFill>
                      <a:prstDash val="solid"/>
                      <a:round/>
                      <a:headEnd type="none" w="med" len="med"/>
                      <a:tailEnd type="none" w="med" len="med"/>
                    </a:lnT>
                    <a:lnB w="12700" cap="flat" cmpd="sng" algn="ctr">
                      <a:solidFill>
                        <a:srgbClr val="60797E"/>
                      </a:solidFill>
                      <a:prstDash val="solid"/>
                      <a:round/>
                      <a:headEnd type="none" w="med" len="med"/>
                      <a:tailEnd type="none" w="med" len="med"/>
                    </a:lnB>
                    <a:solidFill>
                      <a:srgbClr val="FFFFFF"/>
                    </a:solidFill>
                  </a:tcPr>
                </a:tc>
                <a:extLst>
                  <a:ext uri="{0D108BD9-81ED-4DB2-BD59-A6C34878D82A}">
                    <a16:rowId xmlns:a16="http://schemas.microsoft.com/office/drawing/2014/main" val="3037125180"/>
                  </a:ext>
                </a:extLst>
              </a:tr>
              <a:tr h="1396961">
                <a:tc>
                  <a:txBody>
                    <a:bodyPr/>
                    <a:lstStyle/>
                    <a:p>
                      <a:pPr fontAlgn="t"/>
                      <a:r>
                        <a:rPr lang="en-US">
                          <a:effectLst/>
                        </a:rPr>
                        <a:t>It uses TypeScript (a language of Microsoft) that provides features like OOPs, static typing, and the concept of generic programming for doing certain functions.</a:t>
                      </a:r>
                    </a:p>
                  </a:txBody>
                  <a:tcPr>
                    <a:lnL w="12700" cap="flat" cmpd="sng" algn="ctr">
                      <a:solidFill>
                        <a:srgbClr val="A0717E"/>
                      </a:solidFill>
                      <a:prstDash val="solid"/>
                      <a:round/>
                      <a:headEnd type="none" w="med" len="med"/>
                      <a:tailEnd type="none" w="med" len="med"/>
                    </a:lnL>
                    <a:lnR w="12700" cap="flat" cmpd="sng" algn="ctr">
                      <a:solidFill>
                        <a:srgbClr val="60797E"/>
                      </a:solidFill>
                      <a:prstDash val="solid"/>
                      <a:round/>
                      <a:headEnd type="none" w="med" len="med"/>
                      <a:tailEnd type="none" w="med" len="med"/>
                    </a:lnR>
                    <a:lnT w="12700" cap="flat" cmpd="sng" algn="ctr">
                      <a:solidFill>
                        <a:srgbClr val="A0717E"/>
                      </a:solidFill>
                      <a:prstDash val="solid"/>
                      <a:round/>
                      <a:headEnd type="none" w="med" len="med"/>
                      <a:tailEnd type="none" w="med" len="med"/>
                    </a:lnT>
                    <a:lnB w="12700" cap="flat" cmpd="sng" algn="ctr">
                      <a:solidFill>
                        <a:srgbClr val="A0717E"/>
                      </a:solidFill>
                      <a:prstDash val="solid"/>
                      <a:round/>
                      <a:headEnd type="none" w="med" len="med"/>
                      <a:tailEnd type="none" w="med" len="med"/>
                    </a:lnB>
                    <a:solidFill>
                      <a:srgbClr val="FFFFFF"/>
                    </a:solidFill>
                  </a:tcPr>
                </a:tc>
                <a:tc>
                  <a:txBody>
                    <a:bodyPr/>
                    <a:lstStyle/>
                    <a:p>
                      <a:pPr fontAlgn="t"/>
                      <a:r>
                        <a:rPr lang="en-US" dirty="0">
                          <a:effectLst/>
                        </a:rPr>
                        <a:t>It uses a simple JS file that is merged with HTML pages to do certain functions.</a:t>
                      </a:r>
                    </a:p>
                  </a:txBody>
                  <a:tcPr>
                    <a:lnL w="12700" cap="flat" cmpd="sng" algn="ctr">
                      <a:solidFill>
                        <a:srgbClr val="60797E"/>
                      </a:solidFill>
                      <a:prstDash val="solid"/>
                      <a:round/>
                      <a:headEnd type="none" w="med" len="med"/>
                      <a:tailEnd type="none" w="med" len="med"/>
                    </a:lnL>
                    <a:lnR w="12700" cap="flat" cmpd="sng" algn="ctr">
                      <a:solidFill>
                        <a:srgbClr val="60797E"/>
                      </a:solidFill>
                      <a:prstDash val="solid"/>
                      <a:round/>
                      <a:headEnd type="none" w="med" len="med"/>
                      <a:tailEnd type="none" w="med" len="med"/>
                    </a:lnR>
                    <a:lnT w="12700" cap="flat" cmpd="sng" algn="ctr">
                      <a:solidFill>
                        <a:srgbClr val="60797E"/>
                      </a:solidFill>
                      <a:prstDash val="solid"/>
                      <a:round/>
                      <a:headEnd type="none" w="med" len="med"/>
                      <a:tailEnd type="none" w="med" len="med"/>
                    </a:lnT>
                    <a:lnB w="12700" cap="flat" cmpd="sng" algn="ctr">
                      <a:solidFill>
                        <a:srgbClr val="60797E"/>
                      </a:solidFill>
                      <a:prstDash val="solid"/>
                      <a:round/>
                      <a:headEnd type="none" w="med" len="med"/>
                      <a:tailEnd type="none" w="med" len="med"/>
                    </a:lnB>
                    <a:solidFill>
                      <a:srgbClr val="FFFFFF"/>
                    </a:solidFill>
                  </a:tcPr>
                </a:tc>
                <a:extLst>
                  <a:ext uri="{0D108BD9-81ED-4DB2-BD59-A6C34878D82A}">
                    <a16:rowId xmlns:a16="http://schemas.microsoft.com/office/drawing/2014/main" val="215743701"/>
                  </a:ext>
                </a:extLst>
              </a:tr>
            </a:tbl>
          </a:graphicData>
        </a:graphic>
      </p:graphicFrame>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85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Angular JS 1.X</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AngularJS usually referred to as “Angular.js” or Angular 1.x</a:t>
            </a:r>
          </a:p>
          <a:p>
            <a:pPr>
              <a:buFont typeface="Wingdings" panose="05000000000000000000" pitchFamily="2" charset="2"/>
              <a:buChar char="ü"/>
            </a:pPr>
            <a:r>
              <a:rPr lang="en-US" sz="1800" dirty="0">
                <a:solidFill>
                  <a:srgbClr val="002060"/>
                </a:solidFill>
                <a:latin typeface="Trebuchet MS" panose="020B0603020202020204" pitchFamily="34" charset="0"/>
              </a:rPr>
              <a:t>It is a JavaScript-based </a:t>
            </a:r>
            <a:r>
              <a:rPr lang="en-US" sz="1800" b="1" dirty="0">
                <a:solidFill>
                  <a:srgbClr val="002060"/>
                </a:solidFill>
                <a:latin typeface="Trebuchet MS" panose="020B0603020202020204" pitchFamily="34" charset="0"/>
              </a:rPr>
              <a:t>open-source front-end web application framework.</a:t>
            </a:r>
            <a:endParaRPr lang="en-US" sz="1800" dirty="0">
              <a:solidFill>
                <a:srgbClr val="00206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It is mainly </a:t>
            </a:r>
            <a:r>
              <a:rPr lang="en-US" sz="1800" b="1" dirty="0">
                <a:solidFill>
                  <a:srgbClr val="002060"/>
                </a:solidFill>
                <a:latin typeface="Trebuchet MS" panose="020B0603020202020204" pitchFamily="34" charset="0"/>
              </a:rPr>
              <a:t>maintained by Google</a:t>
            </a:r>
            <a:r>
              <a:rPr lang="en-US" sz="1800" dirty="0">
                <a:solidFill>
                  <a:srgbClr val="002060"/>
                </a:solidFill>
                <a:latin typeface="Trebuchet MS" panose="020B0603020202020204" pitchFamily="34" charset="0"/>
              </a:rPr>
              <a:t> and by a community of individuals and corporations to address many of the challenges encountered in developing single-page applications.</a:t>
            </a:r>
          </a:p>
          <a:p>
            <a:pPr>
              <a:buFont typeface="Wingdings" panose="05000000000000000000" pitchFamily="2" charset="2"/>
              <a:buChar char="ü"/>
            </a:pPr>
            <a:r>
              <a:rPr lang="en-US" sz="1800" dirty="0">
                <a:solidFill>
                  <a:srgbClr val="002060"/>
                </a:solidFill>
                <a:latin typeface="Trebuchet MS" panose="020B0603020202020204" pitchFamily="34" charset="0"/>
              </a:rPr>
              <a:t>It aims to simplify both the development and the testing of applications by providing a framework for client-side </a:t>
            </a:r>
            <a:r>
              <a:rPr lang="en-US" sz="1800" b="1" dirty="0">
                <a:solidFill>
                  <a:srgbClr val="002060"/>
                </a:solidFill>
                <a:latin typeface="Trebuchet MS" panose="020B0603020202020204" pitchFamily="34" charset="0"/>
              </a:rPr>
              <a:t>model–view–controller (MVC)</a:t>
            </a:r>
            <a:r>
              <a:rPr lang="en-US" sz="1800" dirty="0">
                <a:solidFill>
                  <a:srgbClr val="002060"/>
                </a:solidFill>
                <a:latin typeface="Trebuchet MS" panose="020B0603020202020204" pitchFamily="34" charset="0"/>
              </a:rPr>
              <a:t> and </a:t>
            </a:r>
            <a:r>
              <a:rPr lang="en-US" sz="1800" b="1" dirty="0">
                <a:solidFill>
                  <a:srgbClr val="002060"/>
                </a:solidFill>
                <a:latin typeface="Trebuchet MS" panose="020B0603020202020204" pitchFamily="34" charset="0"/>
              </a:rPr>
              <a:t>model–view–</a:t>
            </a:r>
            <a:r>
              <a:rPr lang="en-US" sz="1800" b="1" dirty="0" err="1">
                <a:solidFill>
                  <a:srgbClr val="002060"/>
                </a:solidFill>
                <a:latin typeface="Trebuchet MS" panose="020B0603020202020204" pitchFamily="34" charset="0"/>
              </a:rPr>
              <a:t>viewmodel</a:t>
            </a:r>
            <a:r>
              <a:rPr lang="en-US" sz="1800" b="1" dirty="0">
                <a:solidFill>
                  <a:srgbClr val="002060"/>
                </a:solidFill>
                <a:latin typeface="Trebuchet MS" panose="020B0603020202020204" pitchFamily="34" charset="0"/>
              </a:rPr>
              <a:t> (MVVM)</a:t>
            </a:r>
            <a:r>
              <a:rPr lang="en-US" sz="1800" dirty="0">
                <a:solidFill>
                  <a:srgbClr val="002060"/>
                </a:solidFill>
                <a:latin typeface="Trebuchet MS" panose="020B0603020202020204" pitchFamily="34" charset="0"/>
              </a:rPr>
              <a:t> architectures, along with components commonly used in rich Internet applications.</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Last major version release was : 1.7.x</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Angular JS is now in Long Term Support(LTS) mode.</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52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Angular 2</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r>
              <a:rPr lang="en-US" sz="1800" dirty="0">
                <a:solidFill>
                  <a:srgbClr val="002060"/>
                </a:solidFill>
                <a:latin typeface="Trebuchet MS" panose="020B0603020202020204" pitchFamily="34" charset="0"/>
              </a:rPr>
              <a:t>Angular 2 is a complete rewrite from the same team that built AngularJS.</a:t>
            </a:r>
          </a:p>
          <a:p>
            <a:r>
              <a:rPr lang="en-US" sz="1800" i="1" dirty="0">
                <a:solidFill>
                  <a:srgbClr val="002060"/>
                </a:solidFill>
                <a:latin typeface="Trebuchet MS" panose="020B0603020202020204" pitchFamily="34" charset="0"/>
              </a:rPr>
              <a:t>It is written entirely in TypeScript.</a:t>
            </a:r>
            <a:r>
              <a:rPr lang="en-US" sz="1800" dirty="0">
                <a:solidFill>
                  <a:srgbClr val="002060"/>
                </a:solidFill>
                <a:latin typeface="Trebuchet MS" panose="020B0603020202020204" pitchFamily="34" charset="0"/>
              </a:rPr>
              <a:t> Angular 1.x was not built with mobile support in mind, where Angular 2 is mobile oriented.</a:t>
            </a:r>
          </a:p>
          <a:p>
            <a:r>
              <a:rPr lang="en-US" sz="1800" i="1" dirty="0">
                <a:solidFill>
                  <a:srgbClr val="002060"/>
                </a:solidFill>
                <a:latin typeface="Trebuchet MS" panose="020B0603020202020204" pitchFamily="34" charset="0"/>
              </a:rPr>
              <a:t>It was released in September 2016.</a:t>
            </a:r>
          </a:p>
          <a:p>
            <a:r>
              <a:rPr lang="en-US" sz="1800" dirty="0">
                <a:solidFill>
                  <a:srgbClr val="002060"/>
                </a:solidFill>
                <a:latin typeface="Trebuchet MS" panose="020B0603020202020204" pitchFamily="34" charset="0"/>
              </a:rPr>
              <a:t>It provides more choice for languages. You can use any of the language from ES5, ES6, TypeScript or Dart to write Angular 2 code.</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930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Angular 4</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i="1" dirty="0">
                <a:solidFill>
                  <a:srgbClr val="002060"/>
                </a:solidFill>
                <a:latin typeface="Trebuchet MS" panose="020B0603020202020204" pitchFamily="34" charset="0"/>
              </a:rPr>
              <a:t>Angular 4 was released in March 2017.</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This release is </a:t>
            </a:r>
            <a:r>
              <a:rPr lang="en-US" sz="1800" b="1" dirty="0">
                <a:solidFill>
                  <a:srgbClr val="002060"/>
                </a:solidFill>
                <a:latin typeface="Trebuchet MS" panose="020B0603020202020204" pitchFamily="34" charset="0"/>
              </a:rPr>
              <a:t>backwards compatible with 2.x.x</a:t>
            </a:r>
            <a:r>
              <a:rPr lang="en-US" sz="1800" dirty="0">
                <a:solidFill>
                  <a:srgbClr val="002060"/>
                </a:solidFill>
                <a:latin typeface="Trebuchet MS" panose="020B0603020202020204" pitchFamily="34" charset="0"/>
              </a:rPr>
              <a:t> for most applications.</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There is no major change in Angular 4 from Angular 2.</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Angular 4 is not a complete rewrite of Angular 2</a:t>
            </a:r>
          </a:p>
          <a:p>
            <a:pPr>
              <a:buFont typeface="Wingdings" panose="05000000000000000000" pitchFamily="2" charset="2"/>
              <a:buChar char="ü"/>
            </a:pPr>
            <a:r>
              <a:rPr lang="en-US" sz="1800" i="1" dirty="0">
                <a:solidFill>
                  <a:srgbClr val="002060"/>
                </a:solidFill>
                <a:latin typeface="Trebuchet MS" panose="020B0603020202020204" pitchFamily="34" charset="0"/>
              </a:rPr>
              <a:t>Angular team has laid emphasis on making angular apps more faster, compact.</a:t>
            </a:r>
          </a:p>
          <a:p>
            <a:pPr fontAlgn="base">
              <a:buFont typeface="Wingdings" panose="05000000000000000000" pitchFamily="2" charset="2"/>
              <a:buChar char="ü"/>
            </a:pPr>
            <a:r>
              <a:rPr lang="en-US" sz="1800" b="1" dirty="0">
                <a:solidFill>
                  <a:srgbClr val="002060"/>
                </a:solidFill>
                <a:latin typeface="Trebuchet MS" panose="020B0603020202020204" pitchFamily="34" charset="0"/>
              </a:rPr>
              <a:t>Under the hood changes: </a:t>
            </a:r>
            <a:r>
              <a:rPr lang="en-US" sz="1800" dirty="0">
                <a:solidFill>
                  <a:srgbClr val="002060"/>
                </a:solidFill>
                <a:latin typeface="Trebuchet MS" panose="020B0603020202020204" pitchFamily="34" charset="0"/>
              </a:rPr>
              <a:t>New changes reduced the size of the generated code for your components by around 60% in most cases.</a:t>
            </a:r>
          </a:p>
          <a:p>
            <a:pPr fontAlgn="base">
              <a:buFont typeface="Wingdings" panose="05000000000000000000" pitchFamily="2" charset="2"/>
              <a:buChar char="ü"/>
            </a:pPr>
            <a:r>
              <a:rPr lang="en-US" sz="1800" b="1" dirty="0">
                <a:solidFill>
                  <a:srgbClr val="002060"/>
                </a:solidFill>
                <a:latin typeface="Trebuchet MS" panose="020B0603020202020204" pitchFamily="34" charset="0"/>
              </a:rPr>
              <a:t>Faster Compilation</a:t>
            </a:r>
            <a:endParaRPr lang="en-US" sz="1800" dirty="0">
              <a:solidFill>
                <a:srgbClr val="002060"/>
              </a:solidFill>
              <a:latin typeface="Trebuchet MS" panose="020B0603020202020204" pitchFamily="34" charset="0"/>
            </a:endParaRPr>
          </a:p>
          <a:p>
            <a:pPr fontAlgn="base">
              <a:buFont typeface="Wingdings" panose="05000000000000000000" pitchFamily="2" charset="2"/>
              <a:buChar char="ü"/>
            </a:pPr>
            <a:r>
              <a:rPr lang="en-US" sz="1800" b="1" dirty="0">
                <a:solidFill>
                  <a:srgbClr val="002060"/>
                </a:solidFill>
                <a:latin typeface="Trebuchet MS" panose="020B0603020202020204" pitchFamily="34" charset="0"/>
              </a:rPr>
              <a:t>Better Bug fixes Alert.</a:t>
            </a:r>
            <a:endParaRPr lang="en-US" sz="1800" dirty="0">
              <a:solidFill>
                <a:srgbClr val="002060"/>
              </a:solidFill>
              <a:latin typeface="Trebuchet MS" panose="020B0603020202020204" pitchFamily="34" charset="0"/>
            </a:endParaRP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61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Angular 5</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fontAlgn="base">
              <a:buFont typeface="Wingdings" panose="05000000000000000000" pitchFamily="2" charset="2"/>
              <a:buChar char="ü"/>
            </a:pPr>
            <a:r>
              <a:rPr lang="en-US" sz="1800" b="1" dirty="0">
                <a:solidFill>
                  <a:srgbClr val="002060"/>
                </a:solidFill>
                <a:latin typeface="Trebuchet MS" panose="020B0603020202020204" pitchFamily="34" charset="0"/>
              </a:rPr>
              <a:t>Build Optimizer:</a:t>
            </a:r>
            <a:r>
              <a:rPr lang="en-US" sz="1800" dirty="0">
                <a:solidFill>
                  <a:srgbClr val="002060"/>
                </a:solidFill>
                <a:latin typeface="Trebuchet MS" panose="020B0603020202020204" pitchFamily="34" charset="0"/>
              </a:rPr>
              <a:t> production builds created with the Angular CLI will now apply the build optimizer by default.</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Angular </a:t>
            </a:r>
            <a:r>
              <a:rPr lang="en-US" sz="1800" b="1" dirty="0">
                <a:solidFill>
                  <a:srgbClr val="002060"/>
                </a:solidFill>
                <a:latin typeface="Trebuchet MS" panose="020B0603020202020204" pitchFamily="34" charset="0"/>
              </a:rPr>
              <a:t>Universal State Transfer API</a:t>
            </a:r>
            <a:r>
              <a:rPr lang="en-US" sz="1800" dirty="0">
                <a:solidFill>
                  <a:srgbClr val="002060"/>
                </a:solidFill>
                <a:latin typeface="Trebuchet MS" panose="020B0603020202020204" pitchFamily="34" charset="0"/>
              </a:rPr>
              <a:t> and DOM Support.</a:t>
            </a:r>
          </a:p>
          <a:p>
            <a:pPr fontAlgn="base">
              <a:buFont typeface="Wingdings" panose="05000000000000000000" pitchFamily="2" charset="2"/>
              <a:buChar char="ü"/>
            </a:pPr>
            <a:r>
              <a:rPr lang="en-US" sz="1800" b="1" dirty="0">
                <a:solidFill>
                  <a:srgbClr val="002060"/>
                </a:solidFill>
                <a:latin typeface="Trebuchet MS" panose="020B0603020202020204" pitchFamily="34" charset="0"/>
              </a:rPr>
              <a:t>Compiler Improvements</a:t>
            </a:r>
            <a:endParaRPr lang="en-US" sz="1800" dirty="0">
              <a:solidFill>
                <a:srgbClr val="002060"/>
              </a:solidFill>
              <a:latin typeface="Trebuchet MS" panose="020B0603020202020204" pitchFamily="34" charset="0"/>
            </a:endParaRPr>
          </a:p>
          <a:p>
            <a:pPr fontAlgn="base">
              <a:buFont typeface="Wingdings" panose="05000000000000000000" pitchFamily="2" charset="2"/>
              <a:buChar char="ü"/>
            </a:pPr>
            <a:r>
              <a:rPr lang="en-US" sz="1800" dirty="0">
                <a:solidFill>
                  <a:srgbClr val="002060"/>
                </a:solidFill>
                <a:latin typeface="Trebuchet MS" panose="020B0603020202020204" pitchFamily="34" charset="0"/>
              </a:rPr>
              <a:t>Internationalized Number, Date, and Currency Pipes.</a:t>
            </a:r>
          </a:p>
          <a:p>
            <a:pPr fontAlgn="base">
              <a:buFont typeface="Wingdings" panose="05000000000000000000" pitchFamily="2" charset="2"/>
              <a:buChar char="ü"/>
            </a:pPr>
            <a:r>
              <a:rPr lang="en-US" sz="1800" b="1" i="1" dirty="0" err="1">
                <a:solidFill>
                  <a:srgbClr val="002060"/>
                </a:solidFill>
                <a:latin typeface="Trebuchet MS" panose="020B0603020202020204" pitchFamily="34" charset="0"/>
              </a:rPr>
              <a:t>HttpClient</a:t>
            </a:r>
            <a:r>
              <a:rPr lang="en-US" sz="1800" i="1" dirty="0">
                <a:solidFill>
                  <a:srgbClr val="002060"/>
                </a:solidFill>
                <a:latin typeface="Trebuchet MS" panose="020B0603020202020204" pitchFamily="34" charset="0"/>
              </a:rPr>
              <a:t> : </a:t>
            </a:r>
            <a:r>
              <a:rPr lang="en-US" sz="1800" dirty="0">
                <a:solidFill>
                  <a:srgbClr val="002060"/>
                </a:solidFill>
                <a:latin typeface="Trebuchet MS" panose="020B0603020202020204" pitchFamily="34" charset="0"/>
              </a:rPr>
              <a:t>@angular/http  is deprecated in Angular 5. It is replaced with @angular/common/http </a:t>
            </a:r>
            <a:r>
              <a:rPr lang="en-US" sz="1800" dirty="0" err="1">
                <a:solidFill>
                  <a:srgbClr val="002060"/>
                </a:solidFill>
                <a:latin typeface="Trebuchet MS" panose="020B0603020202020204" pitchFamily="34" charset="0"/>
              </a:rPr>
              <a:t>library.HttpModule</a:t>
            </a:r>
            <a:r>
              <a:rPr lang="en-US" sz="1800" dirty="0">
                <a:solidFill>
                  <a:srgbClr val="002060"/>
                </a:solidFill>
                <a:latin typeface="Trebuchet MS" panose="020B0603020202020204" pitchFamily="34" charset="0"/>
              </a:rPr>
              <a:t> is not more use in Angular 5. </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It is replaced by </a:t>
            </a:r>
            <a:r>
              <a:rPr lang="en-US" sz="1800" dirty="0" err="1">
                <a:solidFill>
                  <a:srgbClr val="002060"/>
                </a:solidFill>
                <a:latin typeface="Trebuchet MS" panose="020B0603020202020204" pitchFamily="34" charset="0"/>
              </a:rPr>
              <a:t>HttpClientModule</a:t>
            </a:r>
            <a:r>
              <a:rPr lang="en-US" sz="1800" dirty="0">
                <a:solidFill>
                  <a:srgbClr val="002060"/>
                </a:solidFill>
                <a:latin typeface="Trebuchet MS" panose="020B0603020202020204" pitchFamily="34" charset="0"/>
              </a:rPr>
              <a:t> of @angular/common/http library in each of your modules, inject the </a:t>
            </a:r>
            <a:r>
              <a:rPr lang="en-US" sz="1800" dirty="0" err="1">
                <a:solidFill>
                  <a:srgbClr val="002060"/>
                </a:solidFill>
                <a:latin typeface="Trebuchet MS" panose="020B0603020202020204" pitchFamily="34" charset="0"/>
              </a:rPr>
              <a:t>HttpClient</a:t>
            </a:r>
            <a:r>
              <a:rPr lang="en-US" sz="1800" dirty="0">
                <a:solidFill>
                  <a:srgbClr val="002060"/>
                </a:solidFill>
                <a:latin typeface="Trebuchet MS" panose="020B0603020202020204" pitchFamily="34" charset="0"/>
              </a:rPr>
              <a:t> service, and remove any map(res =&gt; </a:t>
            </a:r>
            <a:r>
              <a:rPr lang="en-US" sz="1800" dirty="0" err="1">
                <a:solidFill>
                  <a:srgbClr val="002060"/>
                </a:solidFill>
                <a:latin typeface="Trebuchet MS" panose="020B0603020202020204" pitchFamily="34" charset="0"/>
              </a:rPr>
              <a:t>res.json</a:t>
            </a:r>
            <a:r>
              <a:rPr lang="en-US" sz="1800" dirty="0">
                <a:solidFill>
                  <a:srgbClr val="002060"/>
                </a:solidFill>
                <a:latin typeface="Trebuchet MS" panose="020B0603020202020204" pitchFamily="34" charset="0"/>
              </a:rPr>
              <a:t>()) calls, which are no longer needed.</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Angular Forms adds </a:t>
            </a:r>
            <a:r>
              <a:rPr lang="en-US" sz="1800" dirty="0" err="1">
                <a:solidFill>
                  <a:srgbClr val="002060"/>
                </a:solidFill>
                <a:latin typeface="Trebuchet MS" panose="020B0603020202020204" pitchFamily="34" charset="0"/>
              </a:rPr>
              <a:t>updateOn</a:t>
            </a:r>
            <a:r>
              <a:rPr lang="en-US" sz="1800" dirty="0">
                <a:solidFill>
                  <a:srgbClr val="002060"/>
                </a:solidFill>
                <a:latin typeface="Trebuchet MS" panose="020B0603020202020204" pitchFamily="34" charset="0"/>
              </a:rPr>
              <a:t> Blur / Submit.</a:t>
            </a:r>
          </a:p>
          <a:p>
            <a:pPr fontAlgn="base">
              <a:buFont typeface="Wingdings" panose="05000000000000000000" pitchFamily="2" charset="2"/>
              <a:buChar char="ü"/>
            </a:pPr>
            <a:endParaRPr lang="en-US" sz="1800" dirty="0">
              <a:solidFill>
                <a:srgbClr val="002060"/>
              </a:solidFill>
              <a:latin typeface="Trebuchet MS" panose="020B0603020202020204" pitchFamily="34" charset="0"/>
            </a:endParaRP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041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Angular 6</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Angular 6.0.0 was released on May 2018. It was released with Angular CLI 6 and Material 6.</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Starting from this version angular team has synchronized the framework packages (@angular/core, @angular/common, @angular/compiler, </a:t>
            </a:r>
            <a:r>
              <a:rPr lang="en-US" sz="1800" dirty="0" err="1">
                <a:solidFill>
                  <a:srgbClr val="002060"/>
                </a:solidFill>
                <a:latin typeface="Trebuchet MS" panose="020B0603020202020204" pitchFamily="34" charset="0"/>
              </a:rPr>
              <a:t>etc</a:t>
            </a:r>
            <a:r>
              <a:rPr lang="en-US" sz="1800" dirty="0">
                <a:solidFill>
                  <a:srgbClr val="002060"/>
                </a:solidFill>
                <a:latin typeface="Trebuchet MS" panose="020B0603020202020204" pitchFamily="34" charset="0"/>
              </a:rPr>
              <a:t>), the Angular CLI, and Angular Material + CDK to version 6.0.0.</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Two new angular cli commands added : ng update and ng add</a:t>
            </a:r>
          </a:p>
          <a:p>
            <a:pPr fontAlgn="base">
              <a:buFont typeface="Wingdings" panose="05000000000000000000" pitchFamily="2" charset="2"/>
              <a:buChar char="ü"/>
            </a:pPr>
            <a:r>
              <a:rPr lang="en-US" sz="1800" b="1" dirty="0">
                <a:solidFill>
                  <a:srgbClr val="002060"/>
                </a:solidFill>
                <a:latin typeface="Trebuchet MS" panose="020B0603020202020204" pitchFamily="34" charset="0"/>
              </a:rPr>
              <a:t>Angular Elements</a:t>
            </a:r>
            <a:endParaRPr lang="en-US" sz="1800" dirty="0">
              <a:solidFill>
                <a:srgbClr val="002060"/>
              </a:solidFill>
              <a:latin typeface="Trebuchet MS" panose="020B0603020202020204" pitchFamily="34" charset="0"/>
            </a:endParaRPr>
          </a:p>
          <a:p>
            <a:pPr fontAlgn="base">
              <a:buFont typeface="Wingdings" panose="05000000000000000000" pitchFamily="2" charset="2"/>
              <a:buChar char="ü"/>
            </a:pPr>
            <a:r>
              <a:rPr lang="en-US" sz="1800" b="1" dirty="0">
                <a:solidFill>
                  <a:srgbClr val="002060"/>
                </a:solidFill>
                <a:latin typeface="Trebuchet MS" panose="020B0603020202020204" pitchFamily="34" charset="0"/>
              </a:rPr>
              <a:t>Component Dev Kit (CDK)</a:t>
            </a:r>
            <a:endParaRPr lang="en-US" sz="1800" dirty="0">
              <a:solidFill>
                <a:srgbClr val="002060"/>
              </a:solidFill>
              <a:latin typeface="Trebuchet MS" panose="020B0603020202020204" pitchFamily="34" charset="0"/>
            </a:endParaRPr>
          </a:p>
          <a:p>
            <a:pPr fontAlgn="base">
              <a:buFont typeface="Wingdings" panose="05000000000000000000" pitchFamily="2" charset="2"/>
              <a:buChar char="ü"/>
            </a:pPr>
            <a:r>
              <a:rPr lang="en-US" sz="1800" b="1" dirty="0">
                <a:solidFill>
                  <a:srgbClr val="002060"/>
                </a:solidFill>
                <a:latin typeface="Trebuchet MS" panose="020B0603020202020204" pitchFamily="34" charset="0"/>
              </a:rPr>
              <a:t>Angular Material Starter Components.</a:t>
            </a:r>
          </a:p>
          <a:p>
            <a:pPr fontAlgn="base">
              <a:buFont typeface="Wingdings" panose="05000000000000000000" pitchFamily="2" charset="2"/>
              <a:buChar char="ü"/>
            </a:pPr>
            <a:r>
              <a:rPr lang="fr-FR" sz="1800" b="1" dirty="0">
                <a:solidFill>
                  <a:srgbClr val="002060"/>
                </a:solidFill>
                <a:latin typeface="Trebuchet MS" panose="020B0603020202020204" pitchFamily="34" charset="0"/>
              </a:rPr>
              <a:t>Animations Performance </a:t>
            </a:r>
            <a:r>
              <a:rPr lang="fr-FR" sz="1800" b="1" dirty="0" err="1">
                <a:solidFill>
                  <a:srgbClr val="002060"/>
                </a:solidFill>
                <a:latin typeface="Trebuchet MS" panose="020B0603020202020204" pitchFamily="34" charset="0"/>
              </a:rPr>
              <a:t>Improvements</a:t>
            </a:r>
            <a:endParaRPr lang="fr-FR" sz="1800" b="1" dirty="0">
              <a:solidFill>
                <a:srgbClr val="002060"/>
              </a:solidFill>
              <a:latin typeface="Trebuchet MS" panose="020B0603020202020204" pitchFamily="34" charset="0"/>
            </a:endParaRPr>
          </a:p>
          <a:p>
            <a:pPr fontAlgn="base">
              <a:buFont typeface="Wingdings" panose="05000000000000000000" pitchFamily="2" charset="2"/>
              <a:buChar char="ü"/>
            </a:pPr>
            <a:r>
              <a:rPr lang="fr-FR" sz="1800" b="1" dirty="0" err="1">
                <a:solidFill>
                  <a:srgbClr val="002060"/>
                </a:solidFill>
                <a:latin typeface="Trebuchet MS" panose="020B0603020202020204" pitchFamily="34" charset="0"/>
              </a:rPr>
              <a:t>RxJS</a:t>
            </a:r>
            <a:r>
              <a:rPr lang="fr-FR" sz="1800" b="1" dirty="0">
                <a:solidFill>
                  <a:srgbClr val="002060"/>
                </a:solidFill>
                <a:latin typeface="Trebuchet MS" panose="020B0603020202020204" pitchFamily="34" charset="0"/>
              </a:rPr>
              <a:t> v6</a:t>
            </a:r>
          </a:p>
          <a:p>
            <a:pPr fontAlgn="base">
              <a:buFont typeface="Wingdings" panose="05000000000000000000" pitchFamily="2" charset="2"/>
              <a:buChar char="ü"/>
            </a:pPr>
            <a:endParaRPr lang="en-US" sz="1800" b="1" dirty="0">
              <a:solidFill>
                <a:srgbClr val="002060"/>
              </a:solidFill>
              <a:latin typeface="Trebuchet MS" panose="020B0603020202020204" pitchFamily="34" charset="0"/>
            </a:endParaRPr>
          </a:p>
          <a:p>
            <a:pPr fontAlgn="base">
              <a:buFont typeface="Wingdings" panose="05000000000000000000" pitchFamily="2" charset="2"/>
              <a:buChar char="ü"/>
            </a:pPr>
            <a:endParaRPr lang="en-US" sz="1800" dirty="0">
              <a:solidFill>
                <a:srgbClr val="002060"/>
              </a:solidFill>
              <a:latin typeface="Trebuchet MS" panose="020B0603020202020204" pitchFamily="34" charset="0"/>
            </a:endParaRPr>
          </a:p>
          <a:p>
            <a:pPr fontAlgn="base">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86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Angular 7 </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fontAlgn="base">
              <a:buFont typeface="Wingdings" panose="05000000000000000000" pitchFamily="2" charset="2"/>
              <a:buChar char="ü"/>
            </a:pPr>
            <a:r>
              <a:rPr lang="en-US" sz="1800" dirty="0">
                <a:solidFill>
                  <a:srgbClr val="002060"/>
                </a:solidFill>
                <a:latin typeface="Trebuchet MS" panose="020B0603020202020204" pitchFamily="34" charset="0"/>
              </a:rPr>
              <a:t>Angular 7.0.0 was released on Oct 2018, synchronized released with Angular CLI 7 and Angular Material 7.</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It is released with performance improvements and some interesting features like CLI Prompts, Virtual Scrolling, and Drag and Drops.</a:t>
            </a:r>
          </a:p>
          <a:p>
            <a:pPr marL="342900" indent="-342900" fontAlgn="base">
              <a:buFont typeface="+mj-lt"/>
              <a:buAutoNum type="arabicPeriod"/>
            </a:pPr>
            <a:r>
              <a:rPr lang="en-US" sz="1800" b="1" dirty="0">
                <a:solidFill>
                  <a:srgbClr val="C00000"/>
                </a:solidFill>
                <a:latin typeface="Trebuchet MS" panose="020B0603020202020204" pitchFamily="34" charset="0"/>
              </a:rPr>
              <a:t>CLI Prompts:</a:t>
            </a:r>
            <a:r>
              <a:rPr lang="en-US" sz="1800" dirty="0">
                <a:solidFill>
                  <a:srgbClr val="002060"/>
                </a:solidFill>
                <a:latin typeface="Trebuchet MS" panose="020B0603020202020204" pitchFamily="34" charset="0"/>
              </a:rPr>
              <a:t> </a:t>
            </a:r>
          </a:p>
          <a:p>
            <a:pPr lvl="1" fontAlgn="base">
              <a:buFont typeface="Wingdings" panose="05000000000000000000" pitchFamily="2" charset="2"/>
              <a:buChar char="ü"/>
            </a:pPr>
            <a:r>
              <a:rPr lang="en-US" sz="1800" b="1" dirty="0">
                <a:solidFill>
                  <a:srgbClr val="002060"/>
                </a:solidFill>
                <a:latin typeface="Trebuchet MS" panose="020B0603020202020204" pitchFamily="34" charset="0"/>
              </a:rPr>
              <a:t>The CLI will now prompt users when running common commands like ng new or ng add @angular/material to help you discover built-in features like routing or SCSS support. CLI Prompts are also added in Schematics.</a:t>
            </a:r>
          </a:p>
          <a:p>
            <a:pPr marL="342900" indent="-342900" fontAlgn="base">
              <a:lnSpc>
                <a:spcPct val="110000"/>
              </a:lnSpc>
              <a:spcBef>
                <a:spcPts val="0"/>
              </a:spcBef>
              <a:buAutoNum type="arabicPeriod" startAt="2"/>
            </a:pPr>
            <a:r>
              <a:rPr lang="en-US" sz="1800" b="1" dirty="0">
                <a:solidFill>
                  <a:srgbClr val="C00000"/>
                </a:solidFill>
                <a:latin typeface="Trebuchet MS" panose="020B0603020202020204" pitchFamily="34" charset="0"/>
              </a:rPr>
              <a:t>Bundle budgets in CLI.</a:t>
            </a:r>
          </a:p>
          <a:p>
            <a:pPr marL="342900" indent="-342900" fontAlgn="base">
              <a:lnSpc>
                <a:spcPct val="110000"/>
              </a:lnSpc>
              <a:spcBef>
                <a:spcPts val="0"/>
              </a:spcBef>
              <a:buAutoNum type="arabicPeriod" startAt="2"/>
            </a:pPr>
            <a:r>
              <a:rPr lang="en-US" sz="1800" b="1" dirty="0">
                <a:solidFill>
                  <a:srgbClr val="C00000"/>
                </a:solidFill>
                <a:latin typeface="Trebuchet MS" panose="020B0603020202020204" pitchFamily="34" charset="0"/>
              </a:rPr>
              <a:t>Angular Material &amp; CDK</a:t>
            </a:r>
          </a:p>
          <a:p>
            <a:pPr lvl="1" fontAlgn="base">
              <a:buFont typeface="Wingdings" panose="05000000000000000000" pitchFamily="2" charset="2"/>
              <a:buChar char="ü"/>
            </a:pPr>
            <a:r>
              <a:rPr lang="en-US" sz="1800" b="1" dirty="0">
                <a:solidFill>
                  <a:srgbClr val="002060"/>
                </a:solidFill>
                <a:latin typeface="Trebuchet MS" panose="020B0603020202020204" pitchFamily="34" charset="0"/>
              </a:rPr>
              <a:t>Virtual Scrolling</a:t>
            </a:r>
            <a:endParaRPr lang="en-US" sz="1800" dirty="0">
              <a:solidFill>
                <a:srgbClr val="002060"/>
              </a:solidFill>
              <a:latin typeface="Trebuchet MS" panose="020B0603020202020204" pitchFamily="34" charset="0"/>
            </a:endParaRPr>
          </a:p>
          <a:p>
            <a:pPr lvl="1" fontAlgn="base">
              <a:buFont typeface="Wingdings" panose="05000000000000000000" pitchFamily="2" charset="2"/>
              <a:buChar char="ü"/>
            </a:pPr>
            <a:r>
              <a:rPr lang="en-US" sz="1800" b="1" dirty="0">
                <a:solidFill>
                  <a:srgbClr val="002060"/>
                </a:solidFill>
                <a:latin typeface="Trebuchet MS" panose="020B0603020202020204" pitchFamily="34" charset="0"/>
              </a:rPr>
              <a:t>Drag and Drop</a:t>
            </a:r>
          </a:p>
          <a:p>
            <a:pPr marL="0" indent="0" fontAlgn="base">
              <a:buNone/>
            </a:pPr>
            <a:r>
              <a:rPr lang="en-US" sz="1800" b="1" dirty="0">
                <a:solidFill>
                  <a:srgbClr val="C00000"/>
                </a:solidFill>
                <a:latin typeface="Trebuchet MS" panose="020B0603020202020204" pitchFamily="34" charset="0"/>
              </a:rPr>
              <a:t>4.Content Projection support in Angular Elements</a:t>
            </a:r>
          </a:p>
          <a:p>
            <a:pPr marL="0" indent="0" fontAlgn="base">
              <a:buNone/>
            </a:pPr>
            <a:r>
              <a:rPr lang="en-US" sz="1800" b="1" dirty="0">
                <a:solidFill>
                  <a:srgbClr val="C00000"/>
                </a:solidFill>
                <a:latin typeface="Trebuchet MS" panose="020B0603020202020204" pitchFamily="34" charset="0"/>
              </a:rPr>
              <a:t>5.Dependency updates :</a:t>
            </a:r>
          </a:p>
          <a:p>
            <a:pPr lvl="1" fontAlgn="base">
              <a:buFont typeface="Wingdings" panose="05000000000000000000" pitchFamily="2" charset="2"/>
              <a:buChar char="ü"/>
            </a:pPr>
            <a:r>
              <a:rPr lang="en-US" sz="1800" dirty="0">
                <a:solidFill>
                  <a:srgbClr val="002060"/>
                </a:solidFill>
                <a:latin typeface="Trebuchet MS" panose="020B0603020202020204" pitchFamily="34" charset="0"/>
              </a:rPr>
              <a:t>TypeScript 3.1</a:t>
            </a:r>
          </a:p>
          <a:p>
            <a:pPr lvl="1" fontAlgn="base">
              <a:buFont typeface="Wingdings" panose="05000000000000000000" pitchFamily="2" charset="2"/>
              <a:buChar char="ü"/>
            </a:pPr>
            <a:r>
              <a:rPr lang="en-US" sz="1800" dirty="0">
                <a:solidFill>
                  <a:srgbClr val="002060"/>
                </a:solidFill>
                <a:latin typeface="Trebuchet MS" panose="020B0603020202020204" pitchFamily="34" charset="0"/>
              </a:rPr>
              <a:t>RxJS 6.3</a:t>
            </a:r>
          </a:p>
          <a:p>
            <a:pPr lvl="1" fontAlgn="base">
              <a:buFont typeface="Wingdings" panose="05000000000000000000" pitchFamily="2" charset="2"/>
              <a:buChar char="ü"/>
            </a:pPr>
            <a:r>
              <a:rPr lang="en-US" sz="1800" dirty="0">
                <a:solidFill>
                  <a:srgbClr val="002060"/>
                </a:solidFill>
                <a:latin typeface="Trebuchet MS" panose="020B0603020202020204" pitchFamily="34" charset="0"/>
              </a:rPr>
              <a:t>Added support for Node 10</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617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Angular 8</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Angular 8 is released in May 2019. synchronized released with Angular CLI 8 and Angular Material 8.</a:t>
            </a:r>
          </a:p>
          <a:p>
            <a:pPr fontAlgn="base">
              <a:buFont typeface="Wingdings" panose="05000000000000000000" pitchFamily="2" charset="2"/>
              <a:buChar char="ü"/>
            </a:pPr>
            <a:r>
              <a:rPr lang="en-US" sz="1800" b="1" dirty="0">
                <a:solidFill>
                  <a:srgbClr val="FF0000"/>
                </a:solidFill>
                <a:latin typeface="Trebuchet MS" panose="020B0603020202020204" pitchFamily="34" charset="0"/>
              </a:rPr>
              <a:t>Differential Loading by Default</a:t>
            </a:r>
            <a:r>
              <a:rPr lang="en-US" sz="1800" b="1" dirty="0">
                <a:solidFill>
                  <a:srgbClr val="002060"/>
                </a:solidFill>
                <a:latin typeface="Trebuchet MS" panose="020B0603020202020204" pitchFamily="34" charset="0"/>
              </a:rPr>
              <a:t>:</a:t>
            </a:r>
            <a:r>
              <a:rPr lang="en-US" sz="1800" dirty="0">
                <a:solidFill>
                  <a:srgbClr val="002060"/>
                </a:solidFill>
                <a:latin typeface="Trebuchet MS" panose="020B0603020202020204" pitchFamily="34" charset="0"/>
              </a:rPr>
              <a:t> It is a process by which the browser chooses between modern or legacy JavaScript based on its own capabilities.</a:t>
            </a:r>
          </a:p>
          <a:p>
            <a:pPr fontAlgn="base">
              <a:buFont typeface="Wingdings" panose="05000000000000000000" pitchFamily="2" charset="2"/>
              <a:buChar char="ü"/>
            </a:pPr>
            <a:r>
              <a:rPr lang="en-US" sz="1800" b="1" dirty="0">
                <a:solidFill>
                  <a:srgbClr val="FF0000"/>
                </a:solidFill>
                <a:latin typeface="Trebuchet MS" panose="020B0603020202020204" pitchFamily="34" charset="0"/>
              </a:rPr>
              <a:t>Dynamic Imports </a:t>
            </a:r>
            <a:r>
              <a:rPr lang="en-US" sz="1800" dirty="0">
                <a:solidFill>
                  <a:srgbClr val="002060"/>
                </a:solidFill>
                <a:latin typeface="Trebuchet MS" panose="020B0603020202020204" pitchFamily="34" charset="0"/>
              </a:rPr>
              <a:t>for Route Configurations.</a:t>
            </a:r>
          </a:p>
          <a:p>
            <a:pPr fontAlgn="base">
              <a:buFont typeface="Wingdings" panose="05000000000000000000" pitchFamily="2" charset="2"/>
              <a:buChar char="ü"/>
            </a:pPr>
            <a:r>
              <a:rPr lang="en-US" sz="1800" b="1" dirty="0">
                <a:solidFill>
                  <a:srgbClr val="FF0000"/>
                </a:solidFill>
                <a:latin typeface="Trebuchet MS" panose="020B0603020202020204" pitchFamily="34" charset="0"/>
              </a:rPr>
              <a:t>Builder APIs in CLI:</a:t>
            </a:r>
            <a:r>
              <a:rPr lang="en-US" sz="1800" b="1" dirty="0">
                <a:solidFill>
                  <a:srgbClr val="002060"/>
                </a:solidFill>
                <a:latin typeface="Trebuchet MS" panose="020B0603020202020204" pitchFamily="34" charset="0"/>
              </a:rPr>
              <a:t> </a:t>
            </a:r>
            <a:r>
              <a:rPr lang="en-US" sz="1800" dirty="0">
                <a:solidFill>
                  <a:srgbClr val="002060"/>
                </a:solidFill>
                <a:latin typeface="Trebuchet MS" panose="020B0603020202020204" pitchFamily="34" charset="0"/>
              </a:rPr>
              <a:t>It is an exciting feature, using this we can customize angular CLI commands like ng build</a:t>
            </a:r>
          </a:p>
          <a:p>
            <a:pPr marL="0" indent="0" fontAlgn="base">
              <a:buNone/>
            </a:pPr>
            <a:r>
              <a:rPr lang="en-US" sz="1800" dirty="0">
                <a:solidFill>
                  <a:srgbClr val="002060"/>
                </a:solidFill>
                <a:latin typeface="Trebuchet MS" panose="020B0603020202020204" pitchFamily="34" charset="0"/>
              </a:rPr>
              <a:t>  , ng test , and ng run.</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Workspace APIs in the CLI</a:t>
            </a:r>
          </a:p>
          <a:p>
            <a:pPr fontAlgn="base">
              <a:buFont typeface="Wingdings" panose="05000000000000000000" pitchFamily="2" charset="2"/>
              <a:buChar char="ü"/>
            </a:pPr>
            <a:r>
              <a:rPr lang="en-US" sz="1800" b="1" dirty="0">
                <a:solidFill>
                  <a:srgbClr val="002060"/>
                </a:solidFill>
                <a:latin typeface="Trebuchet MS" panose="020B0603020202020204" pitchFamily="34" charset="0"/>
              </a:rPr>
              <a:t>Web Worker Support</a:t>
            </a:r>
            <a:endParaRPr lang="en-US" sz="1800" dirty="0">
              <a:solidFill>
                <a:srgbClr val="002060"/>
              </a:solidFill>
              <a:latin typeface="Trebuchet MS" panose="020B0603020202020204" pitchFamily="34" charset="0"/>
            </a:endParaRPr>
          </a:p>
          <a:p>
            <a:pPr fontAlgn="base">
              <a:buFont typeface="Wingdings" panose="05000000000000000000" pitchFamily="2" charset="2"/>
              <a:buChar char="ü"/>
            </a:pPr>
            <a:r>
              <a:rPr lang="en-US" sz="1800" dirty="0">
                <a:solidFill>
                  <a:srgbClr val="002060"/>
                </a:solidFill>
                <a:latin typeface="Trebuchet MS" panose="020B0603020202020204" pitchFamily="34" charset="0"/>
              </a:rPr>
              <a:t>Angular CLI 8.3.0 has added new UX for an initial app created using ng new.</a:t>
            </a:r>
          </a:p>
          <a:p>
            <a:pPr fontAlgn="base">
              <a:buFont typeface="Wingdings" panose="05000000000000000000" pitchFamily="2" charset="2"/>
              <a:buChar char="ü"/>
            </a:pPr>
            <a:r>
              <a:rPr lang="en-US" sz="1800" b="1" dirty="0">
                <a:solidFill>
                  <a:srgbClr val="002060"/>
                </a:solidFill>
                <a:latin typeface="Trebuchet MS" panose="020B0603020202020204" pitchFamily="34" charset="0"/>
              </a:rPr>
              <a:t>ng deploy is added in Angular CLI 8.3.0</a:t>
            </a:r>
            <a:endParaRPr lang="en-US" sz="1800" dirty="0">
              <a:solidFill>
                <a:srgbClr val="002060"/>
              </a:solidFill>
              <a:latin typeface="Trebuchet MS" panose="020B0603020202020204" pitchFamily="34" charset="0"/>
            </a:endParaRP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1547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Angular 9</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r>
              <a:rPr lang="en-US" sz="1800" dirty="0">
                <a:solidFill>
                  <a:srgbClr val="002060"/>
                </a:solidFill>
                <a:latin typeface="Trebuchet MS" panose="020B0603020202020204" pitchFamily="34" charset="0"/>
              </a:rPr>
              <a:t>Released in Feb 2020. It is the synchronized major release with Angular CLI 9 and Angular Material 9.</a:t>
            </a:r>
          </a:p>
          <a:p>
            <a:pPr fontAlgn="base"/>
            <a:r>
              <a:rPr lang="en-US" sz="1800" b="1" dirty="0">
                <a:solidFill>
                  <a:srgbClr val="002060"/>
                </a:solidFill>
                <a:latin typeface="Trebuchet MS" panose="020B0603020202020204" pitchFamily="34" charset="0"/>
              </a:rPr>
              <a:t>Ivy Compiler</a:t>
            </a:r>
            <a:r>
              <a:rPr lang="en-US" sz="1800" dirty="0">
                <a:solidFill>
                  <a:srgbClr val="002060"/>
                </a:solidFill>
                <a:latin typeface="Trebuchet MS" panose="020B0603020202020204" pitchFamily="34" charset="0"/>
              </a:rPr>
              <a:t>: From version 9 all applications are moved to Ivy compiler and runtime by default. (In angular 8 it was in opt-in mode). It provides the following advantages</a:t>
            </a:r>
          </a:p>
          <a:p>
            <a:pPr lvl="1" fontAlgn="base"/>
            <a:r>
              <a:rPr lang="en-US" sz="1800" dirty="0">
                <a:solidFill>
                  <a:srgbClr val="002060"/>
                </a:solidFill>
                <a:latin typeface="Trebuchet MS" panose="020B0603020202020204" pitchFamily="34" charset="0"/>
              </a:rPr>
              <a:t>Smaller Bundle Size, Faster Testing , Better Debugging, Improved CSS class and style binding</a:t>
            </a:r>
          </a:p>
          <a:p>
            <a:pPr lvl="1" fontAlgn="base"/>
            <a:r>
              <a:rPr lang="en-US" sz="1800" dirty="0">
                <a:solidFill>
                  <a:srgbClr val="002060"/>
                </a:solidFill>
                <a:latin typeface="Trebuchet MS" panose="020B0603020202020204" pitchFamily="34" charset="0"/>
              </a:rPr>
              <a:t>Improved Type Checking, Improved build errors, Improved build times, enabling AOT on by default</a:t>
            </a:r>
          </a:p>
          <a:p>
            <a:pPr lvl="1" fontAlgn="base"/>
            <a:r>
              <a:rPr lang="en-US" sz="1800" dirty="0">
                <a:solidFill>
                  <a:srgbClr val="002060"/>
                </a:solidFill>
                <a:latin typeface="Trebuchet MS" panose="020B0603020202020204" pitchFamily="34" charset="0"/>
              </a:rPr>
              <a:t>Improved Internationalization</a:t>
            </a:r>
          </a:p>
          <a:p>
            <a:pPr fontAlgn="base"/>
            <a:r>
              <a:rPr lang="en-US" sz="1800" dirty="0">
                <a:solidFill>
                  <a:srgbClr val="002060"/>
                </a:solidFill>
                <a:latin typeface="Trebuchet MS" panose="020B0603020202020204" pitchFamily="34" charset="0"/>
              </a:rPr>
              <a:t> New Options for </a:t>
            </a:r>
            <a:r>
              <a:rPr lang="en-US" sz="1800" dirty="0" err="1">
                <a:solidFill>
                  <a:srgbClr val="002060"/>
                </a:solidFill>
                <a:latin typeface="Trebuchet MS" panose="020B0603020202020204" pitchFamily="34" charset="0"/>
              </a:rPr>
              <a:t>providedIn</a:t>
            </a:r>
            <a:r>
              <a:rPr lang="en-US" sz="1800" dirty="0">
                <a:solidFill>
                  <a:srgbClr val="002060"/>
                </a:solidFill>
                <a:latin typeface="Trebuchet MS" panose="020B0603020202020204" pitchFamily="34" charset="0"/>
              </a:rPr>
              <a:t> property in @Injectable Decorator, In addition to the previous root and module options, you have two additional options.</a:t>
            </a:r>
          </a:p>
          <a:p>
            <a:pPr lvl="1" fontAlgn="base"/>
            <a:r>
              <a:rPr lang="en-US" sz="1800" dirty="0">
                <a:solidFill>
                  <a:srgbClr val="002060"/>
                </a:solidFill>
                <a:latin typeface="Trebuchet MS" panose="020B0603020202020204" pitchFamily="34" charset="0"/>
              </a:rPr>
              <a:t>platform : Specifying </a:t>
            </a:r>
            <a:r>
              <a:rPr lang="en-US" sz="1800" dirty="0" err="1">
                <a:solidFill>
                  <a:srgbClr val="002060"/>
                </a:solidFill>
                <a:latin typeface="Trebuchet MS" panose="020B0603020202020204" pitchFamily="34" charset="0"/>
              </a:rPr>
              <a:t>providedIn</a:t>
            </a:r>
            <a:r>
              <a:rPr lang="en-US" sz="1800" dirty="0">
                <a:solidFill>
                  <a:srgbClr val="002060"/>
                </a:solidFill>
                <a:latin typeface="Trebuchet MS" panose="020B0603020202020204" pitchFamily="34" charset="0"/>
              </a:rPr>
              <a:t>: 'platform’ makes the service available in a special singleton platform injector that is shared by all applications on the page.</a:t>
            </a:r>
          </a:p>
          <a:p>
            <a:pPr lvl="1" fontAlgn="base"/>
            <a:r>
              <a:rPr lang="en-US" sz="1800" dirty="0">
                <a:solidFill>
                  <a:srgbClr val="002060"/>
                </a:solidFill>
                <a:latin typeface="Trebuchet MS" panose="020B0603020202020204" pitchFamily="34" charset="0"/>
              </a:rPr>
              <a:t>any : Provides a unique instance in every module (including lazy modules) that injects the token.</a:t>
            </a:r>
          </a:p>
          <a:p>
            <a:pPr fontAlgn="base"/>
            <a:r>
              <a:rPr lang="en-US" sz="1800" b="1" dirty="0">
                <a:solidFill>
                  <a:srgbClr val="002060"/>
                </a:solidFill>
                <a:latin typeface="Trebuchet MS" panose="020B0603020202020204" pitchFamily="34" charset="0"/>
              </a:rPr>
              <a:t>Angular Material New Component</a:t>
            </a:r>
            <a:endParaRPr lang="en-US" sz="1800" dirty="0">
              <a:solidFill>
                <a:srgbClr val="002060"/>
              </a:solidFill>
              <a:latin typeface="Trebuchet MS" panose="020B0603020202020204" pitchFamily="34" charset="0"/>
            </a:endParaRPr>
          </a:p>
          <a:p>
            <a:pPr lvl="1" fontAlgn="base"/>
            <a:r>
              <a:rPr lang="en-US" sz="1800" dirty="0" err="1">
                <a:solidFill>
                  <a:srgbClr val="002060"/>
                </a:solidFill>
                <a:latin typeface="Trebuchet MS" panose="020B0603020202020204" pitchFamily="34" charset="0"/>
              </a:rPr>
              <a:t>Youtube</a:t>
            </a:r>
            <a:r>
              <a:rPr lang="en-US" sz="1800" dirty="0">
                <a:solidFill>
                  <a:srgbClr val="002060"/>
                </a:solidFill>
                <a:latin typeface="Trebuchet MS" panose="020B0603020202020204" pitchFamily="34" charset="0"/>
              </a:rPr>
              <a:t> player Component </a:t>
            </a:r>
          </a:p>
          <a:p>
            <a:pPr lvl="1" fontAlgn="base"/>
            <a:r>
              <a:rPr lang="en-US" sz="1800" dirty="0">
                <a:solidFill>
                  <a:srgbClr val="002060"/>
                </a:solidFill>
                <a:latin typeface="Trebuchet MS" panose="020B0603020202020204" pitchFamily="34" charset="0"/>
              </a:rPr>
              <a:t>Google Maps Component</a:t>
            </a:r>
          </a:p>
          <a:p>
            <a:pPr fontAlgn="base"/>
            <a:r>
              <a:rPr lang="en-US" sz="1800" dirty="0">
                <a:solidFill>
                  <a:srgbClr val="002060"/>
                </a:solidFill>
                <a:latin typeface="Trebuchet MS" panose="020B0603020202020204" pitchFamily="34" charset="0"/>
              </a:rPr>
              <a:t>TypeScript 3.7 Support </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32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Day 1 </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r>
              <a:rPr lang="en-US" sz="1800" dirty="0">
                <a:solidFill>
                  <a:srgbClr val="002060"/>
                </a:solidFill>
                <a:latin typeface="Trebuchet MS" panose="020B0603020202020204" pitchFamily="34" charset="0"/>
              </a:rPr>
              <a:t>Introduction to Angular Framework, History &amp; Overview</a:t>
            </a:r>
          </a:p>
          <a:p>
            <a:r>
              <a:rPr lang="en-US" sz="1800" dirty="0">
                <a:solidFill>
                  <a:srgbClr val="002060"/>
                </a:solidFill>
                <a:latin typeface="Trebuchet MS" panose="020B0603020202020204" pitchFamily="34" charset="0"/>
              </a:rPr>
              <a:t>Environment Setup, Angular CLI, Installing Angular CLI</a:t>
            </a:r>
          </a:p>
          <a:p>
            <a:r>
              <a:rPr lang="en-US" sz="1800" dirty="0">
                <a:solidFill>
                  <a:srgbClr val="002060"/>
                </a:solidFill>
                <a:latin typeface="Trebuchet MS" panose="020B0603020202020204" pitchFamily="34" charset="0"/>
              </a:rPr>
              <a:t>NPM commands &amp; </a:t>
            </a:r>
            <a:r>
              <a:rPr lang="en-US" sz="1800" dirty="0" err="1">
                <a:solidFill>
                  <a:srgbClr val="002060"/>
                </a:solidFill>
                <a:latin typeface="Trebuchet MS" panose="020B0603020202020204" pitchFamily="34" charset="0"/>
              </a:rPr>
              <a:t>package.json</a:t>
            </a:r>
            <a:endParaRPr lang="en-US" sz="1800" dirty="0">
              <a:solidFill>
                <a:srgbClr val="002060"/>
              </a:solidFill>
              <a:latin typeface="Trebuchet MS" panose="020B0603020202020204" pitchFamily="34" charset="0"/>
            </a:endParaRPr>
          </a:p>
          <a:p>
            <a:r>
              <a:rPr lang="en-US" sz="1800" dirty="0">
                <a:solidFill>
                  <a:srgbClr val="002060"/>
                </a:solidFill>
                <a:latin typeface="Trebuchet MS" panose="020B0603020202020204" pitchFamily="34" charset="0"/>
              </a:rPr>
              <a:t>Bootstrapping Angular App, Components, AppModule</a:t>
            </a:r>
          </a:p>
          <a:p>
            <a:r>
              <a:rPr lang="en-US" sz="1800" dirty="0">
                <a:solidFill>
                  <a:srgbClr val="002060"/>
                </a:solidFill>
                <a:latin typeface="Trebuchet MS" panose="020B0603020202020204" pitchFamily="34" charset="0"/>
              </a:rPr>
              <a:t>Project Setup, Editor Environments </a:t>
            </a:r>
          </a:p>
          <a:p>
            <a:r>
              <a:rPr lang="en-US" sz="1800" dirty="0">
                <a:solidFill>
                  <a:srgbClr val="002060"/>
                </a:solidFill>
                <a:latin typeface="Trebuchet MS" panose="020B0603020202020204" pitchFamily="34" charset="0"/>
              </a:rPr>
              <a:t>First Angular App &amp; Directory Structure</a:t>
            </a:r>
          </a:p>
          <a:p>
            <a:r>
              <a:rPr lang="en-US" sz="1800" dirty="0">
                <a:solidFill>
                  <a:srgbClr val="002060"/>
                </a:solidFill>
                <a:latin typeface="Trebuchet MS" panose="020B0603020202020204" pitchFamily="34" charset="0"/>
              </a:rPr>
              <a:t>Angular Fundamentals, Building Blocks</a:t>
            </a:r>
          </a:p>
          <a:p>
            <a:r>
              <a:rPr lang="en-US" sz="1800" dirty="0" err="1">
                <a:solidFill>
                  <a:srgbClr val="002060"/>
                </a:solidFill>
                <a:latin typeface="Trebuchet MS" panose="020B0603020202020204" pitchFamily="34" charset="0"/>
              </a:rPr>
              <a:t>MetaData</a:t>
            </a:r>
            <a:endParaRPr lang="en-US" sz="1800" dirty="0">
              <a:solidFill>
                <a:srgbClr val="002060"/>
              </a:solidFill>
              <a:latin typeface="Trebuchet MS" panose="020B0603020202020204" pitchFamily="34" charset="0"/>
            </a:endParaRP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716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Angular 10</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fontAlgn="base">
              <a:buFont typeface="Wingdings" panose="05000000000000000000" pitchFamily="2" charset="2"/>
              <a:buChar char="ü"/>
            </a:pPr>
            <a:r>
              <a:rPr lang="en-US" sz="1800" dirty="0">
                <a:solidFill>
                  <a:srgbClr val="002060"/>
                </a:solidFill>
                <a:latin typeface="Trebuchet MS" panose="020B0603020202020204" pitchFamily="34" charset="0"/>
              </a:rPr>
              <a:t>Angular 10 is released in Jun 2020. This is a smaller release comparison to other major releases because of just a four-month time from the previous major release v9.</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It is the synchronized major release with Angular CLI 10 and Angular Material 10.</a:t>
            </a:r>
          </a:p>
          <a:p>
            <a:pPr fontAlgn="base">
              <a:buFont typeface="Wingdings" panose="05000000000000000000" pitchFamily="2" charset="2"/>
              <a:buChar char="ü"/>
            </a:pPr>
            <a:r>
              <a:rPr lang="en-US" sz="1800" b="1" dirty="0">
                <a:solidFill>
                  <a:srgbClr val="FF0000"/>
                </a:solidFill>
                <a:latin typeface="Trebuchet MS" panose="020B0603020202020204" pitchFamily="34" charset="0"/>
              </a:rPr>
              <a:t>New Angular Material Component</a:t>
            </a:r>
          </a:p>
          <a:p>
            <a:pPr lvl="1" fontAlgn="base">
              <a:buFont typeface="Wingdings" panose="05000000000000000000" pitchFamily="2" charset="2"/>
              <a:buChar char="ü"/>
            </a:pPr>
            <a:r>
              <a:rPr lang="en-US" sz="1800" dirty="0">
                <a:solidFill>
                  <a:srgbClr val="002060"/>
                </a:solidFill>
                <a:latin typeface="Trebuchet MS" panose="020B0603020202020204" pitchFamily="34" charset="0"/>
              </a:rPr>
              <a:t>Date Range Picker </a:t>
            </a:r>
          </a:p>
          <a:p>
            <a:pPr fontAlgn="base">
              <a:buFont typeface="Wingdings" panose="05000000000000000000" pitchFamily="2" charset="2"/>
              <a:buChar char="ü"/>
            </a:pPr>
            <a:r>
              <a:rPr lang="en-US" sz="1800" b="1" dirty="0">
                <a:solidFill>
                  <a:srgbClr val="FF0000"/>
                </a:solidFill>
                <a:latin typeface="Trebuchet MS" panose="020B0603020202020204" pitchFamily="34" charset="0"/>
              </a:rPr>
              <a:t>Warnings about </a:t>
            </a:r>
            <a:r>
              <a:rPr lang="en-US" sz="1800" b="1" dirty="0" err="1">
                <a:solidFill>
                  <a:srgbClr val="FF0000"/>
                </a:solidFill>
                <a:latin typeface="Trebuchet MS" panose="020B0603020202020204" pitchFamily="34" charset="0"/>
              </a:rPr>
              <a:t>CommonJS</a:t>
            </a:r>
            <a:r>
              <a:rPr lang="en-US" sz="1800" b="1" dirty="0">
                <a:solidFill>
                  <a:srgbClr val="FF0000"/>
                </a:solidFill>
                <a:latin typeface="Trebuchet MS" panose="020B0603020202020204" pitchFamily="34" charset="0"/>
              </a:rPr>
              <a:t> imports: </a:t>
            </a:r>
            <a:r>
              <a:rPr lang="en-US" sz="1800" dirty="0">
                <a:solidFill>
                  <a:srgbClr val="002060"/>
                </a:solidFill>
                <a:latin typeface="Trebuchet MS" panose="020B0603020202020204" pitchFamily="34" charset="0"/>
              </a:rPr>
              <a:t>When you use a dependency that is packaged with </a:t>
            </a:r>
            <a:r>
              <a:rPr lang="en-US" sz="1800" dirty="0" err="1">
                <a:solidFill>
                  <a:srgbClr val="002060"/>
                </a:solidFill>
                <a:latin typeface="Trebuchet MS" panose="020B0603020202020204" pitchFamily="34" charset="0"/>
              </a:rPr>
              <a:t>CommonJS</a:t>
            </a:r>
            <a:r>
              <a:rPr lang="en-US" sz="1800" dirty="0">
                <a:solidFill>
                  <a:srgbClr val="002060"/>
                </a:solidFill>
                <a:latin typeface="Trebuchet MS" panose="020B0603020202020204" pitchFamily="34" charset="0"/>
              </a:rPr>
              <a:t>, it can result in larger slower applications. Starting with version 10, we now warn you when your build pulls in one of these bundles.</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Optional Stricter Settings</a:t>
            </a:r>
          </a:p>
          <a:p>
            <a:pPr fontAlgn="base">
              <a:buFont typeface="Wingdings" panose="05000000000000000000" pitchFamily="2" charset="2"/>
              <a:buChar char="ü"/>
            </a:pPr>
            <a:r>
              <a:rPr lang="en-US" sz="1800" b="1" dirty="0">
                <a:solidFill>
                  <a:srgbClr val="FF0000"/>
                </a:solidFill>
                <a:latin typeface="Trebuchet MS" panose="020B0603020202020204" pitchFamily="34" charset="0"/>
              </a:rPr>
              <a:t>TypeScript 3.9</a:t>
            </a:r>
          </a:p>
          <a:p>
            <a:pPr fontAlgn="base">
              <a:buFont typeface="Wingdings" panose="05000000000000000000" pitchFamily="2" charset="2"/>
              <a:buChar char="ü"/>
            </a:pPr>
            <a:r>
              <a:rPr lang="en-US" sz="1800" dirty="0" err="1">
                <a:solidFill>
                  <a:srgbClr val="002060"/>
                </a:solidFill>
                <a:latin typeface="Trebuchet MS" panose="020B0603020202020204" pitchFamily="34" charset="0"/>
              </a:rPr>
              <a:t>TSLib</a:t>
            </a:r>
            <a:r>
              <a:rPr lang="en-US" sz="1800" dirty="0">
                <a:solidFill>
                  <a:srgbClr val="002060"/>
                </a:solidFill>
                <a:latin typeface="Trebuchet MS" panose="020B0603020202020204" pitchFamily="34" charset="0"/>
              </a:rPr>
              <a:t> has been updated to v2.0</a:t>
            </a:r>
          </a:p>
          <a:p>
            <a:pPr fontAlgn="base">
              <a:buFont typeface="Wingdings" panose="05000000000000000000" pitchFamily="2" charset="2"/>
              <a:buChar char="ü"/>
            </a:pPr>
            <a:r>
              <a:rPr lang="en-US" sz="1800" dirty="0" err="1">
                <a:solidFill>
                  <a:srgbClr val="002060"/>
                </a:solidFill>
                <a:latin typeface="Trebuchet MS" panose="020B0603020202020204" pitchFamily="34" charset="0"/>
              </a:rPr>
              <a:t>TSLint</a:t>
            </a:r>
            <a:r>
              <a:rPr lang="en-US" sz="1800" dirty="0">
                <a:solidFill>
                  <a:srgbClr val="002060"/>
                </a:solidFill>
                <a:latin typeface="Trebuchet MS" panose="020B0603020202020204" pitchFamily="34" charset="0"/>
              </a:rPr>
              <a:t> has been updated to v6</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New Default Browser Configuration</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548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Angular 11</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Angular 11 is released in Nov 2020. This version is released with a few popular bug fixes and some good features.</a:t>
            </a:r>
          </a:p>
          <a:p>
            <a:pPr>
              <a:buFont typeface="Wingdings" panose="05000000000000000000" pitchFamily="2" charset="2"/>
              <a:buChar char="ü"/>
            </a:pPr>
            <a:r>
              <a:rPr lang="en-US" sz="1800" dirty="0" err="1">
                <a:solidFill>
                  <a:srgbClr val="002060"/>
                </a:solidFill>
                <a:latin typeface="Trebuchet MS" panose="020B0603020202020204" pitchFamily="34" charset="0"/>
              </a:rPr>
              <a:t>RouterLink</a:t>
            </a:r>
            <a:r>
              <a:rPr lang="en-US" sz="1800" dirty="0">
                <a:solidFill>
                  <a:srgbClr val="002060"/>
                </a:solidFill>
                <a:latin typeface="Trebuchet MS" panose="020B0603020202020204" pitchFamily="34" charset="0"/>
              </a:rPr>
              <a:t>: incorrect relative link if defined in component having empty path </a:t>
            </a:r>
          </a:p>
          <a:p>
            <a:pPr>
              <a:buFont typeface="Wingdings" panose="05000000000000000000" pitchFamily="2" charset="2"/>
              <a:buChar char="ü"/>
            </a:pPr>
            <a:r>
              <a:rPr lang="en-US" sz="1800" dirty="0" err="1">
                <a:solidFill>
                  <a:srgbClr val="002060"/>
                </a:solidFill>
                <a:latin typeface="Trebuchet MS" panose="020B0603020202020204" pitchFamily="34" charset="0"/>
              </a:rPr>
              <a:t>FormGroup</a:t>
            </a:r>
            <a:r>
              <a:rPr lang="en-US" sz="1800" dirty="0">
                <a:solidFill>
                  <a:srgbClr val="002060"/>
                </a:solidFill>
                <a:latin typeface="Trebuchet MS" panose="020B0603020202020204" pitchFamily="34" charset="0"/>
              </a:rPr>
              <a:t> &amp; </a:t>
            </a:r>
            <a:r>
              <a:rPr lang="en-US" sz="1800" dirty="0" err="1">
                <a:solidFill>
                  <a:srgbClr val="002060"/>
                </a:solidFill>
                <a:latin typeface="Trebuchet MS" panose="020B0603020202020204" pitchFamily="34" charset="0"/>
              </a:rPr>
              <a:t>FormControl</a:t>
            </a:r>
            <a:r>
              <a:rPr lang="en-US" sz="1800" dirty="0">
                <a:solidFill>
                  <a:srgbClr val="002060"/>
                </a:solidFill>
                <a:latin typeface="Trebuchet MS" panose="020B0603020202020204" pitchFamily="34" charset="0"/>
              </a:rPr>
              <a:t> </a:t>
            </a:r>
            <a:r>
              <a:rPr lang="en-US" sz="1800" dirty="0" err="1">
                <a:solidFill>
                  <a:srgbClr val="002060"/>
                </a:solidFill>
                <a:latin typeface="Trebuchet MS" panose="020B0603020202020204" pitchFamily="34" charset="0"/>
              </a:rPr>
              <a:t>statusChanges</a:t>
            </a:r>
            <a:r>
              <a:rPr lang="en-US" sz="1800" dirty="0">
                <a:solidFill>
                  <a:srgbClr val="002060"/>
                </a:solidFill>
                <a:latin typeface="Trebuchet MS" panose="020B0603020202020204" pitchFamily="34" charset="0"/>
              </a:rPr>
              <a:t> are not emitted on creation</a:t>
            </a:r>
          </a:p>
          <a:p>
            <a:pPr>
              <a:buFont typeface="Wingdings" panose="05000000000000000000" pitchFamily="2" charset="2"/>
              <a:buChar char="ü"/>
            </a:pPr>
            <a:r>
              <a:rPr lang="en-US" sz="1800" dirty="0">
                <a:solidFill>
                  <a:srgbClr val="002060"/>
                </a:solidFill>
                <a:latin typeface="Trebuchet MS" panose="020B0603020202020204" pitchFamily="34" charset="0"/>
              </a:rPr>
              <a:t>i18n: Able to use translation strings outside a template.</a:t>
            </a:r>
          </a:p>
          <a:p>
            <a:pPr marL="0" indent="0">
              <a:buNone/>
            </a:pPr>
            <a:r>
              <a:rPr lang="en-US" sz="1800" b="1" dirty="0">
                <a:solidFill>
                  <a:srgbClr val="FF0000"/>
                </a:solidFill>
                <a:latin typeface="Trebuchet MS" panose="020B0603020202020204" pitchFamily="34" charset="0"/>
              </a:rPr>
              <a:t>Important Features Released in Angular 11 are</a:t>
            </a:r>
          </a:p>
          <a:p>
            <a:pPr marL="342900" indent="-342900">
              <a:buFont typeface="+mj-lt"/>
              <a:buAutoNum type="arabicPeriod"/>
            </a:pPr>
            <a:r>
              <a:rPr lang="en-US" sz="1800" b="1" dirty="0">
                <a:solidFill>
                  <a:srgbClr val="002060"/>
                </a:solidFill>
                <a:latin typeface="Trebuchet MS" panose="020B0603020202020204" pitchFamily="34" charset="0"/>
              </a:rPr>
              <a:t>Automatic font </a:t>
            </a:r>
            <a:r>
              <a:rPr lang="en-US" sz="1800" b="1" dirty="0" err="1">
                <a:solidFill>
                  <a:srgbClr val="002060"/>
                </a:solidFill>
                <a:latin typeface="Trebuchet MS" panose="020B0603020202020204" pitchFamily="34" charset="0"/>
              </a:rPr>
              <a:t>inlining</a:t>
            </a:r>
            <a:r>
              <a:rPr lang="en-US" sz="1800" dirty="0">
                <a:solidFill>
                  <a:srgbClr val="002060"/>
                </a:solidFill>
                <a:latin typeface="Trebuchet MS" panose="020B0603020202020204" pitchFamily="34" charset="0"/>
              </a:rPr>
              <a:t>: During compile time Angular CLI will download and inline fonts that are being used and linked in the application. Which will make the application more faster.</a:t>
            </a:r>
          </a:p>
          <a:p>
            <a:pPr marL="342900" indent="-342900">
              <a:buFont typeface="+mj-lt"/>
              <a:buAutoNum type="arabicPeriod"/>
            </a:pPr>
            <a:r>
              <a:rPr lang="en-US" sz="1800" dirty="0">
                <a:solidFill>
                  <a:srgbClr val="002060"/>
                </a:solidFill>
                <a:latin typeface="Trebuchet MS" panose="020B0603020202020204" pitchFamily="34" charset="0"/>
              </a:rPr>
              <a:t>Improved build and serve Reporting &amp; Logging</a:t>
            </a:r>
          </a:p>
          <a:p>
            <a:pPr marL="342900" indent="-342900">
              <a:buFont typeface="+mj-lt"/>
              <a:buAutoNum type="arabicPeriod"/>
            </a:pPr>
            <a:r>
              <a:rPr lang="en-US" sz="1800" dirty="0">
                <a:solidFill>
                  <a:srgbClr val="002060"/>
                </a:solidFill>
                <a:latin typeface="Trebuchet MS" panose="020B0603020202020204" pitchFamily="34" charset="0"/>
              </a:rPr>
              <a:t>Updated language service preview based on Ivy</a:t>
            </a:r>
          </a:p>
          <a:p>
            <a:pPr marL="342900" indent="-342900">
              <a:buFont typeface="+mj-lt"/>
              <a:buAutoNum type="arabicPeriod"/>
            </a:pPr>
            <a:r>
              <a:rPr lang="en-US" sz="1800" dirty="0">
                <a:solidFill>
                  <a:srgbClr val="002060"/>
                </a:solidFill>
                <a:latin typeface="Trebuchet MS" panose="020B0603020202020204" pitchFamily="34" charset="0"/>
              </a:rPr>
              <a:t>Updated Hot Module Replacement(HMR) </a:t>
            </a:r>
            <a:r>
              <a:rPr lang="en-US" sz="1800" dirty="0" err="1">
                <a:solidFill>
                  <a:srgbClr val="002060"/>
                </a:solidFill>
                <a:latin typeface="Trebuchet MS" panose="020B0603020202020204" pitchFamily="34" charset="0"/>
              </a:rPr>
              <a:t>Support:Angular</a:t>
            </a:r>
            <a:r>
              <a:rPr lang="en-US" sz="1800" dirty="0">
                <a:solidFill>
                  <a:srgbClr val="002060"/>
                </a:solidFill>
                <a:latin typeface="Trebuchet MS" panose="020B0603020202020204" pitchFamily="34" charset="0"/>
              </a:rPr>
              <a:t> CLI has now added to support of serving application with HMR. </a:t>
            </a:r>
          </a:p>
          <a:p>
            <a:pPr marL="457200" lvl="1" indent="0">
              <a:buNone/>
            </a:pPr>
            <a:r>
              <a:rPr lang="en-US" sz="1800" dirty="0">
                <a:solidFill>
                  <a:srgbClr val="002060"/>
                </a:solidFill>
                <a:latin typeface="Trebuchet MS" panose="020B0603020202020204" pitchFamily="34" charset="0"/>
              </a:rPr>
              <a:t>Use  ng serve --</a:t>
            </a:r>
            <a:r>
              <a:rPr lang="en-US" sz="1800" dirty="0" err="1">
                <a:solidFill>
                  <a:srgbClr val="002060"/>
                </a:solidFill>
                <a:latin typeface="Trebuchet MS" panose="020B0603020202020204" pitchFamily="34" charset="0"/>
              </a:rPr>
              <a:t>hmr</a:t>
            </a:r>
            <a:endParaRPr lang="en-US" sz="1800" dirty="0">
              <a:solidFill>
                <a:srgbClr val="002060"/>
              </a:solidFill>
              <a:latin typeface="Trebuchet MS" panose="020B0603020202020204" pitchFamily="34" charset="0"/>
            </a:endParaRPr>
          </a:p>
          <a:p>
            <a:pPr marL="342900" indent="-342900" fontAlgn="base">
              <a:buFont typeface="+mj-lt"/>
              <a:buAutoNum type="arabicPeriod"/>
            </a:pPr>
            <a:r>
              <a:rPr lang="en-US" sz="1800" dirty="0">
                <a:solidFill>
                  <a:srgbClr val="002060"/>
                </a:solidFill>
                <a:latin typeface="Trebuchet MS" panose="020B0603020202020204" pitchFamily="34" charset="0"/>
              </a:rPr>
              <a:t>Faster Builds.</a:t>
            </a:r>
          </a:p>
          <a:p>
            <a:pPr marL="342900" indent="-342900" fontAlgn="base">
              <a:buFont typeface="+mj-lt"/>
              <a:buAutoNum type="arabicPeriod"/>
            </a:pPr>
            <a:r>
              <a:rPr lang="en-US" sz="1800" dirty="0">
                <a:solidFill>
                  <a:srgbClr val="002060"/>
                </a:solidFill>
                <a:latin typeface="Trebuchet MS" panose="020B0603020202020204" pitchFamily="34" charset="0"/>
              </a:rPr>
              <a:t>Removed Support of IE9/IE10 and IE Mobile.</a:t>
            </a:r>
          </a:p>
          <a:p>
            <a:pPr marL="342900" indent="-342900" fontAlgn="base">
              <a:buFont typeface="+mj-lt"/>
              <a:buAutoNum type="arabicPeriod"/>
            </a:pPr>
            <a:endParaRPr lang="en-US" sz="1800" dirty="0">
              <a:solidFill>
                <a:srgbClr val="002060"/>
              </a:solidFill>
              <a:latin typeface="Trebuchet MS" panose="020B0603020202020204" pitchFamily="34" charset="0"/>
            </a:endParaRPr>
          </a:p>
          <a:p>
            <a:pPr marL="342900" indent="-342900">
              <a:buFont typeface="+mj-lt"/>
              <a:buAutoNum type="arabicPeriod"/>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088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Angular 12</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Angular 12 is released in May 2021. This version is released with cool features, the best one is Added Tailwind CSS support.</a:t>
            </a:r>
          </a:p>
          <a:p>
            <a:pPr>
              <a:buFont typeface="Wingdings" panose="05000000000000000000" pitchFamily="2" charset="2"/>
              <a:buChar char="ü"/>
            </a:pPr>
            <a:r>
              <a:rPr lang="en-US" sz="1800" b="1" dirty="0">
                <a:solidFill>
                  <a:srgbClr val="002060"/>
                </a:solidFill>
                <a:latin typeface="Trebuchet MS" panose="020B0603020202020204" pitchFamily="34" charset="0"/>
              </a:rPr>
              <a:t>Passing context to HTTP Interceptors</a:t>
            </a:r>
            <a:r>
              <a:rPr lang="en-US" sz="1800" dirty="0">
                <a:solidFill>
                  <a:srgbClr val="002060"/>
                </a:solidFill>
                <a:latin typeface="Trebuchet MS" panose="020B0603020202020204" pitchFamily="34" charset="0"/>
              </a:rPr>
              <a:t> : No more dirty hacks for passing metadata to HTTP interceptors.</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Now Supports inline Sass in styles property of @Component decorator.</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Strict mode is enabled by default</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Production-ready support for Webpack 5 is available now.</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Deprecated support for IE 11.	</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247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Angular 13</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fontAlgn="base">
              <a:buFont typeface="Wingdings" panose="05000000000000000000" pitchFamily="2" charset="2"/>
              <a:buChar char="ü"/>
            </a:pPr>
            <a:r>
              <a:rPr lang="en-US" sz="1800" b="1" dirty="0">
                <a:solidFill>
                  <a:srgbClr val="002060"/>
                </a:solidFill>
                <a:latin typeface="Trebuchet MS" panose="020B0603020202020204" pitchFamily="34" charset="0"/>
              </a:rPr>
              <a:t>Creating dynamic components is easy now :</a:t>
            </a:r>
            <a:br>
              <a:rPr lang="en-US" sz="1800" b="1" dirty="0">
                <a:solidFill>
                  <a:srgbClr val="002060"/>
                </a:solidFill>
                <a:latin typeface="Trebuchet MS" panose="020B0603020202020204" pitchFamily="34" charset="0"/>
              </a:rPr>
            </a:br>
            <a:br>
              <a:rPr lang="en-US" sz="1800" b="1" dirty="0">
                <a:solidFill>
                  <a:srgbClr val="002060"/>
                </a:solidFill>
                <a:latin typeface="Trebuchet MS" panose="020B0603020202020204" pitchFamily="34" charset="0"/>
              </a:rPr>
            </a:br>
            <a:r>
              <a:rPr lang="en-US" sz="1800" dirty="0">
                <a:solidFill>
                  <a:srgbClr val="002060"/>
                </a:solidFill>
                <a:latin typeface="Trebuchet MS" panose="020B0603020202020204" pitchFamily="34" charset="0"/>
              </a:rPr>
              <a:t>This is one of the best features released in this version. Previously we need to write so much boilerplate code for creating a dynamic component.</a:t>
            </a:r>
            <a:br>
              <a:rPr lang="en-US" sz="1800" dirty="0">
                <a:solidFill>
                  <a:srgbClr val="002060"/>
                </a:solidFill>
                <a:latin typeface="Trebuchet MS" panose="020B0603020202020204" pitchFamily="34" charset="0"/>
              </a:rPr>
            </a:br>
            <a:br>
              <a:rPr lang="en-US" sz="1800" dirty="0">
                <a:solidFill>
                  <a:srgbClr val="002060"/>
                </a:solidFill>
                <a:latin typeface="Trebuchet MS" panose="020B0603020202020204" pitchFamily="34" charset="0"/>
              </a:rPr>
            </a:br>
            <a:r>
              <a:rPr lang="en-US" sz="1800" dirty="0">
                <a:solidFill>
                  <a:srgbClr val="002060"/>
                </a:solidFill>
                <a:latin typeface="Trebuchet MS" panose="020B0603020202020204" pitchFamily="34" charset="0"/>
              </a:rPr>
              <a:t>The new API removes the need for ComponentFactoryResolver being injected into the constructor. Ivy creates the opportunity to instantiate the component with </a:t>
            </a:r>
            <a:r>
              <a:rPr lang="en-US" sz="1800" dirty="0" err="1">
                <a:solidFill>
                  <a:srgbClr val="002060"/>
                </a:solidFill>
                <a:latin typeface="Trebuchet MS" panose="020B0603020202020204" pitchFamily="34" charset="0"/>
              </a:rPr>
              <a:t>ViewContainerRef.createComponent</a:t>
            </a:r>
            <a:r>
              <a:rPr lang="en-US" sz="1800" dirty="0">
                <a:solidFill>
                  <a:srgbClr val="002060"/>
                </a:solidFill>
                <a:latin typeface="Trebuchet MS" panose="020B0603020202020204" pitchFamily="34" charset="0"/>
              </a:rPr>
              <a:t> without creating an associated factory.</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IE 11 support is removed</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Angular now supports the use of persistent build cache by default for new v13 projects, which results in 68% improvement in build speed.</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RxJS 7.4 is now the default for the new apps. </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Supports TypeScript 4.4</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Accessibility improvements for angular material components</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Dynamically enable/disable validators</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Restore history after canceled navigation</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045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Advantages of Angular</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marL="0" indent="0">
              <a:buNone/>
            </a:pPr>
            <a:r>
              <a:rPr lang="en-US" sz="1800" dirty="0">
                <a:solidFill>
                  <a:srgbClr val="002060"/>
                </a:solidFill>
                <a:latin typeface="Trebuchet MS" panose="020B0603020202020204" pitchFamily="34" charset="0"/>
              </a:rPr>
              <a:t>1. Custom Components</a:t>
            </a:r>
          </a:p>
          <a:p>
            <a:pPr marL="0" indent="0">
              <a:buNone/>
            </a:pPr>
            <a:r>
              <a:rPr lang="en-US" sz="1800" dirty="0">
                <a:solidFill>
                  <a:srgbClr val="002060"/>
                </a:solidFill>
                <a:latin typeface="Trebuchet MS" panose="020B0603020202020204" pitchFamily="34" charset="0"/>
              </a:rPr>
              <a:t>2. Data Binding</a:t>
            </a:r>
          </a:p>
          <a:p>
            <a:pPr marL="0" indent="0">
              <a:buNone/>
            </a:pPr>
            <a:r>
              <a:rPr lang="en-US" sz="1800" dirty="0">
                <a:solidFill>
                  <a:srgbClr val="002060"/>
                </a:solidFill>
                <a:latin typeface="Trebuchet MS" panose="020B0603020202020204" pitchFamily="34" charset="0"/>
              </a:rPr>
              <a:t>3. Dependency Injection</a:t>
            </a:r>
          </a:p>
          <a:p>
            <a:pPr marL="0" indent="0">
              <a:buNone/>
            </a:pPr>
            <a:r>
              <a:rPr lang="en-US" sz="1800" dirty="0">
                <a:solidFill>
                  <a:srgbClr val="002060"/>
                </a:solidFill>
                <a:latin typeface="Trebuchet MS" panose="020B0603020202020204" pitchFamily="34" charset="0"/>
              </a:rPr>
              <a:t>4. Testing</a:t>
            </a:r>
          </a:p>
          <a:p>
            <a:pPr marL="0" indent="0">
              <a:buNone/>
            </a:pPr>
            <a:r>
              <a:rPr lang="en-US" sz="1800" dirty="0">
                <a:solidFill>
                  <a:srgbClr val="002060"/>
                </a:solidFill>
                <a:latin typeface="Trebuchet MS" panose="020B0603020202020204" pitchFamily="34" charset="0"/>
              </a:rPr>
              <a:t>5. Comprehensive</a:t>
            </a:r>
          </a:p>
          <a:p>
            <a:pPr marL="0" indent="0">
              <a:buNone/>
            </a:pPr>
            <a:r>
              <a:rPr lang="en-US" sz="1800" dirty="0">
                <a:solidFill>
                  <a:srgbClr val="002060"/>
                </a:solidFill>
                <a:latin typeface="Trebuchet MS" panose="020B0603020202020204" pitchFamily="34" charset="0"/>
              </a:rPr>
              <a:t>6. Browser Compatibility</a:t>
            </a:r>
          </a:p>
          <a:p>
            <a:pPr marL="0" indent="0">
              <a:buNone/>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95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Advantages of Angular</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749698"/>
            <a:ext cx="11870635" cy="5605669"/>
          </a:xfrm>
        </p:spPr>
        <p:txBody>
          <a:bodyPr>
            <a:noAutofit/>
          </a:bodyPr>
          <a:lstStyle/>
          <a:p>
            <a:pPr marL="514350" indent="-514350">
              <a:buFont typeface="+mj-lt"/>
              <a:buAutoNum type="arabicPeriod"/>
            </a:pPr>
            <a:r>
              <a:rPr lang="en-US" sz="1800" b="1" dirty="0">
                <a:solidFill>
                  <a:srgbClr val="FF0000"/>
                </a:solidFill>
                <a:latin typeface="Trebuchet MS" panose="020B0603020202020204" pitchFamily="34" charset="0"/>
              </a:rPr>
              <a:t>Custom Components</a:t>
            </a:r>
          </a:p>
          <a:p>
            <a:pPr>
              <a:buFont typeface="Wingdings" panose="05000000000000000000" pitchFamily="2" charset="2"/>
              <a:buChar char="ü"/>
            </a:pPr>
            <a:r>
              <a:rPr lang="en-US" sz="1800" dirty="0">
                <a:solidFill>
                  <a:srgbClr val="002060"/>
                </a:solidFill>
                <a:latin typeface="Trebuchet MS" panose="020B0603020202020204" pitchFamily="34" charset="0"/>
              </a:rPr>
              <a:t>Angular enables users to build their own components that can pack functionality along with rendering logic into reusable pieces. </a:t>
            </a:r>
          </a:p>
          <a:p>
            <a:pPr marL="514350" indent="-514350">
              <a:buFont typeface="+mj-lt"/>
              <a:buAutoNum type="arabicPeriod" startAt="2"/>
            </a:pPr>
            <a:r>
              <a:rPr lang="en-US" sz="1800" b="1" dirty="0">
                <a:solidFill>
                  <a:srgbClr val="FF0000"/>
                </a:solidFill>
                <a:latin typeface="Trebuchet MS" panose="020B0603020202020204" pitchFamily="34" charset="0"/>
              </a:rPr>
              <a:t>Data Binding</a:t>
            </a:r>
          </a:p>
          <a:p>
            <a:pPr>
              <a:buFont typeface="Wingdings" panose="05000000000000000000" pitchFamily="2" charset="2"/>
              <a:buChar char="ü"/>
            </a:pPr>
            <a:r>
              <a:rPr lang="en-US" sz="1800" dirty="0">
                <a:solidFill>
                  <a:srgbClr val="002060"/>
                </a:solidFill>
                <a:latin typeface="Trebuchet MS" panose="020B0603020202020204" pitchFamily="34" charset="0"/>
              </a:rPr>
              <a:t>Angular enables users to effortlessly move data from JavaScript code to the view, and react to user events without having to write any code manually. </a:t>
            </a:r>
          </a:p>
          <a:p>
            <a:pPr marL="342900" indent="-342900">
              <a:buFont typeface="+mj-lt"/>
              <a:buAutoNum type="arabicPeriod" startAt="3"/>
            </a:pPr>
            <a:r>
              <a:rPr lang="en-US" sz="1800" b="1" dirty="0">
                <a:solidFill>
                  <a:srgbClr val="FF0000"/>
                </a:solidFill>
                <a:latin typeface="Trebuchet MS" panose="020B0603020202020204" pitchFamily="34" charset="0"/>
              </a:rPr>
              <a:t>Dependency Injection</a:t>
            </a:r>
          </a:p>
          <a:p>
            <a:pPr>
              <a:buFont typeface="Wingdings" panose="05000000000000000000" pitchFamily="2" charset="2"/>
              <a:buChar char="ü"/>
            </a:pPr>
            <a:r>
              <a:rPr lang="en-US" sz="1800" dirty="0">
                <a:solidFill>
                  <a:srgbClr val="002060"/>
                </a:solidFill>
                <a:latin typeface="Trebuchet MS" panose="020B0603020202020204" pitchFamily="34" charset="0"/>
              </a:rPr>
              <a:t>Angular enables users to write modular services and inject them wherever they are needed. </a:t>
            </a:r>
          </a:p>
          <a:p>
            <a:pPr marL="0" indent="0">
              <a:buNone/>
            </a:pPr>
            <a:r>
              <a:rPr lang="en-US" sz="1800" b="1" dirty="0">
                <a:solidFill>
                  <a:srgbClr val="FF0000"/>
                </a:solidFill>
                <a:latin typeface="Trebuchet MS" panose="020B0603020202020204" pitchFamily="34" charset="0"/>
              </a:rPr>
              <a:t>4. Testing</a:t>
            </a:r>
          </a:p>
          <a:p>
            <a:pPr>
              <a:buFont typeface="Wingdings" panose="05000000000000000000" pitchFamily="2" charset="2"/>
              <a:buChar char="ü"/>
            </a:pPr>
            <a:r>
              <a:rPr lang="en-US" sz="1800" dirty="0">
                <a:solidFill>
                  <a:srgbClr val="002060"/>
                </a:solidFill>
                <a:latin typeface="Trebuchet MS" panose="020B0603020202020204" pitchFamily="34" charset="0"/>
              </a:rPr>
              <a:t>Tests are first-class tools, and Angular has been built from the ground up with testability in mind. </a:t>
            </a:r>
          </a:p>
          <a:p>
            <a:pPr marL="0" indent="0">
              <a:buNone/>
            </a:pPr>
            <a:r>
              <a:rPr lang="en-US" sz="1800" b="1" dirty="0">
                <a:solidFill>
                  <a:srgbClr val="FF0000"/>
                </a:solidFill>
                <a:latin typeface="Trebuchet MS" panose="020B0603020202020204" pitchFamily="34" charset="0"/>
              </a:rPr>
              <a:t>5. Comprehensive</a:t>
            </a:r>
          </a:p>
          <a:p>
            <a:pPr>
              <a:buFont typeface="Wingdings" panose="05000000000000000000" pitchFamily="2" charset="2"/>
              <a:buChar char="ü"/>
            </a:pPr>
            <a:r>
              <a:rPr lang="en-US" sz="1800" dirty="0">
                <a:solidFill>
                  <a:srgbClr val="002060"/>
                </a:solidFill>
                <a:latin typeface="Trebuchet MS" panose="020B0603020202020204" pitchFamily="34" charset="0"/>
              </a:rPr>
              <a:t>Angular is a full-fledged framework and provides out-of-the-box solutions for server communication, routing within your application, and more.</a:t>
            </a:r>
          </a:p>
          <a:p>
            <a:pPr marL="0" indent="0">
              <a:buNone/>
            </a:pPr>
            <a:r>
              <a:rPr lang="en-US" sz="1800" b="1" dirty="0">
                <a:solidFill>
                  <a:srgbClr val="FF0000"/>
                </a:solidFill>
                <a:latin typeface="Trebuchet MS" panose="020B0603020202020204" pitchFamily="34" charset="0"/>
              </a:rPr>
              <a:t>6.  Browser Compatibility</a:t>
            </a:r>
          </a:p>
          <a:p>
            <a:pPr>
              <a:buFont typeface="Wingdings" panose="05000000000000000000" pitchFamily="2" charset="2"/>
              <a:buChar char="ü"/>
            </a:pPr>
            <a:r>
              <a:rPr lang="en-US" sz="1800" dirty="0">
                <a:solidFill>
                  <a:srgbClr val="002060"/>
                </a:solidFill>
                <a:latin typeface="Trebuchet MS" panose="020B0603020202020204" pitchFamily="34" charset="0"/>
              </a:rPr>
              <a:t>Angular is cross-platform and compatible with multiple browsers. An Angular application can typically run on all browsers (</a:t>
            </a:r>
            <a:r>
              <a:rPr lang="en-US" sz="1800" dirty="0" err="1">
                <a:solidFill>
                  <a:srgbClr val="002060"/>
                </a:solidFill>
                <a:latin typeface="Trebuchet MS" panose="020B0603020202020204" pitchFamily="34" charset="0"/>
              </a:rPr>
              <a:t>Eg</a:t>
            </a:r>
            <a:r>
              <a:rPr lang="en-US" sz="1800" dirty="0">
                <a:solidFill>
                  <a:srgbClr val="002060"/>
                </a:solidFill>
                <a:latin typeface="Trebuchet MS" panose="020B0603020202020204" pitchFamily="34" charset="0"/>
              </a:rPr>
              <a:t>: Chrome, Firefox) and OSes, such as Windows, macOS, and Linux.</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endParaRPr lang="en-US" sz="1800" dirty="0">
              <a:solidFill>
                <a:srgbClr val="002060"/>
              </a:solidFill>
              <a:latin typeface="Trebuchet MS" panose="020B0603020202020204" pitchFamily="34" charset="0"/>
            </a:endParaRPr>
          </a:p>
          <a:p>
            <a:pPr marL="0" indent="0">
              <a:buNone/>
            </a:pPr>
            <a:endParaRPr lang="en-US" sz="1800" dirty="0">
              <a:solidFill>
                <a:srgbClr val="002060"/>
              </a:solidFill>
              <a:latin typeface="Trebuchet MS" panose="020B0603020202020204" pitchFamily="34" charset="0"/>
            </a:endParaRP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283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Disadvantages of Angular</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marL="514350" indent="-514350">
              <a:lnSpc>
                <a:spcPct val="150000"/>
              </a:lnSpc>
              <a:buFont typeface="+mj-lt"/>
              <a:buAutoNum type="arabicPeriod"/>
            </a:pPr>
            <a:r>
              <a:rPr lang="en-US" sz="1800" dirty="0">
                <a:solidFill>
                  <a:srgbClr val="002060"/>
                </a:solidFill>
                <a:latin typeface="Trebuchet MS" panose="020B0603020202020204" pitchFamily="34" charset="0"/>
              </a:rPr>
              <a:t>Steep Learning Curve</a:t>
            </a:r>
          </a:p>
          <a:p>
            <a:pPr marL="514350" indent="-514350">
              <a:lnSpc>
                <a:spcPct val="150000"/>
              </a:lnSpc>
              <a:buFont typeface="+mj-lt"/>
              <a:buAutoNum type="arabicPeriod"/>
            </a:pPr>
            <a:r>
              <a:rPr lang="en-US" sz="1800" dirty="0">
                <a:solidFill>
                  <a:srgbClr val="002060"/>
                </a:solidFill>
                <a:latin typeface="Trebuchet MS" panose="020B0603020202020204" pitchFamily="34" charset="0"/>
              </a:rPr>
              <a:t>Limited SEO Options</a:t>
            </a:r>
          </a:p>
          <a:p>
            <a:pPr marL="514350" indent="-514350">
              <a:lnSpc>
                <a:spcPct val="150000"/>
              </a:lnSpc>
              <a:buFont typeface="+mj-lt"/>
              <a:buAutoNum type="arabicPeriod"/>
            </a:pPr>
            <a:r>
              <a:rPr lang="en-US" sz="1800" dirty="0">
                <a:solidFill>
                  <a:srgbClr val="002060"/>
                </a:solidFill>
                <a:latin typeface="Trebuchet MS" panose="020B0603020202020204" pitchFamily="34" charset="0"/>
              </a:rPr>
              <a:t>Migration</a:t>
            </a:r>
          </a:p>
          <a:p>
            <a:pPr marL="514350" indent="-514350">
              <a:lnSpc>
                <a:spcPct val="150000"/>
              </a:lnSpc>
              <a:buFont typeface="+mj-lt"/>
              <a:buAutoNum type="arabicPeriod"/>
            </a:pPr>
            <a:r>
              <a:rPr lang="en-US" sz="1800" dirty="0">
                <a:solidFill>
                  <a:srgbClr val="002060"/>
                </a:solidFill>
                <a:latin typeface="Trebuchet MS" panose="020B0603020202020204" pitchFamily="34" charset="0"/>
              </a:rPr>
              <a:t>Verbose and Complex</a:t>
            </a:r>
          </a:p>
          <a:p>
            <a:pPr marL="0" indent="0">
              <a:lnSpc>
                <a:spcPct val="150000"/>
              </a:lnSpc>
              <a:buNone/>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235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Disadvantages of Angular</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marL="342900" indent="-342900">
              <a:lnSpc>
                <a:spcPct val="150000"/>
              </a:lnSpc>
              <a:buFont typeface="+mj-lt"/>
              <a:buAutoNum type="arabicPeriod"/>
            </a:pPr>
            <a:r>
              <a:rPr lang="en-US" sz="1800" b="1" dirty="0">
                <a:solidFill>
                  <a:srgbClr val="FF0000"/>
                </a:solidFill>
                <a:latin typeface="Trebuchet MS" panose="020B0603020202020204" pitchFamily="34" charset="0"/>
              </a:rPr>
              <a:t>Steep Learning Curve</a:t>
            </a:r>
          </a:p>
          <a:p>
            <a:pPr>
              <a:lnSpc>
                <a:spcPct val="150000"/>
              </a:lnSpc>
              <a:buFont typeface="Wingdings" panose="05000000000000000000" pitchFamily="2" charset="2"/>
              <a:buChar char="ü"/>
            </a:pPr>
            <a:r>
              <a:rPr lang="en-US" sz="1800" dirty="0">
                <a:solidFill>
                  <a:srgbClr val="002060"/>
                </a:solidFill>
                <a:latin typeface="Trebuchet MS" panose="020B0603020202020204" pitchFamily="34" charset="0"/>
              </a:rPr>
              <a:t>The basic components of Angular that all users should know include directives, modules, decorators, components, services, dependency injection, </a:t>
            </a:r>
            <a:r>
              <a:rPr lang="en-US" sz="1800" dirty="0">
                <a:solidFill>
                  <a:srgbClr val="002060"/>
                </a:solidFill>
                <a:latin typeface="Trebuchet MS" panose="020B0603020202020204" pitchFamily="34" charset="0"/>
                <a:hlinkClick r:id="rId2" tooltip="pipes">
                  <a:extLst>
                    <a:ext uri="{A12FA001-AC4F-418D-AE19-62706E023703}">
                      <ahyp:hlinkClr xmlns:ahyp="http://schemas.microsoft.com/office/drawing/2018/hyperlinkcolor" val="tx"/>
                    </a:ext>
                  </a:extLst>
                </a:hlinkClick>
              </a:rPr>
              <a:t>pipes</a:t>
            </a:r>
            <a:r>
              <a:rPr lang="en-US" sz="1800" dirty="0">
                <a:solidFill>
                  <a:srgbClr val="002060"/>
                </a:solidFill>
                <a:latin typeface="Trebuchet MS" panose="020B0603020202020204" pitchFamily="34" charset="0"/>
              </a:rPr>
              <a:t>, and templates. More advanced topics include change detection, zones, </a:t>
            </a:r>
            <a:r>
              <a:rPr lang="en-US" sz="1800" dirty="0" err="1">
                <a:solidFill>
                  <a:srgbClr val="002060"/>
                </a:solidFill>
                <a:latin typeface="Trebuchet MS" panose="020B0603020202020204" pitchFamily="34" charset="0"/>
              </a:rPr>
              <a:t>AoT</a:t>
            </a:r>
            <a:r>
              <a:rPr lang="en-US" sz="1800" dirty="0">
                <a:solidFill>
                  <a:srgbClr val="002060"/>
                </a:solidFill>
                <a:latin typeface="Trebuchet MS" panose="020B0603020202020204" pitchFamily="34" charset="0"/>
              </a:rPr>
              <a:t> compilation, and Rx.js. For beginners, Angular 4 may be challenging to learn because it is a complete framework. </a:t>
            </a:r>
          </a:p>
          <a:p>
            <a:pPr marL="342900" indent="-342900">
              <a:lnSpc>
                <a:spcPct val="150000"/>
              </a:lnSpc>
              <a:buFont typeface="+mj-lt"/>
              <a:buAutoNum type="arabicPeriod" startAt="2"/>
            </a:pPr>
            <a:r>
              <a:rPr lang="en-US" sz="1800" b="1" dirty="0">
                <a:solidFill>
                  <a:srgbClr val="FF0000"/>
                </a:solidFill>
                <a:latin typeface="Trebuchet MS" panose="020B0603020202020204" pitchFamily="34" charset="0"/>
              </a:rPr>
              <a:t>Limited SEO Options</a:t>
            </a:r>
          </a:p>
          <a:p>
            <a:pPr>
              <a:lnSpc>
                <a:spcPct val="150000"/>
              </a:lnSpc>
              <a:buFont typeface="Wingdings" panose="05000000000000000000" pitchFamily="2" charset="2"/>
              <a:buChar char="ü"/>
            </a:pPr>
            <a:r>
              <a:rPr lang="en-US" sz="1800" dirty="0">
                <a:solidFill>
                  <a:srgbClr val="002060"/>
                </a:solidFill>
                <a:latin typeface="Trebuchet MS" panose="020B0603020202020204" pitchFamily="34" charset="0"/>
              </a:rPr>
              <a:t>Angular offers limited SEO options and poor accessibility to search engine crawlers. </a:t>
            </a:r>
          </a:p>
          <a:p>
            <a:pPr marL="342900" indent="-342900">
              <a:lnSpc>
                <a:spcPct val="150000"/>
              </a:lnSpc>
              <a:buFont typeface="+mj-lt"/>
              <a:buAutoNum type="arabicPeriod" startAt="3"/>
            </a:pPr>
            <a:r>
              <a:rPr lang="en-US" sz="1800" b="1" dirty="0">
                <a:solidFill>
                  <a:srgbClr val="FF0000"/>
                </a:solidFill>
                <a:latin typeface="Trebuchet MS" panose="020B0603020202020204" pitchFamily="34" charset="0"/>
              </a:rPr>
              <a:t>Migration</a:t>
            </a:r>
          </a:p>
          <a:p>
            <a:pPr>
              <a:lnSpc>
                <a:spcPct val="150000"/>
              </a:lnSpc>
              <a:buFont typeface="Wingdings" panose="05000000000000000000" pitchFamily="2" charset="2"/>
              <a:buChar char="ü"/>
            </a:pPr>
            <a:r>
              <a:rPr lang="en-US" sz="1800" dirty="0">
                <a:solidFill>
                  <a:srgbClr val="002060"/>
                </a:solidFill>
                <a:latin typeface="Trebuchet MS" panose="020B0603020202020204" pitchFamily="34" charset="0"/>
              </a:rPr>
              <a:t>One of the reasons why companies do not frequently use Angular is the difficulty in porting legacy </a:t>
            </a:r>
            <a:r>
              <a:rPr lang="en-US" sz="1800" dirty="0" err="1">
                <a:solidFill>
                  <a:srgbClr val="002060"/>
                </a:solidFill>
                <a:latin typeface="Trebuchet MS" panose="020B0603020202020204" pitchFamily="34" charset="0"/>
              </a:rPr>
              <a:t>js</a:t>
            </a:r>
            <a:r>
              <a:rPr lang="en-US" sz="1800" dirty="0">
                <a:solidFill>
                  <a:srgbClr val="002060"/>
                </a:solidFill>
                <a:latin typeface="Trebuchet MS" panose="020B0603020202020204" pitchFamily="34" charset="0"/>
              </a:rPr>
              <a:t>/</a:t>
            </a:r>
            <a:r>
              <a:rPr lang="en-US" sz="1800" dirty="0" err="1">
                <a:solidFill>
                  <a:srgbClr val="002060"/>
                </a:solidFill>
                <a:latin typeface="Trebuchet MS" panose="020B0603020202020204" pitchFamily="34" charset="0"/>
              </a:rPr>
              <a:t>jquery</a:t>
            </a:r>
            <a:r>
              <a:rPr lang="en-US" sz="1800" dirty="0">
                <a:solidFill>
                  <a:srgbClr val="002060"/>
                </a:solidFill>
                <a:latin typeface="Trebuchet MS" panose="020B0603020202020204" pitchFamily="34" charset="0"/>
              </a:rPr>
              <a:t>-based code to angular style architecture. Also, each new release can be troublesome to upgrade, and several of them are not backward-compatible.</a:t>
            </a: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088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Bootstrapping in Angular</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Bootstrapping is a technique of initializing or loading our Angular application.</a:t>
            </a:r>
          </a:p>
          <a:p>
            <a:pPr marL="971550" lvl="1" indent="-514350" fontAlgn="base">
              <a:buFont typeface="+mj-lt"/>
              <a:buAutoNum type="arabicPeriod"/>
            </a:pPr>
            <a:r>
              <a:rPr lang="en-US" sz="1800" dirty="0">
                <a:solidFill>
                  <a:srgbClr val="002060"/>
                </a:solidFill>
                <a:latin typeface="Trebuchet MS" panose="020B0603020202020204" pitchFamily="34" charset="0"/>
              </a:rPr>
              <a:t>Index.html loads</a:t>
            </a:r>
          </a:p>
          <a:p>
            <a:pPr marL="971550" lvl="1" indent="-514350" fontAlgn="base">
              <a:buFont typeface="+mj-lt"/>
              <a:buAutoNum type="arabicPeriod"/>
            </a:pPr>
            <a:r>
              <a:rPr lang="en-US" sz="1800" dirty="0">
                <a:solidFill>
                  <a:srgbClr val="002060"/>
                </a:solidFill>
                <a:latin typeface="Trebuchet MS" panose="020B0603020202020204" pitchFamily="34" charset="0"/>
              </a:rPr>
              <a:t>Angular, Third-party libraries &amp; Application loads</a:t>
            </a:r>
          </a:p>
          <a:p>
            <a:pPr marL="971550" lvl="1" indent="-514350" fontAlgn="base">
              <a:buFont typeface="+mj-lt"/>
              <a:buAutoNum type="arabicPeriod"/>
            </a:pPr>
            <a:r>
              <a:rPr lang="en-US" sz="1800" dirty="0" err="1">
                <a:solidFill>
                  <a:srgbClr val="002060"/>
                </a:solidFill>
                <a:latin typeface="Trebuchet MS" panose="020B0603020202020204" pitchFamily="34" charset="0"/>
              </a:rPr>
              <a:t>Main.ts</a:t>
            </a:r>
            <a:r>
              <a:rPr lang="en-US" sz="1800" dirty="0">
                <a:solidFill>
                  <a:srgbClr val="002060"/>
                </a:solidFill>
                <a:latin typeface="Trebuchet MS" panose="020B0603020202020204" pitchFamily="34" charset="0"/>
              </a:rPr>
              <a:t> the application entry point</a:t>
            </a:r>
          </a:p>
          <a:p>
            <a:pPr marL="971550" lvl="1" indent="-514350" fontAlgn="base">
              <a:buFont typeface="+mj-lt"/>
              <a:buAutoNum type="arabicPeriod"/>
            </a:pPr>
            <a:r>
              <a:rPr lang="en-US" sz="1800" dirty="0">
                <a:solidFill>
                  <a:srgbClr val="002060"/>
                </a:solidFill>
                <a:latin typeface="Trebuchet MS" panose="020B0603020202020204" pitchFamily="34" charset="0"/>
              </a:rPr>
              <a:t>Root Module</a:t>
            </a:r>
          </a:p>
          <a:p>
            <a:pPr marL="971550" lvl="1" indent="-514350" fontAlgn="base">
              <a:buFont typeface="+mj-lt"/>
              <a:buAutoNum type="arabicPeriod"/>
            </a:pPr>
            <a:r>
              <a:rPr lang="en-US" sz="1800" dirty="0">
                <a:solidFill>
                  <a:srgbClr val="002060"/>
                </a:solidFill>
                <a:latin typeface="Trebuchet MS" panose="020B0603020202020204" pitchFamily="34" charset="0"/>
              </a:rPr>
              <a:t>Root Component</a:t>
            </a:r>
          </a:p>
          <a:p>
            <a:pPr marL="971550" lvl="1" indent="-514350" fontAlgn="base">
              <a:buFont typeface="+mj-lt"/>
              <a:buAutoNum type="arabicPeriod"/>
            </a:pPr>
            <a:r>
              <a:rPr lang="en-US" sz="1800" dirty="0">
                <a:solidFill>
                  <a:srgbClr val="002060"/>
                </a:solidFill>
                <a:latin typeface="Trebuchet MS" panose="020B0603020202020204" pitchFamily="34" charset="0"/>
              </a:rPr>
              <a:t>Template</a:t>
            </a: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848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Index.html loads</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r>
              <a:rPr lang="en-US" sz="1800" dirty="0">
                <a:solidFill>
                  <a:srgbClr val="002060"/>
                </a:solidFill>
                <a:latin typeface="Trebuchet MS" panose="020B0603020202020204" pitchFamily="34" charset="0"/>
              </a:rPr>
              <a:t>Web apps need a starting point. Index.html is usually the first page to load.</a:t>
            </a:r>
          </a:p>
          <a:p>
            <a:r>
              <a:rPr lang="en-US" sz="1800" dirty="0">
                <a:solidFill>
                  <a:srgbClr val="002060"/>
                </a:solidFill>
                <a:latin typeface="Trebuchet MS" panose="020B0603020202020204" pitchFamily="34" charset="0"/>
              </a:rPr>
              <a:t>There are no javascript files in the index.html. Neither you can see a stylesheet file.</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08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Day 2 </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r>
              <a:rPr lang="en-US" sz="1800" dirty="0">
                <a:solidFill>
                  <a:srgbClr val="002060"/>
                </a:solidFill>
                <a:latin typeface="Trebuchet MS" panose="020B0603020202020204" pitchFamily="34" charset="0"/>
              </a:rPr>
              <a:t>Essentials of Angular</a:t>
            </a:r>
          </a:p>
          <a:p>
            <a:r>
              <a:rPr lang="en-US" sz="1800" dirty="0">
                <a:solidFill>
                  <a:srgbClr val="002060"/>
                </a:solidFill>
                <a:latin typeface="Trebuchet MS" panose="020B0603020202020204" pitchFamily="34" charset="0"/>
              </a:rPr>
              <a:t>Component Basics</a:t>
            </a:r>
          </a:p>
          <a:p>
            <a:r>
              <a:rPr lang="en-US" sz="1800" dirty="0">
                <a:solidFill>
                  <a:srgbClr val="002060"/>
                </a:solidFill>
                <a:latin typeface="Trebuchet MS" panose="020B0603020202020204" pitchFamily="34" charset="0"/>
              </a:rPr>
              <a:t>Setting up the templates</a:t>
            </a:r>
          </a:p>
          <a:p>
            <a:r>
              <a:rPr lang="en-US" sz="1800" dirty="0">
                <a:solidFill>
                  <a:srgbClr val="002060"/>
                </a:solidFill>
                <a:latin typeface="Trebuchet MS" panose="020B0603020202020204" pitchFamily="34" charset="0"/>
              </a:rPr>
              <a:t>Creating Components using CLI</a:t>
            </a:r>
          </a:p>
          <a:p>
            <a:r>
              <a:rPr lang="en-US" sz="1800" dirty="0">
                <a:solidFill>
                  <a:srgbClr val="002060"/>
                </a:solidFill>
                <a:latin typeface="Trebuchet MS" panose="020B0603020202020204" pitchFamily="34" charset="0"/>
              </a:rPr>
              <a:t>Nesting Components</a:t>
            </a:r>
          </a:p>
          <a:p>
            <a:r>
              <a:rPr lang="en-US" sz="1800" dirty="0">
                <a:solidFill>
                  <a:srgbClr val="002060"/>
                </a:solidFill>
                <a:latin typeface="Trebuchet MS" panose="020B0603020202020204" pitchFamily="34" charset="0"/>
              </a:rPr>
              <a:t>Data Binding - Property &amp; Event Binding, String Interpolation, Style binding</a:t>
            </a:r>
          </a:p>
          <a:p>
            <a:r>
              <a:rPr lang="en-US" sz="1800" dirty="0">
                <a:solidFill>
                  <a:srgbClr val="002060"/>
                </a:solidFill>
                <a:latin typeface="Trebuchet MS" panose="020B0603020202020204" pitchFamily="34" charset="0"/>
              </a:rPr>
              <a:t>Two-way data binding</a:t>
            </a:r>
          </a:p>
          <a:p>
            <a:r>
              <a:rPr lang="en-US" sz="1800" dirty="0">
                <a:solidFill>
                  <a:srgbClr val="002060"/>
                </a:solidFill>
                <a:latin typeface="Trebuchet MS" panose="020B0603020202020204" pitchFamily="34" charset="0"/>
              </a:rPr>
              <a:t>Input Properties, Output Properties, Passing Event Data</a:t>
            </a:r>
          </a:p>
          <a:p>
            <a:r>
              <a:rPr lang="en-US" sz="1800" dirty="0">
                <a:solidFill>
                  <a:srgbClr val="002060"/>
                </a:solidFill>
                <a:latin typeface="Trebuchet MS" panose="020B0603020202020204" pitchFamily="34" charset="0"/>
              </a:rPr>
              <a:t>Templates, Styles &amp; Directives</a:t>
            </a:r>
          </a:p>
          <a:p>
            <a:r>
              <a:rPr lang="en-US" sz="1800" dirty="0">
                <a:solidFill>
                  <a:srgbClr val="002060"/>
                </a:solidFill>
                <a:latin typeface="Trebuchet MS" panose="020B0603020202020204" pitchFamily="34" charset="0"/>
              </a:rPr>
              <a:t>Template, Styles, View Encapsulation, adding Bootstrap to Angular app</a:t>
            </a:r>
          </a:p>
          <a:p>
            <a:r>
              <a:rPr lang="en-US" sz="1800" dirty="0">
                <a:solidFill>
                  <a:srgbClr val="002060"/>
                </a:solidFill>
                <a:latin typeface="Trebuchet MS" panose="020B0603020202020204" pitchFamily="34" charset="0"/>
              </a:rPr>
              <a:t>Built-in Directives, Creating Attribute Directive</a:t>
            </a:r>
          </a:p>
          <a:p>
            <a:r>
              <a:rPr lang="en-US" sz="1800" dirty="0">
                <a:solidFill>
                  <a:srgbClr val="002060"/>
                </a:solidFill>
                <a:latin typeface="Trebuchet MS" panose="020B0603020202020204" pitchFamily="34" charset="0"/>
              </a:rPr>
              <a:t>Using Renderer to build attribute directive</a:t>
            </a:r>
          </a:p>
          <a:p>
            <a:r>
              <a:rPr lang="en-US" sz="1800" dirty="0">
                <a:solidFill>
                  <a:srgbClr val="002060"/>
                </a:solidFill>
                <a:latin typeface="Trebuchet MS" panose="020B0603020202020204" pitchFamily="34" charset="0"/>
              </a:rPr>
              <a:t>Host Listener to listen to Host Events</a:t>
            </a:r>
          </a:p>
          <a:p>
            <a:r>
              <a:rPr lang="en-US" sz="1800" dirty="0">
                <a:solidFill>
                  <a:srgbClr val="002060"/>
                </a:solidFill>
                <a:latin typeface="Trebuchet MS" panose="020B0603020202020204" pitchFamily="34" charset="0"/>
              </a:rPr>
              <a:t>Using Host Binding to bind to Host Properties</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435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Building Application</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To run our application, we use the Angular CLI command ng serve or NPM command </a:t>
            </a:r>
            <a:r>
              <a:rPr lang="en-US" sz="1800" dirty="0" err="1">
                <a:solidFill>
                  <a:srgbClr val="002060"/>
                </a:solidFill>
                <a:latin typeface="Trebuchet MS" panose="020B0603020202020204" pitchFamily="34" charset="0"/>
              </a:rPr>
              <a:t>npm</a:t>
            </a:r>
            <a:r>
              <a:rPr lang="en-US" sz="1800" dirty="0">
                <a:solidFill>
                  <a:srgbClr val="002060"/>
                </a:solidFill>
                <a:latin typeface="Trebuchet MS" panose="020B0603020202020204" pitchFamily="34" charset="0"/>
              </a:rPr>
              <a:t> start.</a:t>
            </a:r>
          </a:p>
          <a:p>
            <a:pPr>
              <a:buFont typeface="Wingdings" panose="05000000000000000000" pitchFamily="2" charset="2"/>
              <a:buChar char="ü"/>
            </a:pPr>
            <a:r>
              <a:rPr lang="en-US" sz="1800" dirty="0">
                <a:solidFill>
                  <a:srgbClr val="002060"/>
                </a:solidFill>
                <a:latin typeface="Trebuchet MS" panose="020B0603020202020204" pitchFamily="34" charset="0"/>
              </a:rPr>
              <a:t>ng serve does build our application but does not save the compiled application to the disk. It saves it in memory and starts the development server.</a:t>
            </a:r>
          </a:p>
          <a:p>
            <a:pPr>
              <a:buFont typeface="Wingdings" panose="05000000000000000000" pitchFamily="2" charset="2"/>
              <a:buChar char="ü"/>
            </a:pPr>
            <a:r>
              <a:rPr lang="en-US" sz="1800" dirty="0">
                <a:solidFill>
                  <a:srgbClr val="002060"/>
                </a:solidFill>
                <a:latin typeface="Trebuchet MS" panose="020B0603020202020204" pitchFamily="34" charset="0"/>
              </a:rPr>
              <a:t>We use ng build to build our app. Open the command prompt and run the command. This will build and copy the output files to the dist folder</a:t>
            </a:r>
          </a:p>
          <a:p>
            <a:pPr>
              <a:buFont typeface="Wingdings" panose="05000000000000000000" pitchFamily="2" charset="2"/>
              <a:buChar char="ü"/>
            </a:pPr>
            <a:r>
              <a:rPr lang="en-US" sz="1800" dirty="0">
                <a:solidFill>
                  <a:srgbClr val="002060"/>
                </a:solidFill>
                <a:latin typeface="Trebuchet MS" panose="020B0603020202020204" pitchFamily="34" charset="0"/>
              </a:rPr>
              <a:t>Example: ng build </a:t>
            </a:r>
          </a:p>
          <a:p>
            <a:pPr>
              <a:buFont typeface="Wingdings" panose="05000000000000000000" pitchFamily="2" charset="2"/>
              <a:buChar char="ü"/>
            </a:pPr>
            <a:r>
              <a:rPr lang="en-US" sz="1800" dirty="0">
                <a:solidFill>
                  <a:srgbClr val="002060"/>
                </a:solidFill>
                <a:latin typeface="Trebuchet MS" panose="020B0603020202020204" pitchFamily="34" charset="0"/>
              </a:rPr>
              <a:t>Use ng build --prod to build and distribute the app for production. </a:t>
            </a:r>
          </a:p>
          <a:p>
            <a:pPr>
              <a:buFont typeface="Wingdings" panose="05000000000000000000" pitchFamily="2" charset="2"/>
              <a:buChar char="ü"/>
            </a:pPr>
            <a:r>
              <a:rPr lang="en-US" sz="1800" dirty="0">
                <a:solidFill>
                  <a:srgbClr val="002060"/>
                </a:solidFill>
                <a:latin typeface="Trebuchet MS" panose="020B0603020202020204" pitchFamily="34" charset="0"/>
              </a:rPr>
              <a:t>For testing/debugging use ng build.</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 production build optimizes, minimize and </a:t>
            </a:r>
            <a:r>
              <a:rPr lang="en-US" sz="1800" dirty="0" err="1">
                <a:solidFill>
                  <a:srgbClr val="002060"/>
                </a:solidFill>
                <a:latin typeface="Trebuchet MS" panose="020B0603020202020204" pitchFamily="34" charset="0"/>
              </a:rPr>
              <a:t>uglify</a:t>
            </a:r>
            <a:r>
              <a:rPr lang="en-US" sz="1800" dirty="0">
                <a:solidFill>
                  <a:srgbClr val="002060"/>
                </a:solidFill>
                <a:latin typeface="Trebuchet MS" panose="020B0603020202020204" pitchFamily="34" charset="0"/>
              </a:rPr>
              <a:t> the code.</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Now open the dist and open the index.html.</a:t>
            </a:r>
          </a:p>
          <a:p>
            <a:pPr>
              <a:buFont typeface="Wingdings" panose="05000000000000000000" pitchFamily="2" charset="2"/>
              <a:buChar char="ü"/>
            </a:pPr>
            <a:r>
              <a:rPr lang="en-US" sz="1800" dirty="0">
                <a:solidFill>
                  <a:srgbClr val="002060"/>
                </a:solidFill>
                <a:latin typeface="Trebuchet MS" panose="020B0603020202020204" pitchFamily="34" charset="0"/>
              </a:rPr>
              <a:t>You can see that the compiler included five script files. They are runtime, </a:t>
            </a:r>
            <a:r>
              <a:rPr lang="en-US" sz="1800" dirty="0" err="1">
                <a:solidFill>
                  <a:srgbClr val="002060"/>
                </a:solidFill>
                <a:latin typeface="Trebuchet MS" panose="020B0603020202020204" pitchFamily="34" charset="0"/>
              </a:rPr>
              <a:t>polyfills</a:t>
            </a:r>
            <a:r>
              <a:rPr lang="en-US" sz="1800" dirty="0">
                <a:solidFill>
                  <a:srgbClr val="002060"/>
                </a:solidFill>
                <a:latin typeface="Trebuchet MS" panose="020B0603020202020204" pitchFamily="34" charset="0"/>
              </a:rPr>
              <a:t>, styles, vendor, &amp; main. All these files have two versions one is es5 &amp; the other one es2015</a:t>
            </a:r>
          </a:p>
          <a:p>
            <a:pPr>
              <a:buFont typeface="Wingdings" panose="05000000000000000000" pitchFamily="2" charset="2"/>
              <a:buChar char="ü"/>
            </a:pPr>
            <a:r>
              <a:rPr lang="en-US" sz="1800" dirty="0">
                <a:solidFill>
                  <a:srgbClr val="002060"/>
                </a:solidFill>
                <a:latin typeface="Trebuchet MS" panose="020B0603020202020204" pitchFamily="34" charset="0"/>
              </a:rPr>
              <a:t>The es2015 (es6) is for modern browser and es5 is older browsers, which do not support the new features of es2015. Note the </a:t>
            </a:r>
            <a:r>
              <a:rPr lang="en-US" sz="1800" dirty="0" err="1">
                <a:solidFill>
                  <a:srgbClr val="002060"/>
                </a:solidFill>
                <a:latin typeface="Trebuchet MS" panose="020B0603020202020204" pitchFamily="34" charset="0"/>
              </a:rPr>
              <a:t>nomodule</a:t>
            </a:r>
            <a:r>
              <a:rPr lang="en-US" sz="1800" dirty="0">
                <a:solidFill>
                  <a:srgbClr val="002060"/>
                </a:solidFill>
                <a:latin typeface="Trebuchet MS" panose="020B0603020202020204" pitchFamily="34" charset="0"/>
              </a:rPr>
              <a:t> attribute, which tells the modern browser to ignore the script and do not load it. Hence es5 scripts are not loaded in the modern browsers</a:t>
            </a:r>
          </a:p>
          <a:p>
            <a:pPr>
              <a:buFont typeface="Wingdings" panose="05000000000000000000" pitchFamily="2" charset="2"/>
              <a:buChar char="ü"/>
            </a:pPr>
            <a:br>
              <a:rPr lang="en-US" sz="1800" dirty="0">
                <a:solidFill>
                  <a:srgbClr val="002060"/>
                </a:solidFill>
                <a:latin typeface="Trebuchet MS" panose="020B0603020202020204" pitchFamily="34" charset="0"/>
              </a:rPr>
            </a:b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870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New Files Added</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runtime.js: Webpack runtime file</a:t>
            </a:r>
          </a:p>
          <a:p>
            <a:pPr>
              <a:buFont typeface="Wingdings" panose="05000000000000000000" pitchFamily="2" charset="2"/>
              <a:buChar char="ü"/>
            </a:pPr>
            <a:r>
              <a:rPr lang="en-US" sz="1800" dirty="0">
                <a:solidFill>
                  <a:srgbClr val="002060"/>
                </a:solidFill>
                <a:latin typeface="Trebuchet MS" panose="020B0603020202020204" pitchFamily="34" charset="0"/>
              </a:rPr>
              <a:t>polyfills.js – </a:t>
            </a:r>
            <a:r>
              <a:rPr lang="en-US" sz="1800" dirty="0" err="1">
                <a:solidFill>
                  <a:srgbClr val="002060"/>
                </a:solidFill>
                <a:latin typeface="Trebuchet MS" panose="020B0603020202020204" pitchFamily="34" charset="0"/>
              </a:rPr>
              <a:t>Polyfill</a:t>
            </a:r>
            <a:r>
              <a:rPr lang="en-US" sz="1800" dirty="0">
                <a:solidFill>
                  <a:srgbClr val="002060"/>
                </a:solidFill>
                <a:latin typeface="Trebuchet MS" panose="020B0603020202020204" pitchFamily="34" charset="0"/>
              </a:rPr>
              <a:t> scripts for supporting the variety of the latest modern browsers</a:t>
            </a:r>
          </a:p>
          <a:p>
            <a:pPr>
              <a:buFont typeface="Wingdings" panose="05000000000000000000" pitchFamily="2" charset="2"/>
              <a:buChar char="ü"/>
            </a:pPr>
            <a:r>
              <a:rPr lang="en-US" sz="1800" dirty="0">
                <a:solidFill>
                  <a:srgbClr val="002060"/>
                </a:solidFill>
                <a:latin typeface="Trebuchet MS" panose="020B0603020202020204" pitchFamily="34" charset="0"/>
              </a:rPr>
              <a:t>styles.js – This file contains the global style rules bundled as javascript file.</a:t>
            </a:r>
          </a:p>
          <a:p>
            <a:pPr>
              <a:buFont typeface="Wingdings" panose="05000000000000000000" pitchFamily="2" charset="2"/>
              <a:buChar char="ü"/>
            </a:pPr>
            <a:r>
              <a:rPr lang="en-US" sz="1800" dirty="0">
                <a:solidFill>
                  <a:srgbClr val="002060"/>
                </a:solidFill>
                <a:latin typeface="Trebuchet MS" panose="020B0603020202020204" pitchFamily="34" charset="0"/>
              </a:rPr>
              <a:t>vendor.js – contains the scripts from the Angular core library and any other 3rd party library.</a:t>
            </a:r>
          </a:p>
          <a:p>
            <a:pPr>
              <a:buFont typeface="Wingdings" panose="05000000000000000000" pitchFamily="2" charset="2"/>
              <a:buChar char="ü"/>
            </a:pPr>
            <a:r>
              <a:rPr lang="en-US" sz="1800" dirty="0">
                <a:solidFill>
                  <a:srgbClr val="002060"/>
                </a:solidFill>
                <a:latin typeface="Trebuchet MS" panose="020B0603020202020204" pitchFamily="34" charset="0"/>
              </a:rPr>
              <a:t>main.js – code of the application.</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34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What is Webpack?</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Webpack is a bundler. it scans our application looking for javascript files and merges them into one ( or more) big file. </a:t>
            </a:r>
          </a:p>
          <a:p>
            <a:pPr>
              <a:buFont typeface="Wingdings" panose="05000000000000000000" pitchFamily="2" charset="2"/>
              <a:buChar char="ü"/>
            </a:pPr>
            <a:r>
              <a:rPr lang="en-US" sz="1800" dirty="0">
                <a:solidFill>
                  <a:srgbClr val="002060"/>
                </a:solidFill>
                <a:latin typeface="Trebuchet MS" panose="020B0603020202020204" pitchFamily="34" charset="0"/>
              </a:rPr>
              <a:t>Webpack has the ability to bundle any kind of file like JavaScript, CSS, SASS, LESS, images, HTML, &amp; fonts, etc.</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 Angular CLI uses Webpack as a module bundler. Webpack needs a lot of configuration options to work correctly. The Angular CLI sets up all these configuration options behind the scene.</a:t>
            </a:r>
          </a:p>
          <a:p>
            <a:pPr>
              <a:buFont typeface="Wingdings" panose="05000000000000000000" pitchFamily="2" charset="2"/>
              <a:buChar char="ü"/>
            </a:pPr>
            <a:r>
              <a:rPr lang="en-US" sz="1800" dirty="0">
                <a:solidFill>
                  <a:srgbClr val="002060"/>
                </a:solidFill>
                <a:latin typeface="Trebuchet MS" panose="020B0603020202020204" pitchFamily="34" charset="0"/>
              </a:rPr>
              <a:t>The Webpack traverses through our application looking for javascript and other files and merges all of them into one or more bundles. </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1218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Application Loads</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when index.html is loaded, the Angular core libraries, third-party libraries are loaded. Now the angular needs to locate the entry point.</a:t>
            </a:r>
          </a:p>
          <a:p>
            <a:pPr marL="0" indent="0">
              <a:buNone/>
            </a:pPr>
            <a:r>
              <a:rPr lang="en-US" sz="1800" b="1" dirty="0">
                <a:solidFill>
                  <a:srgbClr val="FF0000"/>
                </a:solidFill>
                <a:latin typeface="Trebuchet MS" panose="020B0603020202020204" pitchFamily="34" charset="0"/>
              </a:rPr>
              <a:t>Application Entry point</a:t>
            </a:r>
          </a:p>
          <a:p>
            <a:pPr>
              <a:buFont typeface="Wingdings" panose="05000000000000000000" pitchFamily="2" charset="2"/>
              <a:buChar char="ü"/>
            </a:pPr>
            <a:r>
              <a:rPr lang="en-US" sz="1800" dirty="0">
                <a:solidFill>
                  <a:srgbClr val="002060"/>
                </a:solidFill>
                <a:latin typeface="Trebuchet MS" panose="020B0603020202020204" pitchFamily="34" charset="0"/>
              </a:rPr>
              <a:t>The entry point of our application is main.ts. You will find it under the </a:t>
            </a:r>
            <a:r>
              <a:rPr lang="en-US" sz="1800" b="1" dirty="0">
                <a:solidFill>
                  <a:srgbClr val="C00000"/>
                </a:solidFill>
                <a:latin typeface="Trebuchet MS" panose="020B0603020202020204" pitchFamily="34" charset="0"/>
              </a:rPr>
              <a:t>src</a:t>
            </a:r>
            <a:r>
              <a:rPr lang="en-US" sz="1800" dirty="0">
                <a:solidFill>
                  <a:srgbClr val="002060"/>
                </a:solidFill>
                <a:latin typeface="Trebuchet MS" panose="020B0603020202020204" pitchFamily="34" charset="0"/>
              </a:rPr>
              <a:t> folder.</a:t>
            </a:r>
          </a:p>
          <a:p>
            <a:pPr marL="0" indent="0">
              <a:buNone/>
            </a:pPr>
            <a:r>
              <a:rPr lang="en-US" sz="1800" b="1" dirty="0">
                <a:solidFill>
                  <a:srgbClr val="FF0000"/>
                </a:solidFill>
                <a:latin typeface="Trebuchet MS" panose="020B0603020202020204" pitchFamily="34" charset="0"/>
              </a:rPr>
              <a:t>    angular.json</a:t>
            </a:r>
          </a:p>
          <a:p>
            <a:pPr>
              <a:buFont typeface="Wingdings" panose="05000000000000000000" pitchFamily="2" charset="2"/>
              <a:buChar char="ü"/>
            </a:pPr>
            <a:r>
              <a:rPr lang="en-US" sz="1800" dirty="0">
                <a:solidFill>
                  <a:srgbClr val="002060"/>
                </a:solidFill>
                <a:latin typeface="Trebuchet MS" panose="020B0603020202020204" pitchFamily="34" charset="0"/>
              </a:rPr>
              <a:t>The Angular finds out the entry point from the configuration file angular.json. This file is located in the root folder of the project. The relevant part of the angular.json is shown below</a:t>
            </a:r>
          </a:p>
          <a:p>
            <a:pPr>
              <a:buFont typeface="Wingdings" panose="05000000000000000000" pitchFamily="2" charset="2"/>
              <a:buChar char="ü"/>
            </a:pPr>
            <a:r>
              <a:rPr lang="en-US" sz="1800" dirty="0">
                <a:solidFill>
                  <a:srgbClr val="002060"/>
                </a:solidFill>
                <a:latin typeface="Trebuchet MS" panose="020B0603020202020204" pitchFamily="34" charset="0"/>
              </a:rPr>
              <a:t>The angular-cli.json was the configuration file in Angular 5 and before. It is now angular.json since the version Angular 6.</a:t>
            </a:r>
            <a:r>
              <a:rPr lang="en-US" dirty="0"/>
              <a:t> </a:t>
            </a:r>
          </a:p>
          <a:p>
            <a:pPr>
              <a:buFont typeface="Wingdings" panose="05000000000000000000" pitchFamily="2" charset="2"/>
              <a:buChar char="ü"/>
            </a:pPr>
            <a:r>
              <a:rPr lang="en-US" sz="1800" dirty="0">
                <a:solidFill>
                  <a:srgbClr val="002060"/>
                </a:solidFill>
                <a:latin typeface="Trebuchet MS" panose="020B0603020202020204" pitchFamily="34" charset="0"/>
              </a:rPr>
              <a:t>The main entry under the node </a:t>
            </a:r>
            <a:r>
              <a:rPr lang="en-US" sz="1800" i="1" dirty="0">
                <a:solidFill>
                  <a:srgbClr val="002060"/>
                </a:solidFill>
                <a:latin typeface="Trebuchet MS" panose="020B0603020202020204" pitchFamily="34" charset="0"/>
              </a:rPr>
              <a:t>projects -&gt; GettingStarted -&gt; architect -&gt; build -&gt; options </a:t>
            </a:r>
            <a:r>
              <a:rPr lang="en-US" sz="1800" dirty="0">
                <a:solidFill>
                  <a:srgbClr val="002060"/>
                </a:solidFill>
                <a:latin typeface="Trebuchet MS" panose="020B0603020202020204" pitchFamily="34" charset="0"/>
              </a:rPr>
              <a:t>points towards the src/main.ts. This file is the entry point of our application.</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pPr marL="0" indent="0">
              <a:buNone/>
            </a:pPr>
            <a:endParaRPr lang="en-US" dirty="0"/>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8616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angular.json</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fontScale="32500" lnSpcReduction="20000"/>
          </a:bodyPr>
          <a:lstStyle/>
          <a:p>
            <a:pPr marL="0" indent="0">
              <a:buNone/>
            </a:pPr>
            <a:r>
              <a:rPr lang="en-US" sz="3800" dirty="0">
                <a:solidFill>
                  <a:srgbClr val="002060"/>
                </a:solidFill>
                <a:latin typeface="Trebuchet MS" panose="020B0603020202020204" pitchFamily="34" charset="0"/>
              </a:rPr>
              <a:t>{</a:t>
            </a:r>
          </a:p>
          <a:p>
            <a:pPr marL="0" indent="0">
              <a:buNone/>
            </a:pPr>
            <a:r>
              <a:rPr lang="en-US" sz="3800" dirty="0">
                <a:solidFill>
                  <a:srgbClr val="002060"/>
                </a:solidFill>
                <a:latin typeface="Trebuchet MS" panose="020B0603020202020204" pitchFamily="34" charset="0"/>
              </a:rPr>
              <a:t>  "$schema": "./node_modules/@angular/cli/lib/config/schema.json",</a:t>
            </a:r>
          </a:p>
          <a:p>
            <a:pPr marL="0" indent="0">
              <a:buNone/>
            </a:pPr>
            <a:r>
              <a:rPr lang="en-US" sz="3800" dirty="0">
                <a:solidFill>
                  <a:srgbClr val="002060"/>
                </a:solidFill>
                <a:latin typeface="Trebuchet MS" panose="020B0603020202020204" pitchFamily="34" charset="0"/>
              </a:rPr>
              <a:t>  "version": 1,</a:t>
            </a:r>
          </a:p>
          <a:p>
            <a:pPr marL="0" indent="0">
              <a:buNone/>
            </a:pPr>
            <a:r>
              <a:rPr lang="en-US" sz="3800" dirty="0">
                <a:solidFill>
                  <a:srgbClr val="002060"/>
                </a:solidFill>
                <a:latin typeface="Trebuchet MS" panose="020B0603020202020204" pitchFamily="34" charset="0"/>
              </a:rPr>
              <a:t>  "newProjectRoot": "projects",</a:t>
            </a:r>
          </a:p>
          <a:p>
            <a:pPr marL="0" indent="0">
              <a:buNone/>
            </a:pPr>
            <a:r>
              <a:rPr lang="en-US" sz="3800" dirty="0">
                <a:solidFill>
                  <a:srgbClr val="002060"/>
                </a:solidFill>
                <a:latin typeface="Trebuchet MS" panose="020B0603020202020204" pitchFamily="34" charset="0"/>
              </a:rPr>
              <a:t>  "projects": {</a:t>
            </a:r>
          </a:p>
          <a:p>
            <a:pPr marL="0" indent="0">
              <a:buNone/>
            </a:pPr>
            <a:r>
              <a:rPr lang="en-US" sz="3800" dirty="0">
                <a:solidFill>
                  <a:srgbClr val="002060"/>
                </a:solidFill>
                <a:latin typeface="Trebuchet MS" panose="020B0603020202020204" pitchFamily="34" charset="0"/>
              </a:rPr>
              <a:t>    "my-app": {</a:t>
            </a:r>
          </a:p>
          <a:p>
            <a:pPr marL="0" indent="0">
              <a:buNone/>
            </a:pPr>
            <a:r>
              <a:rPr lang="en-US" sz="3800" dirty="0">
                <a:solidFill>
                  <a:srgbClr val="002060"/>
                </a:solidFill>
                <a:latin typeface="Trebuchet MS" panose="020B0603020202020204" pitchFamily="34" charset="0"/>
              </a:rPr>
              <a:t>      "projectType": "application",</a:t>
            </a:r>
          </a:p>
          <a:p>
            <a:pPr marL="0" indent="0">
              <a:buNone/>
            </a:pPr>
            <a:r>
              <a:rPr lang="en-US" sz="3800" dirty="0">
                <a:solidFill>
                  <a:srgbClr val="002060"/>
                </a:solidFill>
                <a:latin typeface="Trebuchet MS" panose="020B0603020202020204" pitchFamily="34" charset="0"/>
              </a:rPr>
              <a:t>      "schematics": {},</a:t>
            </a:r>
          </a:p>
          <a:p>
            <a:pPr marL="0" indent="0">
              <a:buNone/>
            </a:pPr>
            <a:r>
              <a:rPr lang="en-US" sz="3800" dirty="0">
                <a:solidFill>
                  <a:srgbClr val="002060"/>
                </a:solidFill>
                <a:latin typeface="Trebuchet MS" panose="020B0603020202020204" pitchFamily="34" charset="0"/>
              </a:rPr>
              <a:t>      "root": "",</a:t>
            </a:r>
          </a:p>
          <a:p>
            <a:pPr marL="0" indent="0">
              <a:buNone/>
            </a:pPr>
            <a:r>
              <a:rPr lang="en-US" sz="3800" dirty="0">
                <a:solidFill>
                  <a:srgbClr val="002060"/>
                </a:solidFill>
                <a:latin typeface="Trebuchet MS" panose="020B0603020202020204" pitchFamily="34" charset="0"/>
              </a:rPr>
              <a:t>      "sourceRoot": "src",</a:t>
            </a:r>
          </a:p>
          <a:p>
            <a:pPr marL="0" indent="0">
              <a:buNone/>
            </a:pPr>
            <a:r>
              <a:rPr lang="en-US" sz="3800" dirty="0">
                <a:solidFill>
                  <a:srgbClr val="002060"/>
                </a:solidFill>
                <a:latin typeface="Trebuchet MS" panose="020B0603020202020204" pitchFamily="34" charset="0"/>
              </a:rPr>
              <a:t>      "prefix": "app",</a:t>
            </a:r>
          </a:p>
          <a:p>
            <a:pPr marL="0" indent="0">
              <a:buNone/>
            </a:pPr>
            <a:r>
              <a:rPr lang="en-US" sz="3800" dirty="0">
                <a:solidFill>
                  <a:srgbClr val="002060"/>
                </a:solidFill>
                <a:latin typeface="Trebuchet MS" panose="020B0603020202020204" pitchFamily="34" charset="0"/>
              </a:rPr>
              <a:t>      "architect": {</a:t>
            </a:r>
          </a:p>
          <a:p>
            <a:pPr marL="0" indent="0">
              <a:buNone/>
            </a:pPr>
            <a:r>
              <a:rPr lang="en-US" sz="3800" dirty="0">
                <a:solidFill>
                  <a:srgbClr val="002060"/>
                </a:solidFill>
                <a:latin typeface="Trebuchet MS" panose="020B0603020202020204" pitchFamily="34" charset="0"/>
              </a:rPr>
              <a:t>        "build": {</a:t>
            </a:r>
          </a:p>
          <a:p>
            <a:pPr marL="0" indent="0">
              <a:buNone/>
            </a:pPr>
            <a:r>
              <a:rPr lang="en-US" sz="3800" dirty="0">
                <a:solidFill>
                  <a:srgbClr val="002060"/>
                </a:solidFill>
                <a:latin typeface="Trebuchet MS" panose="020B0603020202020204" pitchFamily="34" charset="0"/>
              </a:rPr>
              <a:t>          "builder": "@angular-devkit/build-angular:browser",</a:t>
            </a:r>
          </a:p>
          <a:p>
            <a:pPr marL="0" indent="0">
              <a:buNone/>
            </a:pPr>
            <a:r>
              <a:rPr lang="en-US" sz="3800" dirty="0">
                <a:solidFill>
                  <a:srgbClr val="002060"/>
                </a:solidFill>
                <a:latin typeface="Trebuchet MS" panose="020B0603020202020204" pitchFamily="34" charset="0"/>
              </a:rPr>
              <a:t>          "options": {</a:t>
            </a:r>
          </a:p>
          <a:p>
            <a:pPr marL="0" indent="0">
              <a:buNone/>
            </a:pPr>
            <a:r>
              <a:rPr lang="en-US" sz="3800" dirty="0">
                <a:solidFill>
                  <a:srgbClr val="002060"/>
                </a:solidFill>
                <a:latin typeface="Trebuchet MS" panose="020B0603020202020204" pitchFamily="34" charset="0"/>
              </a:rPr>
              <a:t>            "outputPath": "dist/my-app",</a:t>
            </a:r>
          </a:p>
          <a:p>
            <a:pPr marL="0" indent="0">
              <a:buNone/>
            </a:pPr>
            <a:r>
              <a:rPr lang="en-US" sz="3800" dirty="0">
                <a:solidFill>
                  <a:srgbClr val="002060"/>
                </a:solidFill>
                <a:latin typeface="Trebuchet MS" panose="020B0603020202020204" pitchFamily="34" charset="0"/>
              </a:rPr>
              <a:t>            "index": "src/index.html",</a:t>
            </a:r>
          </a:p>
          <a:p>
            <a:pPr marL="0" indent="0">
              <a:buNone/>
            </a:pPr>
            <a:r>
              <a:rPr lang="en-US" sz="3800" dirty="0">
                <a:solidFill>
                  <a:srgbClr val="002060"/>
                </a:solidFill>
                <a:latin typeface="Trebuchet MS" panose="020B0603020202020204" pitchFamily="34" charset="0"/>
              </a:rPr>
              <a:t>            "main": "src/main.ts",</a:t>
            </a:r>
          </a:p>
          <a:p>
            <a:pPr marL="0" indent="0">
              <a:buNone/>
            </a:pPr>
            <a:r>
              <a:rPr lang="en-US" sz="3800" dirty="0">
                <a:solidFill>
                  <a:srgbClr val="002060"/>
                </a:solidFill>
                <a:latin typeface="Trebuchet MS" panose="020B0603020202020204" pitchFamily="34" charset="0"/>
              </a:rPr>
              <a:t>            "scripts": []</a:t>
            </a:r>
          </a:p>
          <a:p>
            <a:pPr marL="0" indent="0">
              <a:buNone/>
            </a:pPr>
            <a:r>
              <a:rPr lang="en-US" sz="3800" dirty="0">
                <a:solidFill>
                  <a:srgbClr val="002060"/>
                </a:solidFill>
                <a:latin typeface="Trebuchet MS" panose="020B0603020202020204" pitchFamily="34" charset="0"/>
              </a:rPr>
              <a:t>          },</a:t>
            </a: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6080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main.ts (Application entry point)</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marL="0" indent="0">
              <a:buNone/>
            </a:pPr>
            <a:r>
              <a:rPr lang="en-US" sz="1800" dirty="0">
                <a:solidFill>
                  <a:srgbClr val="002060"/>
                </a:solidFill>
                <a:latin typeface="Trebuchet MS" panose="020B0603020202020204" pitchFamily="34" charset="0"/>
              </a:rPr>
              <a:t>import { </a:t>
            </a:r>
            <a:r>
              <a:rPr lang="en-US" sz="1800" dirty="0" err="1">
                <a:solidFill>
                  <a:srgbClr val="002060"/>
                </a:solidFill>
                <a:latin typeface="Trebuchet MS" panose="020B0603020202020204" pitchFamily="34" charset="0"/>
              </a:rPr>
              <a:t>enableProdMode</a:t>
            </a:r>
            <a:r>
              <a:rPr lang="en-US" sz="1800" dirty="0">
                <a:solidFill>
                  <a:srgbClr val="002060"/>
                </a:solidFill>
                <a:latin typeface="Trebuchet MS" panose="020B0603020202020204" pitchFamily="34" charset="0"/>
              </a:rPr>
              <a:t> } from '@angular/core';</a:t>
            </a:r>
          </a:p>
          <a:p>
            <a:pPr marL="0" indent="0">
              <a:lnSpc>
                <a:spcPct val="100000"/>
              </a:lnSpc>
              <a:spcBef>
                <a:spcPts val="0"/>
              </a:spcBef>
              <a:buNone/>
            </a:pPr>
            <a:r>
              <a:rPr lang="en-US" sz="1800" dirty="0">
                <a:solidFill>
                  <a:srgbClr val="002060"/>
                </a:solidFill>
                <a:latin typeface="Trebuchet MS" panose="020B0603020202020204" pitchFamily="34" charset="0"/>
              </a:rPr>
              <a:t>import { platformBrowserDynamic } from '@angular/platform-browser-dynamic';</a:t>
            </a:r>
            <a:br>
              <a:rPr lang="en-US" sz="1800" dirty="0">
                <a:solidFill>
                  <a:srgbClr val="002060"/>
                </a:solidFill>
                <a:latin typeface="Trebuchet MS" panose="020B0603020202020204" pitchFamily="34" charset="0"/>
              </a:rPr>
            </a:br>
            <a:r>
              <a:rPr lang="en-US" sz="1800" dirty="0">
                <a:solidFill>
                  <a:srgbClr val="002060"/>
                </a:solidFill>
                <a:latin typeface="Trebuchet MS" panose="020B0603020202020204" pitchFamily="34" charset="0"/>
              </a:rPr>
              <a:t>import { AppModule } from './app/</a:t>
            </a:r>
            <a:r>
              <a:rPr lang="en-US" sz="1800" dirty="0" err="1">
                <a:solidFill>
                  <a:srgbClr val="002060"/>
                </a:solidFill>
                <a:latin typeface="Trebuchet MS" panose="020B0603020202020204" pitchFamily="34" charset="0"/>
              </a:rPr>
              <a:t>app.module</a:t>
            </a:r>
            <a:r>
              <a:rPr lang="en-US" sz="1800" dirty="0">
                <a:solidFill>
                  <a:srgbClr val="002060"/>
                </a:solidFill>
                <a:latin typeface="Trebuchet MS" panose="020B0603020202020204" pitchFamily="34" charset="0"/>
              </a:rPr>
              <a:t>';</a:t>
            </a:r>
          </a:p>
          <a:p>
            <a:pPr marL="0" indent="0">
              <a:buNone/>
            </a:pPr>
            <a:r>
              <a:rPr lang="en-US" sz="1800" dirty="0">
                <a:solidFill>
                  <a:srgbClr val="002060"/>
                </a:solidFill>
                <a:latin typeface="Trebuchet MS" panose="020B0603020202020204" pitchFamily="34" charset="0"/>
              </a:rPr>
              <a:t>import { environment } from './environments/environment';</a:t>
            </a:r>
            <a:br>
              <a:rPr lang="en-US" sz="1800" dirty="0">
                <a:solidFill>
                  <a:srgbClr val="002060"/>
                </a:solidFill>
                <a:latin typeface="Trebuchet MS" panose="020B0603020202020204" pitchFamily="34" charset="0"/>
              </a:rPr>
            </a:br>
            <a:r>
              <a:rPr lang="en-US" sz="1800" dirty="0">
                <a:solidFill>
                  <a:srgbClr val="002060"/>
                </a:solidFill>
                <a:latin typeface="Trebuchet MS" panose="020B0603020202020204" pitchFamily="34" charset="0"/>
              </a:rPr>
              <a:t>if (</a:t>
            </a:r>
            <a:r>
              <a:rPr lang="en-US" sz="1800" dirty="0" err="1">
                <a:solidFill>
                  <a:srgbClr val="002060"/>
                </a:solidFill>
                <a:latin typeface="Trebuchet MS" panose="020B0603020202020204" pitchFamily="34" charset="0"/>
              </a:rPr>
              <a:t>environment.production</a:t>
            </a:r>
            <a:r>
              <a:rPr lang="en-US" sz="1800" dirty="0">
                <a:solidFill>
                  <a:srgbClr val="002060"/>
                </a:solidFill>
                <a:latin typeface="Trebuchet MS" panose="020B0603020202020204" pitchFamily="34" charset="0"/>
              </a:rPr>
              <a:t>) {</a:t>
            </a:r>
          </a:p>
          <a:p>
            <a:pPr marL="0" indent="0">
              <a:buNone/>
            </a:pPr>
            <a:r>
              <a:rPr lang="en-US" sz="1800" dirty="0">
                <a:solidFill>
                  <a:srgbClr val="002060"/>
                </a:solidFill>
                <a:latin typeface="Trebuchet MS" panose="020B0603020202020204" pitchFamily="34" charset="0"/>
              </a:rPr>
              <a:t>  </a:t>
            </a:r>
            <a:r>
              <a:rPr lang="en-US" sz="1800" dirty="0" err="1">
                <a:solidFill>
                  <a:srgbClr val="002060"/>
                </a:solidFill>
                <a:latin typeface="Trebuchet MS" panose="020B0603020202020204" pitchFamily="34" charset="0"/>
              </a:rPr>
              <a:t>enableProdMode</a:t>
            </a:r>
            <a:r>
              <a:rPr lang="en-US" sz="1800" dirty="0">
                <a:solidFill>
                  <a:srgbClr val="002060"/>
                </a:solidFill>
                <a:latin typeface="Trebuchet MS" panose="020B0603020202020204" pitchFamily="34" charset="0"/>
              </a:rPr>
              <a:t>();</a:t>
            </a:r>
          </a:p>
          <a:p>
            <a:pPr marL="0" indent="0">
              <a:buNone/>
            </a:pPr>
            <a:r>
              <a:rPr lang="en-US" sz="1800" dirty="0">
                <a:solidFill>
                  <a:srgbClr val="002060"/>
                </a:solidFill>
                <a:latin typeface="Trebuchet MS" panose="020B0603020202020204" pitchFamily="34" charset="0"/>
              </a:rPr>
              <a:t>}</a:t>
            </a:r>
            <a:br>
              <a:rPr lang="en-US" sz="1800" dirty="0">
                <a:solidFill>
                  <a:srgbClr val="002060"/>
                </a:solidFill>
                <a:latin typeface="Trebuchet MS" panose="020B0603020202020204" pitchFamily="34" charset="0"/>
              </a:rPr>
            </a:br>
            <a:r>
              <a:rPr lang="en-US" sz="1800" dirty="0">
                <a:solidFill>
                  <a:srgbClr val="002060"/>
                </a:solidFill>
                <a:latin typeface="Trebuchet MS" panose="020B0603020202020204" pitchFamily="34" charset="0"/>
              </a:rPr>
              <a:t>platformBrowserDynamic().bootstrapModule(AppModule)</a:t>
            </a:r>
          </a:p>
          <a:p>
            <a:pPr marL="0" indent="0">
              <a:buNone/>
            </a:pPr>
            <a:r>
              <a:rPr lang="en-US" sz="1800" dirty="0">
                <a:solidFill>
                  <a:srgbClr val="002060"/>
                </a:solidFill>
                <a:latin typeface="Trebuchet MS" panose="020B0603020202020204" pitchFamily="34" charset="0"/>
              </a:rPr>
              <a:t>  .catch(err =&gt; </a:t>
            </a:r>
            <a:r>
              <a:rPr lang="en-US" sz="1800" dirty="0" err="1">
                <a:solidFill>
                  <a:srgbClr val="002060"/>
                </a:solidFill>
                <a:latin typeface="Trebuchet MS" panose="020B0603020202020204" pitchFamily="34" charset="0"/>
              </a:rPr>
              <a:t>console.error</a:t>
            </a:r>
            <a:r>
              <a:rPr lang="en-US" sz="1800" dirty="0">
                <a:solidFill>
                  <a:srgbClr val="002060"/>
                </a:solidFill>
                <a:latin typeface="Trebuchet MS" panose="020B0603020202020204" pitchFamily="34" charset="0"/>
              </a:rPr>
              <a:t>(err));</a:t>
            </a:r>
          </a:p>
          <a:p>
            <a:pPr marL="0" indent="0">
              <a:buNone/>
            </a:pPr>
            <a:endParaRPr lang="en-US" sz="1800" dirty="0">
              <a:solidFill>
                <a:srgbClr val="002060"/>
              </a:solidFill>
              <a:latin typeface="Trebuchet MS" panose="020B0603020202020204" pitchFamily="34" charset="0"/>
            </a:endParaRPr>
          </a:p>
          <a:p>
            <a:pPr>
              <a:buFont typeface="Wingdings" panose="05000000000000000000" pitchFamily="2" charset="2"/>
              <a:buChar char="ü"/>
            </a:pPr>
            <a:r>
              <a:rPr lang="en-US" sz="1800" dirty="0">
                <a:solidFill>
                  <a:srgbClr val="FF0000"/>
                </a:solidFill>
                <a:latin typeface="Trebuchet MS" panose="020B0603020202020204" pitchFamily="34" charset="0"/>
              </a:rPr>
              <a:t>This line imports the module </a:t>
            </a:r>
            <a:r>
              <a:rPr lang="en-US" sz="1800" b="1" dirty="0">
                <a:solidFill>
                  <a:srgbClr val="C00000"/>
                </a:solidFill>
                <a:latin typeface="Trebuchet MS" panose="020B0603020202020204" pitchFamily="34" charset="0"/>
              </a:rPr>
              <a:t>platformBrowserDynamic</a:t>
            </a:r>
            <a:r>
              <a:rPr lang="en-US" sz="1800" dirty="0">
                <a:solidFill>
                  <a:srgbClr val="FF0000"/>
                </a:solidFill>
                <a:latin typeface="Trebuchet MS" panose="020B0603020202020204" pitchFamily="34" charset="0"/>
              </a:rPr>
              <a:t> from the library@angular/platform-browser-dynamic.</a:t>
            </a:r>
          </a:p>
          <a:p>
            <a:pPr marL="0" indent="0">
              <a:buNone/>
            </a:pPr>
            <a:endParaRPr lang="en-US" sz="1800" dirty="0">
              <a:solidFill>
                <a:srgbClr val="FF0000"/>
              </a:solidFill>
              <a:latin typeface="Trebuchet MS" panose="020B0603020202020204" pitchFamily="34" charset="0"/>
            </a:endParaRP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462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What is platformBrowserDynamic</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PlatformBrowserDynamic is the module, which is responsible for loading the Angular application in the desktop browser.</a:t>
            </a:r>
          </a:p>
          <a:p>
            <a:pPr>
              <a:buFont typeface="Wingdings" panose="05000000000000000000" pitchFamily="2" charset="2"/>
              <a:buChar char="ü"/>
            </a:pPr>
            <a:r>
              <a:rPr lang="en-US" sz="1800" dirty="0">
                <a:solidFill>
                  <a:srgbClr val="002060"/>
                </a:solidFill>
                <a:latin typeface="Trebuchet MS" panose="020B0603020202020204" pitchFamily="34" charset="0"/>
              </a:rPr>
              <a:t>The Angular Applications can be bootstrapped in many ways and in many platforms. For example, we can load our application in a Desktop Browser or in a mobile device with Ionic or NativeScript.</a:t>
            </a:r>
          </a:p>
          <a:p>
            <a:pPr>
              <a:buFont typeface="Wingdings" panose="05000000000000000000" pitchFamily="2" charset="2"/>
              <a:buChar char="ü"/>
            </a:pPr>
            <a:r>
              <a:rPr lang="en-US" sz="1800" dirty="0">
                <a:solidFill>
                  <a:srgbClr val="002060"/>
                </a:solidFill>
                <a:latin typeface="Trebuchet MS" panose="020B0603020202020204" pitchFamily="34" charset="0"/>
              </a:rPr>
              <a:t>If you are using the nativescript, then you will be using platformNativeScriptDynamic from nativescript-angular/platform library and will be calling platformNativeScriptDynamic().bootstrapModule(AppModule). </a:t>
            </a:r>
          </a:p>
          <a:p>
            <a:pPr>
              <a:buFont typeface="Wingdings" panose="05000000000000000000" pitchFamily="2" charset="2"/>
              <a:buChar char="ü"/>
            </a:pPr>
            <a:r>
              <a:rPr lang="en-US" sz="1800" dirty="0">
                <a:solidFill>
                  <a:srgbClr val="002060"/>
                </a:solidFill>
                <a:latin typeface="Trebuchet MS" panose="020B0603020202020204" pitchFamily="34" charset="0"/>
              </a:rPr>
              <a:t>If you are using the nativescript, then you will be using platformNativeScriptDynamic from nativescript-angular/platform library and will be calling platformNativeScriptDynamic().bootstrapModule(AppModule). </a:t>
            </a: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6111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What is AppModule </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fontAlgn="base">
              <a:buFont typeface="Wingdings" panose="05000000000000000000" pitchFamily="2" charset="2"/>
              <a:buChar char="ü"/>
            </a:pPr>
            <a:r>
              <a:rPr lang="en-US" sz="1800" dirty="0">
                <a:solidFill>
                  <a:srgbClr val="002060"/>
                </a:solidFill>
                <a:latin typeface="Trebuchet MS" panose="020B0603020202020204" pitchFamily="34" charset="0"/>
              </a:rPr>
              <a:t>The AppModule is the Root Module of the app. </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 Angular applications are organized as modules. </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Every application built in Angular must have at least one module. </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 module, which is loaded first when the application is loaded is called a root module. The below line imports AppModule. </a:t>
            </a:r>
          </a:p>
          <a:p>
            <a:pPr marL="0" indent="0" fontAlgn="base">
              <a:buNone/>
            </a:pPr>
            <a:r>
              <a:rPr lang="en-US" sz="1800" dirty="0">
                <a:solidFill>
                  <a:srgbClr val="002060"/>
                </a:solidFill>
                <a:latin typeface="Trebuchet MS" panose="020B0603020202020204" pitchFamily="34" charset="0"/>
              </a:rPr>
              <a:t>		</a:t>
            </a:r>
            <a:r>
              <a:rPr lang="en-US" sz="1800" dirty="0">
                <a:solidFill>
                  <a:srgbClr val="FF0000"/>
                </a:solidFill>
                <a:latin typeface="Trebuchet MS" panose="020B0603020202020204" pitchFamily="34" charset="0"/>
              </a:rPr>
              <a:t>import { AppModule } from './app/app.module’;</a:t>
            </a:r>
          </a:p>
          <a:p>
            <a:pPr marL="0" indent="0" fontAlgn="base">
              <a:buNone/>
            </a:pPr>
            <a:endParaRPr lang="en-US" sz="1800" dirty="0">
              <a:solidFill>
                <a:srgbClr val="002060"/>
              </a:solidFill>
              <a:latin typeface="Trebuchet MS" panose="020B0603020202020204" pitchFamily="34" charset="0"/>
            </a:endParaRP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 platformBrowserDynamic loads the root module by invoking the bootstrapModule and giving it the reference to our Root module i.e AppModule</a:t>
            </a:r>
          </a:p>
          <a:p>
            <a:pPr marL="0" indent="0">
              <a:buNone/>
            </a:pPr>
            <a:r>
              <a:rPr lang="en-US" sz="1800" dirty="0">
                <a:solidFill>
                  <a:srgbClr val="002060"/>
                </a:solidFill>
                <a:latin typeface="Trebuchet MS" panose="020B0603020202020204" pitchFamily="34" charset="0"/>
              </a:rPr>
              <a:t>		</a:t>
            </a:r>
            <a:r>
              <a:rPr lang="en-US" sz="1800" dirty="0">
                <a:solidFill>
                  <a:srgbClr val="FF0000"/>
                </a:solidFill>
                <a:latin typeface="Trebuchet MS" panose="020B0603020202020204" pitchFamily="34" charset="0"/>
              </a:rPr>
              <a:t>platformBrowserDynamic().bootstrapModule(AppModule)</a:t>
            </a:r>
          </a:p>
          <a:p>
            <a:pPr marL="0" indent="0">
              <a:buNone/>
            </a:pPr>
            <a:r>
              <a:rPr lang="en-US" sz="1800" dirty="0">
                <a:solidFill>
                  <a:srgbClr val="FF0000"/>
                </a:solidFill>
                <a:latin typeface="Trebuchet MS" panose="020B0603020202020204" pitchFamily="34" charset="0"/>
              </a:rPr>
              <a:t>  		.catch(err =&gt; </a:t>
            </a:r>
            <a:r>
              <a:rPr lang="en-US" sz="1800" dirty="0" err="1">
                <a:solidFill>
                  <a:srgbClr val="FF0000"/>
                </a:solidFill>
                <a:latin typeface="Trebuchet MS" panose="020B0603020202020204" pitchFamily="34" charset="0"/>
              </a:rPr>
              <a:t>console.error</a:t>
            </a:r>
            <a:r>
              <a:rPr lang="en-US" sz="1800" dirty="0">
                <a:solidFill>
                  <a:srgbClr val="FF0000"/>
                </a:solidFill>
                <a:latin typeface="Trebuchet MS" panose="020B0603020202020204" pitchFamily="34" charset="0"/>
              </a:rPr>
              <a:t>(err));</a:t>
            </a:r>
          </a:p>
          <a:p>
            <a:pPr marL="0" indent="0" fontAlgn="base">
              <a:buNone/>
            </a:pPr>
            <a:endParaRPr lang="en-US" sz="1800" dirty="0">
              <a:solidFill>
                <a:srgbClr val="FF0000"/>
              </a:solidFill>
              <a:latin typeface="Trebuchet MS" panose="020B0603020202020204" pitchFamily="34" charset="0"/>
            </a:endParaRPr>
          </a:p>
          <a:p>
            <a:pPr fontAlgn="base"/>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466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What is Root Module</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The angular bootstrapper loads our root module AppModule. </a:t>
            </a:r>
          </a:p>
          <a:p>
            <a:pPr>
              <a:buFont typeface="Wingdings" panose="05000000000000000000" pitchFamily="2" charset="2"/>
              <a:buChar char="ü"/>
            </a:pPr>
            <a:r>
              <a:rPr lang="en-US" sz="1800" dirty="0">
                <a:solidFill>
                  <a:srgbClr val="002060"/>
                </a:solidFill>
                <a:latin typeface="Trebuchet MS" panose="020B0603020202020204" pitchFamily="34" charset="0"/>
              </a:rPr>
              <a:t>The AppModule is located under the folder src/app. </a:t>
            </a:r>
          </a:p>
          <a:p>
            <a:pPr>
              <a:buFont typeface="Wingdings" panose="05000000000000000000" pitchFamily="2" charset="2"/>
              <a:buChar char="ü"/>
            </a:pPr>
            <a:r>
              <a:rPr lang="en-US" sz="1800" dirty="0">
                <a:solidFill>
                  <a:srgbClr val="002060"/>
                </a:solidFill>
                <a:latin typeface="Trebuchet MS" panose="020B0603020202020204" pitchFamily="34" charset="0"/>
              </a:rPr>
              <a:t>The code of our Root module is shown below</a:t>
            </a:r>
          </a:p>
          <a:p>
            <a:pPr marL="0" indent="0">
              <a:buNone/>
            </a:pPr>
            <a:br>
              <a:rPr lang="en-US" dirty="0"/>
            </a:br>
            <a:endParaRPr lang="en-US" dirty="0"/>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7466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app.module </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marL="0" indent="0">
              <a:spcBef>
                <a:spcPts val="0"/>
              </a:spcBef>
              <a:buNone/>
            </a:pPr>
            <a:r>
              <a:rPr lang="en-US" sz="1800" dirty="0">
                <a:solidFill>
                  <a:srgbClr val="002060"/>
                </a:solidFill>
                <a:latin typeface="Trebuchet MS" panose="020B0603020202020204" pitchFamily="34" charset="0"/>
              </a:rPr>
              <a:t>import { NgModule } from '@angular/core';</a:t>
            </a:r>
          </a:p>
          <a:p>
            <a:pPr marL="0" indent="0">
              <a:spcBef>
                <a:spcPts val="0"/>
              </a:spcBef>
              <a:buNone/>
            </a:pPr>
            <a:r>
              <a:rPr lang="en-US" sz="1800" dirty="0">
                <a:solidFill>
                  <a:srgbClr val="002060"/>
                </a:solidFill>
                <a:latin typeface="Trebuchet MS" panose="020B0603020202020204" pitchFamily="34" charset="0"/>
              </a:rPr>
              <a:t>import { </a:t>
            </a:r>
            <a:r>
              <a:rPr lang="en-US" sz="1800" dirty="0" err="1">
                <a:solidFill>
                  <a:srgbClr val="002060"/>
                </a:solidFill>
                <a:latin typeface="Trebuchet MS" panose="020B0603020202020204" pitchFamily="34" charset="0"/>
              </a:rPr>
              <a:t>BrowserModule</a:t>
            </a:r>
            <a:r>
              <a:rPr lang="en-US" sz="1800" dirty="0">
                <a:solidFill>
                  <a:srgbClr val="002060"/>
                </a:solidFill>
                <a:latin typeface="Trebuchet MS" panose="020B0603020202020204" pitchFamily="34" charset="0"/>
              </a:rPr>
              <a:t> } from '@angular/platform-browser';</a:t>
            </a:r>
          </a:p>
          <a:p>
            <a:pPr marL="0" indent="0">
              <a:spcBef>
                <a:spcPts val="0"/>
              </a:spcBef>
              <a:buNone/>
            </a:pPr>
            <a:br>
              <a:rPr lang="en-US" sz="1800" dirty="0">
                <a:solidFill>
                  <a:srgbClr val="002060"/>
                </a:solidFill>
                <a:latin typeface="Trebuchet MS" panose="020B0603020202020204" pitchFamily="34" charset="0"/>
              </a:rPr>
            </a:br>
            <a:r>
              <a:rPr lang="en-US" sz="1800" dirty="0">
                <a:solidFill>
                  <a:srgbClr val="002060"/>
                </a:solidFill>
                <a:latin typeface="Trebuchet MS" panose="020B0603020202020204" pitchFamily="34" charset="0"/>
              </a:rPr>
              <a:t>import { </a:t>
            </a:r>
            <a:r>
              <a:rPr lang="en-US" sz="1800" dirty="0" err="1">
                <a:solidFill>
                  <a:srgbClr val="002060"/>
                </a:solidFill>
                <a:latin typeface="Trebuchet MS" panose="020B0603020202020204" pitchFamily="34" charset="0"/>
              </a:rPr>
              <a:t>AppRoutingModule</a:t>
            </a:r>
            <a:r>
              <a:rPr lang="en-US" sz="1800" dirty="0">
                <a:solidFill>
                  <a:srgbClr val="002060"/>
                </a:solidFill>
                <a:latin typeface="Trebuchet MS" panose="020B0603020202020204" pitchFamily="34" charset="0"/>
              </a:rPr>
              <a:t> } from './app-</a:t>
            </a:r>
            <a:r>
              <a:rPr lang="en-US" sz="1800" dirty="0" err="1">
                <a:solidFill>
                  <a:srgbClr val="002060"/>
                </a:solidFill>
                <a:latin typeface="Trebuchet MS" panose="020B0603020202020204" pitchFamily="34" charset="0"/>
              </a:rPr>
              <a:t>routing.module</a:t>
            </a:r>
            <a:r>
              <a:rPr lang="en-US" sz="1800" dirty="0">
                <a:solidFill>
                  <a:srgbClr val="002060"/>
                </a:solidFill>
                <a:latin typeface="Trebuchet MS" panose="020B0603020202020204" pitchFamily="34" charset="0"/>
              </a:rPr>
              <a:t>';</a:t>
            </a:r>
          </a:p>
          <a:p>
            <a:pPr marL="0" indent="0">
              <a:spcBef>
                <a:spcPts val="0"/>
              </a:spcBef>
              <a:buNone/>
            </a:pPr>
            <a:r>
              <a:rPr lang="en-US" sz="1800" dirty="0">
                <a:solidFill>
                  <a:srgbClr val="002060"/>
                </a:solidFill>
                <a:latin typeface="Trebuchet MS" panose="020B0603020202020204" pitchFamily="34" charset="0"/>
              </a:rPr>
              <a:t>import { AppComponent } from './</a:t>
            </a:r>
            <a:r>
              <a:rPr lang="en-US" sz="1800" dirty="0" err="1">
                <a:solidFill>
                  <a:srgbClr val="002060"/>
                </a:solidFill>
                <a:latin typeface="Trebuchet MS" panose="020B0603020202020204" pitchFamily="34" charset="0"/>
              </a:rPr>
              <a:t>app.component</a:t>
            </a:r>
            <a:r>
              <a:rPr lang="en-US" sz="1800" dirty="0">
                <a:solidFill>
                  <a:srgbClr val="002060"/>
                </a:solidFill>
                <a:latin typeface="Trebuchet MS" panose="020B0603020202020204" pitchFamily="34" charset="0"/>
              </a:rPr>
              <a:t>';</a:t>
            </a:r>
          </a:p>
          <a:p>
            <a:pPr marL="0" indent="0">
              <a:spcBef>
                <a:spcPts val="0"/>
              </a:spcBef>
              <a:buNone/>
            </a:pPr>
            <a:br>
              <a:rPr lang="en-US" sz="1800" dirty="0">
                <a:solidFill>
                  <a:srgbClr val="002060"/>
                </a:solidFill>
                <a:latin typeface="Trebuchet MS" panose="020B0603020202020204" pitchFamily="34" charset="0"/>
              </a:rPr>
            </a:br>
            <a:r>
              <a:rPr lang="en-US" sz="1800" dirty="0">
                <a:solidFill>
                  <a:srgbClr val="002060"/>
                </a:solidFill>
                <a:latin typeface="Trebuchet MS" panose="020B0603020202020204" pitchFamily="34" charset="0"/>
              </a:rPr>
              <a:t>@NgModule({</a:t>
            </a:r>
          </a:p>
          <a:p>
            <a:pPr marL="0" indent="0">
              <a:spcBef>
                <a:spcPts val="0"/>
              </a:spcBef>
              <a:buNone/>
            </a:pPr>
            <a:r>
              <a:rPr lang="en-US" sz="1800" dirty="0">
                <a:solidFill>
                  <a:srgbClr val="002060"/>
                </a:solidFill>
                <a:latin typeface="Trebuchet MS" panose="020B0603020202020204" pitchFamily="34" charset="0"/>
              </a:rPr>
              <a:t>  declarations: [</a:t>
            </a:r>
          </a:p>
          <a:p>
            <a:pPr marL="0" indent="0">
              <a:spcBef>
                <a:spcPts val="0"/>
              </a:spcBef>
              <a:buNone/>
            </a:pPr>
            <a:r>
              <a:rPr lang="en-US" sz="1800" dirty="0">
                <a:solidFill>
                  <a:srgbClr val="002060"/>
                </a:solidFill>
                <a:latin typeface="Trebuchet MS" panose="020B0603020202020204" pitchFamily="34" charset="0"/>
              </a:rPr>
              <a:t>    AppComponent</a:t>
            </a:r>
          </a:p>
          <a:p>
            <a:pPr marL="0" indent="0">
              <a:spcBef>
                <a:spcPts val="0"/>
              </a:spcBef>
              <a:buNone/>
            </a:pPr>
            <a:r>
              <a:rPr lang="en-US" sz="1800" dirty="0">
                <a:solidFill>
                  <a:srgbClr val="002060"/>
                </a:solidFill>
                <a:latin typeface="Trebuchet MS" panose="020B0603020202020204" pitchFamily="34" charset="0"/>
              </a:rPr>
              <a:t>  ],</a:t>
            </a:r>
          </a:p>
          <a:p>
            <a:pPr marL="0" indent="0">
              <a:spcBef>
                <a:spcPts val="0"/>
              </a:spcBef>
              <a:buNone/>
            </a:pPr>
            <a:r>
              <a:rPr lang="en-US" sz="1800" dirty="0">
                <a:solidFill>
                  <a:srgbClr val="002060"/>
                </a:solidFill>
                <a:latin typeface="Trebuchet MS" panose="020B0603020202020204" pitchFamily="34" charset="0"/>
              </a:rPr>
              <a:t>  imports: [</a:t>
            </a:r>
          </a:p>
          <a:p>
            <a:pPr marL="0" indent="0">
              <a:spcBef>
                <a:spcPts val="0"/>
              </a:spcBef>
              <a:buNone/>
            </a:pPr>
            <a:r>
              <a:rPr lang="en-US" sz="1800" dirty="0">
                <a:solidFill>
                  <a:srgbClr val="002060"/>
                </a:solidFill>
                <a:latin typeface="Trebuchet MS" panose="020B0603020202020204" pitchFamily="34" charset="0"/>
              </a:rPr>
              <a:t>    </a:t>
            </a:r>
            <a:r>
              <a:rPr lang="en-US" sz="1800" dirty="0" err="1">
                <a:solidFill>
                  <a:srgbClr val="002060"/>
                </a:solidFill>
                <a:latin typeface="Trebuchet MS" panose="020B0603020202020204" pitchFamily="34" charset="0"/>
              </a:rPr>
              <a:t>BrowserModule</a:t>
            </a:r>
            <a:r>
              <a:rPr lang="en-US" sz="1800" dirty="0">
                <a:solidFill>
                  <a:srgbClr val="002060"/>
                </a:solidFill>
                <a:latin typeface="Trebuchet MS" panose="020B0603020202020204" pitchFamily="34" charset="0"/>
              </a:rPr>
              <a:t>,</a:t>
            </a:r>
          </a:p>
          <a:p>
            <a:pPr marL="0" indent="0">
              <a:spcBef>
                <a:spcPts val="0"/>
              </a:spcBef>
              <a:buNone/>
            </a:pPr>
            <a:r>
              <a:rPr lang="en-US" sz="1800" dirty="0">
                <a:solidFill>
                  <a:srgbClr val="002060"/>
                </a:solidFill>
                <a:latin typeface="Trebuchet MS" panose="020B0603020202020204" pitchFamily="34" charset="0"/>
              </a:rPr>
              <a:t>    </a:t>
            </a:r>
            <a:r>
              <a:rPr lang="en-US" sz="1800" dirty="0" err="1">
                <a:solidFill>
                  <a:srgbClr val="002060"/>
                </a:solidFill>
                <a:latin typeface="Trebuchet MS" panose="020B0603020202020204" pitchFamily="34" charset="0"/>
              </a:rPr>
              <a:t>AppRoutingModule</a:t>
            </a:r>
            <a:endParaRPr lang="en-US" sz="1800" dirty="0">
              <a:solidFill>
                <a:srgbClr val="002060"/>
              </a:solidFill>
              <a:latin typeface="Trebuchet MS" panose="020B0603020202020204" pitchFamily="34" charset="0"/>
            </a:endParaRPr>
          </a:p>
          <a:p>
            <a:pPr marL="0" indent="0">
              <a:spcBef>
                <a:spcPts val="0"/>
              </a:spcBef>
              <a:buNone/>
            </a:pPr>
            <a:r>
              <a:rPr lang="en-US" sz="1800" dirty="0">
                <a:solidFill>
                  <a:srgbClr val="002060"/>
                </a:solidFill>
                <a:latin typeface="Trebuchet MS" panose="020B0603020202020204" pitchFamily="34" charset="0"/>
              </a:rPr>
              <a:t>  ],</a:t>
            </a:r>
          </a:p>
          <a:p>
            <a:pPr marL="0" indent="0">
              <a:spcBef>
                <a:spcPts val="0"/>
              </a:spcBef>
              <a:buNone/>
            </a:pPr>
            <a:r>
              <a:rPr lang="en-US" sz="1800" dirty="0">
                <a:solidFill>
                  <a:srgbClr val="002060"/>
                </a:solidFill>
                <a:latin typeface="Trebuchet MS" panose="020B0603020202020204" pitchFamily="34" charset="0"/>
              </a:rPr>
              <a:t>  providers: [],</a:t>
            </a:r>
          </a:p>
          <a:p>
            <a:pPr marL="0" indent="0">
              <a:spcBef>
                <a:spcPts val="0"/>
              </a:spcBef>
              <a:buNone/>
            </a:pPr>
            <a:r>
              <a:rPr lang="en-US" sz="1800" dirty="0">
                <a:solidFill>
                  <a:srgbClr val="002060"/>
                </a:solidFill>
                <a:latin typeface="Trebuchet MS" panose="020B0603020202020204" pitchFamily="34" charset="0"/>
              </a:rPr>
              <a:t>  bootstrap: [AppComponent]</a:t>
            </a:r>
          </a:p>
          <a:p>
            <a:pPr marL="0" indent="0">
              <a:spcBef>
                <a:spcPts val="0"/>
              </a:spcBef>
              <a:buNone/>
            </a:pPr>
            <a:r>
              <a:rPr lang="en-US" sz="1800" dirty="0">
                <a:solidFill>
                  <a:srgbClr val="002060"/>
                </a:solidFill>
                <a:latin typeface="Trebuchet MS" panose="020B0603020202020204" pitchFamily="34" charset="0"/>
              </a:rPr>
              <a:t>})</a:t>
            </a:r>
          </a:p>
          <a:p>
            <a:pPr marL="0" indent="0">
              <a:spcBef>
                <a:spcPts val="0"/>
              </a:spcBef>
              <a:buNone/>
            </a:pPr>
            <a:r>
              <a:rPr lang="en-US" sz="1800" dirty="0">
                <a:solidFill>
                  <a:srgbClr val="002060"/>
                </a:solidFill>
                <a:latin typeface="Trebuchet MS" panose="020B0603020202020204" pitchFamily="34" charset="0"/>
              </a:rPr>
              <a:t>export class AppModule { }</a:t>
            </a:r>
          </a:p>
          <a:p>
            <a:pPr>
              <a:buFont typeface="Wingdings" panose="05000000000000000000" pitchFamily="2" charset="2"/>
              <a:buChar char="ü"/>
            </a:pPr>
            <a:r>
              <a:rPr lang="en-US" sz="1800" dirty="0">
                <a:solidFill>
                  <a:srgbClr val="FF0000"/>
                </a:solidFill>
                <a:latin typeface="Trebuchet MS" panose="020B0603020202020204" pitchFamily="34" charset="0"/>
              </a:rPr>
              <a:t>The root module must have at least one root component. The root component is loaded, when the module is loaded by the Angular.</a:t>
            </a: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054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Day 3 </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r>
              <a:rPr lang="en-US" sz="1800" dirty="0">
                <a:solidFill>
                  <a:srgbClr val="002060"/>
                </a:solidFill>
                <a:latin typeface="Trebuchet MS" panose="020B0603020202020204" pitchFamily="34" charset="0"/>
              </a:rPr>
              <a:t>Pipes, Services &amp; Dependency Injection</a:t>
            </a:r>
          </a:p>
          <a:p>
            <a:r>
              <a:rPr lang="en-US" sz="1800" dirty="0">
                <a:solidFill>
                  <a:srgbClr val="002060"/>
                </a:solidFill>
                <a:latin typeface="Trebuchet MS" panose="020B0603020202020204" pitchFamily="34" charset="0"/>
              </a:rPr>
              <a:t>In-built Pipes, Creating a Custom Pipes</a:t>
            </a:r>
          </a:p>
          <a:p>
            <a:r>
              <a:rPr lang="en-US" sz="1800" dirty="0">
                <a:solidFill>
                  <a:srgbClr val="002060"/>
                </a:solidFill>
                <a:latin typeface="Trebuchet MS" panose="020B0603020202020204" pitchFamily="34" charset="0"/>
              </a:rPr>
              <a:t>Services &amp; Dependency Injections</a:t>
            </a:r>
          </a:p>
          <a:p>
            <a:r>
              <a:rPr lang="en-US" sz="1800" dirty="0">
                <a:solidFill>
                  <a:srgbClr val="002060"/>
                </a:solidFill>
                <a:latin typeface="Trebuchet MS" panose="020B0603020202020204" pitchFamily="34" charset="0"/>
              </a:rPr>
              <a:t>Creating Data Service</a:t>
            </a:r>
          </a:p>
          <a:p>
            <a:r>
              <a:rPr lang="en-US" sz="1800" dirty="0">
                <a:solidFill>
                  <a:srgbClr val="002060"/>
                </a:solidFill>
                <a:latin typeface="Trebuchet MS" panose="020B0603020202020204" pitchFamily="34" charset="0"/>
              </a:rPr>
              <a:t>Understanding Hierarchical Injector</a:t>
            </a:r>
          </a:p>
          <a:p>
            <a:r>
              <a:rPr lang="en-US" sz="1800" dirty="0">
                <a:solidFill>
                  <a:srgbClr val="002060"/>
                </a:solidFill>
                <a:latin typeface="Trebuchet MS" panose="020B0603020202020204" pitchFamily="34" charset="0"/>
              </a:rPr>
              <a:t>Template-Driven and Reactive Forms</a:t>
            </a:r>
          </a:p>
          <a:p>
            <a:r>
              <a:rPr lang="en-US" sz="1800" dirty="0">
                <a:solidFill>
                  <a:srgbClr val="002060"/>
                </a:solidFill>
                <a:latin typeface="Trebuchet MS" panose="020B0603020202020204" pitchFamily="34" charset="0"/>
              </a:rPr>
              <a:t>Template-Driven vs Reactive Approach</a:t>
            </a:r>
          </a:p>
          <a:p>
            <a:r>
              <a:rPr lang="en-US" sz="1800" dirty="0">
                <a:solidFill>
                  <a:srgbClr val="002060"/>
                </a:solidFill>
                <a:latin typeface="Trebuchet MS" panose="020B0603020202020204" pitchFamily="34" charset="0"/>
              </a:rPr>
              <a:t>Understanding Form State</a:t>
            </a:r>
          </a:p>
          <a:p>
            <a:r>
              <a:rPr lang="en-US" sz="1800" dirty="0">
                <a:solidFill>
                  <a:srgbClr val="002060"/>
                </a:solidFill>
                <a:latin typeface="Trebuchet MS" panose="020B0603020202020204" pitchFamily="34" charset="0"/>
              </a:rPr>
              <a:t>Built-in Validate &amp; Using HTML5 Validation</a:t>
            </a:r>
          </a:p>
          <a:p>
            <a:r>
              <a:rPr lang="en-US" sz="1800" dirty="0">
                <a:solidFill>
                  <a:srgbClr val="002060"/>
                </a:solidFill>
                <a:latin typeface="Trebuchet MS" panose="020B0603020202020204" pitchFamily="34" charset="0"/>
              </a:rPr>
              <a:t>Grouping Form Controls</a:t>
            </a:r>
          </a:p>
          <a:p>
            <a:r>
              <a:rPr lang="en-US" sz="1800" dirty="0" err="1">
                <a:solidFill>
                  <a:srgbClr val="002060"/>
                </a:solidFill>
                <a:latin typeface="Trebuchet MS" panose="020B0603020202020204" pitchFamily="34" charset="0"/>
              </a:rPr>
              <a:t>FormGroup</a:t>
            </a:r>
            <a:r>
              <a:rPr lang="en-US" sz="1800" dirty="0">
                <a:solidFill>
                  <a:srgbClr val="002060"/>
                </a:solidFill>
                <a:latin typeface="Trebuchet MS" panose="020B0603020202020204" pitchFamily="34" charset="0"/>
              </a:rPr>
              <a:t>, </a:t>
            </a:r>
            <a:r>
              <a:rPr lang="en-US" sz="1800" dirty="0" err="1">
                <a:solidFill>
                  <a:srgbClr val="002060"/>
                </a:solidFill>
                <a:latin typeface="Trebuchet MS" panose="020B0603020202020204" pitchFamily="34" charset="0"/>
              </a:rPr>
              <a:t>FormControl</a:t>
            </a:r>
            <a:r>
              <a:rPr lang="en-US" sz="1800" dirty="0">
                <a:solidFill>
                  <a:srgbClr val="002060"/>
                </a:solidFill>
                <a:latin typeface="Trebuchet MS" panose="020B0603020202020204" pitchFamily="34" charset="0"/>
              </a:rPr>
              <a:t>, </a:t>
            </a:r>
            <a:r>
              <a:rPr lang="en-US" sz="1800" dirty="0" err="1">
                <a:solidFill>
                  <a:srgbClr val="002060"/>
                </a:solidFill>
                <a:latin typeface="Trebuchet MS" panose="020B0603020202020204" pitchFamily="34" charset="0"/>
              </a:rPr>
              <a:t>FormBuilder</a:t>
            </a:r>
            <a:endParaRPr lang="en-US" sz="1800" dirty="0">
              <a:solidFill>
                <a:srgbClr val="002060"/>
              </a:solidFill>
              <a:latin typeface="Trebuchet MS" panose="020B0603020202020204" pitchFamily="34" charset="0"/>
            </a:endParaRPr>
          </a:p>
          <a:p>
            <a:r>
              <a:rPr lang="en-US" sz="1800" dirty="0">
                <a:solidFill>
                  <a:srgbClr val="002060"/>
                </a:solidFill>
                <a:latin typeface="Trebuchet MS" panose="020B0603020202020204" pitchFamily="34" charset="0"/>
              </a:rPr>
              <a:t>Forms with Reactive Approach</a:t>
            </a:r>
          </a:p>
          <a:p>
            <a:r>
              <a:rPr lang="en-US" sz="1800" dirty="0">
                <a:solidFill>
                  <a:srgbClr val="002060"/>
                </a:solidFill>
                <a:latin typeface="Trebuchet MS" panose="020B0603020202020204" pitchFamily="34" charset="0"/>
              </a:rPr>
              <a:t>Predefined Validators &amp; Custom Validators</a:t>
            </a:r>
          </a:p>
          <a:p>
            <a:r>
              <a:rPr lang="en-US" sz="1800" dirty="0">
                <a:solidFill>
                  <a:srgbClr val="002060"/>
                </a:solidFill>
                <a:latin typeface="Trebuchet MS" panose="020B0603020202020204" pitchFamily="34" charset="0"/>
              </a:rPr>
              <a:t>Showing validation errors</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882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Root Components</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In our example, AppComponent is our root component. Hence we import it.</a:t>
            </a:r>
          </a:p>
          <a:p>
            <a:pPr marL="0" indent="0">
              <a:buNone/>
            </a:pPr>
            <a:r>
              <a:rPr lang="en-US" sz="1800" dirty="0">
                <a:solidFill>
                  <a:srgbClr val="002060"/>
                </a:solidFill>
                <a:latin typeface="Trebuchet MS" panose="020B0603020202020204" pitchFamily="34" charset="0"/>
              </a:rPr>
              <a:t>	</a:t>
            </a:r>
            <a:r>
              <a:rPr lang="en-US" sz="1800" dirty="0">
                <a:solidFill>
                  <a:srgbClr val="FF0000"/>
                </a:solidFill>
                <a:latin typeface="Trebuchet MS" panose="020B0603020202020204" pitchFamily="34" charset="0"/>
              </a:rPr>
              <a:t>import { AppComponent } from './app.component';</a:t>
            </a:r>
          </a:p>
          <a:p>
            <a:pPr>
              <a:buFont typeface="Wingdings" panose="05000000000000000000" pitchFamily="2" charset="2"/>
              <a:buChar char="ü"/>
            </a:pPr>
            <a:r>
              <a:rPr lang="en-US" sz="1800" dirty="0">
                <a:solidFill>
                  <a:srgbClr val="002060"/>
                </a:solidFill>
                <a:latin typeface="Trebuchet MS" panose="020B0603020202020204" pitchFamily="34" charset="0"/>
              </a:rPr>
              <a:t>We use @NgModule class decorator to define a Angular Module and provide metadata about the Modules.</a:t>
            </a:r>
          </a:p>
          <a:p>
            <a:endParaRPr lang="en-US" dirty="0"/>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4078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@NgModule</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The @NgModule has several metadata properties.</a:t>
            </a:r>
          </a:p>
          <a:p>
            <a:pPr marL="0" indent="0">
              <a:buNone/>
            </a:pPr>
            <a:r>
              <a:rPr lang="en-US" sz="1800" b="1" dirty="0">
                <a:solidFill>
                  <a:srgbClr val="FF0000"/>
                </a:solidFill>
                <a:latin typeface="Trebuchet MS" panose="020B0603020202020204" pitchFamily="34" charset="0"/>
              </a:rPr>
              <a:t>imports</a:t>
            </a:r>
            <a:endParaRPr lang="en-US" sz="1800" dirty="0">
              <a:solidFill>
                <a:srgbClr val="FF000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We need to list all the external modules required including other Angular modules, that is used by this Angular Module</a:t>
            </a:r>
          </a:p>
          <a:p>
            <a:pPr marL="0" indent="0">
              <a:buNone/>
            </a:pPr>
            <a:r>
              <a:rPr lang="en-US" sz="1800" b="1" dirty="0">
                <a:solidFill>
                  <a:srgbClr val="FF0000"/>
                </a:solidFill>
                <a:latin typeface="Trebuchet MS" panose="020B0603020202020204" pitchFamily="34" charset="0"/>
              </a:rPr>
              <a:t>Declarations</a:t>
            </a:r>
            <a:endParaRPr lang="en-US" sz="1800" dirty="0">
              <a:solidFill>
                <a:srgbClr val="FF000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The Declarations array contains the list of components, directives, &amp; pipes that belong to this Angular Module.</a:t>
            </a:r>
          </a:p>
          <a:p>
            <a:pPr>
              <a:buFont typeface="Wingdings" panose="05000000000000000000" pitchFamily="2" charset="2"/>
              <a:buChar char="ü"/>
            </a:pPr>
            <a:r>
              <a:rPr lang="en-US" sz="1800" dirty="0">
                <a:solidFill>
                  <a:srgbClr val="002060"/>
                </a:solidFill>
                <a:latin typeface="Trebuchet MS" panose="020B0603020202020204" pitchFamily="34" charset="0"/>
              </a:rPr>
              <a:t>We have only one component in our application AppComponent.</a:t>
            </a:r>
          </a:p>
          <a:p>
            <a:pPr marL="0" indent="0">
              <a:buNone/>
            </a:pPr>
            <a:r>
              <a:rPr lang="en-US" sz="1800" b="1" dirty="0">
                <a:solidFill>
                  <a:srgbClr val="FF0000"/>
                </a:solidFill>
                <a:latin typeface="Trebuchet MS" panose="020B0603020202020204" pitchFamily="34" charset="0"/>
              </a:rPr>
              <a:t>Providers</a:t>
            </a:r>
            <a:endParaRPr lang="en-US" sz="1800" dirty="0">
              <a:solidFill>
                <a:srgbClr val="FF000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The Providers array, is where we register the services we create. </a:t>
            </a:r>
          </a:p>
          <a:p>
            <a:pPr>
              <a:buFont typeface="Wingdings" panose="05000000000000000000" pitchFamily="2" charset="2"/>
              <a:buChar char="ü"/>
            </a:pPr>
            <a:r>
              <a:rPr lang="en-US" sz="1800" dirty="0">
                <a:solidFill>
                  <a:srgbClr val="002060"/>
                </a:solidFill>
                <a:latin typeface="Trebuchet MS" panose="020B0603020202020204" pitchFamily="34" charset="0"/>
              </a:rPr>
              <a:t>The Angular</a:t>
            </a:r>
            <a:r>
              <a:rPr lang="en-US" sz="1800" u="sng" dirty="0">
                <a:solidFill>
                  <a:srgbClr val="002060"/>
                </a:solidFill>
                <a:latin typeface="Trebuchet MS" panose="020B0603020202020204" pitchFamily="34" charset="0"/>
              </a:rPr>
              <a:t> </a:t>
            </a:r>
            <a:r>
              <a:rPr lang="en-US" sz="1800" dirty="0">
                <a:solidFill>
                  <a:srgbClr val="002060"/>
                </a:solidFill>
                <a:latin typeface="Trebuchet MS" panose="020B0603020202020204" pitchFamily="34" charset="0"/>
              </a:rPr>
              <a:t>Dependency injection framework injects these services in components, directives. pipes and other services.</a:t>
            </a:r>
          </a:p>
          <a:p>
            <a:pPr marL="0" indent="0">
              <a:buNone/>
            </a:pPr>
            <a:r>
              <a:rPr lang="en-US" sz="1900" b="1" dirty="0">
                <a:solidFill>
                  <a:srgbClr val="FF0000"/>
                </a:solidFill>
                <a:latin typeface="Trebuchet MS" panose="020B0603020202020204" pitchFamily="34" charset="0"/>
              </a:rPr>
              <a:t>Bootstrap</a:t>
            </a:r>
            <a:endParaRPr lang="en-US" sz="1900" dirty="0">
              <a:solidFill>
                <a:srgbClr val="FF0000"/>
              </a:solidFill>
              <a:latin typeface="Trebuchet MS" panose="020B0603020202020204" pitchFamily="34" charset="0"/>
            </a:endParaRP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 component that angular should load, when this Angular Module loads. The component must be part of this module. We want AppComponent load when AppModule loads, hence we list it here.</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 Angular reads the bootstrap metadata and loads the AppComponent</a:t>
            </a:r>
          </a:p>
          <a:p>
            <a:pPr>
              <a:buFont typeface="Wingdings" panose="05000000000000000000" pitchFamily="2" charset="2"/>
              <a:buChar char="ü"/>
            </a:pPr>
            <a:endParaRPr lang="en-US" sz="1800" dirty="0">
              <a:latin typeface="Trebuchet MS" panose="020B0603020202020204" pitchFamily="34" charset="0"/>
            </a:endParaRP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5584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Component</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lnSpcReduction="10000"/>
          </a:bodyPr>
          <a:lstStyle/>
          <a:p>
            <a:pPr>
              <a:buFont typeface="Wingdings" panose="05000000000000000000" pitchFamily="2" charset="2"/>
              <a:buChar char="ü"/>
            </a:pPr>
            <a:r>
              <a:rPr lang="en-US" sz="1800" dirty="0">
                <a:solidFill>
                  <a:srgbClr val="002060"/>
                </a:solidFill>
                <a:latin typeface="Trebuchet MS" panose="020B0603020202020204" pitchFamily="34" charset="0"/>
              </a:rPr>
              <a:t>Finally, we arrive at AppComponent, which is the root component of the AppModule. </a:t>
            </a:r>
          </a:p>
          <a:p>
            <a:pPr>
              <a:buFont typeface="Wingdings" panose="05000000000000000000" pitchFamily="2" charset="2"/>
              <a:buChar char="ü"/>
            </a:pPr>
            <a:r>
              <a:rPr lang="en-US" sz="1800" dirty="0">
                <a:solidFill>
                  <a:srgbClr val="002060"/>
                </a:solidFill>
                <a:latin typeface="Trebuchet MS" panose="020B0603020202020204" pitchFamily="34" charset="0"/>
              </a:rPr>
              <a:t>The code of our AppComponent is shown below</a:t>
            </a:r>
          </a:p>
          <a:p>
            <a:pPr marL="457200" lvl="1" indent="0">
              <a:buNone/>
            </a:pPr>
            <a:endParaRPr lang="en-US" sz="1800" dirty="0">
              <a:solidFill>
                <a:srgbClr val="002060"/>
              </a:solidFill>
              <a:latin typeface="Trebuchet MS" panose="020B0603020202020204" pitchFamily="34" charset="0"/>
            </a:endParaRPr>
          </a:p>
          <a:p>
            <a:pPr marL="457200" lvl="1" indent="0">
              <a:buNone/>
            </a:pPr>
            <a:r>
              <a:rPr lang="en-US" sz="1800" dirty="0">
                <a:solidFill>
                  <a:srgbClr val="FF0000"/>
                </a:solidFill>
                <a:latin typeface="Trebuchet MS" panose="020B0603020202020204" pitchFamily="34" charset="0"/>
              </a:rPr>
              <a:t>import { Component } from '@angular/core';</a:t>
            </a:r>
            <a:br>
              <a:rPr lang="en-US" sz="1800" dirty="0">
                <a:solidFill>
                  <a:srgbClr val="FF0000"/>
                </a:solidFill>
                <a:latin typeface="Trebuchet MS" panose="020B0603020202020204" pitchFamily="34" charset="0"/>
              </a:rPr>
            </a:br>
            <a:r>
              <a:rPr lang="en-US" sz="1800" dirty="0">
                <a:solidFill>
                  <a:srgbClr val="FF0000"/>
                </a:solidFill>
                <a:latin typeface="Trebuchet MS" panose="020B0603020202020204" pitchFamily="34" charset="0"/>
              </a:rPr>
              <a:t>@Component({</a:t>
            </a:r>
          </a:p>
          <a:p>
            <a:pPr marL="457200" lvl="1" indent="0">
              <a:buNone/>
            </a:pPr>
            <a:r>
              <a:rPr lang="en-US" sz="1800" dirty="0">
                <a:solidFill>
                  <a:srgbClr val="FF0000"/>
                </a:solidFill>
                <a:latin typeface="Trebuchet MS" panose="020B0603020202020204" pitchFamily="34" charset="0"/>
              </a:rPr>
              <a:t>  selector: 'app-root',</a:t>
            </a:r>
          </a:p>
          <a:p>
            <a:pPr marL="457200" lvl="1" indent="0">
              <a:buNone/>
            </a:pPr>
            <a:r>
              <a:rPr lang="en-US" sz="1800" dirty="0">
                <a:solidFill>
                  <a:srgbClr val="FF0000"/>
                </a:solidFill>
                <a:latin typeface="Trebuchet MS" panose="020B0603020202020204" pitchFamily="34" charset="0"/>
              </a:rPr>
              <a:t>  templateUrl: './app.component.html',</a:t>
            </a:r>
          </a:p>
          <a:p>
            <a:pPr marL="457200" lvl="1" indent="0">
              <a:buNone/>
            </a:pPr>
            <a:r>
              <a:rPr lang="en-US" sz="1800" dirty="0">
                <a:solidFill>
                  <a:srgbClr val="FF0000"/>
                </a:solidFill>
                <a:latin typeface="Trebuchet MS" panose="020B0603020202020204" pitchFamily="34" charset="0"/>
              </a:rPr>
              <a:t>  styleUrls: ['./app.component.css']</a:t>
            </a:r>
          </a:p>
          <a:p>
            <a:pPr marL="457200" lvl="1" indent="0">
              <a:buNone/>
            </a:pPr>
            <a:r>
              <a:rPr lang="en-US" sz="1800" dirty="0">
                <a:solidFill>
                  <a:srgbClr val="FF0000"/>
                </a:solidFill>
                <a:latin typeface="Trebuchet MS" panose="020B0603020202020204" pitchFamily="34" charset="0"/>
              </a:rPr>
              <a:t>})</a:t>
            </a:r>
          </a:p>
          <a:p>
            <a:pPr marL="457200" lvl="1" indent="0">
              <a:buNone/>
            </a:pPr>
            <a:r>
              <a:rPr lang="en-US" sz="1800" dirty="0">
                <a:solidFill>
                  <a:srgbClr val="FF0000"/>
                </a:solidFill>
                <a:latin typeface="Trebuchet MS" panose="020B0603020202020204" pitchFamily="34" charset="0"/>
              </a:rPr>
              <a:t>export class AppComponent {</a:t>
            </a:r>
          </a:p>
          <a:p>
            <a:pPr marL="457200" lvl="1" indent="0">
              <a:buNone/>
            </a:pPr>
            <a:r>
              <a:rPr lang="en-US" sz="1800" dirty="0">
                <a:solidFill>
                  <a:srgbClr val="FF0000"/>
                </a:solidFill>
                <a:latin typeface="Trebuchet MS" panose="020B0603020202020204" pitchFamily="34" charset="0"/>
              </a:rPr>
              <a:t>  title = 'my-app’;</a:t>
            </a:r>
          </a:p>
          <a:p>
            <a:pPr marL="457200" lvl="1" indent="0">
              <a:buNone/>
            </a:pPr>
            <a:r>
              <a:rPr lang="en-US" sz="1800" dirty="0">
                <a:solidFill>
                  <a:srgbClr val="FF0000"/>
                </a:solidFill>
                <a:latin typeface="Trebuchet MS" panose="020B0603020202020204" pitchFamily="34" charset="0"/>
              </a:rPr>
              <a:t>}</a:t>
            </a:r>
          </a:p>
          <a:p>
            <a:pPr marL="457200" lvl="1" indent="0">
              <a:buNone/>
            </a:pPr>
            <a:endParaRPr lang="en-US" sz="1800" dirty="0">
              <a:solidFill>
                <a:srgbClr val="002060"/>
              </a:solidFill>
              <a:latin typeface="Trebuchet MS" panose="020B0603020202020204" pitchFamily="34" charset="0"/>
            </a:endParaRP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 Class AppComponent is decorated with @Component Class Decorator.</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The @Component class decorator provides the metadata about the class to the Angular. </a:t>
            </a:r>
          </a:p>
          <a:p>
            <a:pPr fontAlgn="base">
              <a:buFont typeface="Wingdings" panose="05000000000000000000" pitchFamily="2" charset="2"/>
              <a:buChar char="ü"/>
            </a:pPr>
            <a:r>
              <a:rPr lang="en-US" sz="1800" dirty="0">
                <a:solidFill>
                  <a:srgbClr val="002060"/>
                </a:solidFill>
                <a:latin typeface="Trebuchet MS" panose="020B0603020202020204" pitchFamily="34" charset="0"/>
              </a:rPr>
              <a:t>It has 3 properties in the above code. Selector, templateURL &amp; styleUrls</a:t>
            </a:r>
          </a:p>
          <a:p>
            <a:pPr marL="0" indent="0">
              <a:buNone/>
            </a:pPr>
            <a:br>
              <a:rPr lang="en-US" dirty="0"/>
            </a:br>
            <a:endParaRPr lang="en-US" dirty="0"/>
          </a:p>
          <a:p>
            <a:pPr marL="0" indent="0">
              <a:buNone/>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140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templateURL</a:t>
            </a:r>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marL="0" indent="0">
              <a:buNone/>
            </a:pPr>
            <a:r>
              <a:rPr lang="en-US" sz="1800" b="1" dirty="0">
                <a:solidFill>
                  <a:srgbClr val="FF0000"/>
                </a:solidFill>
                <a:latin typeface="Trebuchet MS" panose="020B0603020202020204" pitchFamily="34" charset="0"/>
              </a:rPr>
              <a:t>templateURL</a:t>
            </a:r>
            <a:endParaRPr lang="en-US" sz="1800" dirty="0">
              <a:solidFill>
                <a:srgbClr val="FF000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This property contains an HTML template, which is going to be displayed in the browser. The template file is app.component.html</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pPr marL="0" indent="0">
              <a:buNone/>
            </a:pPr>
            <a:r>
              <a:rPr lang="en-US" sz="1800" b="1" dirty="0">
                <a:solidFill>
                  <a:srgbClr val="FF0000"/>
                </a:solidFill>
                <a:latin typeface="Trebuchet MS" panose="020B0603020202020204" pitchFamily="34" charset="0"/>
              </a:rPr>
              <a:t>Selector</a:t>
            </a:r>
            <a:endParaRPr lang="en-US" sz="1800" dirty="0">
              <a:solidFill>
                <a:srgbClr val="FF000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This property specifies the CSS Selector, where our template will be inserted into the HTML. The CSS Selector in our code is app-root</a:t>
            </a:r>
          </a:p>
          <a:p>
            <a:pPr marL="0" indent="0">
              <a:buNone/>
            </a:pPr>
            <a:endParaRPr lang="en-US" sz="1800" dirty="0">
              <a:solidFill>
                <a:srgbClr val="002060"/>
              </a:solidFill>
              <a:latin typeface="Trebuchet MS" panose="020B0603020202020204" pitchFamily="34" charset="0"/>
            </a:endParaRPr>
          </a:p>
          <a:p>
            <a:pPr marL="0" indent="0">
              <a:buNone/>
            </a:pPr>
            <a:r>
              <a:rPr lang="en-US" sz="1800" b="1" dirty="0">
                <a:solidFill>
                  <a:srgbClr val="FF0000"/>
                </a:solidFill>
                <a:latin typeface="Trebuchet MS" panose="020B0603020202020204" pitchFamily="34" charset="0"/>
              </a:rPr>
              <a:t>Template</a:t>
            </a:r>
            <a:endParaRPr lang="en-US" sz="1800" dirty="0">
              <a:solidFill>
                <a:srgbClr val="FF000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The AppComponent defines the template as </a:t>
            </a:r>
            <a:r>
              <a:rPr lang="en-US" sz="1800" dirty="0" err="1">
                <a:solidFill>
                  <a:srgbClr val="002060"/>
                </a:solidFill>
                <a:latin typeface="Trebuchet MS" panose="020B0603020202020204" pitchFamily="34" charset="0"/>
              </a:rPr>
              <a:t>app.component.htmland</a:t>
            </a:r>
            <a:r>
              <a:rPr lang="en-US" sz="1800" dirty="0">
                <a:solidFill>
                  <a:srgbClr val="002060"/>
                </a:solidFill>
                <a:latin typeface="Trebuchet MS" panose="020B0603020202020204" pitchFamily="34" charset="0"/>
              </a:rPr>
              <a:t> the CSS Selector is app-root</a:t>
            </a:r>
          </a:p>
          <a:p>
            <a:pPr marL="0" indent="0">
              <a:buNone/>
            </a:pPr>
            <a:r>
              <a:rPr lang="en-US" sz="1800" dirty="0">
                <a:solidFill>
                  <a:srgbClr val="002060"/>
                </a:solidFill>
                <a:latin typeface="Trebuchet MS" panose="020B0603020202020204" pitchFamily="34" charset="0"/>
              </a:rPr>
              <a:t>Our index.html already have the app-root CSS selector defined	 </a:t>
            </a:r>
          </a:p>
          <a:p>
            <a:pPr marL="914400" lvl="2" indent="0">
              <a:buNone/>
            </a:pPr>
            <a:r>
              <a:rPr lang="en-US" sz="1800" dirty="0">
                <a:solidFill>
                  <a:srgbClr val="FF0000"/>
                </a:solidFill>
                <a:latin typeface="Trebuchet MS" panose="020B0603020202020204" pitchFamily="34" charset="0"/>
              </a:rPr>
              <a:t>&lt;body&gt;</a:t>
            </a:r>
          </a:p>
          <a:p>
            <a:pPr marL="914400" lvl="2" indent="0">
              <a:buNone/>
            </a:pPr>
            <a:r>
              <a:rPr lang="en-US" sz="1800" dirty="0">
                <a:solidFill>
                  <a:srgbClr val="FF0000"/>
                </a:solidFill>
                <a:latin typeface="Trebuchet MS" panose="020B0603020202020204" pitchFamily="34" charset="0"/>
              </a:rPr>
              <a:t>  &lt;app-root&gt;&lt;/app-root&gt;</a:t>
            </a:r>
          </a:p>
          <a:p>
            <a:pPr marL="914400" lvl="2" indent="0">
              <a:buNone/>
            </a:pPr>
            <a:r>
              <a:rPr lang="en-US" sz="1800" dirty="0">
                <a:solidFill>
                  <a:srgbClr val="FF0000"/>
                </a:solidFill>
                <a:latin typeface="Trebuchet MS" panose="020B0603020202020204" pitchFamily="34" charset="0"/>
              </a:rPr>
              <a:t>&lt;/body&gt;</a:t>
            </a:r>
          </a:p>
          <a:p>
            <a:pPr marL="0" indent="0">
              <a:buNone/>
            </a:pPr>
            <a:r>
              <a:rPr lang="en-US" sz="1800" dirty="0">
                <a:solidFill>
                  <a:srgbClr val="002060"/>
                </a:solidFill>
                <a:latin typeface="Trebuchet MS" panose="020B0603020202020204" pitchFamily="34" charset="0"/>
              </a:rPr>
              <a:t>The Angular locates app-root in our index.html and renders our template between those tags.</a:t>
            </a:r>
          </a:p>
          <a:p>
            <a:pPr marL="0" indent="0">
              <a:buNone/>
            </a:pP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4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Components </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Components are the main building block for Angular applications. Each component consists of:</a:t>
            </a:r>
          </a:p>
          <a:p>
            <a:pPr marL="1828800" lvl="3" indent="-457200">
              <a:buFont typeface="+mj-lt"/>
              <a:buAutoNum type="alphaLcPeriod"/>
            </a:pPr>
            <a:r>
              <a:rPr lang="en-US" dirty="0">
                <a:solidFill>
                  <a:srgbClr val="002060"/>
                </a:solidFill>
                <a:latin typeface="Trebuchet MS" panose="020B0603020202020204" pitchFamily="34" charset="0"/>
              </a:rPr>
              <a:t>An HTML template that declares what renders on the page</a:t>
            </a:r>
          </a:p>
          <a:p>
            <a:pPr marL="1828800" lvl="3" indent="-457200">
              <a:buFont typeface="+mj-lt"/>
              <a:buAutoNum type="alphaLcPeriod"/>
            </a:pPr>
            <a:r>
              <a:rPr lang="en-US" dirty="0">
                <a:solidFill>
                  <a:srgbClr val="002060"/>
                </a:solidFill>
                <a:latin typeface="Trebuchet MS" panose="020B0603020202020204" pitchFamily="34" charset="0"/>
              </a:rPr>
              <a:t>A TypeScript class that defines behavior</a:t>
            </a:r>
          </a:p>
          <a:p>
            <a:pPr marL="1828800" lvl="3" indent="-457200">
              <a:buFont typeface="+mj-lt"/>
              <a:buAutoNum type="alphaLcPeriod"/>
            </a:pPr>
            <a:r>
              <a:rPr lang="en-US" dirty="0">
                <a:solidFill>
                  <a:srgbClr val="002060"/>
                </a:solidFill>
                <a:latin typeface="Trebuchet MS" panose="020B0603020202020204" pitchFamily="34" charset="0"/>
              </a:rPr>
              <a:t>A CSS selector that defines how the component is used in a template</a:t>
            </a:r>
          </a:p>
          <a:p>
            <a:pPr marL="0" indent="0">
              <a:buNone/>
            </a:pPr>
            <a:r>
              <a:rPr lang="en-US" sz="1800" dirty="0">
                <a:solidFill>
                  <a:srgbClr val="002060"/>
                </a:solidFill>
                <a:latin typeface="Trebuchet MS" panose="020B0603020202020204" pitchFamily="34" charset="0"/>
              </a:rPr>
              <a:t>	</a:t>
            </a:r>
            <a:r>
              <a:rPr lang="en-US" sz="1800" b="1" dirty="0">
                <a:solidFill>
                  <a:srgbClr val="FF0000"/>
                </a:solidFill>
                <a:latin typeface="Trebuchet MS" panose="020B0603020202020204" pitchFamily="34" charset="0"/>
              </a:rPr>
              <a:t>Syntax:</a:t>
            </a:r>
          </a:p>
          <a:p>
            <a:pPr marL="0" indent="0">
              <a:buNone/>
            </a:pPr>
            <a:r>
              <a:rPr lang="en-US" sz="1800" dirty="0">
                <a:solidFill>
                  <a:srgbClr val="002060"/>
                </a:solidFill>
                <a:latin typeface="Trebuchet MS" panose="020B0603020202020204" pitchFamily="34" charset="0"/>
              </a:rPr>
              <a:t>	ng generate </a:t>
            </a:r>
            <a:r>
              <a:rPr lang="en-US" sz="1800" b="1" dirty="0">
                <a:solidFill>
                  <a:srgbClr val="002060"/>
                </a:solidFill>
                <a:latin typeface="Trebuchet MS" panose="020B0603020202020204" pitchFamily="34" charset="0"/>
              </a:rPr>
              <a:t>component</a:t>
            </a:r>
            <a:r>
              <a:rPr lang="en-US" sz="1800" dirty="0">
                <a:solidFill>
                  <a:srgbClr val="002060"/>
                </a:solidFill>
                <a:latin typeface="Trebuchet MS" panose="020B0603020202020204" pitchFamily="34" charset="0"/>
              </a:rPr>
              <a:t> [</a:t>
            </a:r>
            <a:r>
              <a:rPr lang="en-US" sz="1800" i="1" dirty="0">
                <a:solidFill>
                  <a:srgbClr val="002060"/>
                </a:solidFill>
                <a:latin typeface="Trebuchet MS" panose="020B0603020202020204" pitchFamily="34" charset="0"/>
              </a:rPr>
              <a:t>name</a:t>
            </a:r>
            <a:r>
              <a:rPr lang="en-US" sz="1800" dirty="0">
                <a:solidFill>
                  <a:srgbClr val="002060"/>
                </a:solidFill>
                <a:latin typeface="Trebuchet MS" panose="020B0603020202020204" pitchFamily="34" charset="0"/>
              </a:rPr>
              <a:t>]</a:t>
            </a:r>
          </a:p>
          <a:p>
            <a:pPr marL="0" indent="0">
              <a:buNone/>
            </a:pPr>
            <a:r>
              <a:rPr lang="en-US" sz="1800" dirty="0">
                <a:solidFill>
                  <a:srgbClr val="002060"/>
                </a:solidFill>
                <a:latin typeface="Trebuchet MS" panose="020B0603020202020204" pitchFamily="34" charset="0"/>
              </a:rPr>
              <a:t>			(or)</a:t>
            </a:r>
          </a:p>
          <a:p>
            <a:pPr marL="0" indent="0">
              <a:buNone/>
            </a:pPr>
            <a:r>
              <a:rPr lang="en-US" sz="1800" dirty="0">
                <a:solidFill>
                  <a:srgbClr val="002060"/>
                </a:solidFill>
                <a:latin typeface="Trebuchet MS" panose="020B0603020202020204" pitchFamily="34" charset="0"/>
              </a:rPr>
              <a:t>	ng generate </a:t>
            </a:r>
            <a:r>
              <a:rPr lang="en-US" sz="1800" b="1" dirty="0">
                <a:solidFill>
                  <a:srgbClr val="002060"/>
                </a:solidFill>
                <a:latin typeface="Trebuchet MS" panose="020B0603020202020204" pitchFamily="34" charset="0"/>
              </a:rPr>
              <a:t>c</a:t>
            </a:r>
            <a:r>
              <a:rPr lang="en-US" sz="1800" dirty="0">
                <a:solidFill>
                  <a:srgbClr val="002060"/>
                </a:solidFill>
                <a:latin typeface="Trebuchet MS" panose="020B0603020202020204" pitchFamily="34" charset="0"/>
              </a:rPr>
              <a:t> [</a:t>
            </a:r>
            <a:r>
              <a:rPr lang="en-US" sz="1800" i="1" dirty="0">
                <a:solidFill>
                  <a:srgbClr val="002060"/>
                </a:solidFill>
                <a:latin typeface="Trebuchet MS" panose="020B0603020202020204" pitchFamily="34" charset="0"/>
              </a:rPr>
              <a:t>name</a:t>
            </a:r>
            <a:r>
              <a:rPr lang="en-US" sz="1800" dirty="0">
                <a:solidFill>
                  <a:srgbClr val="002060"/>
                </a:solidFill>
                <a:latin typeface="Trebuchet MS" panose="020B0603020202020204" pitchFamily="34" charset="0"/>
              </a:rPr>
              <a:t>]</a:t>
            </a:r>
          </a:p>
          <a:p>
            <a:pPr marL="0" indent="0">
              <a:buNone/>
            </a:pPr>
            <a:endParaRPr lang="en-US" sz="1800" dirty="0">
              <a:solidFill>
                <a:srgbClr val="002060"/>
              </a:solidFill>
              <a:latin typeface="Trebuchet MS" panose="020B0603020202020204" pitchFamily="34" charset="0"/>
            </a:endParaRPr>
          </a:p>
          <a:p>
            <a:pPr>
              <a:buFont typeface="Wingdings" panose="05000000000000000000" pitchFamily="2" charset="2"/>
              <a:buChar char="ü"/>
            </a:pPr>
            <a:r>
              <a:rPr lang="en-US" sz="1800" dirty="0">
                <a:solidFill>
                  <a:srgbClr val="002060"/>
                </a:solidFill>
                <a:latin typeface="Trebuchet MS" panose="020B0603020202020204" pitchFamily="34" charset="0"/>
              </a:rPr>
              <a:t>Each components create the following files.</a:t>
            </a:r>
          </a:p>
          <a:p>
            <a:pPr marL="1714500" lvl="3" indent="-342900">
              <a:buFont typeface="+mj-lt"/>
              <a:buAutoNum type="alphaLcPeriod"/>
            </a:pPr>
            <a:r>
              <a:rPr lang="en-US" dirty="0">
                <a:solidFill>
                  <a:srgbClr val="002060"/>
                </a:solidFill>
                <a:latin typeface="Trebuchet MS" panose="020B0603020202020204" pitchFamily="34" charset="0"/>
              </a:rPr>
              <a:t>A component file, &lt;component-name&gt;.</a:t>
            </a:r>
            <a:r>
              <a:rPr lang="en-US" dirty="0" err="1">
                <a:solidFill>
                  <a:srgbClr val="002060"/>
                </a:solidFill>
                <a:latin typeface="Trebuchet MS" panose="020B0603020202020204" pitchFamily="34" charset="0"/>
              </a:rPr>
              <a:t>component.ts</a:t>
            </a:r>
            <a:endParaRPr lang="en-US" dirty="0">
              <a:solidFill>
                <a:srgbClr val="002060"/>
              </a:solidFill>
              <a:latin typeface="Trebuchet MS" panose="020B0603020202020204" pitchFamily="34" charset="0"/>
            </a:endParaRPr>
          </a:p>
          <a:p>
            <a:pPr marL="1714500" lvl="3" indent="-342900">
              <a:buFont typeface="+mj-lt"/>
              <a:buAutoNum type="alphaLcPeriod"/>
            </a:pPr>
            <a:r>
              <a:rPr lang="en-US" dirty="0">
                <a:solidFill>
                  <a:srgbClr val="002060"/>
                </a:solidFill>
                <a:latin typeface="Trebuchet MS" panose="020B0603020202020204" pitchFamily="34" charset="0"/>
              </a:rPr>
              <a:t>A template file, &lt;component-name&gt;.component.html</a:t>
            </a:r>
          </a:p>
          <a:p>
            <a:pPr marL="1714500" lvl="3" indent="-342900">
              <a:buFont typeface="+mj-lt"/>
              <a:buAutoNum type="alphaLcPeriod"/>
            </a:pPr>
            <a:r>
              <a:rPr lang="en-US" dirty="0">
                <a:solidFill>
                  <a:srgbClr val="002060"/>
                </a:solidFill>
                <a:latin typeface="Trebuchet MS" panose="020B0603020202020204" pitchFamily="34" charset="0"/>
              </a:rPr>
              <a:t>A CSS file, &lt;component-name&gt;.component.css</a:t>
            </a:r>
          </a:p>
          <a:p>
            <a:pPr marL="1714500" lvl="3" indent="-342900">
              <a:buFont typeface="+mj-lt"/>
              <a:buAutoNum type="alphaLcPeriod"/>
            </a:pPr>
            <a:r>
              <a:rPr lang="en-US" dirty="0">
                <a:solidFill>
                  <a:srgbClr val="002060"/>
                </a:solidFill>
                <a:latin typeface="Trebuchet MS" panose="020B0603020202020204" pitchFamily="34" charset="0"/>
              </a:rPr>
              <a:t>A testing specification file, &lt;component-name&gt;.</a:t>
            </a:r>
            <a:r>
              <a:rPr lang="en-US" dirty="0" err="1">
                <a:solidFill>
                  <a:srgbClr val="002060"/>
                </a:solidFill>
                <a:latin typeface="Trebuchet MS" panose="020B0603020202020204" pitchFamily="34" charset="0"/>
              </a:rPr>
              <a:t>component.spec.ts</a:t>
            </a:r>
            <a:endParaRPr lang="en-US"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373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Component Manually</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lnSpcReduction="10000"/>
          </a:bodyPr>
          <a:lstStyle/>
          <a:p>
            <a:pPr>
              <a:buFont typeface="Wingdings" panose="05000000000000000000" pitchFamily="2" charset="2"/>
              <a:buChar char="ü"/>
            </a:pPr>
            <a:r>
              <a:rPr lang="en-US" sz="1800" dirty="0">
                <a:solidFill>
                  <a:srgbClr val="002060"/>
                </a:solidFill>
                <a:latin typeface="Trebuchet MS" panose="020B0603020202020204" pitchFamily="34" charset="0"/>
              </a:rPr>
              <a:t>Angular CLI is the best way to create an Angular component, you can also create a component manually.</a:t>
            </a:r>
          </a:p>
          <a:p>
            <a:pPr>
              <a:buFont typeface="Wingdings" panose="05000000000000000000" pitchFamily="2" charset="2"/>
              <a:buChar char="ü"/>
            </a:pPr>
            <a:r>
              <a:rPr lang="en-US" sz="1800" dirty="0">
                <a:solidFill>
                  <a:srgbClr val="002060"/>
                </a:solidFill>
                <a:latin typeface="Trebuchet MS" panose="020B0603020202020204" pitchFamily="34" charset="0"/>
              </a:rPr>
              <a:t>To create a new component manually.</a:t>
            </a:r>
          </a:p>
          <a:p>
            <a:pPr marL="914400" lvl="1" indent="-457200">
              <a:buFont typeface="+mj-lt"/>
              <a:buAutoNum type="arabicPeriod"/>
            </a:pPr>
            <a:r>
              <a:rPr lang="en-US" sz="1800" dirty="0">
                <a:solidFill>
                  <a:srgbClr val="002060"/>
                </a:solidFill>
                <a:latin typeface="Trebuchet MS" panose="020B0603020202020204" pitchFamily="34" charset="0"/>
              </a:rPr>
              <a:t>Navigate to your Angular project directory.</a:t>
            </a:r>
          </a:p>
          <a:p>
            <a:pPr marL="800100" lvl="1" indent="-342900">
              <a:buFont typeface="+mj-lt"/>
              <a:buAutoNum type="arabicPeriod"/>
            </a:pPr>
            <a:r>
              <a:rPr lang="en-US" sz="1800" dirty="0">
                <a:solidFill>
                  <a:srgbClr val="002060"/>
                </a:solidFill>
                <a:latin typeface="Trebuchet MS" panose="020B0603020202020204" pitchFamily="34" charset="0"/>
              </a:rPr>
              <a:t>  Create a new file, &lt;component-name&gt;.</a:t>
            </a:r>
            <a:r>
              <a:rPr lang="en-US" sz="1800" dirty="0" err="1">
                <a:solidFill>
                  <a:srgbClr val="002060"/>
                </a:solidFill>
                <a:latin typeface="Trebuchet MS" panose="020B0603020202020204" pitchFamily="34" charset="0"/>
              </a:rPr>
              <a:t>component.ts</a:t>
            </a:r>
            <a:endParaRPr lang="en-US" sz="1800" dirty="0">
              <a:solidFill>
                <a:srgbClr val="002060"/>
              </a:solidFill>
              <a:latin typeface="Trebuchet MS" panose="020B0603020202020204" pitchFamily="34" charset="0"/>
            </a:endParaRPr>
          </a:p>
          <a:p>
            <a:pPr marL="914400" lvl="1" indent="-457200">
              <a:buFont typeface="+mj-lt"/>
              <a:buAutoNum type="arabicPeriod"/>
            </a:pPr>
            <a:r>
              <a:rPr lang="en-US" sz="1800" dirty="0">
                <a:solidFill>
                  <a:srgbClr val="002060"/>
                </a:solidFill>
                <a:latin typeface="Trebuchet MS" panose="020B0603020202020204" pitchFamily="34" charset="0"/>
              </a:rPr>
              <a:t>At the top of the file, add the following import statement.</a:t>
            </a:r>
          </a:p>
          <a:p>
            <a:pPr marL="914400" lvl="2" indent="0">
              <a:buNone/>
            </a:pPr>
            <a:r>
              <a:rPr lang="en-US" sz="1800" dirty="0">
                <a:solidFill>
                  <a:srgbClr val="FF0000"/>
                </a:solidFill>
                <a:latin typeface="Trebuchet MS" panose="020B0603020202020204" pitchFamily="34" charset="0"/>
              </a:rPr>
              <a:t>import</a:t>
            </a:r>
            <a:r>
              <a:rPr lang="en-US" sz="1800" dirty="0">
                <a:solidFill>
                  <a:srgbClr val="002060"/>
                </a:solidFill>
                <a:latin typeface="Trebuchet MS" panose="020B0603020202020204" pitchFamily="34" charset="0"/>
              </a:rPr>
              <a:t> { Component } from '@angular/core’;</a:t>
            </a:r>
          </a:p>
          <a:p>
            <a:pPr marL="800100" lvl="1" indent="-342900">
              <a:buFont typeface="+mj-lt"/>
              <a:buAutoNum type="arabicPeriod"/>
            </a:pPr>
            <a:r>
              <a:rPr lang="en-US" sz="1800" dirty="0">
                <a:solidFill>
                  <a:srgbClr val="002060"/>
                </a:solidFill>
                <a:latin typeface="Trebuchet MS" panose="020B0603020202020204" pitchFamily="34" charset="0"/>
              </a:rPr>
              <a:t>After the import statement, add a @Component decorator.</a:t>
            </a:r>
          </a:p>
          <a:p>
            <a:pPr marL="914400" lvl="2" indent="0">
              <a:buNone/>
            </a:pPr>
            <a:r>
              <a:rPr lang="en-US" sz="1800" dirty="0">
                <a:solidFill>
                  <a:srgbClr val="FF0000"/>
                </a:solidFill>
                <a:latin typeface="Trebuchet MS" panose="020B0603020202020204" pitchFamily="34" charset="0"/>
              </a:rPr>
              <a:t>@</a:t>
            </a:r>
            <a:r>
              <a:rPr lang="en-US" sz="1800" dirty="0">
                <a:solidFill>
                  <a:srgbClr val="FF0000"/>
                </a:solidFill>
                <a:latin typeface="Trebuchet MS" panose="020B0603020202020204" pitchFamily="34" charset="0"/>
                <a:hlinkClick r:id="rId2">
                  <a:extLst>
                    <a:ext uri="{A12FA001-AC4F-418D-AE19-62706E023703}">
                      <ahyp:hlinkClr xmlns:ahyp="http://schemas.microsoft.com/office/drawing/2018/hyperlinkcolor" val="tx"/>
                    </a:ext>
                  </a:extLst>
                </a:hlinkClick>
              </a:rPr>
              <a:t>Component</a:t>
            </a:r>
            <a:r>
              <a:rPr lang="en-US" sz="1800" dirty="0">
                <a:solidFill>
                  <a:srgbClr val="002060"/>
                </a:solidFill>
                <a:latin typeface="Trebuchet MS" panose="020B0603020202020204" pitchFamily="34" charset="0"/>
              </a:rPr>
              <a:t>({ })</a:t>
            </a:r>
          </a:p>
          <a:p>
            <a:pPr marL="914400" lvl="1" indent="-457200">
              <a:buFont typeface="+mj-lt"/>
              <a:buAutoNum type="arabicPeriod" startAt="5"/>
            </a:pPr>
            <a:r>
              <a:rPr lang="en-US" sz="1800" dirty="0">
                <a:solidFill>
                  <a:srgbClr val="002060"/>
                </a:solidFill>
                <a:latin typeface="Trebuchet MS" panose="020B0603020202020204" pitchFamily="34" charset="0"/>
              </a:rPr>
              <a:t>Choose a CSS selector for the component.</a:t>
            </a:r>
          </a:p>
          <a:p>
            <a:pPr marL="457200" lvl="1" indent="0">
              <a:buNone/>
            </a:pPr>
            <a:r>
              <a:rPr lang="en-US" sz="1800" dirty="0">
                <a:solidFill>
                  <a:srgbClr val="002060"/>
                </a:solidFill>
                <a:latin typeface="Trebuchet MS" panose="020B0603020202020204" pitchFamily="34" charset="0"/>
              </a:rPr>
              <a:t>	</a:t>
            </a:r>
            <a:r>
              <a:rPr lang="en-US" sz="1800" dirty="0">
                <a:solidFill>
                  <a:srgbClr val="FF0000"/>
                </a:solidFill>
                <a:latin typeface="Trebuchet MS" panose="020B0603020202020204" pitchFamily="34" charset="0"/>
              </a:rPr>
              <a:t>@</a:t>
            </a:r>
            <a:r>
              <a:rPr lang="en-US" sz="1800" dirty="0">
                <a:solidFill>
                  <a:srgbClr val="FF0000"/>
                </a:solidFill>
                <a:latin typeface="Trebuchet MS" panose="020B0603020202020204" pitchFamily="34" charset="0"/>
                <a:hlinkClick r:id="rId2">
                  <a:extLst>
                    <a:ext uri="{A12FA001-AC4F-418D-AE19-62706E023703}">
                      <ahyp:hlinkClr xmlns:ahyp="http://schemas.microsoft.com/office/drawing/2018/hyperlinkcolor" val="tx"/>
                    </a:ext>
                  </a:extLst>
                </a:hlinkClick>
              </a:rPr>
              <a:t>Component</a:t>
            </a:r>
            <a:r>
              <a:rPr lang="en-US" sz="1800" dirty="0">
                <a:solidFill>
                  <a:srgbClr val="002060"/>
                </a:solidFill>
                <a:latin typeface="Trebuchet MS" panose="020B0603020202020204" pitchFamily="34" charset="0"/>
              </a:rPr>
              <a:t>({ selector: 'app-component-overview', })</a:t>
            </a:r>
          </a:p>
          <a:p>
            <a:pPr marL="800100" lvl="1" indent="-342900">
              <a:buFont typeface="+mj-lt"/>
              <a:buAutoNum type="arabicPeriod" startAt="6"/>
            </a:pPr>
            <a:r>
              <a:rPr lang="en-US" sz="1800" dirty="0">
                <a:solidFill>
                  <a:srgbClr val="002060"/>
                </a:solidFill>
                <a:latin typeface="Trebuchet MS" panose="020B0603020202020204" pitchFamily="34" charset="0"/>
              </a:rPr>
              <a:t>Define the HTML template that the component uses to display information. In most cases, this template is a separate HTML file.</a:t>
            </a:r>
          </a:p>
          <a:p>
            <a:pPr marL="457200" lvl="1" indent="0">
              <a:buNone/>
            </a:pPr>
            <a:r>
              <a:rPr lang="en-US" sz="1800" dirty="0">
                <a:solidFill>
                  <a:srgbClr val="002060"/>
                </a:solidFill>
                <a:latin typeface="Trebuchet MS" panose="020B0603020202020204" pitchFamily="34" charset="0"/>
              </a:rPr>
              <a:t>	</a:t>
            </a:r>
            <a:r>
              <a:rPr lang="en-US" sz="1800" dirty="0">
                <a:solidFill>
                  <a:srgbClr val="FF0000"/>
                </a:solidFill>
                <a:latin typeface="Trebuchet MS" panose="020B0603020202020204" pitchFamily="34" charset="0"/>
              </a:rPr>
              <a:t>@</a:t>
            </a:r>
            <a:r>
              <a:rPr lang="en-US" sz="1800" dirty="0">
                <a:solidFill>
                  <a:srgbClr val="FF0000"/>
                </a:solidFill>
                <a:latin typeface="Trebuchet MS" panose="020B0603020202020204" pitchFamily="34" charset="0"/>
                <a:hlinkClick r:id="rId2">
                  <a:extLst>
                    <a:ext uri="{A12FA001-AC4F-418D-AE19-62706E023703}">
                      <ahyp:hlinkClr xmlns:ahyp="http://schemas.microsoft.com/office/drawing/2018/hyperlinkcolor" val="tx"/>
                    </a:ext>
                  </a:extLst>
                </a:hlinkClick>
              </a:rPr>
              <a:t>Component</a:t>
            </a:r>
            <a:r>
              <a:rPr lang="en-US" sz="1800" dirty="0">
                <a:solidFill>
                  <a:srgbClr val="FF0000"/>
                </a:solidFill>
                <a:latin typeface="Trebuchet MS" panose="020B0603020202020204" pitchFamily="34" charset="0"/>
              </a:rPr>
              <a:t>({ </a:t>
            </a:r>
            <a:endParaRPr lang="en-US" sz="1800" dirty="0">
              <a:solidFill>
                <a:srgbClr val="002060"/>
              </a:solidFill>
              <a:latin typeface="Trebuchet MS" panose="020B0603020202020204" pitchFamily="34" charset="0"/>
            </a:endParaRPr>
          </a:p>
          <a:p>
            <a:pPr marL="457200" lvl="1" indent="0">
              <a:buNone/>
            </a:pPr>
            <a:r>
              <a:rPr lang="en-US" sz="1800" dirty="0">
                <a:solidFill>
                  <a:srgbClr val="002060"/>
                </a:solidFill>
                <a:latin typeface="Trebuchet MS" panose="020B0603020202020204" pitchFamily="34" charset="0"/>
              </a:rPr>
              <a:t>		selector: 'app-component-overview’, styleUrls: ['./component-overview.component.css']</a:t>
            </a:r>
          </a:p>
          <a:p>
            <a:pPr marL="457200" lvl="1" indent="0">
              <a:buNone/>
            </a:pPr>
            <a:r>
              <a:rPr lang="en-US" sz="1800" dirty="0">
                <a:solidFill>
                  <a:srgbClr val="002060"/>
                </a:solidFill>
                <a:latin typeface="Trebuchet MS" panose="020B0603020202020204" pitchFamily="34" charset="0"/>
              </a:rPr>
              <a:t>		templateUrl: './component-overview.component.html', })</a:t>
            </a:r>
          </a:p>
          <a:p>
            <a:pPr marL="457200" lvl="1" indent="0">
              <a:buNone/>
            </a:pPr>
            <a:r>
              <a:rPr lang="en-US" sz="1800" dirty="0">
                <a:solidFill>
                  <a:srgbClr val="002060"/>
                </a:solidFill>
                <a:latin typeface="Trebuchet MS" panose="020B0603020202020204" pitchFamily="34" charset="0"/>
              </a:rPr>
              <a:t>7. Add a class statement that includes the code for the component.</a:t>
            </a:r>
          </a:p>
          <a:p>
            <a:pPr marL="914400" lvl="2" indent="0">
              <a:buNone/>
            </a:pPr>
            <a:r>
              <a:rPr lang="en-US" sz="1400" dirty="0">
                <a:solidFill>
                  <a:srgbClr val="002060"/>
                </a:solidFill>
                <a:latin typeface="Trebuchet MS" panose="020B0603020202020204" pitchFamily="34" charset="0"/>
              </a:rPr>
              <a:t>	</a:t>
            </a:r>
            <a:r>
              <a:rPr lang="en-US" sz="1800" dirty="0">
                <a:solidFill>
                  <a:srgbClr val="FF0000"/>
                </a:solidFill>
                <a:latin typeface="Trebuchet MS" panose="020B0603020202020204" pitchFamily="34" charset="0"/>
              </a:rPr>
              <a:t>export class ComponentOverviewComponent {</a:t>
            </a:r>
          </a:p>
          <a:p>
            <a:pPr marL="914400" lvl="2" indent="0">
              <a:buNone/>
            </a:pPr>
            <a:r>
              <a:rPr lang="en-US" sz="1800" dirty="0">
                <a:solidFill>
                  <a:srgbClr val="FF0000"/>
                </a:solidFill>
                <a:latin typeface="Trebuchet MS" panose="020B0603020202020204" pitchFamily="34" charset="0"/>
              </a:rPr>
              <a:t>	}</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8033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Declaring a component's styles</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Declare component styles used for its template in one of two ways: By referencing an external file, or directly within the component.</a:t>
            </a:r>
          </a:p>
          <a:p>
            <a:pPr>
              <a:buFont typeface="Wingdings" panose="05000000000000000000" pitchFamily="2" charset="2"/>
              <a:buChar char="ü"/>
            </a:pPr>
            <a:endParaRPr lang="en-US" sz="1800" dirty="0">
              <a:solidFill>
                <a:srgbClr val="002060"/>
              </a:solidFill>
              <a:latin typeface="Trebuchet MS" panose="020B0603020202020204" pitchFamily="34" charset="0"/>
            </a:endParaRPr>
          </a:p>
          <a:p>
            <a:pPr marL="0" indent="0">
              <a:buNone/>
            </a:pPr>
            <a:r>
              <a:rPr lang="en-US" sz="1800" dirty="0">
                <a:solidFill>
                  <a:srgbClr val="002060"/>
                </a:solidFill>
                <a:latin typeface="Trebuchet MS" panose="020B0603020202020204" pitchFamily="34" charset="0"/>
              </a:rPr>
              <a:t>	@Component({</a:t>
            </a:r>
          </a:p>
          <a:p>
            <a:pPr marL="0" indent="0">
              <a:buNone/>
            </a:pPr>
            <a:r>
              <a:rPr lang="en-US" sz="1800" dirty="0">
                <a:solidFill>
                  <a:srgbClr val="002060"/>
                </a:solidFill>
                <a:latin typeface="Trebuchet MS" panose="020B0603020202020204" pitchFamily="34" charset="0"/>
              </a:rPr>
              <a:t>  		selector: 'app-component-overview',</a:t>
            </a:r>
          </a:p>
          <a:p>
            <a:pPr marL="0" indent="0">
              <a:buNone/>
            </a:pPr>
            <a:r>
              <a:rPr lang="en-US" sz="1800" dirty="0">
                <a:solidFill>
                  <a:srgbClr val="002060"/>
                </a:solidFill>
                <a:latin typeface="Trebuchet MS" panose="020B0603020202020204" pitchFamily="34" charset="0"/>
              </a:rPr>
              <a:t>  		template: '&lt;h1&gt;Hello World!&lt;/h1&gt;',</a:t>
            </a:r>
          </a:p>
          <a:p>
            <a:pPr marL="0" indent="0">
              <a:buNone/>
            </a:pPr>
            <a:r>
              <a:rPr lang="en-US" sz="1800" dirty="0">
                <a:solidFill>
                  <a:srgbClr val="002060"/>
                </a:solidFill>
                <a:latin typeface="Trebuchet MS" panose="020B0603020202020204" pitchFamily="34" charset="0"/>
              </a:rPr>
              <a:t>  		styles: ['h1 { font-weight: normal; }’]</a:t>
            </a:r>
          </a:p>
          <a:p>
            <a:pPr marL="0" indent="0">
              <a:buNone/>
            </a:pPr>
            <a:r>
              <a:rPr lang="en-US" sz="1800" dirty="0">
                <a:solidFill>
                  <a:srgbClr val="002060"/>
                </a:solidFill>
                <a:latin typeface="Trebuchet MS" panose="020B0603020202020204" pitchFamily="34" charset="0"/>
              </a:rPr>
              <a:t>	})</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220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Components Life Cycle</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A component instance has a lifecycle that starts when Angular instantiates the component class and renders the component view along with its child views.</a:t>
            </a:r>
          </a:p>
          <a:p>
            <a:pPr>
              <a:buFont typeface="Wingdings" panose="05000000000000000000" pitchFamily="2" charset="2"/>
              <a:buChar char="ü"/>
            </a:pPr>
            <a:r>
              <a:rPr lang="en-US" sz="1800" dirty="0">
                <a:solidFill>
                  <a:srgbClr val="002060"/>
                </a:solidFill>
                <a:latin typeface="Trebuchet MS" panose="020B0603020202020204" pitchFamily="34" charset="0"/>
              </a:rPr>
              <a:t>The lifecycle continues with change detection, as Angular checks to see when data-bound properties change, and updates both the view and the component instance as needed.</a:t>
            </a:r>
          </a:p>
          <a:p>
            <a:pPr>
              <a:buFont typeface="Wingdings" panose="05000000000000000000" pitchFamily="2" charset="2"/>
              <a:buChar char="ü"/>
            </a:pPr>
            <a:r>
              <a:rPr lang="en-US" sz="1800" dirty="0">
                <a:solidFill>
                  <a:srgbClr val="002060"/>
                </a:solidFill>
                <a:latin typeface="Trebuchet MS" panose="020B0603020202020204" pitchFamily="34" charset="0"/>
              </a:rPr>
              <a:t>The lifecycle ends when Angular destroys the component instance and removes its rendered template from the DOM.</a:t>
            </a:r>
          </a:p>
          <a:p>
            <a:pPr>
              <a:buFont typeface="Wingdings" panose="05000000000000000000" pitchFamily="2" charset="2"/>
              <a:buChar char="ü"/>
            </a:pPr>
            <a:r>
              <a:rPr lang="en-US" sz="1800" dirty="0">
                <a:solidFill>
                  <a:srgbClr val="002060"/>
                </a:solidFill>
                <a:latin typeface="Trebuchet MS" panose="020B0603020202020204" pitchFamily="34" charset="0"/>
              </a:rPr>
              <a:t>Directives have a similar lifecycle, as Angular creates, updates, and destroys instances in the course of execution.</a:t>
            </a:r>
          </a:p>
          <a:p>
            <a:pPr>
              <a:buFont typeface="Wingdings" panose="05000000000000000000" pitchFamily="2" charset="2"/>
              <a:buChar char="ü"/>
            </a:pPr>
            <a:r>
              <a:rPr lang="en-US" sz="1800" dirty="0">
                <a:solidFill>
                  <a:srgbClr val="002060"/>
                </a:solidFill>
                <a:latin typeface="Trebuchet MS" panose="020B0603020202020204" pitchFamily="34" charset="0"/>
              </a:rPr>
              <a:t>Respond to events in the lifecycle of a component or directive by implementing one or more of the lifecycle hook interfaces in the Angular core library. </a:t>
            </a:r>
          </a:p>
          <a:p>
            <a:pPr>
              <a:buFont typeface="Wingdings" panose="05000000000000000000" pitchFamily="2" charset="2"/>
              <a:buChar char="ü"/>
            </a:pPr>
            <a:r>
              <a:rPr lang="en-US" sz="1800" dirty="0">
                <a:solidFill>
                  <a:srgbClr val="002060"/>
                </a:solidFill>
                <a:latin typeface="Trebuchet MS" panose="020B0603020202020204" pitchFamily="34" charset="0"/>
              </a:rPr>
              <a:t>The hooks give you the opportunity to act on a component or directive instance at the appropriate moment, as Angular creates, updates, or destroys that instance.</a:t>
            </a:r>
          </a:p>
          <a:p>
            <a:pPr>
              <a:buFont typeface="Wingdings" panose="05000000000000000000" pitchFamily="2" charset="2"/>
              <a:buChar char="ü"/>
            </a:pPr>
            <a:r>
              <a:rPr lang="en-US" sz="1800" dirty="0">
                <a:solidFill>
                  <a:srgbClr val="002060"/>
                </a:solidFill>
                <a:latin typeface="Trebuchet MS" panose="020B0603020202020204" pitchFamily="34" charset="0"/>
              </a:rPr>
              <a:t>Each interface defines the prototype for a single hook method, whose name is the interface name prefixed with ng. </a:t>
            </a:r>
          </a:p>
          <a:p>
            <a:pPr>
              <a:buFont typeface="Wingdings" panose="05000000000000000000" pitchFamily="2" charset="2"/>
              <a:buChar char="ü"/>
            </a:pPr>
            <a:r>
              <a:rPr lang="en-US" sz="1800" dirty="0">
                <a:solidFill>
                  <a:srgbClr val="002060"/>
                </a:solidFill>
                <a:latin typeface="Trebuchet MS" panose="020B0603020202020204" pitchFamily="34" charset="0"/>
              </a:rPr>
              <a:t>For example, the OnInit interface has a hook method named ngOnInit(). If you implement this method in your component or directive class, Angular calls it shortly after checking the input properties for that component or directive for the first time.</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284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Lifecycle event sequence</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r>
              <a:rPr lang="en-US" dirty="0"/>
              <a:t>After your application instantiates a component or directive by calling its constructor, Angular calls the hook methods you have implemented at the appropriate point in the lifecycle of that instance.</a:t>
            </a: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178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Life Cycle Hook in Angular Components</a:t>
            </a:r>
          </a:p>
        </p:txBody>
      </p:sp>
      <p:graphicFrame>
        <p:nvGraphicFramePr>
          <p:cNvPr id="6" name="Content Placeholder 5">
            <a:extLst>
              <a:ext uri="{FF2B5EF4-FFF2-40B4-BE49-F238E27FC236}">
                <a16:creationId xmlns:a16="http://schemas.microsoft.com/office/drawing/2014/main" id="{0486A831-4296-4D52-A8FC-1860C5F4A0DD}"/>
              </a:ext>
            </a:extLst>
          </p:cNvPr>
          <p:cNvGraphicFramePr>
            <a:graphicFrameLocks noGrp="1"/>
          </p:cNvGraphicFramePr>
          <p:nvPr>
            <p:ph idx="1"/>
            <p:extLst>
              <p:ext uri="{D42A27DB-BD31-4B8C-83A1-F6EECF244321}">
                <p14:modId xmlns:p14="http://schemas.microsoft.com/office/powerpoint/2010/main" val="3433709029"/>
              </p:ext>
            </p:extLst>
          </p:nvPr>
        </p:nvGraphicFramePr>
        <p:xfrm>
          <a:off x="149086" y="808383"/>
          <a:ext cx="11860836" cy="5265852"/>
        </p:xfrm>
        <a:graphic>
          <a:graphicData uri="http://schemas.openxmlformats.org/drawingml/2006/table">
            <a:tbl>
              <a:tblPr/>
              <a:tblGrid>
                <a:gridCol w="2037523">
                  <a:extLst>
                    <a:ext uri="{9D8B030D-6E8A-4147-A177-3AD203B41FA5}">
                      <a16:colId xmlns:a16="http://schemas.microsoft.com/office/drawing/2014/main" val="1655700836"/>
                    </a:ext>
                  </a:extLst>
                </a:gridCol>
                <a:gridCol w="5869701">
                  <a:extLst>
                    <a:ext uri="{9D8B030D-6E8A-4147-A177-3AD203B41FA5}">
                      <a16:colId xmlns:a16="http://schemas.microsoft.com/office/drawing/2014/main" val="3534937273"/>
                    </a:ext>
                  </a:extLst>
                </a:gridCol>
                <a:gridCol w="3953612">
                  <a:extLst>
                    <a:ext uri="{9D8B030D-6E8A-4147-A177-3AD203B41FA5}">
                      <a16:colId xmlns:a16="http://schemas.microsoft.com/office/drawing/2014/main" val="3444492611"/>
                    </a:ext>
                  </a:extLst>
                </a:gridCol>
              </a:tblGrid>
              <a:tr h="285711">
                <a:tc>
                  <a:txBody>
                    <a:bodyPr/>
                    <a:lstStyle/>
                    <a:p>
                      <a:pPr algn="l"/>
                      <a:r>
                        <a:rPr lang="en-US" sz="1600" b="1" cap="all" dirty="0">
                          <a:solidFill>
                            <a:schemeClr val="bg1"/>
                          </a:solidFill>
                          <a:effectLst/>
                          <a:latin typeface="Trebuchet MS" panose="020B0603020202020204" pitchFamily="34" charset="0"/>
                        </a:rPr>
                        <a:t>HOOK METHOD</a:t>
                      </a:r>
                    </a:p>
                  </a:txBody>
                  <a:tcPr marL="161742" marR="161742" marT="53914" marB="53914" anchor="ctr">
                    <a:lnL>
                      <a:noFill/>
                    </a:lnL>
                    <a:lnR>
                      <a:noFill/>
                    </a:lnR>
                    <a:lnT>
                      <a:noFill/>
                    </a:lnT>
                    <a:lnB w="9525" cap="flat" cmpd="sng" algn="ctr">
                      <a:solidFill>
                        <a:srgbClr val="DBDBDB"/>
                      </a:solidFill>
                      <a:prstDash val="solid"/>
                      <a:round/>
                      <a:headEnd type="none" w="med" len="med"/>
                      <a:tailEnd type="none" w="med" len="med"/>
                    </a:lnB>
                    <a:solidFill>
                      <a:srgbClr val="002060"/>
                    </a:solidFill>
                  </a:tcPr>
                </a:tc>
                <a:tc>
                  <a:txBody>
                    <a:bodyPr/>
                    <a:lstStyle/>
                    <a:p>
                      <a:pPr algn="l"/>
                      <a:r>
                        <a:rPr lang="en-US" sz="1600" b="1" cap="all" dirty="0">
                          <a:solidFill>
                            <a:schemeClr val="bg1"/>
                          </a:solidFill>
                          <a:effectLst/>
                          <a:latin typeface="Trebuchet MS" panose="020B0603020202020204" pitchFamily="34" charset="0"/>
                        </a:rPr>
                        <a:t>PURPOSE</a:t>
                      </a:r>
                    </a:p>
                  </a:txBody>
                  <a:tcPr marL="161742" marR="161742" marT="53914" marB="53914" anchor="ctr">
                    <a:lnL>
                      <a:noFill/>
                    </a:lnL>
                    <a:lnR>
                      <a:noFill/>
                    </a:lnR>
                    <a:lnT>
                      <a:noFill/>
                    </a:lnT>
                    <a:lnB w="9525" cap="flat" cmpd="sng" algn="ctr">
                      <a:solidFill>
                        <a:srgbClr val="DBDBDB"/>
                      </a:solidFill>
                      <a:prstDash val="solid"/>
                      <a:round/>
                      <a:headEnd type="none" w="med" len="med"/>
                      <a:tailEnd type="none" w="med" len="med"/>
                    </a:lnB>
                    <a:solidFill>
                      <a:srgbClr val="002060"/>
                    </a:solidFill>
                  </a:tcPr>
                </a:tc>
                <a:tc>
                  <a:txBody>
                    <a:bodyPr/>
                    <a:lstStyle/>
                    <a:p>
                      <a:pPr algn="l"/>
                      <a:r>
                        <a:rPr lang="en-US" sz="1600" b="1" cap="all" dirty="0">
                          <a:solidFill>
                            <a:schemeClr val="bg1"/>
                          </a:solidFill>
                          <a:effectLst/>
                          <a:latin typeface="Trebuchet MS" panose="020B0603020202020204" pitchFamily="34" charset="0"/>
                        </a:rPr>
                        <a:t>TIMING</a:t>
                      </a:r>
                    </a:p>
                  </a:txBody>
                  <a:tcPr marL="161742" marR="161742" marT="53914" marB="53914" anchor="ctr">
                    <a:lnL>
                      <a:noFill/>
                    </a:lnL>
                    <a:lnR>
                      <a:noFill/>
                    </a:lnR>
                    <a:lnT>
                      <a:noFill/>
                    </a:lnT>
                    <a:lnB w="9525" cap="flat" cmpd="sng" algn="ctr">
                      <a:solidFill>
                        <a:srgbClr val="DBDBDB"/>
                      </a:solidFill>
                      <a:prstDash val="solid"/>
                      <a:round/>
                      <a:headEnd type="none" w="med" len="med"/>
                      <a:tailEnd type="none" w="med" len="med"/>
                    </a:lnB>
                    <a:solidFill>
                      <a:srgbClr val="002060"/>
                    </a:solidFill>
                  </a:tcPr>
                </a:tc>
                <a:extLst>
                  <a:ext uri="{0D108BD9-81ED-4DB2-BD59-A6C34878D82A}">
                    <a16:rowId xmlns:a16="http://schemas.microsoft.com/office/drawing/2014/main" val="1811243543"/>
                  </a:ext>
                </a:extLst>
              </a:tr>
              <a:tr h="2069394">
                <a:tc>
                  <a:txBody>
                    <a:bodyPr/>
                    <a:lstStyle/>
                    <a:p>
                      <a:pPr algn="l" fontAlgn="t"/>
                      <a:r>
                        <a:rPr lang="en-US" sz="1600" b="0" dirty="0">
                          <a:solidFill>
                            <a:srgbClr val="002060"/>
                          </a:solidFill>
                          <a:effectLst/>
                          <a:latin typeface="Trebuchet MS" panose="020B0603020202020204" pitchFamily="34" charset="0"/>
                        </a:rPr>
                        <a:t>ngOnChanges()</a:t>
                      </a:r>
                    </a:p>
                  </a:txBody>
                  <a:tcPr marL="107828" marR="107828" marT="107828" marB="107828">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Respond when Angular sets or resets data-bound input properties. The method receives a </a:t>
                      </a:r>
                      <a:r>
                        <a:rPr lang="en-US" sz="1600" b="0" u="none" strike="noStrike" dirty="0">
                          <a:solidFill>
                            <a:srgbClr val="002060"/>
                          </a:solidFill>
                          <a:effectLst/>
                          <a:latin typeface="Trebuchet MS" panose="020B0603020202020204" pitchFamily="34" charset="0"/>
                        </a:rPr>
                        <a:t>SimpleChanges</a:t>
                      </a:r>
                      <a:r>
                        <a:rPr lang="en-US" sz="1600" b="0" dirty="0">
                          <a:solidFill>
                            <a:srgbClr val="002060"/>
                          </a:solidFill>
                          <a:effectLst/>
                          <a:latin typeface="Trebuchet MS" panose="020B0603020202020204" pitchFamily="34" charset="0"/>
                        </a:rPr>
                        <a:t> object of current and previous property values.</a:t>
                      </a:r>
                      <a:br>
                        <a:rPr lang="en-US" sz="1600" b="0" dirty="0">
                          <a:solidFill>
                            <a:srgbClr val="002060"/>
                          </a:solidFill>
                          <a:effectLst/>
                          <a:latin typeface="Trebuchet MS" panose="020B0603020202020204" pitchFamily="34" charset="0"/>
                        </a:rPr>
                      </a:br>
                      <a:r>
                        <a:rPr lang="en-US" sz="1600" b="0" dirty="0">
                          <a:solidFill>
                            <a:srgbClr val="002060"/>
                          </a:solidFill>
                          <a:effectLst/>
                          <a:latin typeface="Trebuchet MS" panose="020B0603020202020204" pitchFamily="34" charset="0"/>
                        </a:rPr>
                        <a:t>NOTE:</a:t>
                      </a:r>
                      <a:br>
                        <a:rPr lang="en-US" sz="1600" b="0" dirty="0">
                          <a:solidFill>
                            <a:srgbClr val="002060"/>
                          </a:solidFill>
                          <a:effectLst/>
                          <a:latin typeface="Trebuchet MS" panose="020B0603020202020204" pitchFamily="34" charset="0"/>
                        </a:rPr>
                      </a:br>
                      <a:r>
                        <a:rPr lang="en-US" sz="1600" b="0" dirty="0">
                          <a:solidFill>
                            <a:srgbClr val="002060"/>
                          </a:solidFill>
                          <a:effectLst/>
                          <a:latin typeface="Trebuchet MS" panose="020B0603020202020204" pitchFamily="34" charset="0"/>
                        </a:rPr>
                        <a:t>This happens frequently, so any operation you perform here impacts performance significantly.</a:t>
                      </a:r>
                    </a:p>
                    <a:p>
                      <a:pPr algn="l" fontAlgn="t"/>
                      <a:r>
                        <a:rPr lang="en-US" sz="1600" b="0" dirty="0">
                          <a:solidFill>
                            <a:srgbClr val="002060"/>
                          </a:solidFill>
                          <a:effectLst/>
                          <a:latin typeface="Trebuchet MS" panose="020B0603020202020204" pitchFamily="34" charset="0"/>
                        </a:rPr>
                        <a:t>See details in </a:t>
                      </a:r>
                      <a:r>
                        <a:rPr lang="en-US" sz="1600" b="0" u="none" strike="noStrike" dirty="0">
                          <a:solidFill>
                            <a:srgbClr val="002060"/>
                          </a:solidFill>
                          <a:effectLst/>
                          <a:latin typeface="Trebuchet MS" panose="020B0603020202020204" pitchFamily="34" charset="0"/>
                        </a:rPr>
                        <a:t>Using change detection hooks</a:t>
                      </a:r>
                      <a:r>
                        <a:rPr lang="en-US" sz="1600" b="0" dirty="0">
                          <a:solidFill>
                            <a:srgbClr val="002060"/>
                          </a:solidFill>
                          <a:effectLst/>
                          <a:latin typeface="Trebuchet MS" panose="020B0603020202020204" pitchFamily="34" charset="0"/>
                        </a:rPr>
                        <a:t> in this document.</a:t>
                      </a:r>
                    </a:p>
                  </a:txBody>
                  <a:tcPr marL="107828" marR="107828" marT="107828" marB="107828">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Called before ngOnInit() (if the component has bound inputs) and whenever one or more data-bound input properties change.</a:t>
                      </a:r>
                      <a:br>
                        <a:rPr lang="en-US" sz="1600" b="0" dirty="0">
                          <a:solidFill>
                            <a:srgbClr val="002060"/>
                          </a:solidFill>
                          <a:effectLst/>
                          <a:latin typeface="Trebuchet MS" panose="020B0603020202020204" pitchFamily="34" charset="0"/>
                        </a:rPr>
                      </a:br>
                      <a:r>
                        <a:rPr lang="en-US" sz="1600" b="0" dirty="0">
                          <a:solidFill>
                            <a:srgbClr val="002060"/>
                          </a:solidFill>
                          <a:effectLst/>
                          <a:latin typeface="Trebuchet MS" panose="020B0603020202020204" pitchFamily="34" charset="0"/>
                        </a:rPr>
                        <a:t>NOTE:</a:t>
                      </a:r>
                      <a:br>
                        <a:rPr lang="en-US" sz="1600" b="0" dirty="0">
                          <a:solidFill>
                            <a:srgbClr val="002060"/>
                          </a:solidFill>
                          <a:effectLst/>
                          <a:latin typeface="Trebuchet MS" panose="020B0603020202020204" pitchFamily="34" charset="0"/>
                        </a:rPr>
                      </a:br>
                      <a:r>
                        <a:rPr lang="en-US" sz="1600" b="0" dirty="0">
                          <a:solidFill>
                            <a:srgbClr val="002060"/>
                          </a:solidFill>
                          <a:effectLst/>
                          <a:latin typeface="Trebuchet MS" panose="020B0603020202020204" pitchFamily="34" charset="0"/>
                        </a:rPr>
                        <a:t>If your component has no inputs or you use it without providing any inputs, the framework will not call ngOnChanges().</a:t>
                      </a:r>
                    </a:p>
                  </a:txBody>
                  <a:tcPr marL="107828" marR="107828" marT="107828" marB="107828">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107837764"/>
                  </a:ext>
                </a:extLst>
              </a:tr>
              <a:tr h="1556792">
                <a:tc>
                  <a:txBody>
                    <a:bodyPr/>
                    <a:lstStyle/>
                    <a:p>
                      <a:pPr algn="l" fontAlgn="t"/>
                      <a:r>
                        <a:rPr lang="en-US" sz="1600" b="0" dirty="0">
                          <a:solidFill>
                            <a:srgbClr val="002060"/>
                          </a:solidFill>
                          <a:effectLst/>
                          <a:latin typeface="Trebuchet MS" panose="020B0603020202020204" pitchFamily="34" charset="0"/>
                        </a:rPr>
                        <a:t>ngOnInit()</a:t>
                      </a:r>
                    </a:p>
                  </a:txBody>
                  <a:tcPr marL="107828" marR="107828" marT="107828" marB="107828">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accent1">
                        <a:lumMod val="40000"/>
                        <a:lumOff val="60000"/>
                      </a:schemeClr>
                    </a:solidFill>
                  </a:tcPr>
                </a:tc>
                <a:tc>
                  <a:txBody>
                    <a:bodyPr/>
                    <a:lstStyle/>
                    <a:p>
                      <a:pPr algn="l" fontAlgn="t"/>
                      <a:r>
                        <a:rPr lang="en-US" sz="1600" b="0" dirty="0">
                          <a:solidFill>
                            <a:srgbClr val="002060"/>
                          </a:solidFill>
                          <a:effectLst/>
                          <a:latin typeface="Trebuchet MS" panose="020B0603020202020204" pitchFamily="34" charset="0"/>
                        </a:rPr>
                        <a:t>Initialize the directive or component after Angular first displays the data-bound properties and sets the directive or component's input properties. See details in </a:t>
                      </a:r>
                      <a:r>
                        <a:rPr lang="en-US" sz="1600" b="0" u="none" strike="noStrike" dirty="0">
                          <a:solidFill>
                            <a:srgbClr val="002060"/>
                          </a:solidFill>
                          <a:effectLst/>
                          <a:latin typeface="Trebuchet MS" panose="020B0603020202020204" pitchFamily="34" charset="0"/>
                        </a:rPr>
                        <a:t>Initializing a component or directive</a:t>
                      </a:r>
                      <a:r>
                        <a:rPr lang="en-US" sz="1600" b="0" dirty="0">
                          <a:solidFill>
                            <a:srgbClr val="002060"/>
                          </a:solidFill>
                          <a:effectLst/>
                          <a:latin typeface="Trebuchet MS" panose="020B0603020202020204" pitchFamily="34" charset="0"/>
                        </a:rPr>
                        <a:t> in this document.</a:t>
                      </a:r>
                    </a:p>
                  </a:txBody>
                  <a:tcPr marL="107828" marR="107828" marT="107828" marB="107828">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accent1">
                        <a:lumMod val="40000"/>
                        <a:lumOff val="60000"/>
                      </a:schemeClr>
                    </a:solidFill>
                  </a:tcPr>
                </a:tc>
                <a:tc>
                  <a:txBody>
                    <a:bodyPr/>
                    <a:lstStyle/>
                    <a:p>
                      <a:pPr algn="l" fontAlgn="t"/>
                      <a:r>
                        <a:rPr lang="en-US" sz="1600" b="0" dirty="0">
                          <a:solidFill>
                            <a:srgbClr val="002060"/>
                          </a:solidFill>
                          <a:effectLst/>
                          <a:latin typeface="Trebuchet MS" panose="020B0603020202020204" pitchFamily="34" charset="0"/>
                        </a:rPr>
                        <a:t>Called once, after the first ngOnChanges(). ngOnInit() is still called even when ngOnChanges() is not (which is the case when there are no template-bound inputs).</a:t>
                      </a:r>
                    </a:p>
                  </a:txBody>
                  <a:tcPr marL="107828" marR="107828" marT="107828" marB="107828">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50167465"/>
                  </a:ext>
                </a:extLst>
              </a:tr>
              <a:tr h="1044190">
                <a:tc>
                  <a:txBody>
                    <a:bodyPr/>
                    <a:lstStyle/>
                    <a:p>
                      <a:pPr algn="l" fontAlgn="t"/>
                      <a:r>
                        <a:rPr lang="en-US" sz="1600" b="0" dirty="0">
                          <a:solidFill>
                            <a:srgbClr val="002060"/>
                          </a:solidFill>
                          <a:effectLst/>
                          <a:latin typeface="Trebuchet MS" panose="020B0603020202020204" pitchFamily="34" charset="0"/>
                        </a:rPr>
                        <a:t>ngDoCheck()</a:t>
                      </a:r>
                    </a:p>
                  </a:txBody>
                  <a:tcPr marL="107828" marR="107828" marT="107828" marB="107828">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Detect and act upon changes that Angular can't or won't detect on its own. See details and example in </a:t>
                      </a:r>
                      <a:r>
                        <a:rPr lang="en-US" sz="1600" b="0" u="none" strike="noStrike" dirty="0">
                          <a:solidFill>
                            <a:srgbClr val="002060"/>
                          </a:solidFill>
                          <a:effectLst/>
                          <a:latin typeface="Trebuchet MS" panose="020B0603020202020204" pitchFamily="34" charset="0"/>
                        </a:rPr>
                        <a:t>Defining custom change detection</a:t>
                      </a:r>
                      <a:r>
                        <a:rPr lang="en-US" sz="1600" b="0" dirty="0">
                          <a:solidFill>
                            <a:srgbClr val="002060"/>
                          </a:solidFill>
                          <a:effectLst/>
                          <a:latin typeface="Trebuchet MS" panose="020B0603020202020204" pitchFamily="34" charset="0"/>
                        </a:rPr>
                        <a:t> in this document.</a:t>
                      </a:r>
                    </a:p>
                  </a:txBody>
                  <a:tcPr marL="107828" marR="107828" marT="107828" marB="107828">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Called immediately after ngOnChanges() on every change detection run, and immediately after ngOnInit() on the first run.</a:t>
                      </a:r>
                    </a:p>
                  </a:txBody>
                  <a:tcPr marL="107828" marR="107828" marT="107828" marB="107828">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862277818"/>
                  </a:ext>
                </a:extLst>
              </a:tr>
            </a:tbl>
          </a:graphicData>
        </a:graphic>
      </p:graphicFrame>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18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Day 4 </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fontScale="92500" lnSpcReduction="20000"/>
          </a:bodyPr>
          <a:lstStyle/>
          <a:p>
            <a:r>
              <a:rPr lang="en-US" sz="1800" dirty="0">
                <a:solidFill>
                  <a:srgbClr val="002060"/>
                </a:solidFill>
                <a:latin typeface="Trebuchet MS" panose="020B0603020202020204" pitchFamily="34" charset="0"/>
              </a:rPr>
              <a:t>Components Deep Dive / Routing</a:t>
            </a:r>
          </a:p>
          <a:p>
            <a:r>
              <a:rPr lang="en-US" sz="1800" dirty="0">
                <a:solidFill>
                  <a:srgbClr val="002060"/>
                </a:solidFill>
                <a:latin typeface="Trebuchet MS" panose="020B0603020202020204" pitchFamily="34" charset="0"/>
              </a:rPr>
              <a:t>Component Life Cycle Hooks</a:t>
            </a:r>
          </a:p>
          <a:p>
            <a:r>
              <a:rPr lang="en-US" sz="1800" dirty="0">
                <a:solidFill>
                  <a:srgbClr val="002060"/>
                </a:solidFill>
                <a:latin typeface="Trebuchet MS" panose="020B0603020202020204" pitchFamily="34" charset="0"/>
              </a:rPr>
              <a:t>Reusable components in angular using &lt;ng-content&gt;</a:t>
            </a:r>
          </a:p>
          <a:p>
            <a:r>
              <a:rPr lang="en-US" sz="1800" dirty="0">
                <a:solidFill>
                  <a:srgbClr val="002060"/>
                </a:solidFill>
                <a:latin typeface="Trebuchet MS" panose="020B0603020202020204" pitchFamily="34" charset="0"/>
              </a:rPr>
              <a:t>Navigating with Router links</a:t>
            </a:r>
          </a:p>
          <a:p>
            <a:r>
              <a:rPr lang="en-US" sz="1800" dirty="0">
                <a:solidFill>
                  <a:srgbClr val="002060"/>
                </a:solidFill>
                <a:latin typeface="Trebuchet MS" panose="020B0603020202020204" pitchFamily="34" charset="0"/>
              </a:rPr>
              <a:t>Understanding Navigation Paths</a:t>
            </a:r>
          </a:p>
          <a:p>
            <a:r>
              <a:rPr lang="en-US" sz="1800" dirty="0">
                <a:solidFill>
                  <a:srgbClr val="002060"/>
                </a:solidFill>
                <a:latin typeface="Trebuchet MS" panose="020B0603020202020204" pitchFamily="34" charset="0"/>
              </a:rPr>
              <a:t>Navigating Programmatically</a:t>
            </a:r>
          </a:p>
          <a:p>
            <a:r>
              <a:rPr lang="en-US" sz="1800" dirty="0">
                <a:solidFill>
                  <a:srgbClr val="002060"/>
                </a:solidFill>
                <a:latin typeface="Trebuchet MS" panose="020B0603020202020204" pitchFamily="34" charset="0"/>
              </a:rPr>
              <a:t>Passing Parameters to Routes</a:t>
            </a:r>
          </a:p>
          <a:p>
            <a:r>
              <a:rPr lang="en-US" sz="1800" dirty="0">
                <a:solidFill>
                  <a:srgbClr val="002060"/>
                </a:solidFill>
                <a:latin typeface="Trebuchet MS" panose="020B0603020202020204" pitchFamily="34" charset="0"/>
              </a:rPr>
              <a:t>Passing Query Parameters and Fragments</a:t>
            </a:r>
          </a:p>
          <a:p>
            <a:r>
              <a:rPr lang="en-US" sz="1800" dirty="0">
                <a:solidFill>
                  <a:srgbClr val="002060"/>
                </a:solidFill>
                <a:latin typeface="Trebuchet MS" panose="020B0603020202020204" pitchFamily="34" charset="0"/>
              </a:rPr>
              <a:t>Setting up Child (Nested) Routes</a:t>
            </a:r>
          </a:p>
          <a:p>
            <a:r>
              <a:rPr lang="en-US" sz="1800" dirty="0">
                <a:solidFill>
                  <a:srgbClr val="002060"/>
                </a:solidFill>
                <a:latin typeface="Trebuchet MS" panose="020B0603020202020204" pitchFamily="34" charset="0"/>
              </a:rPr>
              <a:t>Outsourcing Route Configuration (create custom module)</a:t>
            </a:r>
          </a:p>
          <a:p>
            <a:r>
              <a:rPr lang="en-US" sz="1800" dirty="0">
                <a:solidFill>
                  <a:srgbClr val="002060"/>
                </a:solidFill>
                <a:latin typeface="Trebuchet MS" panose="020B0603020202020204" pitchFamily="34" charset="0"/>
              </a:rPr>
              <a:t>HTTP Requests / Observable</a:t>
            </a:r>
          </a:p>
          <a:p>
            <a:r>
              <a:rPr lang="en-US" sz="1800" dirty="0">
                <a:solidFill>
                  <a:srgbClr val="002060"/>
                </a:solidFill>
                <a:latin typeface="Trebuchet MS" panose="020B0603020202020204" pitchFamily="34" charset="0"/>
              </a:rPr>
              <a:t>HTTP Requests </a:t>
            </a:r>
          </a:p>
          <a:p>
            <a:r>
              <a:rPr lang="en-US" sz="1800" dirty="0">
                <a:solidFill>
                  <a:srgbClr val="002060"/>
                </a:solidFill>
                <a:latin typeface="Trebuchet MS" panose="020B0603020202020204" pitchFamily="34" charset="0"/>
              </a:rPr>
              <a:t>Sending GET Requests</a:t>
            </a:r>
          </a:p>
          <a:p>
            <a:r>
              <a:rPr lang="en-US" sz="1800" dirty="0">
                <a:solidFill>
                  <a:srgbClr val="002060"/>
                </a:solidFill>
                <a:latin typeface="Trebuchet MS" panose="020B0603020202020204" pitchFamily="34" charset="0"/>
              </a:rPr>
              <a:t>Sending a PUT Request</a:t>
            </a:r>
          </a:p>
          <a:p>
            <a:r>
              <a:rPr lang="en-US" sz="1800" dirty="0">
                <a:solidFill>
                  <a:srgbClr val="002060"/>
                </a:solidFill>
                <a:latin typeface="Trebuchet MS" panose="020B0603020202020204" pitchFamily="34" charset="0"/>
              </a:rPr>
              <a:t>Using the Returned Data</a:t>
            </a:r>
          </a:p>
          <a:p>
            <a:r>
              <a:rPr lang="en-US" sz="1800" dirty="0">
                <a:solidFill>
                  <a:srgbClr val="002060"/>
                </a:solidFill>
                <a:latin typeface="Trebuchet MS" panose="020B0603020202020204" pitchFamily="34" charset="0"/>
              </a:rPr>
              <a:t>Catching HTTP Errors</a:t>
            </a:r>
          </a:p>
          <a:p>
            <a:r>
              <a:rPr lang="en-US" sz="1800" dirty="0">
                <a:solidFill>
                  <a:srgbClr val="002060"/>
                </a:solidFill>
                <a:latin typeface="Trebuchet MS" panose="020B0603020202020204" pitchFamily="34" charset="0"/>
              </a:rPr>
              <a:t>Basics of Observables &amp; Promises</a:t>
            </a:r>
          </a:p>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094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Life Cycle Hook in Angular Components</a:t>
            </a:r>
          </a:p>
        </p:txBody>
      </p:sp>
      <p:graphicFrame>
        <p:nvGraphicFramePr>
          <p:cNvPr id="6" name="Content Placeholder 5">
            <a:extLst>
              <a:ext uri="{FF2B5EF4-FFF2-40B4-BE49-F238E27FC236}">
                <a16:creationId xmlns:a16="http://schemas.microsoft.com/office/drawing/2014/main" id="{BA532B24-8C2F-4C87-9402-7D06546EFC56}"/>
              </a:ext>
            </a:extLst>
          </p:cNvPr>
          <p:cNvGraphicFramePr>
            <a:graphicFrameLocks noGrp="1"/>
          </p:cNvGraphicFramePr>
          <p:nvPr>
            <p:ph idx="1"/>
            <p:extLst>
              <p:ext uri="{D42A27DB-BD31-4B8C-83A1-F6EECF244321}">
                <p14:modId xmlns:p14="http://schemas.microsoft.com/office/powerpoint/2010/main" val="2854719258"/>
              </p:ext>
            </p:extLst>
          </p:nvPr>
        </p:nvGraphicFramePr>
        <p:xfrm>
          <a:off x="149086" y="1218343"/>
          <a:ext cx="12019722" cy="4672498"/>
        </p:xfrm>
        <a:graphic>
          <a:graphicData uri="http://schemas.openxmlformats.org/drawingml/2006/table">
            <a:tbl>
              <a:tblPr/>
              <a:tblGrid>
                <a:gridCol w="2991679">
                  <a:extLst>
                    <a:ext uri="{9D8B030D-6E8A-4147-A177-3AD203B41FA5}">
                      <a16:colId xmlns:a16="http://schemas.microsoft.com/office/drawing/2014/main" val="2958659921"/>
                    </a:ext>
                  </a:extLst>
                </a:gridCol>
                <a:gridCol w="5021469">
                  <a:extLst>
                    <a:ext uri="{9D8B030D-6E8A-4147-A177-3AD203B41FA5}">
                      <a16:colId xmlns:a16="http://schemas.microsoft.com/office/drawing/2014/main" val="2148818112"/>
                    </a:ext>
                  </a:extLst>
                </a:gridCol>
                <a:gridCol w="4006574">
                  <a:extLst>
                    <a:ext uri="{9D8B030D-6E8A-4147-A177-3AD203B41FA5}">
                      <a16:colId xmlns:a16="http://schemas.microsoft.com/office/drawing/2014/main" val="3387935359"/>
                    </a:ext>
                  </a:extLst>
                </a:gridCol>
              </a:tblGrid>
              <a:tr h="1104401">
                <a:tc>
                  <a:txBody>
                    <a:bodyPr/>
                    <a:lstStyle/>
                    <a:p>
                      <a:pPr algn="l" fontAlgn="t"/>
                      <a:r>
                        <a:rPr lang="en-US" sz="1600" b="0" dirty="0">
                          <a:solidFill>
                            <a:srgbClr val="002060"/>
                          </a:solidFill>
                          <a:effectLst/>
                          <a:latin typeface="Trebuchet MS" panose="020B0603020202020204" pitchFamily="34" charset="0"/>
                        </a:rPr>
                        <a:t>ngAfterContentInit()</a:t>
                      </a:r>
                    </a:p>
                  </a:txBody>
                  <a:tcPr marL="80793" marR="80793" marT="80793" marB="80793">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Respond after Angular projects external content into the component's view, or into the view that a directive is in.</a:t>
                      </a:r>
                      <a:br>
                        <a:rPr lang="en-US" sz="1600" b="0" dirty="0">
                          <a:solidFill>
                            <a:srgbClr val="002060"/>
                          </a:solidFill>
                          <a:effectLst/>
                          <a:latin typeface="Trebuchet MS" panose="020B0603020202020204" pitchFamily="34" charset="0"/>
                        </a:rPr>
                      </a:br>
                      <a:r>
                        <a:rPr lang="en-US" sz="1600" b="0" dirty="0">
                          <a:solidFill>
                            <a:srgbClr val="002060"/>
                          </a:solidFill>
                          <a:effectLst/>
                          <a:latin typeface="Trebuchet MS" panose="020B0603020202020204" pitchFamily="34" charset="0"/>
                        </a:rPr>
                        <a:t>See details and example in </a:t>
                      </a:r>
                      <a:r>
                        <a:rPr lang="en-US" sz="1600" b="0" u="none" strike="noStrike" dirty="0">
                          <a:solidFill>
                            <a:srgbClr val="002060"/>
                          </a:solidFill>
                          <a:effectLst/>
                          <a:latin typeface="Trebuchet MS" panose="020B0603020202020204" pitchFamily="34" charset="0"/>
                        </a:rPr>
                        <a:t>Responding to changes in content</a:t>
                      </a:r>
                      <a:r>
                        <a:rPr lang="en-US" sz="1600" b="0" dirty="0">
                          <a:solidFill>
                            <a:srgbClr val="002060"/>
                          </a:solidFill>
                          <a:effectLst/>
                          <a:latin typeface="Trebuchet MS" panose="020B0603020202020204" pitchFamily="34" charset="0"/>
                        </a:rPr>
                        <a:t> in this document.</a:t>
                      </a:r>
                    </a:p>
                  </a:txBody>
                  <a:tcPr marL="80793" marR="80793" marT="80793" marB="80793">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Called </a:t>
                      </a:r>
                      <a:r>
                        <a:rPr lang="en-US" sz="1600" b="0" i="1" dirty="0">
                          <a:solidFill>
                            <a:srgbClr val="002060"/>
                          </a:solidFill>
                          <a:effectLst/>
                          <a:latin typeface="Trebuchet MS" panose="020B0603020202020204" pitchFamily="34" charset="0"/>
                        </a:rPr>
                        <a:t>once</a:t>
                      </a:r>
                      <a:r>
                        <a:rPr lang="en-US" sz="1600" b="0" dirty="0">
                          <a:solidFill>
                            <a:srgbClr val="002060"/>
                          </a:solidFill>
                          <a:effectLst/>
                          <a:latin typeface="Trebuchet MS" panose="020B0603020202020204" pitchFamily="34" charset="0"/>
                        </a:rPr>
                        <a:t> after the first ngDoCheck().</a:t>
                      </a:r>
                    </a:p>
                  </a:txBody>
                  <a:tcPr marL="80793" marR="80793" marT="80793" marB="80793">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756694081"/>
                  </a:ext>
                </a:extLst>
              </a:tr>
              <a:tr h="1645856">
                <a:tc>
                  <a:txBody>
                    <a:bodyPr/>
                    <a:lstStyle/>
                    <a:p>
                      <a:pPr algn="l" fontAlgn="t"/>
                      <a:r>
                        <a:rPr lang="en-US" sz="1600" b="0" dirty="0">
                          <a:solidFill>
                            <a:srgbClr val="002060"/>
                          </a:solidFill>
                          <a:effectLst/>
                          <a:latin typeface="Trebuchet MS" panose="020B0603020202020204" pitchFamily="34" charset="0"/>
                        </a:rPr>
                        <a:t>ngAfterContentChecked()</a:t>
                      </a:r>
                    </a:p>
                  </a:txBody>
                  <a:tcPr marL="80793" marR="80793" marT="80793" marB="80793">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2">
                        <a:lumMod val="20000"/>
                        <a:lumOff val="80000"/>
                      </a:schemeClr>
                    </a:solidFill>
                  </a:tcPr>
                </a:tc>
                <a:tc>
                  <a:txBody>
                    <a:bodyPr/>
                    <a:lstStyle/>
                    <a:p>
                      <a:pPr algn="l" fontAlgn="t"/>
                      <a:r>
                        <a:rPr lang="en-US" sz="1600" b="0" dirty="0">
                          <a:solidFill>
                            <a:srgbClr val="002060"/>
                          </a:solidFill>
                          <a:effectLst/>
                          <a:latin typeface="Trebuchet MS" panose="020B0603020202020204" pitchFamily="34" charset="0"/>
                        </a:rPr>
                        <a:t>Respond after Angular checks the content projected into the directive or component.</a:t>
                      </a:r>
                      <a:br>
                        <a:rPr lang="en-US" sz="1600" b="0" dirty="0">
                          <a:solidFill>
                            <a:srgbClr val="002060"/>
                          </a:solidFill>
                          <a:effectLst/>
                          <a:latin typeface="Trebuchet MS" panose="020B0603020202020204" pitchFamily="34" charset="0"/>
                        </a:rPr>
                      </a:br>
                      <a:r>
                        <a:rPr lang="en-US" sz="1600" b="0" dirty="0">
                          <a:solidFill>
                            <a:srgbClr val="002060"/>
                          </a:solidFill>
                          <a:effectLst/>
                          <a:latin typeface="Trebuchet MS" panose="020B0603020202020204" pitchFamily="34" charset="0"/>
                        </a:rPr>
                        <a:t>See details and example in </a:t>
                      </a:r>
                      <a:r>
                        <a:rPr lang="en-US" sz="1600" b="0" u="none" strike="noStrike" dirty="0">
                          <a:solidFill>
                            <a:srgbClr val="002060"/>
                          </a:solidFill>
                          <a:effectLst/>
                          <a:latin typeface="Trebuchet MS" panose="020B0603020202020204" pitchFamily="34" charset="0"/>
                        </a:rPr>
                        <a:t>Responding to projected content changes</a:t>
                      </a:r>
                      <a:r>
                        <a:rPr lang="en-US" sz="1600" b="0" dirty="0">
                          <a:solidFill>
                            <a:srgbClr val="002060"/>
                          </a:solidFill>
                          <a:effectLst/>
                          <a:latin typeface="Trebuchet MS" panose="020B0603020202020204" pitchFamily="34" charset="0"/>
                        </a:rPr>
                        <a:t> in this document.</a:t>
                      </a:r>
                    </a:p>
                  </a:txBody>
                  <a:tcPr marL="80793" marR="80793" marT="80793" marB="80793">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2">
                        <a:lumMod val="20000"/>
                        <a:lumOff val="80000"/>
                      </a:schemeClr>
                    </a:solidFill>
                  </a:tcPr>
                </a:tc>
                <a:tc>
                  <a:txBody>
                    <a:bodyPr/>
                    <a:lstStyle/>
                    <a:p>
                      <a:pPr algn="l" fontAlgn="t"/>
                      <a:r>
                        <a:rPr lang="en-US" sz="1600" b="0" dirty="0">
                          <a:solidFill>
                            <a:srgbClr val="002060"/>
                          </a:solidFill>
                          <a:effectLst/>
                          <a:latin typeface="Trebuchet MS" panose="020B0603020202020204" pitchFamily="34" charset="0"/>
                        </a:rPr>
                        <a:t>Called after ngAfterContentInit() and every subsequent ngDoCheck().</a:t>
                      </a:r>
                    </a:p>
                  </a:txBody>
                  <a:tcPr marL="80793" marR="80793" marT="80793" marB="80793">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04759147"/>
                  </a:ext>
                </a:extLst>
              </a:tr>
              <a:tr h="1645856">
                <a:tc>
                  <a:txBody>
                    <a:bodyPr/>
                    <a:lstStyle/>
                    <a:p>
                      <a:pPr algn="l" fontAlgn="t"/>
                      <a:r>
                        <a:rPr lang="en-US" sz="1600" b="0" dirty="0">
                          <a:solidFill>
                            <a:srgbClr val="002060"/>
                          </a:solidFill>
                          <a:effectLst/>
                          <a:latin typeface="Trebuchet MS" panose="020B0603020202020204" pitchFamily="34" charset="0"/>
                        </a:rPr>
                        <a:t>ngAfterViewInit()</a:t>
                      </a:r>
                    </a:p>
                  </a:txBody>
                  <a:tcPr marL="80793" marR="80793" marT="80793" marB="80793">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Respond after Angular initializes the component's views and child views, or the view that contains the directive.</a:t>
                      </a:r>
                      <a:br>
                        <a:rPr lang="en-US" sz="1600" b="0" dirty="0">
                          <a:solidFill>
                            <a:srgbClr val="002060"/>
                          </a:solidFill>
                          <a:effectLst/>
                          <a:latin typeface="Trebuchet MS" panose="020B0603020202020204" pitchFamily="34" charset="0"/>
                        </a:rPr>
                      </a:br>
                      <a:r>
                        <a:rPr lang="en-US" sz="1600" b="0" dirty="0">
                          <a:solidFill>
                            <a:srgbClr val="002060"/>
                          </a:solidFill>
                          <a:effectLst/>
                          <a:latin typeface="Trebuchet MS" panose="020B0603020202020204" pitchFamily="34" charset="0"/>
                        </a:rPr>
                        <a:t>See details and example in </a:t>
                      </a:r>
                      <a:r>
                        <a:rPr lang="en-US" sz="1600" b="0" u="none" strike="noStrike" dirty="0">
                          <a:solidFill>
                            <a:srgbClr val="002060"/>
                          </a:solidFill>
                          <a:effectLst/>
                          <a:latin typeface="Trebuchet MS" panose="020B0603020202020204" pitchFamily="34" charset="0"/>
                        </a:rPr>
                        <a:t>Responding to view changes</a:t>
                      </a:r>
                      <a:r>
                        <a:rPr lang="en-US" sz="1600" b="0" dirty="0">
                          <a:solidFill>
                            <a:srgbClr val="002060"/>
                          </a:solidFill>
                          <a:effectLst/>
                          <a:latin typeface="Trebuchet MS" panose="020B0603020202020204" pitchFamily="34" charset="0"/>
                        </a:rPr>
                        <a:t> in this document.</a:t>
                      </a:r>
                    </a:p>
                  </a:txBody>
                  <a:tcPr marL="80793" marR="80793" marT="80793" marB="80793">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Called </a:t>
                      </a:r>
                      <a:r>
                        <a:rPr lang="en-US" sz="1600" b="0" i="1" dirty="0">
                          <a:solidFill>
                            <a:srgbClr val="002060"/>
                          </a:solidFill>
                          <a:effectLst/>
                          <a:latin typeface="Trebuchet MS" panose="020B0603020202020204" pitchFamily="34" charset="0"/>
                        </a:rPr>
                        <a:t>once</a:t>
                      </a:r>
                      <a:r>
                        <a:rPr lang="en-US" sz="1600" b="0" dirty="0">
                          <a:solidFill>
                            <a:srgbClr val="002060"/>
                          </a:solidFill>
                          <a:effectLst/>
                          <a:latin typeface="Trebuchet MS" panose="020B0603020202020204" pitchFamily="34" charset="0"/>
                        </a:rPr>
                        <a:t> after the first ngAfterContentChecked().</a:t>
                      </a:r>
                    </a:p>
                  </a:txBody>
                  <a:tcPr marL="80793" marR="80793" marT="80793" marB="80793">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60275560"/>
                  </a:ext>
                </a:extLst>
              </a:tr>
            </a:tbl>
          </a:graphicData>
        </a:graphic>
      </p:graphicFrame>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B11826AB-34EE-4C0F-A93D-F8AF0C3E9747}"/>
              </a:ext>
            </a:extLst>
          </p:cNvPr>
          <p:cNvGraphicFramePr>
            <a:graphicFrameLocks noGrp="1"/>
          </p:cNvGraphicFramePr>
          <p:nvPr>
            <p:extLst>
              <p:ext uri="{D42A27DB-BD31-4B8C-83A1-F6EECF244321}">
                <p14:modId xmlns:p14="http://schemas.microsoft.com/office/powerpoint/2010/main" val="3188117789"/>
              </p:ext>
            </p:extLst>
          </p:nvPr>
        </p:nvGraphicFramePr>
        <p:xfrm>
          <a:off x="135834" y="841653"/>
          <a:ext cx="12019722" cy="426886"/>
        </p:xfrm>
        <a:graphic>
          <a:graphicData uri="http://schemas.openxmlformats.org/drawingml/2006/table">
            <a:tbl>
              <a:tblPr/>
              <a:tblGrid>
                <a:gridCol w="4006574">
                  <a:extLst>
                    <a:ext uri="{9D8B030D-6E8A-4147-A177-3AD203B41FA5}">
                      <a16:colId xmlns:a16="http://schemas.microsoft.com/office/drawing/2014/main" val="2750448931"/>
                    </a:ext>
                  </a:extLst>
                </a:gridCol>
                <a:gridCol w="4006574">
                  <a:extLst>
                    <a:ext uri="{9D8B030D-6E8A-4147-A177-3AD203B41FA5}">
                      <a16:colId xmlns:a16="http://schemas.microsoft.com/office/drawing/2014/main" val="2334680025"/>
                    </a:ext>
                  </a:extLst>
                </a:gridCol>
                <a:gridCol w="4006574">
                  <a:extLst>
                    <a:ext uri="{9D8B030D-6E8A-4147-A177-3AD203B41FA5}">
                      <a16:colId xmlns:a16="http://schemas.microsoft.com/office/drawing/2014/main" val="665305211"/>
                    </a:ext>
                  </a:extLst>
                </a:gridCol>
              </a:tblGrid>
              <a:tr h="426886">
                <a:tc>
                  <a:txBody>
                    <a:bodyPr/>
                    <a:lstStyle/>
                    <a:p>
                      <a:pPr algn="l"/>
                      <a:r>
                        <a:rPr lang="en-US" sz="1300" b="1" cap="all" dirty="0">
                          <a:solidFill>
                            <a:schemeClr val="bg1"/>
                          </a:solidFill>
                          <a:effectLst/>
                        </a:rPr>
                        <a:t>HOOK METHOD</a:t>
                      </a:r>
                    </a:p>
                  </a:txBody>
                  <a:tcPr marL="161742" marR="161742" marT="53914" marB="53914" anchor="ctr">
                    <a:lnL>
                      <a:noFill/>
                    </a:lnL>
                    <a:lnR>
                      <a:noFill/>
                    </a:lnR>
                    <a:lnT>
                      <a:noFill/>
                    </a:lnT>
                    <a:lnB w="9525" cap="flat" cmpd="sng" algn="ctr">
                      <a:solidFill>
                        <a:srgbClr val="DBDBDB"/>
                      </a:solidFill>
                      <a:prstDash val="solid"/>
                      <a:round/>
                      <a:headEnd type="none" w="med" len="med"/>
                      <a:tailEnd type="none" w="med" len="med"/>
                    </a:lnB>
                    <a:solidFill>
                      <a:srgbClr val="002060"/>
                    </a:solidFill>
                  </a:tcPr>
                </a:tc>
                <a:tc>
                  <a:txBody>
                    <a:bodyPr/>
                    <a:lstStyle/>
                    <a:p>
                      <a:pPr algn="l"/>
                      <a:r>
                        <a:rPr lang="en-US" sz="1300" b="1" cap="all" dirty="0">
                          <a:solidFill>
                            <a:schemeClr val="bg1"/>
                          </a:solidFill>
                          <a:effectLst/>
                        </a:rPr>
                        <a:t>PURPOSE</a:t>
                      </a:r>
                    </a:p>
                  </a:txBody>
                  <a:tcPr marL="161742" marR="161742" marT="53914" marB="53914" anchor="ctr">
                    <a:lnL>
                      <a:noFill/>
                    </a:lnL>
                    <a:lnR>
                      <a:noFill/>
                    </a:lnR>
                    <a:lnT>
                      <a:noFill/>
                    </a:lnT>
                    <a:lnB w="9525" cap="flat" cmpd="sng" algn="ctr">
                      <a:solidFill>
                        <a:srgbClr val="DBDBDB"/>
                      </a:solidFill>
                      <a:prstDash val="solid"/>
                      <a:round/>
                      <a:headEnd type="none" w="med" len="med"/>
                      <a:tailEnd type="none" w="med" len="med"/>
                    </a:lnB>
                    <a:solidFill>
                      <a:srgbClr val="002060"/>
                    </a:solidFill>
                  </a:tcPr>
                </a:tc>
                <a:tc>
                  <a:txBody>
                    <a:bodyPr/>
                    <a:lstStyle/>
                    <a:p>
                      <a:pPr algn="l"/>
                      <a:r>
                        <a:rPr lang="en-US" sz="1300" b="1" cap="all" dirty="0">
                          <a:solidFill>
                            <a:schemeClr val="bg1"/>
                          </a:solidFill>
                          <a:effectLst/>
                        </a:rPr>
                        <a:t>TIMING</a:t>
                      </a:r>
                    </a:p>
                  </a:txBody>
                  <a:tcPr marL="161742" marR="161742" marT="53914" marB="53914" anchor="ctr">
                    <a:lnL>
                      <a:noFill/>
                    </a:lnL>
                    <a:lnR>
                      <a:noFill/>
                    </a:lnR>
                    <a:lnT>
                      <a:noFill/>
                    </a:lnT>
                    <a:lnB w="9525" cap="flat" cmpd="sng" algn="ctr">
                      <a:solidFill>
                        <a:srgbClr val="DBDBDB"/>
                      </a:solidFill>
                      <a:prstDash val="solid"/>
                      <a:round/>
                      <a:headEnd type="none" w="med" len="med"/>
                      <a:tailEnd type="none" w="med" len="med"/>
                    </a:lnB>
                    <a:solidFill>
                      <a:srgbClr val="002060"/>
                    </a:solidFill>
                  </a:tcPr>
                </a:tc>
                <a:extLst>
                  <a:ext uri="{0D108BD9-81ED-4DB2-BD59-A6C34878D82A}">
                    <a16:rowId xmlns:a16="http://schemas.microsoft.com/office/drawing/2014/main" val="1973084238"/>
                  </a:ext>
                </a:extLst>
              </a:tr>
            </a:tbl>
          </a:graphicData>
        </a:graphic>
      </p:graphicFrame>
    </p:spTree>
    <p:extLst>
      <p:ext uri="{BB962C8B-B14F-4D97-AF65-F5344CB8AC3E}">
        <p14:creationId xmlns:p14="http://schemas.microsoft.com/office/powerpoint/2010/main" val="14879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dirty="0">
                <a:solidFill>
                  <a:srgbClr val="002060"/>
                </a:solidFill>
                <a:latin typeface="Trebuchet MS" panose="020B0603020202020204" pitchFamily="34" charset="0"/>
              </a:rPr>
              <a:t>Life Cycle Hook in Angular Components</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ontent Placeholder 5">
            <a:extLst>
              <a:ext uri="{FF2B5EF4-FFF2-40B4-BE49-F238E27FC236}">
                <a16:creationId xmlns:a16="http://schemas.microsoft.com/office/drawing/2014/main" id="{506D99D2-BCE4-4DDB-9935-416C0034DDCF}"/>
              </a:ext>
            </a:extLst>
          </p:cNvPr>
          <p:cNvGraphicFramePr>
            <a:graphicFrameLocks noGrp="1"/>
          </p:cNvGraphicFramePr>
          <p:nvPr>
            <p:ph idx="1"/>
            <p:extLst>
              <p:ext uri="{D42A27DB-BD31-4B8C-83A1-F6EECF244321}">
                <p14:modId xmlns:p14="http://schemas.microsoft.com/office/powerpoint/2010/main" val="3891271285"/>
              </p:ext>
            </p:extLst>
          </p:nvPr>
        </p:nvGraphicFramePr>
        <p:xfrm>
          <a:off x="92695" y="1996102"/>
          <a:ext cx="12006609" cy="2804160"/>
        </p:xfrm>
        <a:graphic>
          <a:graphicData uri="http://schemas.openxmlformats.org/drawingml/2006/table">
            <a:tbl>
              <a:tblPr/>
              <a:tblGrid>
                <a:gridCol w="4002203">
                  <a:extLst>
                    <a:ext uri="{9D8B030D-6E8A-4147-A177-3AD203B41FA5}">
                      <a16:colId xmlns:a16="http://schemas.microsoft.com/office/drawing/2014/main" val="2437895929"/>
                    </a:ext>
                  </a:extLst>
                </a:gridCol>
                <a:gridCol w="4002203">
                  <a:extLst>
                    <a:ext uri="{9D8B030D-6E8A-4147-A177-3AD203B41FA5}">
                      <a16:colId xmlns:a16="http://schemas.microsoft.com/office/drawing/2014/main" val="2749042367"/>
                    </a:ext>
                  </a:extLst>
                </a:gridCol>
                <a:gridCol w="4002203">
                  <a:extLst>
                    <a:ext uri="{9D8B030D-6E8A-4147-A177-3AD203B41FA5}">
                      <a16:colId xmlns:a16="http://schemas.microsoft.com/office/drawing/2014/main" val="2832906119"/>
                    </a:ext>
                  </a:extLst>
                </a:gridCol>
              </a:tblGrid>
              <a:tr h="0">
                <a:tc>
                  <a:txBody>
                    <a:bodyPr/>
                    <a:lstStyle/>
                    <a:p>
                      <a:pPr algn="l" fontAlgn="t"/>
                      <a:r>
                        <a:rPr lang="en-US" sz="1600" b="0" dirty="0">
                          <a:solidFill>
                            <a:srgbClr val="002060"/>
                          </a:solidFill>
                          <a:effectLst/>
                          <a:latin typeface="Trebuchet MS" panose="020B0603020202020204" pitchFamily="34" charset="0"/>
                        </a:rPr>
                        <a:t>ngAfterViewChecked()</a:t>
                      </a:r>
                    </a:p>
                  </a:txBody>
                  <a:tcPr marL="152400" marR="152400" marT="152400" marB="152400">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Respond after Angular checks the component's views and child views, or the view that contains the directive.</a:t>
                      </a:r>
                    </a:p>
                  </a:txBody>
                  <a:tcPr marL="152400" marR="152400" marT="152400" marB="152400">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US" sz="1600" b="0" dirty="0">
                          <a:solidFill>
                            <a:srgbClr val="002060"/>
                          </a:solidFill>
                          <a:effectLst/>
                          <a:latin typeface="Trebuchet MS" panose="020B0603020202020204" pitchFamily="34" charset="0"/>
                        </a:rPr>
                        <a:t>Called after the ngAfterViewInit() and every subsequent ngAfterContentChecked().</a:t>
                      </a:r>
                    </a:p>
                  </a:txBody>
                  <a:tcPr marL="152400" marR="152400" marT="152400" marB="152400">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30313700"/>
                  </a:ext>
                </a:extLst>
              </a:tr>
              <a:tr h="0">
                <a:tc>
                  <a:txBody>
                    <a:bodyPr/>
                    <a:lstStyle/>
                    <a:p>
                      <a:pPr algn="l" fontAlgn="t"/>
                      <a:r>
                        <a:rPr lang="en-US" sz="1600" b="0">
                          <a:solidFill>
                            <a:srgbClr val="002060"/>
                          </a:solidFill>
                          <a:effectLst/>
                          <a:latin typeface="Trebuchet MS" panose="020B0603020202020204" pitchFamily="34" charset="0"/>
                        </a:rPr>
                        <a:t>ngOnDestroy()</a:t>
                      </a:r>
                    </a:p>
                  </a:txBody>
                  <a:tcPr marL="152400" marR="152400" marT="152400" marB="152400">
                    <a:lnL>
                      <a:noFill/>
                    </a:lnL>
                    <a:lnR>
                      <a:noFill/>
                    </a:lnR>
                    <a:lnT w="9525" cap="flat" cmpd="sng" algn="ctr">
                      <a:solidFill>
                        <a:srgbClr val="DBDBDB"/>
                      </a:solidFill>
                      <a:prstDash val="solid"/>
                      <a:round/>
                      <a:headEnd type="none" w="med" len="med"/>
                      <a:tailEnd type="none" w="med" len="med"/>
                    </a:lnT>
                    <a:lnB>
                      <a:noFill/>
                    </a:lnB>
                    <a:solidFill>
                      <a:schemeClr val="accent1">
                        <a:lumMod val="20000"/>
                        <a:lumOff val="80000"/>
                      </a:schemeClr>
                    </a:solidFill>
                  </a:tcPr>
                </a:tc>
                <a:tc>
                  <a:txBody>
                    <a:bodyPr/>
                    <a:lstStyle/>
                    <a:p>
                      <a:pPr algn="l" fontAlgn="t"/>
                      <a:r>
                        <a:rPr lang="en-US" sz="1600" b="0" dirty="0">
                          <a:solidFill>
                            <a:srgbClr val="002060"/>
                          </a:solidFill>
                          <a:effectLst/>
                          <a:latin typeface="Trebuchet MS" panose="020B0603020202020204" pitchFamily="34" charset="0"/>
                        </a:rPr>
                        <a:t>Cleanup just before Angular destroys the directive or component. Unsubscribe Observables and detach event handlers to avoid memory leaks. See details in </a:t>
                      </a:r>
                      <a:r>
                        <a:rPr lang="en-US" sz="1600" b="0" u="none" strike="noStrike" dirty="0">
                          <a:solidFill>
                            <a:srgbClr val="002060"/>
                          </a:solidFill>
                          <a:effectLst/>
                          <a:latin typeface="Trebuchet MS" panose="020B0603020202020204" pitchFamily="34" charset="0"/>
                        </a:rPr>
                        <a:t>Cleaning up on instance destruction</a:t>
                      </a:r>
                      <a:r>
                        <a:rPr lang="en-US" sz="1600" b="0" dirty="0">
                          <a:solidFill>
                            <a:srgbClr val="002060"/>
                          </a:solidFill>
                          <a:effectLst/>
                          <a:latin typeface="Trebuchet MS" panose="020B0603020202020204" pitchFamily="34" charset="0"/>
                        </a:rPr>
                        <a:t> in this document.</a:t>
                      </a:r>
                    </a:p>
                  </a:txBody>
                  <a:tcPr marL="152400" marR="152400" marT="152400" marB="152400">
                    <a:lnL>
                      <a:noFill/>
                    </a:lnL>
                    <a:lnR>
                      <a:noFill/>
                    </a:lnR>
                    <a:lnT w="9525" cap="flat" cmpd="sng" algn="ctr">
                      <a:solidFill>
                        <a:srgbClr val="DBDBDB"/>
                      </a:solidFill>
                      <a:prstDash val="solid"/>
                      <a:round/>
                      <a:headEnd type="none" w="med" len="med"/>
                      <a:tailEnd type="none" w="med" len="med"/>
                    </a:lnT>
                    <a:lnB>
                      <a:noFill/>
                    </a:lnB>
                    <a:solidFill>
                      <a:schemeClr val="accent1">
                        <a:lumMod val="20000"/>
                        <a:lumOff val="80000"/>
                      </a:schemeClr>
                    </a:solidFill>
                  </a:tcPr>
                </a:tc>
                <a:tc>
                  <a:txBody>
                    <a:bodyPr/>
                    <a:lstStyle/>
                    <a:p>
                      <a:pPr algn="l" fontAlgn="t"/>
                      <a:r>
                        <a:rPr lang="en-US" sz="1600" b="0" dirty="0">
                          <a:solidFill>
                            <a:srgbClr val="002060"/>
                          </a:solidFill>
                          <a:effectLst/>
                          <a:latin typeface="Trebuchet MS" panose="020B0603020202020204" pitchFamily="34" charset="0"/>
                        </a:rPr>
                        <a:t>Called immediately before Angular destroys the directive or component.</a:t>
                      </a:r>
                    </a:p>
                  </a:txBody>
                  <a:tcPr marL="152400" marR="152400" marT="152400" marB="152400">
                    <a:lnL>
                      <a:noFill/>
                    </a:lnL>
                    <a:lnR>
                      <a:noFill/>
                    </a:lnR>
                    <a:lnT w="9525" cap="flat" cmpd="sng" algn="ctr">
                      <a:solidFill>
                        <a:srgbClr val="DBDBDB"/>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3453970273"/>
                  </a:ext>
                </a:extLst>
              </a:tr>
            </a:tbl>
          </a:graphicData>
        </a:graphic>
      </p:graphicFrame>
      <p:graphicFrame>
        <p:nvGraphicFramePr>
          <p:cNvPr id="7" name="Table 6">
            <a:extLst>
              <a:ext uri="{FF2B5EF4-FFF2-40B4-BE49-F238E27FC236}">
                <a16:creationId xmlns:a16="http://schemas.microsoft.com/office/drawing/2014/main" id="{5900128C-B8B3-4B2D-8F2F-C531D8382A6C}"/>
              </a:ext>
            </a:extLst>
          </p:cNvPr>
          <p:cNvGraphicFramePr>
            <a:graphicFrameLocks noGrp="1"/>
          </p:cNvGraphicFramePr>
          <p:nvPr>
            <p:extLst>
              <p:ext uri="{D42A27DB-BD31-4B8C-83A1-F6EECF244321}">
                <p14:modId xmlns:p14="http://schemas.microsoft.com/office/powerpoint/2010/main" val="795895794"/>
              </p:ext>
            </p:extLst>
          </p:nvPr>
        </p:nvGraphicFramePr>
        <p:xfrm>
          <a:off x="115887" y="1569216"/>
          <a:ext cx="12019722" cy="426886"/>
        </p:xfrm>
        <a:graphic>
          <a:graphicData uri="http://schemas.openxmlformats.org/drawingml/2006/table">
            <a:tbl>
              <a:tblPr/>
              <a:tblGrid>
                <a:gridCol w="4006574">
                  <a:extLst>
                    <a:ext uri="{9D8B030D-6E8A-4147-A177-3AD203B41FA5}">
                      <a16:colId xmlns:a16="http://schemas.microsoft.com/office/drawing/2014/main" val="3236976556"/>
                    </a:ext>
                  </a:extLst>
                </a:gridCol>
                <a:gridCol w="4006574">
                  <a:extLst>
                    <a:ext uri="{9D8B030D-6E8A-4147-A177-3AD203B41FA5}">
                      <a16:colId xmlns:a16="http://schemas.microsoft.com/office/drawing/2014/main" val="3392528170"/>
                    </a:ext>
                  </a:extLst>
                </a:gridCol>
                <a:gridCol w="4006574">
                  <a:extLst>
                    <a:ext uri="{9D8B030D-6E8A-4147-A177-3AD203B41FA5}">
                      <a16:colId xmlns:a16="http://schemas.microsoft.com/office/drawing/2014/main" val="1679856662"/>
                    </a:ext>
                  </a:extLst>
                </a:gridCol>
              </a:tblGrid>
              <a:tr h="426886">
                <a:tc>
                  <a:txBody>
                    <a:bodyPr/>
                    <a:lstStyle/>
                    <a:p>
                      <a:pPr algn="l"/>
                      <a:r>
                        <a:rPr lang="en-US" sz="1300" b="1" cap="all" dirty="0">
                          <a:solidFill>
                            <a:schemeClr val="bg1"/>
                          </a:solidFill>
                          <a:effectLst/>
                        </a:rPr>
                        <a:t>HOOK METHOD</a:t>
                      </a:r>
                    </a:p>
                  </a:txBody>
                  <a:tcPr marL="161742" marR="161742" marT="53914" marB="53914" anchor="ctr">
                    <a:lnL>
                      <a:noFill/>
                    </a:lnL>
                    <a:lnR>
                      <a:noFill/>
                    </a:lnR>
                    <a:lnT>
                      <a:noFill/>
                    </a:lnT>
                    <a:lnB w="9525" cap="flat" cmpd="sng" algn="ctr">
                      <a:solidFill>
                        <a:srgbClr val="DBDBDB"/>
                      </a:solidFill>
                      <a:prstDash val="solid"/>
                      <a:round/>
                      <a:headEnd type="none" w="med" len="med"/>
                      <a:tailEnd type="none" w="med" len="med"/>
                    </a:lnB>
                    <a:solidFill>
                      <a:srgbClr val="002060"/>
                    </a:solidFill>
                  </a:tcPr>
                </a:tc>
                <a:tc>
                  <a:txBody>
                    <a:bodyPr/>
                    <a:lstStyle/>
                    <a:p>
                      <a:pPr algn="l"/>
                      <a:r>
                        <a:rPr lang="en-US" sz="1300" b="1" cap="all" dirty="0">
                          <a:solidFill>
                            <a:schemeClr val="bg1"/>
                          </a:solidFill>
                          <a:effectLst/>
                        </a:rPr>
                        <a:t>PURPOSE</a:t>
                      </a:r>
                    </a:p>
                  </a:txBody>
                  <a:tcPr marL="161742" marR="161742" marT="53914" marB="53914" anchor="ctr">
                    <a:lnL>
                      <a:noFill/>
                    </a:lnL>
                    <a:lnR>
                      <a:noFill/>
                    </a:lnR>
                    <a:lnT>
                      <a:noFill/>
                    </a:lnT>
                    <a:lnB w="9525" cap="flat" cmpd="sng" algn="ctr">
                      <a:solidFill>
                        <a:srgbClr val="DBDBDB"/>
                      </a:solidFill>
                      <a:prstDash val="solid"/>
                      <a:round/>
                      <a:headEnd type="none" w="med" len="med"/>
                      <a:tailEnd type="none" w="med" len="med"/>
                    </a:lnB>
                    <a:solidFill>
                      <a:srgbClr val="002060"/>
                    </a:solidFill>
                  </a:tcPr>
                </a:tc>
                <a:tc>
                  <a:txBody>
                    <a:bodyPr/>
                    <a:lstStyle/>
                    <a:p>
                      <a:pPr algn="l"/>
                      <a:r>
                        <a:rPr lang="en-US" sz="1300" b="1" cap="all" dirty="0">
                          <a:solidFill>
                            <a:schemeClr val="bg1"/>
                          </a:solidFill>
                          <a:effectLst/>
                        </a:rPr>
                        <a:t>TIMING</a:t>
                      </a:r>
                    </a:p>
                  </a:txBody>
                  <a:tcPr marL="161742" marR="161742" marT="53914" marB="53914" anchor="ctr">
                    <a:lnL>
                      <a:noFill/>
                    </a:lnL>
                    <a:lnR>
                      <a:noFill/>
                    </a:lnR>
                    <a:lnT>
                      <a:noFill/>
                    </a:lnT>
                    <a:lnB w="9525" cap="flat" cmpd="sng" algn="ctr">
                      <a:solidFill>
                        <a:srgbClr val="DBDBDB"/>
                      </a:solidFill>
                      <a:prstDash val="solid"/>
                      <a:round/>
                      <a:headEnd type="none" w="med" len="med"/>
                      <a:tailEnd type="none" w="med" len="med"/>
                    </a:lnB>
                    <a:solidFill>
                      <a:srgbClr val="002060"/>
                    </a:solidFill>
                  </a:tcPr>
                </a:tc>
                <a:extLst>
                  <a:ext uri="{0D108BD9-81ED-4DB2-BD59-A6C34878D82A}">
                    <a16:rowId xmlns:a16="http://schemas.microsoft.com/office/drawing/2014/main" val="4104000322"/>
                  </a:ext>
                </a:extLst>
              </a:tr>
            </a:tbl>
          </a:graphicData>
        </a:graphic>
      </p:graphicFrame>
    </p:spTree>
    <p:extLst>
      <p:ext uri="{BB962C8B-B14F-4D97-AF65-F5344CB8AC3E}">
        <p14:creationId xmlns:p14="http://schemas.microsoft.com/office/powerpoint/2010/main" val="2252527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Template </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r>
              <a:rPr lang="en-US" dirty="0"/>
              <a:t>In Angular, a template is a blueprint for a fragment of a user interface (UI). Templates are written in HTML, and special syntax can be used within a template to build on many of Angular's features.</a:t>
            </a: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838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8710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254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8160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506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829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704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64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sz="2400" b="1" dirty="0">
                <a:solidFill>
                  <a:srgbClr val="002060"/>
                </a:solidFill>
                <a:latin typeface="Trebuchet MS" panose="020B0603020202020204" pitchFamily="34" charset="0"/>
              </a:rPr>
              <a:t>Introduction to Angular Framework, History &amp; Overview</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Angular is a development platform, built on TypeScript.</a:t>
            </a:r>
          </a:p>
          <a:p>
            <a:pPr>
              <a:buFont typeface="Wingdings" panose="05000000000000000000" pitchFamily="2" charset="2"/>
              <a:buChar char="ü"/>
            </a:pPr>
            <a:r>
              <a:rPr lang="en-US" sz="1800" dirty="0">
                <a:solidFill>
                  <a:srgbClr val="002060"/>
                </a:solidFill>
                <a:latin typeface="Trebuchet MS" panose="020B0603020202020204" pitchFamily="34" charset="0"/>
              </a:rPr>
              <a:t>A collection of well-integrated libraries that cover a wide variety of features, including routing, forms management, client-server communication, and more</a:t>
            </a:r>
          </a:p>
          <a:p>
            <a:pPr>
              <a:buFont typeface="Wingdings" panose="05000000000000000000" pitchFamily="2" charset="2"/>
              <a:buChar char="ü"/>
            </a:pPr>
            <a:r>
              <a:rPr lang="en-US" sz="1800" dirty="0">
                <a:solidFill>
                  <a:srgbClr val="002060"/>
                </a:solidFill>
                <a:latin typeface="Trebuchet MS" panose="020B0603020202020204" pitchFamily="34" charset="0"/>
              </a:rPr>
              <a:t>With Angular, you're taking advantage of a platform that can scale from single-developer projects to enterprise-level applications. </a:t>
            </a:r>
          </a:p>
          <a:p>
            <a:pPr>
              <a:buFont typeface="Wingdings" panose="05000000000000000000" pitchFamily="2" charset="2"/>
              <a:buChar char="ü"/>
            </a:pPr>
            <a:r>
              <a:rPr lang="en-US" sz="1800" dirty="0">
                <a:solidFill>
                  <a:srgbClr val="002060"/>
                </a:solidFill>
                <a:latin typeface="Trebuchet MS" panose="020B0603020202020204" pitchFamily="34" charset="0"/>
              </a:rPr>
              <a:t>Angular (formerly called Angular JS) is a typescript-based web application framework that supports full-stack development for building all types of web applications. </a:t>
            </a:r>
          </a:p>
          <a:p>
            <a:pPr>
              <a:buFont typeface="Wingdings" panose="05000000000000000000" pitchFamily="2" charset="2"/>
              <a:buChar char="ü"/>
            </a:pPr>
            <a:r>
              <a:rPr lang="en-US" sz="1800" dirty="0">
                <a:solidFill>
                  <a:srgbClr val="002060"/>
                </a:solidFill>
                <a:latin typeface="Trebuchet MS" panose="020B0603020202020204" pitchFamily="34" charset="0"/>
              </a:rPr>
              <a:t>t helps in creating reactive single page application (SPA) and is completely based on the concept of components.</a:t>
            </a:r>
          </a:p>
          <a:p>
            <a:pPr>
              <a:buFont typeface="Wingdings" panose="05000000000000000000" pitchFamily="2" charset="2"/>
              <a:buChar char="ü"/>
            </a:pPr>
            <a:r>
              <a:rPr lang="en-US" sz="1800" dirty="0">
                <a:solidFill>
                  <a:srgbClr val="002060"/>
                </a:solidFill>
                <a:latin typeface="Trebuchet MS" panose="020B0603020202020204" pitchFamily="34" charset="0"/>
              </a:rPr>
              <a:t>Google owns Angular, and its stable version was released on September 14, 2016. </a:t>
            </a:r>
          </a:p>
          <a:p>
            <a:pPr>
              <a:buFont typeface="Wingdings" panose="05000000000000000000" pitchFamily="2" charset="2"/>
              <a:buChar char="ü"/>
            </a:pPr>
            <a:r>
              <a:rPr lang="en-US" sz="1800" dirty="0">
                <a:solidFill>
                  <a:srgbClr val="002060"/>
                </a:solidFill>
                <a:latin typeface="Trebuchet MS" panose="020B0603020202020204" pitchFamily="34" charset="0"/>
              </a:rPr>
              <a:t> Google makes sure that they release a major version of Angular every six months.</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2595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5535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895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515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2760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5166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7996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51073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31996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38018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37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5" y="185702"/>
            <a:ext cx="11870635" cy="663369"/>
          </a:xfrm>
        </p:spPr>
        <p:txBody>
          <a:bodyPr>
            <a:noAutofit/>
          </a:bodyPr>
          <a:lstStyle/>
          <a:p>
            <a:r>
              <a:rPr lang="en-US" sz="2400" b="1" dirty="0">
                <a:solidFill>
                  <a:srgbClr val="002060"/>
                </a:solidFill>
                <a:latin typeface="Trebuchet MS" panose="020B0603020202020204" pitchFamily="34" charset="0"/>
              </a:rPr>
              <a:t>Introduction to Angular Framework, History &amp; Overview</a:t>
            </a:r>
            <a:endParaRPr lang="en-US" sz="2400"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sz="1800" dirty="0">
                <a:solidFill>
                  <a:srgbClr val="002060"/>
                </a:solidFill>
                <a:latin typeface="Trebuchet MS" panose="020B0603020202020204" pitchFamily="34" charset="0"/>
              </a:rPr>
              <a:t>Angular has nowadays become the most popular framework for developing mobile and desktop-based web applications. </a:t>
            </a:r>
          </a:p>
          <a:p>
            <a:pPr>
              <a:buFont typeface="Wingdings" panose="05000000000000000000" pitchFamily="2" charset="2"/>
              <a:buChar char="ü"/>
            </a:pPr>
            <a:r>
              <a:rPr lang="en-US" sz="1800" dirty="0">
                <a:solidFill>
                  <a:srgbClr val="002060"/>
                </a:solidFill>
                <a:latin typeface="Trebuchet MS" panose="020B0603020202020204" pitchFamily="34" charset="0"/>
              </a:rPr>
              <a:t>It comes with a variety of features. The version over 2.0 is called Angular. Angular 1.0 was named Angular JS.</a:t>
            </a:r>
          </a:p>
          <a:p>
            <a:pPr>
              <a:buFont typeface="Wingdings" panose="05000000000000000000" pitchFamily="2" charset="2"/>
              <a:buChar char="ü"/>
            </a:pPr>
            <a:r>
              <a:rPr lang="en-US" sz="1800" dirty="0">
                <a:solidFill>
                  <a:srgbClr val="002060"/>
                </a:solidFill>
                <a:latin typeface="Trebuchet MS" panose="020B0603020202020204" pitchFamily="34" charset="0"/>
              </a:rPr>
              <a:t>The latest version of Angular comes with all the possible features you may need to build a complex and sophisticated web application for desktop and mobile. </a:t>
            </a:r>
          </a:p>
          <a:p>
            <a:pPr>
              <a:buFont typeface="Wingdings" panose="05000000000000000000" pitchFamily="2" charset="2"/>
              <a:buChar char="ü"/>
            </a:pPr>
            <a:r>
              <a:rPr lang="en-US" sz="1800" dirty="0">
                <a:solidFill>
                  <a:srgbClr val="002060"/>
                </a:solidFill>
                <a:latin typeface="Trebuchet MS" panose="020B0603020202020204" pitchFamily="34" charset="0"/>
              </a:rPr>
              <a:t>Some of the key features of Angular are Modules, Components, Directives, Templates, Metadata, Data Binding, Directives, Services, Dependency Injection, Pipes, Components Communication, Forms, Routing, Hooks , HTTP Request , Observable, etc.</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24681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9280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04404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endParaRPr lang="en-US"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346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What is Single Page Application</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lnSpc>
                <a:spcPct val="150000"/>
              </a:lnSpc>
              <a:buFont typeface="Wingdings" panose="05000000000000000000" pitchFamily="2" charset="2"/>
              <a:buChar char="ü"/>
            </a:pPr>
            <a:r>
              <a:rPr lang="en-US" sz="1800" dirty="0">
                <a:solidFill>
                  <a:srgbClr val="002060"/>
                </a:solidFill>
                <a:latin typeface="Trebuchet MS" panose="020B0603020202020204" pitchFamily="34" charset="0"/>
              </a:rPr>
              <a:t>Single-page applications are web applications or a particular type of website that provide users with a very intuitive, responsive, and fast user experience. </a:t>
            </a:r>
          </a:p>
          <a:p>
            <a:pPr>
              <a:lnSpc>
                <a:spcPct val="150000"/>
              </a:lnSpc>
              <a:buFont typeface="Wingdings" panose="05000000000000000000" pitchFamily="2" charset="2"/>
              <a:buChar char="ü"/>
            </a:pPr>
            <a:r>
              <a:rPr lang="en-US" sz="1800" dirty="0">
                <a:solidFill>
                  <a:srgbClr val="002060"/>
                </a:solidFill>
                <a:latin typeface="Trebuchet MS" panose="020B0603020202020204" pitchFamily="34" charset="0"/>
              </a:rPr>
              <a:t>It is enriched with menus, multiple blocks, tiles, and interactive buttons on one page, helping users easily navigate the application. </a:t>
            </a:r>
          </a:p>
          <a:p>
            <a:pPr>
              <a:lnSpc>
                <a:spcPct val="150000"/>
              </a:lnSpc>
              <a:buFont typeface="Wingdings" panose="05000000000000000000" pitchFamily="2" charset="2"/>
              <a:buChar char="ü"/>
            </a:pPr>
            <a:r>
              <a:rPr lang="en-US" sz="1800" dirty="0">
                <a:solidFill>
                  <a:srgbClr val="002060"/>
                </a:solidFill>
                <a:latin typeface="Trebuchet MS" panose="020B0603020202020204" pitchFamily="34" charset="0"/>
              </a:rPr>
              <a:t>It helps to load a portion of the current page dynamically instead of reloading the entire page from the server.</a:t>
            </a:r>
          </a:p>
          <a:p>
            <a:pPr>
              <a:lnSpc>
                <a:spcPct val="150000"/>
              </a:lnSpc>
              <a:buFont typeface="Wingdings" panose="05000000000000000000" pitchFamily="2" charset="2"/>
              <a:buChar char="ü"/>
            </a:pPr>
            <a:r>
              <a:rPr lang="en-US" sz="1800" dirty="0">
                <a:solidFill>
                  <a:srgbClr val="002060"/>
                </a:solidFill>
                <a:latin typeface="Trebuchet MS" panose="020B0603020202020204" pitchFamily="34" charset="0"/>
              </a:rPr>
              <a:t>This is why Angular-based applications are called reactive fast-speed loading pages.</a:t>
            </a: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7B7-1EFF-4F01-8BBF-B4151C655A83}"/>
              </a:ext>
            </a:extLst>
          </p:cNvPr>
          <p:cNvSpPr>
            <a:spLocks noGrp="1"/>
          </p:cNvSpPr>
          <p:nvPr>
            <p:ph type="title"/>
          </p:nvPr>
        </p:nvSpPr>
        <p:spPr>
          <a:xfrm>
            <a:off x="149086" y="145014"/>
            <a:ext cx="11870635" cy="663369"/>
          </a:xfrm>
        </p:spPr>
        <p:txBody>
          <a:bodyPr>
            <a:noAutofit/>
          </a:bodyPr>
          <a:lstStyle/>
          <a:p>
            <a:r>
              <a:rPr lang="en-US" b="1" dirty="0">
                <a:solidFill>
                  <a:srgbClr val="002060"/>
                </a:solidFill>
                <a:latin typeface="Trebuchet MS" panose="020B0603020202020204" pitchFamily="34" charset="0"/>
              </a:rPr>
              <a:t>Angular CLI</a:t>
            </a:r>
          </a:p>
        </p:txBody>
      </p:sp>
      <p:sp>
        <p:nvSpPr>
          <p:cNvPr id="3" name="Content Placeholder 2">
            <a:extLst>
              <a:ext uri="{FF2B5EF4-FFF2-40B4-BE49-F238E27FC236}">
                <a16:creationId xmlns:a16="http://schemas.microsoft.com/office/drawing/2014/main" id="{103D3FAA-FAC3-4115-BD4C-5FD3445CB7AB}"/>
              </a:ext>
            </a:extLst>
          </p:cNvPr>
          <p:cNvSpPr>
            <a:spLocks noGrp="1"/>
          </p:cNvSpPr>
          <p:nvPr>
            <p:ph idx="1"/>
          </p:nvPr>
        </p:nvSpPr>
        <p:spPr>
          <a:xfrm>
            <a:off x="149085" y="967408"/>
            <a:ext cx="11870635" cy="5605669"/>
          </a:xfrm>
        </p:spPr>
        <p:txBody>
          <a:bodyPr>
            <a:normAutofit/>
          </a:bodyPr>
          <a:lstStyle/>
          <a:p>
            <a:pPr>
              <a:buFont typeface="Wingdings" panose="05000000000000000000" pitchFamily="2" charset="2"/>
              <a:buChar char="ü"/>
            </a:pPr>
            <a:r>
              <a:rPr lang="en-US" dirty="0">
                <a:solidFill>
                  <a:srgbClr val="002060"/>
                </a:solidFill>
              </a:rPr>
              <a:t>Angular CLI is a command-line interface tool that automates the application development process by initializing new Angular applications and maintaining them directly from a command shell. </a:t>
            </a:r>
          </a:p>
          <a:p>
            <a:pPr>
              <a:buFont typeface="Wingdings" panose="05000000000000000000" pitchFamily="2" charset="2"/>
              <a:buChar char="ü"/>
            </a:pPr>
            <a:r>
              <a:rPr lang="en-US" dirty="0">
                <a:solidFill>
                  <a:srgbClr val="002060"/>
                </a:solidFill>
              </a:rPr>
              <a:t>As you plan to set up your project using Angular CLI, it will show all its built-in features. </a:t>
            </a:r>
          </a:p>
          <a:p>
            <a:pPr>
              <a:buFont typeface="Wingdings" panose="05000000000000000000" pitchFamily="2" charset="2"/>
              <a:buChar char="ü"/>
            </a:pPr>
            <a:r>
              <a:rPr lang="en-US" dirty="0">
                <a:solidFill>
                  <a:srgbClr val="002060"/>
                </a:solidFill>
              </a:rPr>
              <a:t>You can learn about the various features that Angular provides for web application development.</a:t>
            </a:r>
          </a:p>
          <a:p>
            <a:pPr>
              <a:buFont typeface="Wingdings" panose="05000000000000000000" pitchFamily="2" charset="2"/>
              <a:buChar char="ü"/>
            </a:pPr>
            <a:br>
              <a:rPr lang="en-US" dirty="0">
                <a:solidFill>
                  <a:srgbClr val="002060"/>
                </a:solidFill>
              </a:rPr>
            </a:br>
            <a:endParaRPr lang="en-US" sz="1800" dirty="0">
              <a:solidFill>
                <a:srgbClr val="002060"/>
              </a:solidFill>
              <a:latin typeface="Trebuchet MS" panose="020B0603020202020204" pitchFamily="34" charset="0"/>
            </a:endParaRPr>
          </a:p>
        </p:txBody>
      </p:sp>
      <p:pic>
        <p:nvPicPr>
          <p:cNvPr id="4" name="Picture 7">
            <a:extLst>
              <a:ext uri="{FF2B5EF4-FFF2-40B4-BE49-F238E27FC236}">
                <a16:creationId xmlns:a16="http://schemas.microsoft.com/office/drawing/2014/main" id="{D9D9A531-301F-4292-9692-1877874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54"/>
          <a:stretch>
            <a:fillRect/>
          </a:stretch>
        </p:blipFill>
        <p:spPr bwMode="ltGray">
          <a:xfrm>
            <a:off x="10717696" y="178284"/>
            <a:ext cx="1292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E4659A1-FABF-4495-BC3E-FFCBDFE7E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288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5925</Words>
  <Application>Microsoft Office PowerPoint</Application>
  <PresentationFormat>Widescreen</PresentationFormat>
  <Paragraphs>505</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Trebuchet MS</vt:lpstr>
      <vt:lpstr>Wingdings</vt:lpstr>
      <vt:lpstr>Office Theme</vt:lpstr>
      <vt:lpstr>Angular Introduction</vt:lpstr>
      <vt:lpstr>Day 1 </vt:lpstr>
      <vt:lpstr>Day 2 </vt:lpstr>
      <vt:lpstr>Day 3 </vt:lpstr>
      <vt:lpstr>Day 4 </vt:lpstr>
      <vt:lpstr>Introduction to Angular Framework, History &amp; Overview</vt:lpstr>
      <vt:lpstr>Introduction to Angular Framework, History &amp; Overview</vt:lpstr>
      <vt:lpstr>What is Single Page Application</vt:lpstr>
      <vt:lpstr>Angular CLI</vt:lpstr>
      <vt:lpstr>Features of Angular</vt:lpstr>
      <vt:lpstr>Difference between Angular vs Angular JS</vt:lpstr>
      <vt:lpstr>Angular JS 1.X</vt:lpstr>
      <vt:lpstr>Angular 2</vt:lpstr>
      <vt:lpstr>Angular 4</vt:lpstr>
      <vt:lpstr>Angular 5</vt:lpstr>
      <vt:lpstr>Angular 6</vt:lpstr>
      <vt:lpstr>Angular 7 </vt:lpstr>
      <vt:lpstr>Angular 8</vt:lpstr>
      <vt:lpstr>Angular 9</vt:lpstr>
      <vt:lpstr>Angular 10</vt:lpstr>
      <vt:lpstr>Angular 11</vt:lpstr>
      <vt:lpstr>Angular 12</vt:lpstr>
      <vt:lpstr>Angular 13</vt:lpstr>
      <vt:lpstr>Advantages of Angular</vt:lpstr>
      <vt:lpstr>Advantages of Angular</vt:lpstr>
      <vt:lpstr>Disadvantages of Angular</vt:lpstr>
      <vt:lpstr>Disadvantages of Angular</vt:lpstr>
      <vt:lpstr>Bootstrapping in Angular</vt:lpstr>
      <vt:lpstr>Index.html loads</vt:lpstr>
      <vt:lpstr>Building Application</vt:lpstr>
      <vt:lpstr>New Files Added</vt:lpstr>
      <vt:lpstr>What is Webpack?</vt:lpstr>
      <vt:lpstr>Application Loads</vt:lpstr>
      <vt:lpstr>angular.json</vt:lpstr>
      <vt:lpstr>main.ts (Application entry point)</vt:lpstr>
      <vt:lpstr>What is platformBrowserDynamic</vt:lpstr>
      <vt:lpstr>What is AppModule </vt:lpstr>
      <vt:lpstr>What is Root Module</vt:lpstr>
      <vt:lpstr>app.module </vt:lpstr>
      <vt:lpstr>Root Components</vt:lpstr>
      <vt:lpstr>@NgModule</vt:lpstr>
      <vt:lpstr>Component</vt:lpstr>
      <vt:lpstr>templateURL</vt:lpstr>
      <vt:lpstr>Components </vt:lpstr>
      <vt:lpstr>Component Manually</vt:lpstr>
      <vt:lpstr>Declaring a component's styles</vt:lpstr>
      <vt:lpstr>Components Life Cycle</vt:lpstr>
      <vt:lpstr>Lifecycle event sequence</vt:lpstr>
      <vt:lpstr>Life Cycle Hook in Angular Components</vt:lpstr>
      <vt:lpstr>Life Cycle Hook in Angular Components</vt:lpstr>
      <vt:lpstr>Life Cycle Hook in Angular Components</vt:lpstr>
      <vt:lpstr>Template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Introduction</dc:title>
  <dc:creator>Vinoth Kumar</dc:creator>
  <cp:lastModifiedBy>Vinoth Kumar</cp:lastModifiedBy>
  <cp:revision>173</cp:revision>
  <dcterms:created xsi:type="dcterms:W3CDTF">2022-09-13T04:29:54Z</dcterms:created>
  <dcterms:modified xsi:type="dcterms:W3CDTF">2022-09-14T12:25:27Z</dcterms:modified>
</cp:coreProperties>
</file>