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7784-1014-4875-A7B2-1512E3A37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CF6A86-2069-4BBC-BD22-9CCFD6B18F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989C77-C14A-410D-BC28-B556637D434C}"/>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5" name="Footer Placeholder 4">
            <a:extLst>
              <a:ext uri="{FF2B5EF4-FFF2-40B4-BE49-F238E27FC236}">
                <a16:creationId xmlns:a16="http://schemas.microsoft.com/office/drawing/2014/main" id="{B5149EB4-59CB-49EB-966D-A40BE0A63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8391D-F754-4E5E-AB8C-281F113E2F77}"/>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25124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4FBB-2070-4B56-8276-4309EA02A2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1F58A2-2449-4F4F-BFFD-E4ADB4762C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50E93-0325-4991-9D71-198690286FE8}"/>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5" name="Footer Placeholder 4">
            <a:extLst>
              <a:ext uri="{FF2B5EF4-FFF2-40B4-BE49-F238E27FC236}">
                <a16:creationId xmlns:a16="http://schemas.microsoft.com/office/drawing/2014/main" id="{D2C510C9-E747-4F4B-8DC9-20664E11D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0A291-D2B5-4D8A-9B9A-D1B324E34680}"/>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204413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D728FF-8338-4282-A382-041707AA82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7A3484-23F1-4E40-923A-F84149469A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69F71-5CAF-441A-80C8-4D90B191B60D}"/>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5" name="Footer Placeholder 4">
            <a:extLst>
              <a:ext uri="{FF2B5EF4-FFF2-40B4-BE49-F238E27FC236}">
                <a16:creationId xmlns:a16="http://schemas.microsoft.com/office/drawing/2014/main" id="{A4D9EBFC-D490-4D8C-9038-65186550B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73CA7-FD4D-44AC-B5DD-556E57A7F06D}"/>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45397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1EDD-82D2-4D5F-8EBE-7A0A40F5A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487B8-CAD5-4706-BB56-A38ACB4E7A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D3F51-A5C5-4084-8CA4-1B93B7F9179A}"/>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5" name="Footer Placeholder 4">
            <a:extLst>
              <a:ext uri="{FF2B5EF4-FFF2-40B4-BE49-F238E27FC236}">
                <a16:creationId xmlns:a16="http://schemas.microsoft.com/office/drawing/2014/main" id="{1833E898-8DDD-4956-BF78-4B0524F9B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7FDC-BBCD-4A72-90CB-C437AA4C31E3}"/>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315889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7FCB-D30A-4F56-AF6A-E3689BF9B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DD036F-616B-4B1D-8661-B446A4508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08E783-6DC8-4AD8-BEFA-03BA8A890C94}"/>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5" name="Footer Placeholder 4">
            <a:extLst>
              <a:ext uri="{FF2B5EF4-FFF2-40B4-BE49-F238E27FC236}">
                <a16:creationId xmlns:a16="http://schemas.microsoft.com/office/drawing/2014/main" id="{7E190263-79EC-453E-A6A3-C42CB78D4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ADD00-C74D-42FB-BBFE-F99CCEC50AF8}"/>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283928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AF6C-C52F-4235-9FB1-03D9B88FE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59682-5198-4426-B008-8630CE4808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E99826-0F14-4CA4-8721-86C315D0F9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13E17-7D68-4BEF-BE5C-224B4854595D}"/>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6" name="Footer Placeholder 5">
            <a:extLst>
              <a:ext uri="{FF2B5EF4-FFF2-40B4-BE49-F238E27FC236}">
                <a16:creationId xmlns:a16="http://schemas.microsoft.com/office/drawing/2014/main" id="{112A0C33-48AF-466E-A8B5-500E33F667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CB488-B58C-4200-A7E9-40A5B4A25483}"/>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147689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C719-36E0-47C8-A97A-74CCF7ED69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8CF90-2DF6-4053-8309-A08016991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1BB886-ADC7-41B3-A2F4-169E5ABCE9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3DFE73-B399-4618-84ED-CC27C0039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419375-4267-4BB6-B5E0-D1D31748C8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FEDF7-F957-4327-882C-1987B95EB1C5}"/>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8" name="Footer Placeholder 7">
            <a:extLst>
              <a:ext uri="{FF2B5EF4-FFF2-40B4-BE49-F238E27FC236}">
                <a16:creationId xmlns:a16="http://schemas.microsoft.com/office/drawing/2014/main" id="{1E4038CE-5AD6-4815-B246-9F7A973532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426420-1224-4CEA-8BD3-DEC63B17EE2E}"/>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201162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741C-19AD-4381-BF30-2E8D41046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F58B5-96D5-47C8-B24D-B805E13F9DBC}"/>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4" name="Footer Placeholder 3">
            <a:extLst>
              <a:ext uri="{FF2B5EF4-FFF2-40B4-BE49-F238E27FC236}">
                <a16:creationId xmlns:a16="http://schemas.microsoft.com/office/drawing/2014/main" id="{3C9AEC4C-FA0F-4EEF-8FB7-FFDEEA51F3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6A2894-AF4C-432F-805E-B23846275046}"/>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120924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F7F53-8042-4EF3-B4A3-15CECC25E6EF}"/>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3" name="Footer Placeholder 2">
            <a:extLst>
              <a:ext uri="{FF2B5EF4-FFF2-40B4-BE49-F238E27FC236}">
                <a16:creationId xmlns:a16="http://schemas.microsoft.com/office/drawing/2014/main" id="{B5D8252A-7077-4444-AFD1-1950F8A42C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B4B7FA-79E9-4CBB-9ADD-9D9560DA22CB}"/>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406013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448A-13DA-4E65-A392-DFE7530A7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7D0A7B-B131-4699-AF68-2E9CF2DF3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9A8F6-E965-4E0D-8A04-D66C2B506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C7CE8-37F9-4F76-9B68-381F04EF6B2E}"/>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6" name="Footer Placeholder 5">
            <a:extLst>
              <a:ext uri="{FF2B5EF4-FFF2-40B4-BE49-F238E27FC236}">
                <a16:creationId xmlns:a16="http://schemas.microsoft.com/office/drawing/2014/main" id="{90FC7662-7901-4479-B263-68C36024E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6AA12-E5CA-405D-95E1-FE4AA39DF6F5}"/>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254667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5B41-DA72-4DA6-B0EC-F33580C01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237F2-A221-4929-94D4-E66649616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06BCFD-6090-46E6-8533-2D5C3D970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98F168-56F5-4EA9-A56A-4DE857BAF40D}"/>
              </a:ext>
            </a:extLst>
          </p:cNvPr>
          <p:cNvSpPr>
            <a:spLocks noGrp="1"/>
          </p:cNvSpPr>
          <p:nvPr>
            <p:ph type="dt" sz="half" idx="10"/>
          </p:nvPr>
        </p:nvSpPr>
        <p:spPr/>
        <p:txBody>
          <a:bodyPr/>
          <a:lstStyle/>
          <a:p>
            <a:fld id="{6C000F3F-AF23-4823-A99E-C868C85BC17D}" type="datetimeFigureOut">
              <a:rPr lang="en-US" smtClean="0"/>
              <a:t>05-Dec-22</a:t>
            </a:fld>
            <a:endParaRPr lang="en-US"/>
          </a:p>
        </p:txBody>
      </p:sp>
      <p:sp>
        <p:nvSpPr>
          <p:cNvPr id="6" name="Footer Placeholder 5">
            <a:extLst>
              <a:ext uri="{FF2B5EF4-FFF2-40B4-BE49-F238E27FC236}">
                <a16:creationId xmlns:a16="http://schemas.microsoft.com/office/drawing/2014/main" id="{5E9E3AC1-3054-433A-A547-42A9017F7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7BD22-8A21-48A7-A875-607211D9BD69}"/>
              </a:ext>
            </a:extLst>
          </p:cNvPr>
          <p:cNvSpPr>
            <a:spLocks noGrp="1"/>
          </p:cNvSpPr>
          <p:nvPr>
            <p:ph type="sldNum" sz="quarter" idx="12"/>
          </p:nvPr>
        </p:nvSpPr>
        <p:spPr/>
        <p:txBody>
          <a:bodyPr/>
          <a:lstStyle/>
          <a:p>
            <a:fld id="{26B07572-CB5C-445B-8CB4-00A6C51CFD7D}" type="slidenum">
              <a:rPr lang="en-US" smtClean="0"/>
              <a:t>‹#›</a:t>
            </a:fld>
            <a:endParaRPr lang="en-US"/>
          </a:p>
        </p:txBody>
      </p:sp>
    </p:spTree>
    <p:extLst>
      <p:ext uri="{BB962C8B-B14F-4D97-AF65-F5344CB8AC3E}">
        <p14:creationId xmlns:p14="http://schemas.microsoft.com/office/powerpoint/2010/main" val="105137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F2723A-3205-4302-B5A1-D98CDCE6A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4F0434-321B-4B10-9349-7143280FC2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DECD4-227F-4AC9-BA13-9A691F84A3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00F3F-AF23-4823-A99E-C868C85BC17D}" type="datetimeFigureOut">
              <a:rPr lang="en-US" smtClean="0"/>
              <a:t>05-Dec-22</a:t>
            </a:fld>
            <a:endParaRPr lang="en-US"/>
          </a:p>
        </p:txBody>
      </p:sp>
      <p:sp>
        <p:nvSpPr>
          <p:cNvPr id="5" name="Footer Placeholder 4">
            <a:extLst>
              <a:ext uri="{FF2B5EF4-FFF2-40B4-BE49-F238E27FC236}">
                <a16:creationId xmlns:a16="http://schemas.microsoft.com/office/drawing/2014/main" id="{C7F903BD-43F7-4C31-B324-22109EE16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4E0C7B-C4F5-4B15-BC65-86034D9AA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07572-CB5C-445B-8CB4-00A6C51CFD7D}" type="slidenum">
              <a:rPr lang="en-US" smtClean="0"/>
              <a:t>‹#›</a:t>
            </a:fld>
            <a:endParaRPr lang="en-US"/>
          </a:p>
        </p:txBody>
      </p:sp>
    </p:spTree>
    <p:extLst>
      <p:ext uri="{BB962C8B-B14F-4D97-AF65-F5344CB8AC3E}">
        <p14:creationId xmlns:p14="http://schemas.microsoft.com/office/powerpoint/2010/main" val="50221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8C51-B293-4061-975F-AE9429F837DF}"/>
              </a:ext>
            </a:extLst>
          </p:cNvPr>
          <p:cNvSpPr>
            <a:spLocks noGrp="1"/>
          </p:cNvSpPr>
          <p:nvPr>
            <p:ph type="ctrTitle"/>
          </p:nvPr>
        </p:nvSpPr>
        <p:spPr/>
        <p:txBody>
          <a:bodyPr/>
          <a:lstStyle/>
          <a:p>
            <a:r>
              <a:rPr lang="en-US" dirty="0">
                <a:solidFill>
                  <a:srgbClr val="002060"/>
                </a:solidFill>
                <a:latin typeface="Trebuchet MS" panose="020B0603020202020204" pitchFamily="34" charset="0"/>
              </a:rPr>
              <a:t>NoSQL</a:t>
            </a:r>
          </a:p>
        </p:txBody>
      </p:sp>
      <p:pic>
        <p:nvPicPr>
          <p:cNvPr id="4" name="Picture 7">
            <a:extLst>
              <a:ext uri="{FF2B5EF4-FFF2-40B4-BE49-F238E27FC236}">
                <a16:creationId xmlns:a16="http://schemas.microsoft.com/office/drawing/2014/main" id="{21721D40-BFA7-4926-B6F4-06CAF1EDA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4CDEDB2-5995-49C1-A96F-091DDBCBB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689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94975"/>
            <a:ext cx="11698357" cy="827571"/>
          </a:xfrm>
        </p:spPr>
        <p:txBody>
          <a:bodyPr>
            <a:noAutofit/>
          </a:bodyPr>
          <a:lstStyle/>
          <a:p>
            <a:r>
              <a:rPr lang="en-US" b="1" dirty="0">
                <a:solidFill>
                  <a:srgbClr val="002060"/>
                </a:solidFill>
                <a:latin typeface="Trebuchet MS" panose="020B0603020202020204" pitchFamily="34" charset="0"/>
              </a:rPr>
              <a:t>Commands:</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normAutofit/>
          </a:bodyPr>
          <a:lstStyle/>
          <a:p>
            <a:pPr marL="0" indent="0">
              <a:buNone/>
            </a:pPr>
            <a:r>
              <a:rPr lang="en-US" sz="1800" b="1" dirty="0">
                <a:solidFill>
                  <a:srgbClr val="002060"/>
                </a:solidFill>
                <a:latin typeface="Trebuchet MS" panose="020B0603020202020204" pitchFamily="34" charset="0"/>
              </a:rPr>
              <a:t>Command used to currently selected Database:</a:t>
            </a:r>
          </a:p>
          <a:p>
            <a:pPr marL="0" indent="0">
              <a:buNone/>
            </a:pPr>
            <a:r>
              <a:rPr lang="en-US" sz="1800" dirty="0">
                <a:solidFill>
                  <a:srgbClr val="002060"/>
                </a:solidFill>
                <a:latin typeface="Trebuchet MS" panose="020B0603020202020204" pitchFamily="34" charset="0"/>
              </a:rPr>
              <a:t>	&gt;</a:t>
            </a:r>
            <a:r>
              <a:rPr lang="en-US" sz="1800" dirty="0" err="1">
                <a:solidFill>
                  <a:srgbClr val="002060"/>
                </a:solidFill>
                <a:latin typeface="Trebuchet MS" panose="020B0603020202020204" pitchFamily="34" charset="0"/>
              </a:rPr>
              <a:t>db</a:t>
            </a:r>
            <a:endParaRPr lang="en-US" sz="1800" dirty="0">
              <a:solidFill>
                <a:srgbClr val="002060"/>
              </a:solidFill>
              <a:latin typeface="Trebuchet MS" panose="020B0603020202020204" pitchFamily="34" charset="0"/>
            </a:endParaRPr>
          </a:p>
          <a:p>
            <a:pPr marL="0" indent="0">
              <a:buNone/>
            </a:pPr>
            <a:r>
              <a:rPr lang="en-US" sz="1800" b="1" dirty="0">
                <a:solidFill>
                  <a:srgbClr val="002060"/>
                </a:solidFill>
                <a:latin typeface="Trebuchet MS" panose="020B0603020202020204" pitchFamily="34" charset="0"/>
              </a:rPr>
              <a:t>To check the database list:</a:t>
            </a:r>
          </a:p>
          <a:p>
            <a:pPr marL="0" indent="0">
              <a:buNone/>
            </a:pPr>
            <a:r>
              <a:rPr lang="en-US" sz="1800" dirty="0">
                <a:solidFill>
                  <a:srgbClr val="002060"/>
                </a:solidFill>
                <a:latin typeface="Trebuchet MS" panose="020B0603020202020204" pitchFamily="34" charset="0"/>
              </a:rPr>
              <a:t>	&gt;show </a:t>
            </a:r>
            <a:r>
              <a:rPr lang="en-US" sz="1800" dirty="0" err="1">
                <a:solidFill>
                  <a:srgbClr val="002060"/>
                </a:solidFill>
                <a:latin typeface="Trebuchet MS" panose="020B0603020202020204" pitchFamily="34" charset="0"/>
              </a:rPr>
              <a:t>dbs</a:t>
            </a: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08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08227"/>
            <a:ext cx="11698357" cy="827571"/>
          </a:xfrm>
        </p:spPr>
        <p:txBody>
          <a:bodyPr>
            <a:normAutofit/>
          </a:bodyPr>
          <a:lstStyle/>
          <a:p>
            <a:r>
              <a:rPr lang="en-US" b="1" dirty="0">
                <a:solidFill>
                  <a:srgbClr val="002060"/>
                </a:solidFill>
                <a:latin typeface="Trebuchet MS" panose="020B0603020202020204" pitchFamily="34" charset="0"/>
              </a:rPr>
              <a:t>Delete DB </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normAutofit/>
          </a:bodyPr>
          <a:lstStyle/>
          <a:p>
            <a:pPr marL="0" indent="0">
              <a:buNone/>
            </a:pPr>
            <a:r>
              <a:rPr lang="en-US" sz="1800" b="1" dirty="0">
                <a:solidFill>
                  <a:srgbClr val="002060"/>
                </a:solidFill>
                <a:latin typeface="Trebuchet MS" panose="020B0603020202020204" pitchFamily="34" charset="0"/>
              </a:rPr>
              <a:t>delete the database " </a:t>
            </a:r>
            <a:r>
              <a:rPr lang="en-US" sz="1800" b="1" dirty="0" err="1">
                <a:solidFill>
                  <a:srgbClr val="002060"/>
                </a:solidFill>
                <a:latin typeface="Trebuchet MS" panose="020B0603020202020204" pitchFamily="34" charset="0"/>
              </a:rPr>
              <a:t>landtedutech</a:t>
            </a:r>
            <a:r>
              <a:rPr lang="en-US" sz="1800" b="1" dirty="0">
                <a:solidFill>
                  <a:srgbClr val="002060"/>
                </a:solidFill>
                <a:latin typeface="Trebuchet MS" panose="020B0603020202020204" pitchFamily="34" charset="0"/>
              </a:rPr>
              <a:t>“:</a:t>
            </a:r>
          </a:p>
          <a:p>
            <a:pPr marL="0" indent="0">
              <a:buNone/>
            </a:pPr>
            <a:endParaRPr lang="en-US" sz="1800" b="1" dirty="0">
              <a:solidFill>
                <a:srgbClr val="002060"/>
              </a:solidFill>
              <a:latin typeface="Trebuchet MS" panose="020B0603020202020204" pitchFamily="34" charset="0"/>
            </a:endParaRPr>
          </a:p>
          <a:p>
            <a:pPr marL="0" indent="0">
              <a:buNone/>
            </a:pPr>
            <a:r>
              <a:rPr lang="en-US" sz="1800" b="1" dirty="0">
                <a:solidFill>
                  <a:srgbClr val="002060"/>
                </a:solidFill>
                <a:latin typeface="Trebuchet MS" panose="020B0603020202020204" pitchFamily="34" charset="0"/>
              </a:rPr>
              <a:t>&gt; use </a:t>
            </a:r>
            <a:r>
              <a:rPr lang="en-US" sz="1800" b="1" dirty="0" err="1">
                <a:solidFill>
                  <a:srgbClr val="002060"/>
                </a:solidFill>
                <a:latin typeface="Trebuchet MS" panose="020B0603020202020204" pitchFamily="34" charset="0"/>
              </a:rPr>
              <a:t>landtedutech</a:t>
            </a:r>
            <a:endParaRPr lang="en-US" sz="1800" b="1" dirty="0">
              <a:solidFill>
                <a:srgbClr val="002060"/>
              </a:solidFill>
              <a:latin typeface="Trebuchet MS" panose="020B0603020202020204" pitchFamily="34" charset="0"/>
            </a:endParaRPr>
          </a:p>
          <a:p>
            <a:pPr>
              <a:buFont typeface="Wingdings" panose="05000000000000000000" pitchFamily="2" charset="2"/>
              <a:buChar char="Ø"/>
            </a:pPr>
            <a:r>
              <a:rPr lang="en-US" sz="1800" b="1" dirty="0">
                <a:solidFill>
                  <a:srgbClr val="FF0000"/>
                </a:solidFill>
                <a:latin typeface="Trebuchet MS" panose="020B0603020202020204" pitchFamily="34" charset="0"/>
              </a:rPr>
              <a:t>Output:</a:t>
            </a:r>
          </a:p>
          <a:p>
            <a:pPr marL="0" indent="0">
              <a:buNone/>
            </a:pPr>
            <a:r>
              <a:rPr lang="en-US" sz="1800" b="1" dirty="0">
                <a:solidFill>
                  <a:srgbClr val="002060"/>
                </a:solidFill>
                <a:latin typeface="Trebuchet MS" panose="020B0603020202020204" pitchFamily="34" charset="0"/>
              </a:rPr>
              <a:t> switched to the </a:t>
            </a:r>
            <a:r>
              <a:rPr lang="en-US" sz="1800" b="1" dirty="0" err="1">
                <a:solidFill>
                  <a:srgbClr val="002060"/>
                </a:solidFill>
                <a:latin typeface="Trebuchet MS" panose="020B0603020202020204" pitchFamily="34" charset="0"/>
              </a:rPr>
              <a:t>db</a:t>
            </a:r>
            <a:r>
              <a:rPr lang="en-US" sz="1800" b="1" dirty="0">
                <a:solidFill>
                  <a:srgbClr val="002060"/>
                </a:solidFill>
                <a:latin typeface="Trebuchet MS" panose="020B0603020202020204" pitchFamily="34" charset="0"/>
              </a:rPr>
              <a:t> “</a:t>
            </a:r>
            <a:r>
              <a:rPr lang="en-US" sz="1800" b="1" dirty="0" err="1">
                <a:solidFill>
                  <a:srgbClr val="002060"/>
                </a:solidFill>
                <a:latin typeface="Trebuchet MS" panose="020B0603020202020204" pitchFamily="34" charset="0"/>
              </a:rPr>
              <a:t>landtedutech</a:t>
            </a:r>
            <a:r>
              <a:rPr lang="en-US" sz="1800" b="1" dirty="0">
                <a:solidFill>
                  <a:srgbClr val="002060"/>
                </a:solidFill>
                <a:latin typeface="Trebuchet MS" panose="020B0603020202020204" pitchFamily="34" charset="0"/>
              </a:rPr>
              <a:t>”</a:t>
            </a:r>
          </a:p>
          <a:p>
            <a:pPr marL="0" indent="0">
              <a:buNone/>
            </a:pPr>
            <a:endParaRPr lang="en-US" sz="1800" b="1" dirty="0">
              <a:solidFill>
                <a:srgbClr val="002060"/>
              </a:solidFill>
              <a:latin typeface="Trebuchet MS" panose="020B0603020202020204" pitchFamily="34" charset="0"/>
            </a:endParaRPr>
          </a:p>
          <a:p>
            <a:pPr marL="0" indent="0">
              <a:buNone/>
            </a:pPr>
            <a:r>
              <a:rPr lang="en-US" sz="1800" b="1" dirty="0">
                <a:solidFill>
                  <a:srgbClr val="002060"/>
                </a:solidFill>
                <a:latin typeface="Trebuchet MS" panose="020B0603020202020204" pitchFamily="34" charset="0"/>
              </a:rPr>
              <a:t>&gt; </a:t>
            </a:r>
            <a:r>
              <a:rPr lang="en-US" sz="1800" b="1" dirty="0" err="1">
                <a:solidFill>
                  <a:srgbClr val="002060"/>
                </a:solidFill>
                <a:latin typeface="Trebuchet MS" panose="020B0603020202020204" pitchFamily="34" charset="0"/>
              </a:rPr>
              <a:t>db.dropDatabase</a:t>
            </a:r>
            <a:r>
              <a:rPr lang="en-US" sz="1800" b="1" dirty="0">
                <a:solidFill>
                  <a:srgbClr val="002060"/>
                </a:solidFill>
                <a:latin typeface="Trebuchet MS" panose="020B0603020202020204" pitchFamily="34" charset="0"/>
              </a:rPr>
              <a:t>()</a:t>
            </a:r>
          </a:p>
          <a:p>
            <a:pPr>
              <a:buFont typeface="Wingdings" panose="05000000000000000000" pitchFamily="2" charset="2"/>
              <a:buChar char="Ø"/>
            </a:pPr>
            <a:r>
              <a:rPr lang="en-US" sz="1800" b="1" dirty="0">
                <a:solidFill>
                  <a:srgbClr val="FF0000"/>
                </a:solidFill>
                <a:latin typeface="Trebuchet MS" panose="020B0603020202020204" pitchFamily="34" charset="0"/>
              </a:rPr>
              <a:t>Output:</a:t>
            </a:r>
          </a:p>
          <a:p>
            <a:pPr marL="0" indent="0">
              <a:buNone/>
            </a:pPr>
            <a:r>
              <a:rPr lang="en-US" sz="1800" b="1" dirty="0">
                <a:solidFill>
                  <a:srgbClr val="002060"/>
                </a:solidFill>
                <a:latin typeface="Trebuchet MS" panose="020B0603020202020204" pitchFamily="34" charset="0"/>
              </a:rPr>
              <a:t>{ "dropped": " </a:t>
            </a:r>
            <a:r>
              <a:rPr lang="en-US" sz="1800" b="1" dirty="0" err="1">
                <a:solidFill>
                  <a:srgbClr val="002060"/>
                </a:solidFill>
                <a:latin typeface="Trebuchet MS" panose="020B0603020202020204" pitchFamily="34" charset="0"/>
              </a:rPr>
              <a:t>landtedutech</a:t>
            </a:r>
            <a:r>
              <a:rPr lang="en-US" sz="1800" b="1" dirty="0">
                <a:solidFill>
                  <a:srgbClr val="002060"/>
                </a:solidFill>
                <a:latin typeface="Trebuchet MS" panose="020B0603020202020204" pitchFamily="34" charset="0"/>
              </a:rPr>
              <a:t>", "ok": 1}</a:t>
            </a: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02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21479"/>
            <a:ext cx="11698357" cy="827571"/>
          </a:xfrm>
        </p:spPr>
        <p:txBody>
          <a:bodyPr>
            <a:normAutofit/>
          </a:bodyPr>
          <a:lstStyle/>
          <a:p>
            <a:r>
              <a:rPr lang="en-US" b="1" dirty="0">
                <a:solidFill>
                  <a:srgbClr val="002060"/>
                </a:solidFill>
                <a:latin typeface="Trebuchet MS" panose="020B0603020202020204" pitchFamily="34" charset="0"/>
              </a:rPr>
              <a:t>MongoDB Create Collection</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840547"/>
            <a:ext cx="11698357" cy="5750202"/>
          </a:xfrm>
        </p:spPr>
        <p:txBody>
          <a:bodyPr>
            <a:normAutofit/>
          </a:bodyPr>
          <a:lstStyle/>
          <a:p>
            <a:pPr>
              <a:buFont typeface="Wingdings" panose="05000000000000000000" pitchFamily="2" charset="2"/>
              <a:buChar char="Ø"/>
            </a:pPr>
            <a:r>
              <a:rPr lang="en-US" sz="1800" dirty="0">
                <a:solidFill>
                  <a:srgbClr val="002060"/>
                </a:solidFill>
                <a:latin typeface="Trebuchet MS" panose="020B0603020202020204" pitchFamily="34" charset="0"/>
              </a:rPr>
              <a:t>In MongoDB, db.createCollection(name, options) is used to create collection. But usually you don’t need to create collection. MongoDB creates collection automatically when you insert some documents. It will be explained later. First see how to create collection:</a:t>
            </a:r>
          </a:p>
          <a:p>
            <a:pPr marL="0" indent="0">
              <a:buNone/>
            </a:pPr>
            <a:endParaRPr lang="en-US" sz="1800" dirty="0">
              <a:solidFill>
                <a:srgbClr val="002060"/>
              </a:solidFill>
              <a:latin typeface="Trebuchet MS" panose="020B0603020202020204" pitchFamily="34" charset="0"/>
            </a:endParaRPr>
          </a:p>
          <a:p>
            <a:pPr marL="0" indent="0">
              <a:buNone/>
            </a:pPr>
            <a:r>
              <a:rPr lang="en-US" sz="1800" b="1" dirty="0">
                <a:solidFill>
                  <a:srgbClr val="C00000"/>
                </a:solidFill>
                <a:latin typeface="Trebuchet MS" panose="020B0603020202020204" pitchFamily="34" charset="0"/>
              </a:rPr>
              <a:t>Syntax</a:t>
            </a:r>
            <a:r>
              <a:rPr lang="en-US" sz="1800" b="1" dirty="0">
                <a:solidFill>
                  <a:srgbClr val="002060"/>
                </a:solidFill>
                <a:latin typeface="Trebuchet MS" panose="020B0603020202020204" pitchFamily="34" charset="0"/>
              </a:rPr>
              <a:t>:</a:t>
            </a:r>
            <a:endParaRPr lang="en-US" sz="1800" dirty="0">
              <a:solidFill>
                <a:srgbClr val="002060"/>
              </a:solidFill>
              <a:latin typeface="Trebuchet MS" panose="020B0603020202020204" pitchFamily="34" charset="0"/>
            </a:endParaRPr>
          </a:p>
          <a:p>
            <a:pPr marL="0" indent="0">
              <a:buNone/>
            </a:pPr>
            <a:r>
              <a:rPr lang="en-US" sz="1800" dirty="0">
                <a:solidFill>
                  <a:srgbClr val="002060"/>
                </a:solidFill>
                <a:latin typeface="Trebuchet MS" panose="020B0603020202020204" pitchFamily="34" charset="0"/>
              </a:rPr>
              <a:t>	db.createCollection(</a:t>
            </a:r>
            <a:r>
              <a:rPr lang="en-US" sz="1800" b="1" dirty="0">
                <a:solidFill>
                  <a:srgbClr val="002060"/>
                </a:solidFill>
                <a:latin typeface="Trebuchet MS" panose="020B0603020202020204" pitchFamily="34" charset="0"/>
              </a:rPr>
              <a:t>name</a:t>
            </a:r>
            <a:r>
              <a:rPr lang="en-US" sz="1800" dirty="0">
                <a:solidFill>
                  <a:srgbClr val="002060"/>
                </a:solidFill>
                <a:latin typeface="Trebuchet MS" panose="020B0603020202020204" pitchFamily="34" charset="0"/>
              </a:rPr>
              <a:t>, options)  </a:t>
            </a:r>
          </a:p>
          <a:p>
            <a:pPr marL="0" indent="0">
              <a:buNone/>
            </a:pPr>
            <a:r>
              <a:rPr lang="en-US" sz="1800" dirty="0">
                <a:solidFill>
                  <a:srgbClr val="002060"/>
                </a:solidFill>
                <a:latin typeface="Trebuchet MS" panose="020B0603020202020204" pitchFamily="34" charset="0"/>
              </a:rPr>
              <a:t>Here,</a:t>
            </a:r>
          </a:p>
          <a:p>
            <a:pPr>
              <a:buFont typeface="Wingdings" panose="05000000000000000000" pitchFamily="2" charset="2"/>
              <a:buChar char="ü"/>
            </a:pPr>
            <a:r>
              <a:rPr lang="en-US" sz="1800" b="1" dirty="0">
                <a:solidFill>
                  <a:srgbClr val="002060"/>
                </a:solidFill>
                <a:latin typeface="Trebuchet MS" panose="020B0603020202020204" pitchFamily="34" charset="0"/>
              </a:rPr>
              <a:t>Name:</a:t>
            </a:r>
            <a:r>
              <a:rPr lang="en-US" sz="1800" dirty="0">
                <a:solidFill>
                  <a:srgbClr val="002060"/>
                </a:solidFill>
                <a:latin typeface="Trebuchet MS" panose="020B0603020202020204" pitchFamily="34" charset="0"/>
              </a:rPr>
              <a:t> is a string type, specifies the name of the collection to be created.</a:t>
            </a:r>
          </a:p>
          <a:p>
            <a:pPr>
              <a:buFont typeface="Wingdings" panose="05000000000000000000" pitchFamily="2" charset="2"/>
              <a:buChar char="ü"/>
            </a:pPr>
            <a:r>
              <a:rPr lang="en-US" sz="1800" b="1" dirty="0">
                <a:solidFill>
                  <a:srgbClr val="002060"/>
                </a:solidFill>
                <a:latin typeface="Trebuchet MS" panose="020B0603020202020204" pitchFamily="34" charset="0"/>
              </a:rPr>
              <a:t>Options:</a:t>
            </a:r>
            <a:r>
              <a:rPr lang="en-US" sz="1800" dirty="0">
                <a:solidFill>
                  <a:srgbClr val="002060"/>
                </a:solidFill>
                <a:latin typeface="Trebuchet MS" panose="020B0603020202020204" pitchFamily="34" charset="0"/>
              </a:rPr>
              <a:t> is a document type, specifies the memory size and indexing of the collection. It is an optional parameter.</a:t>
            </a:r>
          </a:p>
          <a:p>
            <a:pPr marL="0" indent="0">
              <a:buNone/>
            </a:pPr>
            <a:endParaRPr lang="en-US" sz="1800" dirty="0">
              <a:solidFill>
                <a:srgbClr val="002060"/>
              </a:solidFill>
              <a:latin typeface="Trebuchet MS" panose="020B0603020202020204" pitchFamily="34" charset="0"/>
            </a:endParaRPr>
          </a:p>
          <a:p>
            <a:pPr marL="0" indent="0">
              <a:buNone/>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89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152400" y="98459"/>
            <a:ext cx="11698357" cy="827571"/>
          </a:xfrm>
        </p:spPr>
        <p:txBody>
          <a:bodyPr>
            <a:normAutofit/>
          </a:bodyPr>
          <a:lstStyle/>
          <a:p>
            <a:r>
              <a:rPr lang="en-US" b="1" dirty="0">
                <a:solidFill>
                  <a:srgbClr val="002060"/>
                </a:solidFill>
                <a:latin typeface="Trebuchet MS" panose="020B0603020202020204" pitchFamily="34" charset="0"/>
              </a:rPr>
              <a:t>Options Used </a:t>
            </a: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Content Placeholder 8">
            <a:extLst>
              <a:ext uri="{FF2B5EF4-FFF2-40B4-BE49-F238E27FC236}">
                <a16:creationId xmlns:a16="http://schemas.microsoft.com/office/drawing/2014/main" id="{393CF7A4-BF33-497A-B2A7-E5B0BDFB20B9}"/>
              </a:ext>
            </a:extLst>
          </p:cNvPr>
          <p:cNvGraphicFramePr>
            <a:graphicFrameLocks noGrp="1"/>
          </p:cNvGraphicFramePr>
          <p:nvPr>
            <p:ph idx="1"/>
            <p:extLst>
              <p:ext uri="{D42A27DB-BD31-4B8C-83A1-F6EECF244321}">
                <p14:modId xmlns:p14="http://schemas.microsoft.com/office/powerpoint/2010/main" val="1018323823"/>
              </p:ext>
            </p:extLst>
          </p:nvPr>
        </p:nvGraphicFramePr>
        <p:xfrm>
          <a:off x="152400" y="1031875"/>
          <a:ext cx="11698287" cy="3855720"/>
        </p:xfrm>
        <a:graphic>
          <a:graphicData uri="http://schemas.openxmlformats.org/drawingml/2006/table">
            <a:tbl>
              <a:tblPr firstRow="1" bandRow="1">
                <a:tableStyleId>{5C22544A-7EE6-4342-B048-85BDC9FD1C3A}</a:tableStyleId>
              </a:tblPr>
              <a:tblGrid>
                <a:gridCol w="1914939">
                  <a:extLst>
                    <a:ext uri="{9D8B030D-6E8A-4147-A177-3AD203B41FA5}">
                      <a16:colId xmlns:a16="http://schemas.microsoft.com/office/drawing/2014/main" val="1522413246"/>
                    </a:ext>
                  </a:extLst>
                </a:gridCol>
                <a:gridCol w="1921565">
                  <a:extLst>
                    <a:ext uri="{9D8B030D-6E8A-4147-A177-3AD203B41FA5}">
                      <a16:colId xmlns:a16="http://schemas.microsoft.com/office/drawing/2014/main" val="2706184845"/>
                    </a:ext>
                  </a:extLst>
                </a:gridCol>
                <a:gridCol w="7861783">
                  <a:extLst>
                    <a:ext uri="{9D8B030D-6E8A-4147-A177-3AD203B41FA5}">
                      <a16:colId xmlns:a16="http://schemas.microsoft.com/office/drawing/2014/main" val="2334425044"/>
                    </a:ext>
                  </a:extLst>
                </a:gridCol>
              </a:tblGrid>
              <a:tr h="370840">
                <a:tc>
                  <a:txBody>
                    <a:bodyPr/>
                    <a:lstStyle/>
                    <a:p>
                      <a:pPr algn="l" fontAlgn="t"/>
                      <a:r>
                        <a:rPr lang="en-US">
                          <a:solidFill>
                            <a:schemeClr val="bg1"/>
                          </a:solidFill>
                          <a:effectLst/>
                          <a:latin typeface="times new roman" panose="02020603050405020304" pitchFamily="18" charset="0"/>
                        </a:rPr>
                        <a:t>Field</a:t>
                      </a:r>
                    </a:p>
                  </a:txBody>
                  <a:tcPr marL="114300" marR="114300" marT="114300" marB="114300"/>
                </a:tc>
                <a:tc>
                  <a:txBody>
                    <a:bodyPr/>
                    <a:lstStyle/>
                    <a:p>
                      <a:pPr algn="l" fontAlgn="t"/>
                      <a:r>
                        <a:rPr lang="en-US">
                          <a:solidFill>
                            <a:schemeClr val="bg1"/>
                          </a:solidFill>
                          <a:effectLst/>
                          <a:latin typeface="times new roman" panose="02020603050405020304" pitchFamily="18" charset="0"/>
                        </a:rPr>
                        <a:t>Type</a:t>
                      </a:r>
                    </a:p>
                  </a:txBody>
                  <a:tcPr marL="114300" marR="114300" marT="114300" marB="114300"/>
                </a:tc>
                <a:tc>
                  <a:txBody>
                    <a:bodyPr/>
                    <a:lstStyle/>
                    <a:p>
                      <a:pPr algn="l" fontAlgn="t"/>
                      <a:r>
                        <a:rPr lang="en-US" dirty="0">
                          <a:solidFill>
                            <a:schemeClr val="bg1"/>
                          </a:solidFill>
                          <a:effectLst/>
                          <a:latin typeface="times new roman" panose="02020603050405020304" pitchFamily="18" charset="0"/>
                        </a:rPr>
                        <a:t>Description</a:t>
                      </a:r>
                    </a:p>
                  </a:txBody>
                  <a:tcPr marL="114300" marR="114300" marT="114300" marB="114300"/>
                </a:tc>
                <a:extLst>
                  <a:ext uri="{0D108BD9-81ED-4DB2-BD59-A6C34878D82A}">
                    <a16:rowId xmlns:a16="http://schemas.microsoft.com/office/drawing/2014/main" val="2804917466"/>
                  </a:ext>
                </a:extLst>
              </a:tr>
              <a:tr h="370840">
                <a:tc>
                  <a:txBody>
                    <a:bodyPr/>
                    <a:lstStyle/>
                    <a:p>
                      <a:pPr algn="just" fontAlgn="t"/>
                      <a:r>
                        <a:rPr lang="en-US" dirty="0">
                          <a:solidFill>
                            <a:srgbClr val="333333"/>
                          </a:solidFill>
                          <a:effectLst/>
                          <a:latin typeface="inter-regular"/>
                        </a:rPr>
                        <a:t>Capped</a:t>
                      </a:r>
                    </a:p>
                  </a:txBody>
                  <a:tcPr marL="76200" marR="76200" marT="76200" marB="76200"/>
                </a:tc>
                <a:tc>
                  <a:txBody>
                    <a:bodyPr/>
                    <a:lstStyle/>
                    <a:p>
                      <a:pPr algn="just" fontAlgn="t"/>
                      <a:r>
                        <a:rPr lang="en-US">
                          <a:solidFill>
                            <a:srgbClr val="333333"/>
                          </a:solidFill>
                          <a:effectLst/>
                          <a:latin typeface="inter-regular"/>
                        </a:rPr>
                        <a:t>Boolean</a:t>
                      </a:r>
                    </a:p>
                  </a:txBody>
                  <a:tcPr marL="76200" marR="76200" marT="76200" marB="76200"/>
                </a:tc>
                <a:tc>
                  <a:txBody>
                    <a:bodyPr/>
                    <a:lstStyle/>
                    <a:p>
                      <a:pPr algn="just" fontAlgn="t"/>
                      <a:r>
                        <a:rPr lang="en-US">
                          <a:solidFill>
                            <a:srgbClr val="333333"/>
                          </a:solidFill>
                          <a:effectLst/>
                          <a:latin typeface="inter-regular"/>
                        </a:rPr>
                        <a:t>(Optional) If it is set to true, enables a capped collection. Capped collection is a fixed size collecction that automatically overwrites its oldest entries when it reaches its maximum size. If you specify true, you need to specify size parameter also.</a:t>
                      </a:r>
                    </a:p>
                  </a:txBody>
                  <a:tcPr marL="76200" marR="76200" marT="76200" marB="76200"/>
                </a:tc>
                <a:extLst>
                  <a:ext uri="{0D108BD9-81ED-4DB2-BD59-A6C34878D82A}">
                    <a16:rowId xmlns:a16="http://schemas.microsoft.com/office/drawing/2014/main" val="2107016860"/>
                  </a:ext>
                </a:extLst>
              </a:tr>
              <a:tr h="370840">
                <a:tc>
                  <a:txBody>
                    <a:bodyPr/>
                    <a:lstStyle/>
                    <a:p>
                      <a:pPr algn="just" fontAlgn="t"/>
                      <a:r>
                        <a:rPr lang="en-US">
                          <a:solidFill>
                            <a:srgbClr val="333333"/>
                          </a:solidFill>
                          <a:effectLst/>
                          <a:latin typeface="inter-regular"/>
                        </a:rPr>
                        <a:t>AutoIndexID</a:t>
                      </a:r>
                    </a:p>
                  </a:txBody>
                  <a:tcPr marL="76200" marR="76200" marT="76200" marB="76200"/>
                </a:tc>
                <a:tc>
                  <a:txBody>
                    <a:bodyPr/>
                    <a:lstStyle/>
                    <a:p>
                      <a:pPr algn="just" fontAlgn="t"/>
                      <a:r>
                        <a:rPr lang="en-US">
                          <a:solidFill>
                            <a:srgbClr val="333333"/>
                          </a:solidFill>
                          <a:effectLst/>
                          <a:latin typeface="inter-regular"/>
                        </a:rPr>
                        <a:t>Boolean</a:t>
                      </a:r>
                    </a:p>
                  </a:txBody>
                  <a:tcPr marL="76200" marR="76200" marT="76200" marB="76200"/>
                </a:tc>
                <a:tc>
                  <a:txBody>
                    <a:bodyPr/>
                    <a:lstStyle/>
                    <a:p>
                      <a:pPr algn="just" fontAlgn="t"/>
                      <a:r>
                        <a:rPr lang="en-US">
                          <a:solidFill>
                            <a:srgbClr val="333333"/>
                          </a:solidFill>
                          <a:effectLst/>
                          <a:latin typeface="inter-regular"/>
                        </a:rPr>
                        <a:t>(Optional) If it is set to true, automatically create index on ID field. Its default value is false.</a:t>
                      </a:r>
                    </a:p>
                  </a:txBody>
                  <a:tcPr marL="76200" marR="76200" marT="76200" marB="76200"/>
                </a:tc>
                <a:extLst>
                  <a:ext uri="{0D108BD9-81ED-4DB2-BD59-A6C34878D82A}">
                    <a16:rowId xmlns:a16="http://schemas.microsoft.com/office/drawing/2014/main" val="540387631"/>
                  </a:ext>
                </a:extLst>
              </a:tr>
              <a:tr h="370840">
                <a:tc>
                  <a:txBody>
                    <a:bodyPr/>
                    <a:lstStyle/>
                    <a:p>
                      <a:pPr algn="just" fontAlgn="t"/>
                      <a:r>
                        <a:rPr lang="en-US">
                          <a:solidFill>
                            <a:srgbClr val="333333"/>
                          </a:solidFill>
                          <a:effectLst/>
                          <a:latin typeface="inter-regular"/>
                        </a:rPr>
                        <a:t>Size</a:t>
                      </a:r>
                    </a:p>
                  </a:txBody>
                  <a:tcPr marL="76200" marR="76200" marT="76200" marB="76200"/>
                </a:tc>
                <a:tc>
                  <a:txBody>
                    <a:bodyPr/>
                    <a:lstStyle/>
                    <a:p>
                      <a:pPr algn="just" fontAlgn="t"/>
                      <a:r>
                        <a:rPr lang="en-US">
                          <a:solidFill>
                            <a:srgbClr val="333333"/>
                          </a:solidFill>
                          <a:effectLst/>
                          <a:latin typeface="inter-regular"/>
                        </a:rPr>
                        <a:t>Number</a:t>
                      </a:r>
                    </a:p>
                  </a:txBody>
                  <a:tcPr marL="76200" marR="76200" marT="76200" marB="76200"/>
                </a:tc>
                <a:tc>
                  <a:txBody>
                    <a:bodyPr/>
                    <a:lstStyle/>
                    <a:p>
                      <a:pPr algn="just" fontAlgn="t"/>
                      <a:r>
                        <a:rPr lang="en-US">
                          <a:solidFill>
                            <a:srgbClr val="333333"/>
                          </a:solidFill>
                          <a:effectLst/>
                          <a:latin typeface="inter-regular"/>
                        </a:rPr>
                        <a:t>(Optional) It specifies a maximum size in bytes for a capped collection. Ifcapped is true, then you need to specify this field also.</a:t>
                      </a:r>
                    </a:p>
                  </a:txBody>
                  <a:tcPr marL="76200" marR="76200" marT="76200" marB="76200"/>
                </a:tc>
                <a:extLst>
                  <a:ext uri="{0D108BD9-81ED-4DB2-BD59-A6C34878D82A}">
                    <a16:rowId xmlns:a16="http://schemas.microsoft.com/office/drawing/2014/main" val="1058382686"/>
                  </a:ext>
                </a:extLst>
              </a:tr>
              <a:tr h="370840">
                <a:tc>
                  <a:txBody>
                    <a:bodyPr/>
                    <a:lstStyle/>
                    <a:p>
                      <a:pPr algn="just" fontAlgn="t"/>
                      <a:r>
                        <a:rPr lang="en-US">
                          <a:solidFill>
                            <a:srgbClr val="333333"/>
                          </a:solidFill>
                          <a:effectLst/>
                          <a:latin typeface="inter-regular"/>
                        </a:rPr>
                        <a:t>Max</a:t>
                      </a:r>
                    </a:p>
                  </a:txBody>
                  <a:tcPr marL="76200" marR="76200" marT="76200" marB="76200"/>
                </a:tc>
                <a:tc>
                  <a:txBody>
                    <a:bodyPr/>
                    <a:lstStyle/>
                    <a:p>
                      <a:pPr algn="just" fontAlgn="t"/>
                      <a:r>
                        <a:rPr lang="en-US">
                          <a:solidFill>
                            <a:srgbClr val="333333"/>
                          </a:solidFill>
                          <a:effectLst/>
                          <a:latin typeface="inter-regular"/>
                        </a:rPr>
                        <a:t>Number</a:t>
                      </a:r>
                    </a:p>
                  </a:txBody>
                  <a:tcPr marL="76200" marR="76200" marT="76200" marB="76200"/>
                </a:tc>
                <a:tc>
                  <a:txBody>
                    <a:bodyPr/>
                    <a:lstStyle/>
                    <a:p>
                      <a:pPr algn="just" fontAlgn="t"/>
                      <a:r>
                        <a:rPr lang="en-US" dirty="0">
                          <a:solidFill>
                            <a:srgbClr val="333333"/>
                          </a:solidFill>
                          <a:effectLst/>
                          <a:latin typeface="inter-regular"/>
                        </a:rPr>
                        <a:t>(Optional) It specifies the maximum number of documents allowed in the capped collection.</a:t>
                      </a:r>
                    </a:p>
                  </a:txBody>
                  <a:tcPr marL="76200" marR="76200" marT="76200" marB="76200"/>
                </a:tc>
                <a:extLst>
                  <a:ext uri="{0D108BD9-81ED-4DB2-BD59-A6C34878D82A}">
                    <a16:rowId xmlns:a16="http://schemas.microsoft.com/office/drawing/2014/main" val="551091743"/>
                  </a:ext>
                </a:extLst>
              </a:tr>
            </a:tbl>
          </a:graphicData>
        </a:graphic>
      </p:graphicFrame>
    </p:spTree>
    <p:extLst>
      <p:ext uri="{BB962C8B-B14F-4D97-AF65-F5344CB8AC3E}">
        <p14:creationId xmlns:p14="http://schemas.microsoft.com/office/powerpoint/2010/main" val="4101421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132523" y="147983"/>
            <a:ext cx="11794434" cy="827571"/>
          </a:xfrm>
        </p:spPr>
        <p:txBody>
          <a:bodyPr>
            <a:normAutofit/>
          </a:bodyPr>
          <a:lstStyle/>
          <a:p>
            <a:r>
              <a:rPr lang="en-US" b="1" dirty="0">
                <a:solidFill>
                  <a:srgbClr val="002060"/>
                </a:solidFill>
                <a:latin typeface="Trebuchet MS" panose="020B0603020202020204" pitchFamily="34" charset="0"/>
              </a:rPr>
              <a:t>MongoDB Drop collection</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975555"/>
            <a:ext cx="11698357" cy="5239716"/>
          </a:xfrm>
        </p:spPr>
        <p:txBody>
          <a:bodyPr>
            <a:normAutofit/>
          </a:bodyPr>
          <a:lstStyle/>
          <a:p>
            <a:pPr>
              <a:buFont typeface="Wingdings" panose="05000000000000000000" pitchFamily="2" charset="2"/>
              <a:buChar char="ü"/>
            </a:pPr>
            <a:r>
              <a:rPr lang="en-US" sz="2400" dirty="0">
                <a:solidFill>
                  <a:srgbClr val="002060"/>
                </a:solidFill>
                <a:latin typeface="Trebuchet MS" panose="020B0603020202020204" pitchFamily="34" charset="0"/>
              </a:rPr>
              <a:t>In MongoDB, db.collection.drop() method is used to drop a collection from a database. </a:t>
            </a:r>
          </a:p>
          <a:p>
            <a:pPr>
              <a:buFont typeface="Wingdings" panose="05000000000000000000" pitchFamily="2" charset="2"/>
              <a:buChar char="ü"/>
            </a:pPr>
            <a:r>
              <a:rPr lang="en-US" sz="2400" dirty="0">
                <a:solidFill>
                  <a:srgbClr val="002060"/>
                </a:solidFill>
                <a:latin typeface="Trebuchet MS" panose="020B0603020202020204" pitchFamily="34" charset="0"/>
              </a:rPr>
              <a:t>It completely removes a collection from the database and does not leave any indexes associated with the dropped collections.</a:t>
            </a:r>
          </a:p>
          <a:p>
            <a:pPr>
              <a:buFont typeface="Wingdings" panose="05000000000000000000" pitchFamily="2" charset="2"/>
              <a:buChar char="ü"/>
            </a:pPr>
            <a:r>
              <a:rPr lang="en-US" sz="2400" dirty="0">
                <a:solidFill>
                  <a:srgbClr val="002060"/>
                </a:solidFill>
                <a:latin typeface="Trebuchet MS" panose="020B0603020202020204" pitchFamily="34" charset="0"/>
              </a:rPr>
              <a:t>The db.collection.drop() method does not take any argument and produce an error when it is called with an argument. </a:t>
            </a:r>
          </a:p>
          <a:p>
            <a:pPr>
              <a:buFont typeface="Wingdings" panose="05000000000000000000" pitchFamily="2" charset="2"/>
              <a:buChar char="ü"/>
            </a:pPr>
            <a:r>
              <a:rPr lang="en-US" sz="2400" dirty="0">
                <a:solidFill>
                  <a:srgbClr val="002060"/>
                </a:solidFill>
                <a:latin typeface="Trebuchet MS" panose="020B0603020202020204" pitchFamily="34" charset="0"/>
              </a:rPr>
              <a:t>This method removes all the indexes associated with the dropped collection.</a:t>
            </a:r>
          </a:p>
          <a:p>
            <a:pPr>
              <a:buFont typeface="Wingdings" panose="05000000000000000000" pitchFamily="2" charset="2"/>
              <a:buChar char="ü"/>
            </a:pPr>
            <a:r>
              <a:rPr lang="en-US" sz="2400" b="1" u="sng" dirty="0">
                <a:solidFill>
                  <a:srgbClr val="002060"/>
                </a:solidFill>
                <a:latin typeface="Trebuchet MS" panose="020B0603020202020204" pitchFamily="34" charset="0"/>
              </a:rPr>
              <a:t>Syntax</a:t>
            </a:r>
            <a:r>
              <a:rPr lang="en-US" sz="2400" dirty="0">
                <a:solidFill>
                  <a:srgbClr val="002060"/>
                </a:solidFill>
                <a:latin typeface="Trebuchet MS" panose="020B0603020202020204" pitchFamily="34" charset="0"/>
              </a:rPr>
              <a:t>:</a:t>
            </a:r>
          </a:p>
          <a:p>
            <a:pPr marL="0" indent="0">
              <a:buNone/>
            </a:pPr>
            <a:r>
              <a:rPr lang="en-US" sz="2400" dirty="0">
                <a:solidFill>
                  <a:srgbClr val="002060"/>
                </a:solidFill>
                <a:latin typeface="Trebuchet MS" panose="020B0603020202020204" pitchFamily="34" charset="0"/>
              </a:rPr>
              <a:t>	db.COLLECTION_NAME.</a:t>
            </a:r>
            <a:r>
              <a:rPr lang="en-US" sz="2400" b="1" dirty="0">
                <a:solidFill>
                  <a:srgbClr val="002060"/>
                </a:solidFill>
                <a:latin typeface="Trebuchet MS" panose="020B0603020202020204" pitchFamily="34" charset="0"/>
              </a:rPr>
              <a:t>drop</a:t>
            </a:r>
            <a:r>
              <a:rPr lang="en-US" sz="2400" dirty="0">
                <a:solidFill>
                  <a:srgbClr val="002060"/>
                </a:solidFill>
                <a:latin typeface="Trebuchet MS" panose="020B0603020202020204" pitchFamily="34" charset="0"/>
              </a:rPr>
              <a:t>()  </a:t>
            </a:r>
          </a:p>
          <a:p>
            <a:pPr marL="0" indent="0">
              <a:buNone/>
            </a:pPr>
            <a:endParaRPr lang="en-US" sz="24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972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08227"/>
            <a:ext cx="11698357" cy="649011"/>
          </a:xfrm>
        </p:spPr>
        <p:txBody>
          <a:bodyPr>
            <a:normAutofit fontScale="90000"/>
          </a:bodyPr>
          <a:lstStyle/>
          <a:p>
            <a:r>
              <a:rPr lang="en-US" b="1" dirty="0">
                <a:solidFill>
                  <a:srgbClr val="002060"/>
                </a:solidFill>
                <a:latin typeface="Trebuchet MS" panose="020B0603020202020204" pitchFamily="34" charset="0"/>
              </a:rPr>
              <a:t>MongoDB insert</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853799"/>
            <a:ext cx="11698357" cy="5736950"/>
          </a:xfrm>
        </p:spPr>
        <p:txBody>
          <a:bodyPr>
            <a:noAutofit/>
          </a:bodyPr>
          <a:lstStyle/>
          <a:p>
            <a:pPr marL="0" indent="0">
              <a:buNone/>
            </a:pPr>
            <a:r>
              <a:rPr lang="en-US" sz="2400" b="1" u="sng" dirty="0">
                <a:solidFill>
                  <a:srgbClr val="002060"/>
                </a:solidFill>
                <a:latin typeface="Trebuchet MS" panose="020B0603020202020204" pitchFamily="34" charset="0"/>
              </a:rPr>
              <a:t>db.collection.insert() :</a:t>
            </a:r>
          </a:p>
          <a:p>
            <a:pPr marL="0" indent="0">
              <a:buNone/>
            </a:pPr>
            <a:r>
              <a:rPr lang="en-US" sz="2400" dirty="0">
                <a:solidFill>
                  <a:srgbClr val="002060"/>
                </a:solidFill>
                <a:latin typeface="Trebuchet MS" panose="020B0603020202020204" pitchFamily="34" charset="0"/>
              </a:rPr>
              <a:t>This method is used to add or insert new documents into a collection in your database.</a:t>
            </a:r>
          </a:p>
          <a:p>
            <a:pPr marL="0" indent="0">
              <a:buNone/>
            </a:pPr>
            <a:endParaRPr lang="en-US" sz="2400" dirty="0">
              <a:solidFill>
                <a:srgbClr val="002060"/>
              </a:solidFill>
              <a:latin typeface="Trebuchet MS" panose="020B0603020202020204" pitchFamily="34" charset="0"/>
            </a:endParaRPr>
          </a:p>
          <a:p>
            <a:pPr marL="0" indent="0">
              <a:buNone/>
            </a:pPr>
            <a:r>
              <a:rPr lang="en-US" sz="2400" b="1" u="sng" dirty="0">
                <a:solidFill>
                  <a:srgbClr val="002060"/>
                </a:solidFill>
                <a:latin typeface="Trebuchet MS" panose="020B0603020202020204" pitchFamily="34" charset="0"/>
              </a:rPr>
              <a:t>Upsert</a:t>
            </a:r>
            <a:r>
              <a:rPr lang="en-US" sz="2400" b="1" dirty="0">
                <a:solidFill>
                  <a:srgbClr val="002060"/>
                </a:solidFill>
                <a:latin typeface="Trebuchet MS" panose="020B0603020202020204" pitchFamily="34" charset="0"/>
              </a:rPr>
              <a:t> :</a:t>
            </a:r>
          </a:p>
          <a:p>
            <a:pPr>
              <a:buFont typeface="Wingdings" panose="05000000000000000000" pitchFamily="2" charset="2"/>
              <a:buChar char="ü"/>
            </a:pPr>
            <a:r>
              <a:rPr lang="en-US" sz="2400" dirty="0">
                <a:solidFill>
                  <a:srgbClr val="002060"/>
                </a:solidFill>
                <a:latin typeface="Trebuchet MS" panose="020B0603020202020204" pitchFamily="34" charset="0"/>
              </a:rPr>
              <a:t>There are also two methods "db.collection.update()" method and "db.collection.save()" method used for the same purpose. These methods add new documents through an operation called upsert.</a:t>
            </a:r>
          </a:p>
          <a:p>
            <a:pPr>
              <a:buFont typeface="Wingdings" panose="05000000000000000000" pitchFamily="2" charset="2"/>
              <a:buChar char="ü"/>
            </a:pPr>
            <a:r>
              <a:rPr lang="en-US" sz="2400" dirty="0">
                <a:solidFill>
                  <a:srgbClr val="002060"/>
                </a:solidFill>
                <a:latin typeface="Trebuchet MS" panose="020B0603020202020204" pitchFamily="34" charset="0"/>
              </a:rPr>
              <a:t>Upsert is an operation that performs either an update of existing document or an insert of new document if the document to modify does not exist.</a:t>
            </a:r>
          </a:p>
          <a:p>
            <a:pPr marL="0" indent="0">
              <a:buNone/>
            </a:pPr>
            <a:r>
              <a:rPr lang="en-US" sz="2400" b="1" u="sng" dirty="0">
                <a:solidFill>
                  <a:srgbClr val="002060"/>
                </a:solidFill>
                <a:latin typeface="Trebuchet MS" panose="020B0603020202020204" pitchFamily="34" charset="0"/>
              </a:rPr>
              <a:t>Syntax</a:t>
            </a:r>
            <a:r>
              <a:rPr lang="en-US" sz="2400" dirty="0">
                <a:solidFill>
                  <a:srgbClr val="002060"/>
                </a:solidFill>
                <a:latin typeface="Trebuchet MS" panose="020B0603020202020204" pitchFamily="34" charset="0"/>
              </a:rPr>
              <a:t>:</a:t>
            </a:r>
          </a:p>
          <a:p>
            <a:pPr marL="0" indent="0">
              <a:buNone/>
            </a:pPr>
            <a:r>
              <a:rPr lang="fr-FR" sz="2400" dirty="0">
                <a:solidFill>
                  <a:srgbClr val="002060"/>
                </a:solidFill>
                <a:latin typeface="Trebuchet MS" panose="020B0603020202020204" pitchFamily="34" charset="0"/>
              </a:rPr>
              <a:t>	db.COLLECTION_NAME.</a:t>
            </a:r>
            <a:r>
              <a:rPr lang="fr-FR" sz="2400" b="1" dirty="0">
                <a:solidFill>
                  <a:srgbClr val="002060"/>
                </a:solidFill>
                <a:latin typeface="Trebuchet MS" panose="020B0603020202020204" pitchFamily="34" charset="0"/>
              </a:rPr>
              <a:t>insert</a:t>
            </a:r>
            <a:r>
              <a:rPr lang="fr-FR" sz="2400" dirty="0">
                <a:solidFill>
                  <a:srgbClr val="002060"/>
                </a:solidFill>
                <a:latin typeface="Trebuchet MS" panose="020B0603020202020204" pitchFamily="34" charset="0"/>
              </a:rPr>
              <a:t>(document)  </a:t>
            </a:r>
            <a:endParaRPr lang="en-US" sz="2400" dirty="0">
              <a:solidFill>
                <a:srgbClr val="002060"/>
              </a:solidFill>
              <a:latin typeface="Trebuchet MS" panose="020B0603020202020204" pitchFamily="34" charset="0"/>
            </a:endParaRPr>
          </a:p>
          <a:p>
            <a:pPr marL="0" indent="0">
              <a:buNone/>
            </a:pPr>
            <a:endParaRPr lang="en-US" sz="24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316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68471"/>
            <a:ext cx="11698357" cy="688767"/>
          </a:xfrm>
        </p:spPr>
        <p:txBody>
          <a:bodyPr>
            <a:normAutofit fontScale="90000"/>
          </a:bodyPr>
          <a:lstStyle/>
          <a:p>
            <a:r>
              <a:rPr lang="en-US" b="1" dirty="0">
                <a:solidFill>
                  <a:srgbClr val="002060"/>
                </a:solidFill>
                <a:latin typeface="Trebuchet MS" panose="020B0603020202020204" pitchFamily="34" charset="0"/>
              </a:rPr>
              <a:t>MongoDB insert multiple documents</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893555"/>
            <a:ext cx="11698357" cy="5697193"/>
          </a:xfrm>
        </p:spPr>
        <p:txBody>
          <a:bodyPr>
            <a:noAutofit/>
          </a:bodyPr>
          <a:lstStyle/>
          <a:p>
            <a:pPr marL="0" indent="0">
              <a:buNone/>
            </a:pPr>
            <a:r>
              <a:rPr lang="en-US" sz="1600" dirty="0">
                <a:solidFill>
                  <a:srgbClr val="002060"/>
                </a:solidFill>
                <a:latin typeface="Trebuchet MS" panose="020B0603020202020204" pitchFamily="34" charset="0"/>
              </a:rPr>
              <a:t>If you want to insert multiple documents in a collection, you have to pass an array of documents to the db.collection.insert() method.</a:t>
            </a:r>
          </a:p>
          <a:p>
            <a:pPr marL="0" indent="0">
              <a:buNone/>
            </a:pPr>
            <a:r>
              <a:rPr lang="en-US" sz="1600" b="1" u="sng" dirty="0">
                <a:solidFill>
                  <a:srgbClr val="C00000"/>
                </a:solidFill>
                <a:latin typeface="Trebuchet MS" panose="020B0603020202020204" pitchFamily="34" charset="0"/>
              </a:rPr>
              <a:t>Create an array of documents:</a:t>
            </a:r>
          </a:p>
          <a:p>
            <a:pPr marL="0" indent="0">
              <a:buNone/>
            </a:pPr>
            <a:r>
              <a:rPr lang="en-US" sz="1600" dirty="0">
                <a:solidFill>
                  <a:srgbClr val="002060"/>
                </a:solidFill>
                <a:latin typeface="Trebuchet MS" panose="020B0603020202020204" pitchFamily="34" charset="0"/>
              </a:rPr>
              <a:t>var Allcourses =[  </a:t>
            </a:r>
          </a:p>
          <a:p>
            <a:pPr marL="0" indent="0">
              <a:buNone/>
            </a:pPr>
            <a:r>
              <a:rPr lang="en-US" sz="1600" dirty="0">
                <a:solidFill>
                  <a:srgbClr val="002060"/>
                </a:solidFill>
                <a:latin typeface="Trebuchet MS" panose="020B0603020202020204" pitchFamily="34" charset="0"/>
              </a:rPr>
              <a:t>      {  </a:t>
            </a:r>
          </a:p>
          <a:p>
            <a:pPr marL="0" indent="0">
              <a:buNone/>
            </a:pPr>
            <a:r>
              <a:rPr lang="en-US" sz="1600" dirty="0">
                <a:solidFill>
                  <a:srgbClr val="002060"/>
                </a:solidFill>
                <a:latin typeface="Trebuchet MS" panose="020B0603020202020204" pitchFamily="34" charset="0"/>
              </a:rPr>
              <a:t>        Course: "Java",  </a:t>
            </a:r>
          </a:p>
          <a:p>
            <a:pPr marL="0" indent="0">
              <a:buNone/>
            </a:pPr>
            <a:r>
              <a:rPr lang="en-US" sz="1600" dirty="0">
                <a:solidFill>
                  <a:srgbClr val="002060"/>
                </a:solidFill>
                <a:latin typeface="Trebuchet MS" panose="020B0603020202020204" pitchFamily="34" charset="0"/>
              </a:rPr>
              <a:t>        details: { Duration: "6 months", Trainer: "</a:t>
            </a:r>
            <a:r>
              <a:rPr lang="en-US" sz="1600" dirty="0" err="1">
                <a:solidFill>
                  <a:srgbClr val="002060"/>
                </a:solidFill>
                <a:latin typeface="Trebuchet MS" panose="020B0603020202020204" pitchFamily="34" charset="0"/>
              </a:rPr>
              <a:t>Sonoo</a:t>
            </a:r>
            <a:r>
              <a:rPr lang="en-US" sz="1600" dirty="0">
                <a:solidFill>
                  <a:srgbClr val="002060"/>
                </a:solidFill>
                <a:latin typeface="Trebuchet MS" panose="020B0603020202020204" pitchFamily="34" charset="0"/>
              </a:rPr>
              <a:t> Jaiswal" },  </a:t>
            </a:r>
          </a:p>
          <a:p>
            <a:pPr marL="0" indent="0">
              <a:buNone/>
            </a:pPr>
            <a:r>
              <a:rPr lang="en-US" sz="1600" dirty="0">
                <a:solidFill>
                  <a:srgbClr val="002060"/>
                </a:solidFill>
                <a:latin typeface="Trebuchet MS" panose="020B0603020202020204" pitchFamily="34" charset="0"/>
              </a:rPr>
              <a:t>        Batch: [ { </a:t>
            </a:r>
            <a:r>
              <a:rPr lang="en-US" sz="1600" b="1" dirty="0">
                <a:solidFill>
                  <a:srgbClr val="002060"/>
                </a:solidFill>
                <a:latin typeface="Trebuchet MS" panose="020B0603020202020204" pitchFamily="34" charset="0"/>
              </a:rPr>
              <a:t>size</a:t>
            </a:r>
            <a:r>
              <a:rPr lang="en-US" sz="1600" dirty="0">
                <a:solidFill>
                  <a:srgbClr val="002060"/>
                </a:solidFill>
                <a:latin typeface="Trebuchet MS" panose="020B0603020202020204" pitchFamily="34" charset="0"/>
              </a:rPr>
              <a:t>: "Medium", qty: 25 } ],  </a:t>
            </a:r>
          </a:p>
          <a:p>
            <a:pPr marL="0" indent="0">
              <a:buNone/>
            </a:pPr>
            <a:r>
              <a:rPr lang="en-US" sz="1600" dirty="0">
                <a:solidFill>
                  <a:srgbClr val="002060"/>
                </a:solidFill>
                <a:latin typeface="Trebuchet MS" panose="020B0603020202020204" pitchFamily="34" charset="0"/>
              </a:rPr>
              <a:t>        category: "Programming Language"  </a:t>
            </a:r>
          </a:p>
          <a:p>
            <a:pPr marL="0" indent="0">
              <a:buNone/>
            </a:pPr>
            <a:r>
              <a:rPr lang="en-US" sz="1600" dirty="0">
                <a:solidFill>
                  <a:srgbClr val="002060"/>
                </a:solidFill>
                <a:latin typeface="Trebuchet MS" panose="020B0603020202020204" pitchFamily="34" charset="0"/>
              </a:rPr>
              <a:t>      }, {  </a:t>
            </a:r>
          </a:p>
          <a:p>
            <a:pPr marL="0" indent="0">
              <a:buNone/>
            </a:pPr>
            <a:r>
              <a:rPr lang="en-US" sz="1600" dirty="0">
                <a:solidFill>
                  <a:srgbClr val="002060"/>
                </a:solidFill>
                <a:latin typeface="Trebuchet MS" panose="020B0603020202020204" pitchFamily="34" charset="0"/>
              </a:rPr>
              <a:t>        Course: "</a:t>
            </a:r>
            <a:r>
              <a:rPr lang="en-US" sz="1600" dirty="0" err="1">
                <a:solidFill>
                  <a:srgbClr val="002060"/>
                </a:solidFill>
                <a:latin typeface="Trebuchet MS" panose="020B0603020202020204" pitchFamily="34" charset="0"/>
              </a:rPr>
              <a:t>.Net</a:t>
            </a:r>
            <a:r>
              <a:rPr lang="en-US" sz="1600" dirty="0">
                <a:solidFill>
                  <a:srgbClr val="002060"/>
                </a:solidFill>
                <a:latin typeface="Trebuchet MS" panose="020B0603020202020204" pitchFamily="34" charset="0"/>
              </a:rPr>
              <a:t>",  </a:t>
            </a:r>
          </a:p>
          <a:p>
            <a:pPr marL="0" indent="0">
              <a:buNone/>
            </a:pPr>
            <a:r>
              <a:rPr lang="en-US" sz="1600" dirty="0">
                <a:solidFill>
                  <a:srgbClr val="002060"/>
                </a:solidFill>
                <a:latin typeface="Trebuchet MS" panose="020B0603020202020204" pitchFamily="34" charset="0"/>
              </a:rPr>
              <a:t>        details: { Duration: "6 months", Trainer: "Prashant Verma" },  </a:t>
            </a:r>
          </a:p>
          <a:p>
            <a:pPr marL="0" indent="0">
              <a:buNone/>
            </a:pPr>
            <a:r>
              <a:rPr lang="en-US" sz="1600" dirty="0">
                <a:solidFill>
                  <a:srgbClr val="002060"/>
                </a:solidFill>
                <a:latin typeface="Trebuchet MS" panose="020B0603020202020204" pitchFamily="34" charset="0"/>
              </a:rPr>
              <a:t>        Batch: [ { </a:t>
            </a:r>
            <a:r>
              <a:rPr lang="en-US" sz="1600" b="1" dirty="0">
                <a:solidFill>
                  <a:srgbClr val="002060"/>
                </a:solidFill>
                <a:latin typeface="Trebuchet MS" panose="020B0603020202020204" pitchFamily="34" charset="0"/>
              </a:rPr>
              <a:t>size</a:t>
            </a:r>
            <a:r>
              <a:rPr lang="en-US" sz="1600" dirty="0">
                <a:solidFill>
                  <a:srgbClr val="002060"/>
                </a:solidFill>
                <a:latin typeface="Trebuchet MS" panose="020B0603020202020204" pitchFamily="34" charset="0"/>
              </a:rPr>
              <a:t>: "Small", qty: 5 }, { </a:t>
            </a:r>
            <a:r>
              <a:rPr lang="en-US" sz="1600" b="1" dirty="0">
                <a:solidFill>
                  <a:srgbClr val="002060"/>
                </a:solidFill>
                <a:latin typeface="Trebuchet MS" panose="020B0603020202020204" pitchFamily="34" charset="0"/>
              </a:rPr>
              <a:t>size</a:t>
            </a:r>
            <a:r>
              <a:rPr lang="en-US" sz="1600" dirty="0">
                <a:solidFill>
                  <a:srgbClr val="002060"/>
                </a:solidFill>
                <a:latin typeface="Trebuchet MS" panose="020B0603020202020204" pitchFamily="34" charset="0"/>
              </a:rPr>
              <a:t>: "Medium", qty: 10 }, ],  </a:t>
            </a:r>
          </a:p>
          <a:p>
            <a:pPr marL="0" indent="0">
              <a:buNone/>
            </a:pPr>
            <a:r>
              <a:rPr lang="en-US" sz="1600" dirty="0">
                <a:solidFill>
                  <a:srgbClr val="002060"/>
                </a:solidFill>
                <a:latin typeface="Trebuchet MS" panose="020B0603020202020204" pitchFamily="34" charset="0"/>
              </a:rPr>
              <a:t>        category: "Programming Language"  </a:t>
            </a:r>
          </a:p>
          <a:p>
            <a:pPr marL="0" indent="0">
              <a:buNone/>
            </a:pPr>
            <a:r>
              <a:rPr lang="en-US" sz="1600" dirty="0">
                <a:solidFill>
                  <a:srgbClr val="002060"/>
                </a:solidFill>
                <a:latin typeface="Trebuchet MS" panose="020B0603020202020204" pitchFamily="34" charset="0"/>
              </a:rPr>
              <a:t>      },  </a:t>
            </a:r>
          </a:p>
          <a:p>
            <a:pPr marL="0" indent="0">
              <a:buNone/>
            </a:pPr>
            <a:r>
              <a:rPr lang="en-US" sz="1600" dirty="0">
                <a:solidFill>
                  <a:srgbClr val="002060"/>
                </a:solidFill>
                <a:latin typeface="Trebuchet MS" panose="020B0603020202020204" pitchFamily="34" charset="0"/>
              </a:rPr>
              <a:t>     ];  </a:t>
            </a:r>
          </a:p>
          <a:p>
            <a:pPr marL="0" indent="0">
              <a:buNone/>
            </a:pPr>
            <a:endParaRPr lang="en-US" sz="16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3CD208A-1EF6-4C7B-96B1-AFF9C8AD1260}"/>
              </a:ext>
            </a:extLst>
          </p:cNvPr>
          <p:cNvSpPr txBox="1"/>
          <p:nvPr/>
        </p:nvSpPr>
        <p:spPr>
          <a:xfrm>
            <a:off x="7144316" y="3105834"/>
            <a:ext cx="4169796" cy="923330"/>
          </a:xfrm>
          <a:prstGeom prst="rect">
            <a:avLst/>
          </a:prstGeom>
          <a:noFill/>
        </p:spPr>
        <p:txBody>
          <a:bodyPr wrap="none" rtlCol="0">
            <a:spAutoFit/>
          </a:bodyPr>
          <a:lstStyle/>
          <a:p>
            <a:r>
              <a:rPr lang="en-US" b="1" u="sng" dirty="0">
                <a:solidFill>
                  <a:srgbClr val="C00000"/>
                </a:solidFill>
                <a:latin typeface="Trebuchet MS" panose="020B0603020202020204" pitchFamily="34" charset="0"/>
              </a:rPr>
              <a:t>Syntax:</a:t>
            </a:r>
          </a:p>
          <a:p>
            <a:endParaRPr lang="en-US" dirty="0">
              <a:solidFill>
                <a:srgbClr val="002060"/>
              </a:solidFill>
              <a:latin typeface="Trebuchet MS" panose="020B0603020202020204" pitchFamily="34" charset="0"/>
            </a:endParaRPr>
          </a:p>
          <a:p>
            <a:r>
              <a:rPr lang="en-US" dirty="0">
                <a:solidFill>
                  <a:srgbClr val="002060"/>
                </a:solidFill>
                <a:latin typeface="Trebuchet MS" panose="020B0603020202020204" pitchFamily="34" charset="0"/>
              </a:rPr>
              <a:t>db.landtedutech.</a:t>
            </a:r>
            <a:r>
              <a:rPr lang="en-US" b="1" dirty="0">
                <a:solidFill>
                  <a:srgbClr val="002060"/>
                </a:solidFill>
                <a:latin typeface="Trebuchet MS" panose="020B0603020202020204" pitchFamily="34" charset="0"/>
              </a:rPr>
              <a:t>insert</a:t>
            </a:r>
            <a:r>
              <a:rPr lang="en-US" dirty="0">
                <a:solidFill>
                  <a:srgbClr val="002060"/>
                </a:solidFill>
                <a:latin typeface="Trebuchet MS" panose="020B0603020202020204" pitchFamily="34" charset="0"/>
              </a:rPr>
              <a:t>( Allcourses );  </a:t>
            </a:r>
          </a:p>
        </p:txBody>
      </p:sp>
    </p:spTree>
    <p:extLst>
      <p:ext uri="{BB962C8B-B14F-4D97-AF65-F5344CB8AC3E}">
        <p14:creationId xmlns:p14="http://schemas.microsoft.com/office/powerpoint/2010/main" val="369842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08227"/>
            <a:ext cx="11698357" cy="649011"/>
          </a:xfrm>
        </p:spPr>
        <p:txBody>
          <a:bodyPr>
            <a:normAutofit fontScale="90000"/>
          </a:bodyPr>
          <a:lstStyle/>
          <a:p>
            <a:r>
              <a:rPr lang="en-US" b="1" dirty="0">
                <a:solidFill>
                  <a:srgbClr val="002060"/>
                </a:solidFill>
                <a:latin typeface="Trebuchet MS" panose="020B0603020202020204" pitchFamily="34" charset="0"/>
              </a:rPr>
              <a:t>Insert multiple documents with Bulk</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757239"/>
            <a:ext cx="11731626" cy="5458032"/>
          </a:xfrm>
        </p:spPr>
        <p:txBody>
          <a:bodyPr>
            <a:normAutofit/>
          </a:bodyPr>
          <a:lstStyle/>
          <a:p>
            <a:pPr marL="0" indent="0">
              <a:buNone/>
            </a:pPr>
            <a:r>
              <a:rPr lang="en-US" sz="1800" b="1" u="sng" dirty="0">
                <a:solidFill>
                  <a:srgbClr val="C00000"/>
                </a:solidFill>
                <a:latin typeface="Trebuchet MS" panose="020B0603020202020204" pitchFamily="34" charset="0"/>
              </a:rPr>
              <a:t>Initialize a bulk operation builder</a:t>
            </a:r>
          </a:p>
          <a:p>
            <a:pPr marL="0" indent="0">
              <a:buNone/>
            </a:pPr>
            <a:r>
              <a:rPr lang="en-US" sz="1800" dirty="0">
                <a:solidFill>
                  <a:srgbClr val="002060"/>
                </a:solidFill>
                <a:latin typeface="Trebuchet MS" panose="020B0603020202020204" pitchFamily="34" charset="0"/>
              </a:rPr>
              <a:t>First initialize a bulk operation builder for the collection </a:t>
            </a:r>
            <a:r>
              <a:rPr lang="en-US" sz="1800" dirty="0" err="1">
                <a:solidFill>
                  <a:srgbClr val="002060"/>
                </a:solidFill>
                <a:latin typeface="Trebuchet MS" panose="020B0603020202020204" pitchFamily="34" charset="0"/>
              </a:rPr>
              <a:t>landtedutech</a:t>
            </a:r>
            <a:r>
              <a:rPr lang="en-US" sz="1800" dirty="0">
                <a:solidFill>
                  <a:srgbClr val="002060"/>
                </a:solidFill>
                <a:latin typeface="Trebuchet MS" panose="020B0603020202020204" pitchFamily="34" charset="0"/>
              </a:rPr>
              <a:t>.</a:t>
            </a:r>
          </a:p>
          <a:p>
            <a:pPr marL="0" indent="0">
              <a:buNone/>
            </a:pPr>
            <a:r>
              <a:rPr lang="en-US" sz="1800" dirty="0">
                <a:solidFill>
                  <a:srgbClr val="002060"/>
                </a:solidFill>
                <a:latin typeface="Trebuchet MS" panose="020B0603020202020204" pitchFamily="34" charset="0"/>
              </a:rPr>
              <a:t>	</a:t>
            </a:r>
            <a:r>
              <a:rPr lang="en-US" sz="1800" b="1" dirty="0">
                <a:solidFill>
                  <a:srgbClr val="002060"/>
                </a:solidFill>
                <a:latin typeface="Trebuchet MS" panose="020B0603020202020204" pitchFamily="34" charset="0"/>
              </a:rPr>
              <a:t>var bulk = db.javatpoint.initializeUnorderedBulkOp();</a:t>
            </a:r>
            <a:r>
              <a:rPr lang="en-US" sz="1800" dirty="0">
                <a:solidFill>
                  <a:srgbClr val="002060"/>
                </a:solidFill>
                <a:latin typeface="Trebuchet MS" panose="020B0603020202020204" pitchFamily="34" charset="0"/>
              </a:rPr>
              <a:t>  </a:t>
            </a:r>
          </a:p>
          <a:p>
            <a:pPr marL="0" indent="0">
              <a:buNone/>
            </a:pPr>
            <a:r>
              <a:rPr lang="en-US" sz="1800" dirty="0">
                <a:solidFill>
                  <a:srgbClr val="002060"/>
                </a:solidFill>
                <a:latin typeface="Trebuchet MS" panose="020B0603020202020204" pitchFamily="34" charset="0"/>
              </a:rPr>
              <a:t>This operation returns an unorder operations builder which maintains a list of operations to perform </a:t>
            </a:r>
          </a:p>
          <a:p>
            <a:pPr marL="0" indent="0">
              <a:buNone/>
            </a:pPr>
            <a:endParaRPr lang="en-US" sz="1800" b="1" u="sng" dirty="0">
              <a:solidFill>
                <a:srgbClr val="C00000"/>
              </a:solidFill>
              <a:latin typeface="Trebuchet MS" panose="020B0603020202020204" pitchFamily="34" charset="0"/>
            </a:endParaRPr>
          </a:p>
          <a:p>
            <a:pPr marL="0" indent="0">
              <a:buNone/>
            </a:pPr>
            <a:r>
              <a:rPr lang="en-US" sz="1800" b="1" u="sng" dirty="0">
                <a:solidFill>
                  <a:srgbClr val="C00000"/>
                </a:solidFill>
                <a:latin typeface="Trebuchet MS" panose="020B0603020202020204" pitchFamily="34" charset="0"/>
              </a:rPr>
              <a:t>Add insert operations to the bulk object</a:t>
            </a:r>
          </a:p>
          <a:p>
            <a:pPr marL="457200" lvl="1" indent="0">
              <a:buNone/>
            </a:pPr>
            <a:r>
              <a:rPr lang="en-US" sz="1800" dirty="0" err="1">
                <a:solidFill>
                  <a:srgbClr val="002060"/>
                </a:solidFill>
                <a:latin typeface="Trebuchet MS" panose="020B0603020202020204" pitchFamily="34" charset="0"/>
              </a:rPr>
              <a:t>bulk.</a:t>
            </a:r>
            <a:r>
              <a:rPr lang="en-US" sz="1800" b="1" dirty="0" err="1">
                <a:solidFill>
                  <a:srgbClr val="002060"/>
                </a:solidFill>
                <a:latin typeface="Trebuchet MS" panose="020B0603020202020204" pitchFamily="34" charset="0"/>
              </a:rPr>
              <a:t>insert</a:t>
            </a:r>
            <a:r>
              <a:rPr lang="en-US" sz="1800" dirty="0">
                <a:solidFill>
                  <a:srgbClr val="002060"/>
                </a:solidFill>
                <a:latin typeface="Trebuchet MS" panose="020B0603020202020204" pitchFamily="34" charset="0"/>
              </a:rPr>
              <a:t>(  {  </a:t>
            </a:r>
          </a:p>
          <a:p>
            <a:pPr marL="457200" lvl="1" indent="0">
              <a:buNone/>
            </a:pPr>
            <a:r>
              <a:rPr lang="en-US" sz="1800" dirty="0">
                <a:solidFill>
                  <a:srgbClr val="002060"/>
                </a:solidFill>
                <a:latin typeface="Trebuchet MS" panose="020B0603020202020204" pitchFamily="34" charset="0"/>
              </a:rPr>
              <a:t>     course: "java",  </a:t>
            </a:r>
          </a:p>
          <a:p>
            <a:pPr marL="457200" lvl="1" indent="0">
              <a:buNone/>
            </a:pPr>
            <a:r>
              <a:rPr lang="en-US" sz="1800" dirty="0">
                <a:solidFill>
                  <a:srgbClr val="002060"/>
                </a:solidFill>
                <a:latin typeface="Trebuchet MS" panose="020B0603020202020204" pitchFamily="34" charset="0"/>
              </a:rPr>
              <a:t>     details: {  </a:t>
            </a:r>
          </a:p>
          <a:p>
            <a:pPr marL="457200" lvl="1" indent="0">
              <a:buNone/>
            </a:pPr>
            <a:r>
              <a:rPr lang="en-US" sz="1800" dirty="0">
                <a:solidFill>
                  <a:srgbClr val="002060"/>
                </a:solidFill>
                <a:latin typeface="Trebuchet MS" panose="020B0603020202020204" pitchFamily="34" charset="0"/>
              </a:rPr>
              <a:t>        duration: "6 months",  </a:t>
            </a:r>
          </a:p>
          <a:p>
            <a:pPr marL="457200" lvl="1" indent="0">
              <a:buNone/>
            </a:pPr>
            <a:r>
              <a:rPr lang="en-US" sz="1800" dirty="0">
                <a:solidFill>
                  <a:srgbClr val="002060"/>
                </a:solidFill>
                <a:latin typeface="Trebuchet MS" panose="020B0603020202020204" pitchFamily="34" charset="0"/>
              </a:rPr>
              <a:t>        Trainer: “Vinothkumar Selvaarasan"  </a:t>
            </a:r>
          </a:p>
          <a:p>
            <a:pPr marL="457200" lvl="1" indent="0">
              <a:buNone/>
            </a:pPr>
            <a:r>
              <a:rPr lang="en-US" sz="1800" dirty="0">
                <a:solidFill>
                  <a:srgbClr val="002060"/>
                </a:solidFill>
                <a:latin typeface="Trebuchet MS" panose="020B0603020202020204" pitchFamily="34" charset="0"/>
              </a:rPr>
              <a:t>     },  </a:t>
            </a:r>
          </a:p>
          <a:p>
            <a:pPr marL="457200" lvl="1" indent="0">
              <a:buNone/>
            </a:pPr>
            <a:r>
              <a:rPr lang="en-US" sz="1800" dirty="0">
                <a:solidFill>
                  <a:srgbClr val="002060"/>
                </a:solidFill>
                <a:latin typeface="Trebuchet MS" panose="020B0603020202020204" pitchFamily="34" charset="0"/>
              </a:rPr>
              <a:t>     Batch: [ { </a:t>
            </a:r>
            <a:r>
              <a:rPr lang="en-US" sz="1800" b="1" dirty="0">
                <a:solidFill>
                  <a:srgbClr val="002060"/>
                </a:solidFill>
                <a:latin typeface="Trebuchet MS" panose="020B0603020202020204" pitchFamily="34" charset="0"/>
              </a:rPr>
              <a:t>size</a:t>
            </a:r>
            <a:r>
              <a:rPr lang="en-US" sz="1800" dirty="0">
                <a:solidFill>
                  <a:srgbClr val="002060"/>
                </a:solidFill>
                <a:latin typeface="Trebuchet MS" panose="020B0603020202020204" pitchFamily="34" charset="0"/>
              </a:rPr>
              <a:t>: "Small", qty: 15 }, { </a:t>
            </a:r>
            <a:r>
              <a:rPr lang="en-US" sz="1800" b="1" dirty="0">
                <a:solidFill>
                  <a:srgbClr val="002060"/>
                </a:solidFill>
                <a:latin typeface="Trebuchet MS" panose="020B0603020202020204" pitchFamily="34" charset="0"/>
              </a:rPr>
              <a:t>size</a:t>
            </a:r>
            <a:r>
              <a:rPr lang="en-US" sz="1800" dirty="0">
                <a:solidFill>
                  <a:srgbClr val="002060"/>
                </a:solidFill>
                <a:latin typeface="Trebuchet MS" panose="020B0603020202020204" pitchFamily="34" charset="0"/>
              </a:rPr>
              <a:t>: "Medium", qty: 25 } ],  </a:t>
            </a:r>
          </a:p>
          <a:p>
            <a:pPr marL="457200" lvl="1" indent="0">
              <a:buNone/>
            </a:pPr>
            <a:r>
              <a:rPr lang="en-US" sz="1800" dirty="0">
                <a:solidFill>
                  <a:srgbClr val="002060"/>
                </a:solidFill>
                <a:latin typeface="Trebuchet MS" panose="020B0603020202020204" pitchFamily="34" charset="0"/>
              </a:rPr>
              <a:t>     category: "Programming language"  </a:t>
            </a:r>
          </a:p>
          <a:p>
            <a:pPr marL="457200" lvl="1" indent="0">
              <a:buNone/>
            </a:pPr>
            <a:r>
              <a:rPr lang="en-US" sz="1800" dirty="0">
                <a:solidFill>
                  <a:srgbClr val="002060"/>
                </a:solidFill>
                <a:latin typeface="Trebuchet MS" panose="020B0603020202020204" pitchFamily="34" charset="0"/>
              </a:rPr>
              <a:t>   }  </a:t>
            </a:r>
          </a:p>
          <a:p>
            <a:pPr marL="457200" lvl="1" indent="0">
              <a:buNone/>
            </a:pPr>
            <a:r>
              <a:rPr lang="en-US" sz="1800" dirty="0">
                <a:solidFill>
                  <a:srgbClr val="002060"/>
                </a:solidFill>
                <a:latin typeface="Trebuchet MS" panose="020B0603020202020204" pitchFamily="34" charset="0"/>
              </a:rPr>
              <a:t>);</a:t>
            </a:r>
          </a:p>
          <a:p>
            <a:pPr marL="0" indent="0">
              <a:buNone/>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9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21479"/>
            <a:ext cx="11698357" cy="827571"/>
          </a:xfrm>
        </p:spPr>
        <p:txBody>
          <a:bodyPr>
            <a:normAutofit/>
          </a:bodyPr>
          <a:lstStyle/>
          <a:p>
            <a:r>
              <a:rPr lang="en-US" b="1" dirty="0">
                <a:solidFill>
                  <a:srgbClr val="002060"/>
                </a:solidFill>
                <a:latin typeface="Trebuchet MS" panose="020B0603020202020204" pitchFamily="34" charset="0"/>
              </a:rPr>
              <a:t>Execute the bulk operation</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757238"/>
            <a:ext cx="11698357" cy="5833511"/>
          </a:xfrm>
        </p:spPr>
        <p:txBody>
          <a:bodyPr/>
          <a:lstStyle/>
          <a:p>
            <a:pPr>
              <a:buFont typeface="Wingdings" panose="05000000000000000000" pitchFamily="2" charset="2"/>
              <a:buChar char="ü"/>
            </a:pPr>
            <a:endParaRPr lang="en-US" sz="1800" dirty="0">
              <a:solidFill>
                <a:srgbClr val="00206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Call the execute() method on the bulk object to execute the operations in the list.</a:t>
            </a:r>
          </a:p>
          <a:p>
            <a:pPr marL="0" indent="0">
              <a:buNone/>
            </a:pPr>
            <a:r>
              <a:rPr lang="en-US" sz="1800" dirty="0">
                <a:solidFill>
                  <a:srgbClr val="002060"/>
                </a:solidFill>
                <a:latin typeface="Trebuchet MS" panose="020B0603020202020204" pitchFamily="34" charset="0"/>
              </a:rPr>
              <a:t>		bulk.</a:t>
            </a:r>
            <a:r>
              <a:rPr lang="en-US" sz="1800" b="1" dirty="0">
                <a:solidFill>
                  <a:srgbClr val="002060"/>
                </a:solidFill>
                <a:latin typeface="Trebuchet MS" panose="020B0603020202020204" pitchFamily="34" charset="0"/>
              </a:rPr>
              <a:t>execute</a:t>
            </a:r>
            <a:r>
              <a:rPr lang="en-US" sz="1800" dirty="0">
                <a:solidFill>
                  <a:srgbClr val="002060"/>
                </a:solidFill>
                <a:latin typeface="Trebuchet MS" panose="020B0603020202020204" pitchFamily="34" charset="0"/>
              </a:rPr>
              <a:t>();  </a:t>
            </a:r>
          </a:p>
          <a:p>
            <a:pPr marL="0" indent="0">
              <a:buNone/>
            </a:pPr>
            <a:endParaRPr lang="en-US"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44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267251"/>
            <a:ext cx="11698357" cy="827571"/>
          </a:xfrm>
        </p:spPr>
        <p:txBody>
          <a:bodyPr>
            <a:normAutofit/>
          </a:bodyPr>
          <a:lstStyle/>
          <a:p>
            <a:r>
              <a:rPr lang="en-US" b="1" dirty="0">
                <a:solidFill>
                  <a:srgbClr val="002060"/>
                </a:solidFill>
                <a:latin typeface="Trebuchet MS" panose="020B0603020202020204" pitchFamily="34" charset="0"/>
              </a:rPr>
              <a:t>What is Mongo Db</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lstStyle/>
          <a:p>
            <a:pPr marL="0" indent="0">
              <a:buNone/>
            </a:pPr>
            <a:endParaRPr lang="en-US"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19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94975"/>
            <a:ext cx="11698357" cy="827571"/>
          </a:xfrm>
        </p:spPr>
        <p:txBody>
          <a:bodyPr>
            <a:normAutofit/>
          </a:bodyPr>
          <a:lstStyle/>
          <a:p>
            <a:r>
              <a:rPr lang="en-US" b="1" dirty="0">
                <a:solidFill>
                  <a:srgbClr val="002060"/>
                </a:solidFill>
                <a:latin typeface="Trebuchet MS" panose="020B0603020202020204" pitchFamily="34" charset="0"/>
              </a:rPr>
              <a:t>What is Mongo Db</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4837043"/>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MongoDB is a NoSQL Database.</a:t>
            </a:r>
          </a:p>
          <a:p>
            <a:pPr>
              <a:buFont typeface="Wingdings" panose="05000000000000000000" pitchFamily="2" charset="2"/>
              <a:buChar char="ü"/>
            </a:pPr>
            <a:r>
              <a:rPr lang="en-US" sz="1800" dirty="0">
                <a:solidFill>
                  <a:srgbClr val="002060"/>
                </a:solidFill>
                <a:latin typeface="Trebuchet MS" panose="020B0603020202020204" pitchFamily="34" charset="0"/>
              </a:rPr>
              <a:t>NoSQL Database is used to refer a non-SQL or non relational database.</a:t>
            </a:r>
          </a:p>
          <a:p>
            <a:pPr>
              <a:buFont typeface="Wingdings" panose="05000000000000000000" pitchFamily="2" charset="2"/>
              <a:buChar char="ü"/>
            </a:pPr>
            <a:r>
              <a:rPr lang="en-US" sz="1800" dirty="0">
                <a:solidFill>
                  <a:srgbClr val="002060"/>
                </a:solidFill>
                <a:latin typeface="Trebuchet MS" panose="020B0603020202020204" pitchFamily="34" charset="0"/>
              </a:rPr>
              <a:t>It provides a mechanism for storage and retrieval of data other than tabular relations model used in relational databases. </a:t>
            </a:r>
          </a:p>
          <a:p>
            <a:pPr>
              <a:buFont typeface="Wingdings" panose="05000000000000000000" pitchFamily="2" charset="2"/>
              <a:buChar char="ü"/>
            </a:pPr>
            <a:r>
              <a:rPr lang="en-US" sz="1800" dirty="0">
                <a:solidFill>
                  <a:srgbClr val="002060"/>
                </a:solidFill>
                <a:latin typeface="Trebuchet MS" panose="020B0603020202020204" pitchFamily="34" charset="0"/>
              </a:rPr>
              <a:t>NoSQL database doesn't use tables for storing data. </a:t>
            </a:r>
          </a:p>
          <a:p>
            <a:pPr>
              <a:buFont typeface="Wingdings" panose="05000000000000000000" pitchFamily="2" charset="2"/>
              <a:buChar char="ü"/>
            </a:pPr>
            <a:r>
              <a:rPr lang="en-US" sz="1800" dirty="0">
                <a:solidFill>
                  <a:srgbClr val="002060"/>
                </a:solidFill>
                <a:latin typeface="Trebuchet MS" panose="020B0603020202020204" pitchFamily="34" charset="0"/>
              </a:rPr>
              <a:t>It is generally used to store big data and real-time web applications.</a:t>
            </a:r>
          </a:p>
          <a:p>
            <a:pPr>
              <a:buFont typeface="Wingdings" panose="05000000000000000000" pitchFamily="2" charset="2"/>
              <a:buChar char="ü"/>
            </a:pPr>
            <a:r>
              <a:rPr lang="en-US" sz="1800" dirty="0">
                <a:solidFill>
                  <a:srgbClr val="002060"/>
                </a:solidFill>
                <a:latin typeface="Trebuchet MS" panose="020B0603020202020204" pitchFamily="34" charset="0"/>
              </a:rPr>
              <a:t>MongoDB is a new and popularly used database. It is a document based, non relational database provider.</a:t>
            </a:r>
          </a:p>
          <a:p>
            <a:pPr>
              <a:buFont typeface="Wingdings" panose="05000000000000000000" pitchFamily="2" charset="2"/>
              <a:buChar char="ü"/>
            </a:pPr>
            <a:r>
              <a:rPr lang="en-US" sz="1800" dirty="0">
                <a:solidFill>
                  <a:srgbClr val="002060"/>
                </a:solidFill>
                <a:latin typeface="Trebuchet MS" panose="020B0603020202020204" pitchFamily="34" charset="0"/>
              </a:rPr>
              <a:t>In RDBMS tables are using as storing elements while in MongoDB collection is used.</a:t>
            </a:r>
          </a:p>
          <a:p>
            <a:pPr>
              <a:buFont typeface="Wingdings" panose="05000000000000000000" pitchFamily="2" charset="2"/>
              <a:buChar char="ü"/>
            </a:pPr>
            <a:r>
              <a:rPr lang="en-US" sz="1800" dirty="0">
                <a:solidFill>
                  <a:srgbClr val="002060"/>
                </a:solidFill>
                <a:latin typeface="Trebuchet MS" panose="020B0603020202020204" pitchFamily="34" charset="0"/>
              </a:rPr>
              <a:t>Mongo DB is a document oriented database in which data is written in BSON format which is a JSON like format.</a:t>
            </a:r>
          </a:p>
          <a:p>
            <a:pPr>
              <a:buFont typeface="Wingdings" panose="05000000000000000000" pitchFamily="2" charset="2"/>
              <a:buChar char="ü"/>
            </a:pPr>
            <a:r>
              <a:rPr lang="en-US" sz="1800" dirty="0">
                <a:solidFill>
                  <a:srgbClr val="002060"/>
                </a:solidFill>
                <a:latin typeface="Trebuchet MS" panose="020B0603020202020204" pitchFamily="34" charset="0"/>
              </a:rPr>
              <a:t>MongoDB is 100 times faster than traditional database.</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pPr marL="0" indent="0">
              <a:buNone/>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650AC5D-FF85-4FE8-A30E-6BC2C600F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1BE4D14F-D7F4-47A1-9C01-595909482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189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267251"/>
            <a:ext cx="11698357" cy="827571"/>
          </a:xfrm>
        </p:spPr>
        <p:txBody>
          <a:bodyPr>
            <a:normAutofit/>
          </a:bodyPr>
          <a:lstStyle/>
          <a:p>
            <a:r>
              <a:rPr lang="en-US" b="1" dirty="0">
                <a:solidFill>
                  <a:srgbClr val="002060"/>
                </a:solidFill>
                <a:latin typeface="Trebuchet MS" panose="020B0603020202020204" pitchFamily="34" charset="0"/>
              </a:rPr>
              <a:t>What is Mongo Db</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lstStyle/>
          <a:p>
            <a:pPr marL="0" indent="0">
              <a:buNone/>
            </a:pPr>
            <a:endParaRPr lang="en-US"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22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267251"/>
            <a:ext cx="11698357" cy="827571"/>
          </a:xfrm>
        </p:spPr>
        <p:txBody>
          <a:bodyPr>
            <a:normAutofit/>
          </a:bodyPr>
          <a:lstStyle/>
          <a:p>
            <a:r>
              <a:rPr lang="en-US" b="1" dirty="0">
                <a:solidFill>
                  <a:srgbClr val="002060"/>
                </a:solidFill>
                <a:latin typeface="Trebuchet MS" panose="020B0603020202020204" pitchFamily="34" charset="0"/>
              </a:rPr>
              <a:t>What is Mongo Db</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lstStyle/>
          <a:p>
            <a:pPr marL="0" indent="0">
              <a:buNone/>
            </a:pPr>
            <a:endParaRPr lang="en-US"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63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267251"/>
            <a:ext cx="11698357" cy="827571"/>
          </a:xfrm>
        </p:spPr>
        <p:txBody>
          <a:bodyPr>
            <a:normAutofit/>
          </a:bodyPr>
          <a:lstStyle/>
          <a:p>
            <a:r>
              <a:rPr lang="en-US" b="1" dirty="0">
                <a:solidFill>
                  <a:srgbClr val="002060"/>
                </a:solidFill>
                <a:latin typeface="Trebuchet MS" panose="020B0603020202020204" pitchFamily="34" charset="0"/>
              </a:rPr>
              <a:t>What is Mongo Db</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lstStyle/>
          <a:p>
            <a:pPr marL="0" indent="0">
              <a:buNone/>
            </a:pPr>
            <a:endParaRPr lang="en-US"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07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61235"/>
            <a:ext cx="11698357" cy="827571"/>
          </a:xfrm>
        </p:spPr>
        <p:txBody>
          <a:bodyPr>
            <a:normAutofit/>
          </a:bodyPr>
          <a:lstStyle/>
          <a:p>
            <a:r>
              <a:rPr lang="en-US" b="1" dirty="0">
                <a:solidFill>
                  <a:srgbClr val="002060"/>
                </a:solidFill>
                <a:latin typeface="Trebuchet MS" panose="020B0603020202020204" pitchFamily="34" charset="0"/>
              </a:rPr>
              <a:t>Advantages of MongoDB :</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032359"/>
            <a:ext cx="11698357" cy="5121067"/>
          </a:xfrm>
        </p:spPr>
        <p:txBody>
          <a:bodyPr>
            <a:no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It supports query language.</a:t>
            </a:r>
          </a:p>
          <a:p>
            <a:pPr>
              <a:buFont typeface="Wingdings" panose="05000000000000000000" pitchFamily="2" charset="2"/>
              <a:buChar char="ü"/>
            </a:pPr>
            <a:r>
              <a:rPr lang="en-US" sz="1800" dirty="0">
                <a:solidFill>
                  <a:srgbClr val="002060"/>
                </a:solidFill>
                <a:latin typeface="Trebuchet MS" panose="020B0603020202020204" pitchFamily="34" charset="0"/>
              </a:rPr>
              <a:t>It Easy to use.</a:t>
            </a:r>
          </a:p>
          <a:p>
            <a:pPr>
              <a:buFont typeface="Wingdings" panose="05000000000000000000" pitchFamily="2" charset="2"/>
              <a:buChar char="ü"/>
            </a:pPr>
            <a:r>
              <a:rPr lang="en-US" sz="1800" dirty="0">
                <a:solidFill>
                  <a:srgbClr val="002060"/>
                </a:solidFill>
                <a:latin typeface="Trebuchet MS" panose="020B0603020202020204" pitchFamily="34" charset="0"/>
              </a:rPr>
              <a:t>Light Weight and faster than RDBMS.</a:t>
            </a:r>
          </a:p>
          <a:p>
            <a:pPr>
              <a:buFont typeface="Wingdings" panose="05000000000000000000" pitchFamily="2" charset="2"/>
              <a:buChar char="ü"/>
            </a:pPr>
            <a:r>
              <a:rPr lang="en-US" sz="1800" dirty="0">
                <a:solidFill>
                  <a:srgbClr val="002060"/>
                </a:solidFill>
                <a:latin typeface="Trebuchet MS" panose="020B0603020202020204" pitchFamily="34" charset="0"/>
              </a:rPr>
              <a:t>It provides fast performance.</a:t>
            </a:r>
          </a:p>
          <a:p>
            <a:pPr>
              <a:buFont typeface="Wingdings" panose="05000000000000000000" pitchFamily="2" charset="2"/>
              <a:buChar char="ü"/>
            </a:pPr>
            <a:r>
              <a:rPr lang="en-US" sz="1800" dirty="0">
                <a:solidFill>
                  <a:srgbClr val="002060"/>
                </a:solidFill>
                <a:latin typeface="Trebuchet MS" panose="020B0603020202020204" pitchFamily="34" charset="0"/>
              </a:rPr>
              <a:t>It provides horizontal scalability.</a:t>
            </a:r>
          </a:p>
          <a:p>
            <a:pPr>
              <a:buFont typeface="Wingdings" panose="05000000000000000000" pitchFamily="2" charset="2"/>
              <a:buChar char="ü"/>
            </a:pPr>
            <a:r>
              <a:rPr lang="en-US" sz="1800" b="1" dirty="0">
                <a:solidFill>
                  <a:srgbClr val="002060"/>
                </a:solidFill>
                <a:latin typeface="Trebuchet MS" panose="020B0603020202020204" pitchFamily="34" charset="0"/>
              </a:rPr>
              <a:t>It is schema less</a:t>
            </a:r>
            <a:r>
              <a:rPr lang="en-US" sz="1800" dirty="0">
                <a:solidFill>
                  <a:srgbClr val="002060"/>
                </a:solidFill>
                <a:latin typeface="Trebuchet MS" panose="020B0603020202020204" pitchFamily="34" charset="0"/>
              </a:rPr>
              <a:t>. It is a one collection holds different documents.</a:t>
            </a:r>
          </a:p>
          <a:p>
            <a:pPr>
              <a:buFont typeface="Wingdings" panose="05000000000000000000" pitchFamily="2" charset="2"/>
              <a:buChar char="ü"/>
            </a:pPr>
            <a:r>
              <a:rPr lang="en-US" sz="1800" dirty="0">
                <a:solidFill>
                  <a:srgbClr val="002060"/>
                </a:solidFill>
                <a:latin typeface="Trebuchet MS" panose="020B0603020202020204" pitchFamily="34" charset="0"/>
              </a:rPr>
              <a:t>There may be </a:t>
            </a:r>
            <a:r>
              <a:rPr lang="en-US" sz="1800" b="1" dirty="0">
                <a:solidFill>
                  <a:srgbClr val="002060"/>
                </a:solidFill>
                <a:latin typeface="Trebuchet MS" panose="020B0603020202020204" pitchFamily="34" charset="0"/>
              </a:rPr>
              <a:t>difference between number of fields, content and size of the document</a:t>
            </a:r>
          </a:p>
          <a:p>
            <a:pPr>
              <a:buFont typeface="Wingdings" panose="05000000000000000000" pitchFamily="2" charset="2"/>
              <a:buChar char="ü"/>
            </a:pPr>
            <a:r>
              <a:rPr lang="en-US" sz="1800" b="1" dirty="0">
                <a:solidFill>
                  <a:srgbClr val="002060"/>
                </a:solidFill>
                <a:latin typeface="Trebuchet MS" panose="020B0603020202020204" pitchFamily="34" charset="0"/>
              </a:rPr>
              <a:t>Structure of Single Object is Clear.</a:t>
            </a:r>
          </a:p>
          <a:p>
            <a:pPr>
              <a:buFont typeface="Wingdings" panose="05000000000000000000" pitchFamily="2" charset="2"/>
              <a:buChar char="ü"/>
            </a:pPr>
            <a:r>
              <a:rPr lang="en-US" sz="1800" b="1" dirty="0">
                <a:solidFill>
                  <a:srgbClr val="002060"/>
                </a:solidFill>
                <a:latin typeface="Trebuchet MS" panose="020B0603020202020204" pitchFamily="34" charset="0"/>
              </a:rPr>
              <a:t>No Complex Join.</a:t>
            </a:r>
          </a:p>
          <a:p>
            <a:pPr>
              <a:buFont typeface="Wingdings" panose="05000000000000000000" pitchFamily="2" charset="2"/>
              <a:buChar char="ü"/>
            </a:pPr>
            <a:r>
              <a:rPr lang="en-US" sz="1800" b="1" dirty="0">
                <a:solidFill>
                  <a:srgbClr val="002060"/>
                </a:solidFill>
                <a:latin typeface="Trebuchet MS" panose="020B0603020202020204" pitchFamily="34" charset="0"/>
              </a:rPr>
              <a:t>Easy to Scale.</a:t>
            </a:r>
          </a:p>
          <a:p>
            <a:pPr>
              <a:buFont typeface="Wingdings" panose="05000000000000000000" pitchFamily="2" charset="2"/>
              <a:buChar char="ü"/>
            </a:pPr>
            <a:r>
              <a:rPr lang="en-US" sz="1800" b="1" dirty="0">
                <a:solidFill>
                  <a:srgbClr val="002060"/>
                </a:solidFill>
                <a:latin typeface="Trebuchet MS" panose="020B0603020202020204" pitchFamily="34" charset="0"/>
              </a:rPr>
              <a:t>It is uses internal memory for storing working set and this Is the reason of its fast access.</a:t>
            </a:r>
            <a:endParaRPr lang="en-US" sz="1800" dirty="0">
              <a:solidFill>
                <a:srgbClr val="002060"/>
              </a:solidFill>
              <a:latin typeface="Trebuchet MS" panose="020B0603020202020204" pitchFamily="34" charset="0"/>
            </a:endParaRPr>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pPr marL="0" indent="0">
              <a:buNone/>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27BAC6CC-86DE-4CB7-822B-3025434F1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0106159D-21FD-4C25-8E74-B40F763AD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98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34731"/>
            <a:ext cx="11698357" cy="827571"/>
          </a:xfrm>
        </p:spPr>
        <p:txBody>
          <a:bodyPr>
            <a:normAutofit/>
          </a:bodyPr>
          <a:lstStyle/>
          <a:p>
            <a:r>
              <a:rPr lang="en-US" b="1" dirty="0">
                <a:solidFill>
                  <a:srgbClr val="002060"/>
                </a:solidFill>
                <a:latin typeface="Trebuchet MS" panose="020B0603020202020204" pitchFamily="34" charset="0"/>
              </a:rPr>
              <a:t>Where we use this MongoDB</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Big and Complex data</a:t>
            </a:r>
          </a:p>
          <a:p>
            <a:pPr>
              <a:buFont typeface="Wingdings" panose="05000000000000000000" pitchFamily="2" charset="2"/>
              <a:buChar char="ü"/>
            </a:pPr>
            <a:r>
              <a:rPr lang="en-US" sz="1800" dirty="0">
                <a:solidFill>
                  <a:srgbClr val="002060"/>
                </a:solidFill>
                <a:latin typeface="Trebuchet MS" panose="020B0603020202020204" pitchFamily="34" charset="0"/>
              </a:rPr>
              <a:t>Mobile and Social Infrastructure.</a:t>
            </a:r>
          </a:p>
          <a:p>
            <a:pPr>
              <a:buFont typeface="Wingdings" panose="05000000000000000000" pitchFamily="2" charset="2"/>
              <a:buChar char="ü"/>
            </a:pPr>
            <a:r>
              <a:rPr lang="en-US" sz="1800" dirty="0">
                <a:solidFill>
                  <a:srgbClr val="002060"/>
                </a:solidFill>
                <a:latin typeface="Trebuchet MS" panose="020B0603020202020204" pitchFamily="34" charset="0"/>
              </a:rPr>
              <a:t>Content management and Delivery.</a:t>
            </a:r>
          </a:p>
          <a:p>
            <a:pPr>
              <a:buFont typeface="Wingdings" panose="05000000000000000000" pitchFamily="2" charset="2"/>
              <a:buChar char="ü"/>
            </a:pPr>
            <a:r>
              <a:rPr lang="en-US" sz="1800" dirty="0">
                <a:solidFill>
                  <a:srgbClr val="002060"/>
                </a:solidFill>
                <a:latin typeface="Trebuchet MS" panose="020B0603020202020204" pitchFamily="34" charset="0"/>
              </a:rPr>
              <a:t>User data management.</a:t>
            </a:r>
          </a:p>
          <a:p>
            <a:pPr>
              <a:buFont typeface="Wingdings" panose="05000000000000000000" pitchFamily="2" charset="2"/>
              <a:buChar char="ü"/>
            </a:pPr>
            <a:r>
              <a:rPr lang="en-US" sz="1800" dirty="0">
                <a:solidFill>
                  <a:srgbClr val="002060"/>
                </a:solidFill>
                <a:latin typeface="Trebuchet MS" panose="020B0603020202020204" pitchFamily="34" charset="0"/>
              </a:rPr>
              <a:t>Data hub</a:t>
            </a: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75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08227"/>
            <a:ext cx="11698357" cy="827571"/>
          </a:xfrm>
        </p:spPr>
        <p:txBody>
          <a:bodyPr>
            <a:normAutofit/>
          </a:bodyPr>
          <a:lstStyle/>
          <a:p>
            <a:r>
              <a:rPr lang="en-US" b="1" dirty="0">
                <a:solidFill>
                  <a:srgbClr val="002060"/>
                </a:solidFill>
                <a:latin typeface="Trebuchet MS" panose="020B0603020202020204" pitchFamily="34" charset="0"/>
              </a:rPr>
              <a:t>Mongo Db Data Types</a:t>
            </a:r>
          </a:p>
        </p:txBody>
      </p:sp>
      <p:graphicFrame>
        <p:nvGraphicFramePr>
          <p:cNvPr id="6" name="Content Placeholder 5">
            <a:extLst>
              <a:ext uri="{FF2B5EF4-FFF2-40B4-BE49-F238E27FC236}">
                <a16:creationId xmlns:a16="http://schemas.microsoft.com/office/drawing/2014/main" id="{215132AC-D3B5-4884-8237-4E80B94E78E3}"/>
              </a:ext>
            </a:extLst>
          </p:cNvPr>
          <p:cNvGraphicFramePr>
            <a:graphicFrameLocks noGrp="1"/>
          </p:cNvGraphicFramePr>
          <p:nvPr>
            <p:ph idx="1"/>
            <p:extLst>
              <p:ext uri="{D42A27DB-BD31-4B8C-83A1-F6EECF244321}">
                <p14:modId xmlns:p14="http://schemas.microsoft.com/office/powerpoint/2010/main" val="2198292948"/>
              </p:ext>
            </p:extLst>
          </p:nvPr>
        </p:nvGraphicFramePr>
        <p:xfrm>
          <a:off x="228600" y="1113114"/>
          <a:ext cx="11698288" cy="4942840"/>
        </p:xfrm>
        <a:graphic>
          <a:graphicData uri="http://schemas.openxmlformats.org/drawingml/2006/table">
            <a:tbl>
              <a:tblPr firstRow="1" bandRow="1">
                <a:tableStyleId>{5C22544A-7EE6-4342-B048-85BDC9FD1C3A}</a:tableStyleId>
              </a:tblPr>
              <a:tblGrid>
                <a:gridCol w="2156791">
                  <a:extLst>
                    <a:ext uri="{9D8B030D-6E8A-4147-A177-3AD203B41FA5}">
                      <a16:colId xmlns:a16="http://schemas.microsoft.com/office/drawing/2014/main" val="4277759676"/>
                    </a:ext>
                  </a:extLst>
                </a:gridCol>
                <a:gridCol w="9541497">
                  <a:extLst>
                    <a:ext uri="{9D8B030D-6E8A-4147-A177-3AD203B41FA5}">
                      <a16:colId xmlns:a16="http://schemas.microsoft.com/office/drawing/2014/main" val="1955445084"/>
                    </a:ext>
                  </a:extLst>
                </a:gridCol>
              </a:tblGrid>
              <a:tr h="370840">
                <a:tc>
                  <a:txBody>
                    <a:bodyPr/>
                    <a:lstStyle/>
                    <a:p>
                      <a:r>
                        <a:rPr lang="en-US" dirty="0"/>
                        <a:t>Data types</a:t>
                      </a:r>
                    </a:p>
                  </a:txBody>
                  <a:tcPr/>
                </a:tc>
                <a:tc>
                  <a:txBody>
                    <a:bodyPr/>
                    <a:lstStyle/>
                    <a:p>
                      <a:r>
                        <a:rPr lang="en-US" dirty="0"/>
                        <a:t>Description</a:t>
                      </a:r>
                    </a:p>
                  </a:txBody>
                  <a:tcPr/>
                </a:tc>
                <a:extLst>
                  <a:ext uri="{0D108BD9-81ED-4DB2-BD59-A6C34878D82A}">
                    <a16:rowId xmlns:a16="http://schemas.microsoft.com/office/drawing/2014/main" val="3552485794"/>
                  </a:ext>
                </a:extLst>
              </a:tr>
              <a:tr h="370840">
                <a:tc>
                  <a:txBody>
                    <a:bodyPr/>
                    <a:lstStyle/>
                    <a:p>
                      <a:r>
                        <a:rPr lang="en-US" dirty="0"/>
                        <a:t>String</a:t>
                      </a:r>
                    </a:p>
                  </a:txBody>
                  <a:tcPr/>
                </a:tc>
                <a:tc>
                  <a:txBody>
                    <a:bodyPr/>
                    <a:lstStyle/>
                    <a:p>
                      <a:r>
                        <a:rPr lang="en-US" sz="1800" b="0" i="0" kern="1200" dirty="0">
                          <a:solidFill>
                            <a:schemeClr val="dk1"/>
                          </a:solidFill>
                          <a:effectLst/>
                          <a:latin typeface="+mn-lt"/>
                          <a:ea typeface="+mn-ea"/>
                          <a:cs typeface="+mn-cs"/>
                        </a:rPr>
                        <a:t>String is the most commonly used datatype. It is used to store data. A string must be UTF 8 valid in mongo db.</a:t>
                      </a:r>
                      <a:endParaRPr lang="en-US" dirty="0"/>
                    </a:p>
                  </a:txBody>
                  <a:tcPr/>
                </a:tc>
                <a:extLst>
                  <a:ext uri="{0D108BD9-81ED-4DB2-BD59-A6C34878D82A}">
                    <a16:rowId xmlns:a16="http://schemas.microsoft.com/office/drawing/2014/main" val="1515213653"/>
                  </a:ext>
                </a:extLst>
              </a:tr>
              <a:tr h="370840">
                <a:tc>
                  <a:txBody>
                    <a:bodyPr/>
                    <a:lstStyle/>
                    <a:p>
                      <a:r>
                        <a:rPr lang="en-US" dirty="0"/>
                        <a:t>Integer</a:t>
                      </a:r>
                    </a:p>
                  </a:txBody>
                  <a:tcPr/>
                </a:tc>
                <a:tc>
                  <a:txBody>
                    <a:bodyPr/>
                    <a:lstStyle/>
                    <a:p>
                      <a:r>
                        <a:rPr lang="en-US" sz="1800" b="0" i="0" kern="1200" dirty="0">
                          <a:solidFill>
                            <a:schemeClr val="dk1"/>
                          </a:solidFill>
                          <a:effectLst/>
                          <a:latin typeface="+mn-lt"/>
                          <a:ea typeface="+mn-ea"/>
                          <a:cs typeface="+mn-cs"/>
                        </a:rPr>
                        <a:t>Integer is used to store the numeric value. It can be 32 bit or 64 bit depending on the server you are using.</a:t>
                      </a:r>
                      <a:endParaRPr lang="en-US" dirty="0"/>
                    </a:p>
                  </a:txBody>
                  <a:tcPr/>
                </a:tc>
                <a:extLst>
                  <a:ext uri="{0D108BD9-81ED-4DB2-BD59-A6C34878D82A}">
                    <a16:rowId xmlns:a16="http://schemas.microsoft.com/office/drawing/2014/main" val="1882254977"/>
                  </a:ext>
                </a:extLst>
              </a:tr>
              <a:tr h="370840">
                <a:tc>
                  <a:txBody>
                    <a:bodyPr/>
                    <a:lstStyle/>
                    <a:p>
                      <a:r>
                        <a:rPr lang="en-US" dirty="0"/>
                        <a:t>Boolean</a:t>
                      </a:r>
                    </a:p>
                  </a:txBody>
                  <a:tcPr/>
                </a:tc>
                <a:tc>
                  <a:txBody>
                    <a:bodyPr/>
                    <a:lstStyle/>
                    <a:p>
                      <a:r>
                        <a:rPr lang="en-US" sz="1800" b="0" i="0" kern="1200" dirty="0">
                          <a:solidFill>
                            <a:schemeClr val="dk1"/>
                          </a:solidFill>
                          <a:effectLst/>
                          <a:latin typeface="+mn-lt"/>
                          <a:ea typeface="+mn-ea"/>
                          <a:cs typeface="+mn-cs"/>
                        </a:rPr>
                        <a:t>This datatype is used to store </a:t>
                      </a:r>
                      <a:r>
                        <a:rPr lang="en-US" sz="1800" b="0" i="0" kern="1200" dirty="0" err="1">
                          <a:solidFill>
                            <a:schemeClr val="dk1"/>
                          </a:solidFill>
                          <a:effectLst/>
                          <a:latin typeface="+mn-lt"/>
                          <a:ea typeface="+mn-ea"/>
                          <a:cs typeface="+mn-cs"/>
                        </a:rPr>
                        <a:t>boolean</a:t>
                      </a:r>
                      <a:r>
                        <a:rPr lang="en-US" sz="1800" b="0" i="0" kern="1200" dirty="0">
                          <a:solidFill>
                            <a:schemeClr val="dk1"/>
                          </a:solidFill>
                          <a:effectLst/>
                          <a:latin typeface="+mn-lt"/>
                          <a:ea typeface="+mn-ea"/>
                          <a:cs typeface="+mn-cs"/>
                        </a:rPr>
                        <a:t> values. It just shows YES/NO values.</a:t>
                      </a:r>
                      <a:endParaRPr lang="en-US" dirty="0"/>
                    </a:p>
                  </a:txBody>
                  <a:tcPr/>
                </a:tc>
                <a:extLst>
                  <a:ext uri="{0D108BD9-81ED-4DB2-BD59-A6C34878D82A}">
                    <a16:rowId xmlns:a16="http://schemas.microsoft.com/office/drawing/2014/main" val="645624536"/>
                  </a:ext>
                </a:extLst>
              </a:tr>
              <a:tr h="370840">
                <a:tc>
                  <a:txBody>
                    <a:bodyPr/>
                    <a:lstStyle/>
                    <a:p>
                      <a:r>
                        <a:rPr lang="en-US" dirty="0"/>
                        <a:t>Double</a:t>
                      </a:r>
                    </a:p>
                  </a:txBody>
                  <a:tcPr/>
                </a:tc>
                <a:tc>
                  <a:txBody>
                    <a:bodyPr/>
                    <a:lstStyle/>
                    <a:p>
                      <a:r>
                        <a:rPr lang="en-US" sz="1800" b="0" i="0" kern="1200" dirty="0">
                          <a:solidFill>
                            <a:schemeClr val="dk1"/>
                          </a:solidFill>
                          <a:effectLst/>
                          <a:latin typeface="+mn-lt"/>
                          <a:ea typeface="+mn-ea"/>
                          <a:cs typeface="+mn-cs"/>
                        </a:rPr>
                        <a:t>Double datatype stores floating point values.</a:t>
                      </a:r>
                      <a:endParaRPr lang="en-US" dirty="0"/>
                    </a:p>
                  </a:txBody>
                  <a:tcPr/>
                </a:tc>
                <a:extLst>
                  <a:ext uri="{0D108BD9-81ED-4DB2-BD59-A6C34878D82A}">
                    <a16:rowId xmlns:a16="http://schemas.microsoft.com/office/drawing/2014/main" val="799924653"/>
                  </a:ext>
                </a:extLst>
              </a:tr>
              <a:tr h="370840">
                <a:tc>
                  <a:txBody>
                    <a:bodyPr/>
                    <a:lstStyle/>
                    <a:p>
                      <a:r>
                        <a:rPr lang="en-US" dirty="0"/>
                        <a:t>Min/Max Keys</a:t>
                      </a:r>
                    </a:p>
                  </a:txBody>
                  <a:tcPr/>
                </a:tc>
                <a:tc>
                  <a:txBody>
                    <a:bodyPr/>
                    <a:lstStyle/>
                    <a:p>
                      <a:r>
                        <a:rPr lang="en-US" sz="1800" b="0" i="0" kern="1200" dirty="0">
                          <a:solidFill>
                            <a:schemeClr val="dk1"/>
                          </a:solidFill>
                          <a:effectLst/>
                          <a:latin typeface="+mn-lt"/>
                          <a:ea typeface="+mn-ea"/>
                          <a:cs typeface="+mn-cs"/>
                        </a:rPr>
                        <a:t>This datatype compare a value against the lowest and highest </a:t>
                      </a:r>
                      <a:r>
                        <a:rPr lang="en-US" sz="1800" b="0" i="0" kern="1200" dirty="0" err="1">
                          <a:solidFill>
                            <a:schemeClr val="dk1"/>
                          </a:solidFill>
                          <a:effectLst/>
                          <a:latin typeface="+mn-lt"/>
                          <a:ea typeface="+mn-ea"/>
                          <a:cs typeface="+mn-cs"/>
                        </a:rPr>
                        <a:t>bson</a:t>
                      </a:r>
                      <a:r>
                        <a:rPr lang="en-US" sz="1800" b="0" i="0" kern="1200" dirty="0">
                          <a:solidFill>
                            <a:schemeClr val="dk1"/>
                          </a:solidFill>
                          <a:effectLst/>
                          <a:latin typeface="+mn-lt"/>
                          <a:ea typeface="+mn-ea"/>
                          <a:cs typeface="+mn-cs"/>
                        </a:rPr>
                        <a:t> elements.</a:t>
                      </a:r>
                      <a:endParaRPr lang="en-US" dirty="0"/>
                    </a:p>
                  </a:txBody>
                  <a:tcPr/>
                </a:tc>
                <a:extLst>
                  <a:ext uri="{0D108BD9-81ED-4DB2-BD59-A6C34878D82A}">
                    <a16:rowId xmlns:a16="http://schemas.microsoft.com/office/drawing/2014/main" val="2183059420"/>
                  </a:ext>
                </a:extLst>
              </a:tr>
              <a:tr h="370840">
                <a:tc>
                  <a:txBody>
                    <a:bodyPr/>
                    <a:lstStyle/>
                    <a:p>
                      <a:r>
                        <a:rPr lang="en-US" dirty="0"/>
                        <a:t>Arrays</a:t>
                      </a:r>
                    </a:p>
                  </a:txBody>
                  <a:tcPr/>
                </a:tc>
                <a:tc>
                  <a:txBody>
                    <a:bodyPr/>
                    <a:lstStyle/>
                    <a:p>
                      <a:r>
                        <a:rPr lang="en-US" sz="1800" b="0" i="0" kern="1200" dirty="0">
                          <a:solidFill>
                            <a:schemeClr val="dk1"/>
                          </a:solidFill>
                          <a:effectLst/>
                          <a:latin typeface="+mn-lt"/>
                          <a:ea typeface="+mn-ea"/>
                          <a:cs typeface="+mn-cs"/>
                        </a:rPr>
                        <a:t>This datatype is used to store a list or multiple values into a single key.</a:t>
                      </a:r>
                      <a:endParaRPr lang="en-US" dirty="0"/>
                    </a:p>
                  </a:txBody>
                  <a:tcPr/>
                </a:tc>
                <a:extLst>
                  <a:ext uri="{0D108BD9-81ED-4DB2-BD59-A6C34878D82A}">
                    <a16:rowId xmlns:a16="http://schemas.microsoft.com/office/drawing/2014/main" val="3215394451"/>
                  </a:ext>
                </a:extLst>
              </a:tr>
              <a:tr h="370840">
                <a:tc>
                  <a:txBody>
                    <a:bodyPr/>
                    <a:lstStyle/>
                    <a:p>
                      <a:r>
                        <a:rPr lang="en-US" dirty="0"/>
                        <a:t>Object</a:t>
                      </a:r>
                    </a:p>
                  </a:txBody>
                  <a:tcPr/>
                </a:tc>
                <a:tc>
                  <a:txBody>
                    <a:bodyPr/>
                    <a:lstStyle/>
                    <a:p>
                      <a:r>
                        <a:rPr lang="en-US" sz="1800" b="0" i="0" kern="1200" dirty="0">
                          <a:solidFill>
                            <a:schemeClr val="dk1"/>
                          </a:solidFill>
                          <a:effectLst/>
                          <a:latin typeface="+mn-lt"/>
                          <a:ea typeface="+mn-ea"/>
                          <a:cs typeface="+mn-cs"/>
                        </a:rPr>
                        <a:t>Object datatype is used for embedded documents.</a:t>
                      </a:r>
                      <a:endParaRPr lang="en-US" dirty="0"/>
                    </a:p>
                  </a:txBody>
                  <a:tcPr/>
                </a:tc>
                <a:extLst>
                  <a:ext uri="{0D108BD9-81ED-4DB2-BD59-A6C34878D82A}">
                    <a16:rowId xmlns:a16="http://schemas.microsoft.com/office/drawing/2014/main" val="2203961299"/>
                  </a:ext>
                </a:extLst>
              </a:tr>
              <a:tr h="370840">
                <a:tc>
                  <a:txBody>
                    <a:bodyPr/>
                    <a:lstStyle/>
                    <a:p>
                      <a:r>
                        <a:rPr lang="en-US" dirty="0"/>
                        <a:t>Null</a:t>
                      </a:r>
                    </a:p>
                  </a:txBody>
                  <a:tcPr/>
                </a:tc>
                <a:tc>
                  <a:txBody>
                    <a:bodyPr/>
                    <a:lstStyle/>
                    <a:p>
                      <a:pPr algn="just" fontAlgn="t"/>
                      <a:r>
                        <a:rPr lang="en-US" dirty="0">
                          <a:solidFill>
                            <a:srgbClr val="333333"/>
                          </a:solidFill>
                          <a:effectLst/>
                          <a:latin typeface="inter-regular"/>
                        </a:rPr>
                        <a:t>It is used to store null values.</a:t>
                      </a:r>
                    </a:p>
                  </a:txBody>
                  <a:tcPr marL="76200" marR="76200" marT="76200" marB="76200"/>
                </a:tc>
                <a:extLst>
                  <a:ext uri="{0D108BD9-81ED-4DB2-BD59-A6C34878D82A}">
                    <a16:rowId xmlns:a16="http://schemas.microsoft.com/office/drawing/2014/main" val="867515661"/>
                  </a:ext>
                </a:extLst>
              </a:tr>
              <a:tr h="370840">
                <a:tc>
                  <a:txBody>
                    <a:bodyPr/>
                    <a:lstStyle/>
                    <a:p>
                      <a:r>
                        <a:rPr lang="en-US" dirty="0"/>
                        <a:t>Symbol</a:t>
                      </a:r>
                    </a:p>
                  </a:txBody>
                  <a:tcPr/>
                </a:tc>
                <a:tc>
                  <a:txBody>
                    <a:bodyPr/>
                    <a:lstStyle/>
                    <a:p>
                      <a:r>
                        <a:rPr lang="en-US" sz="1800" b="0" i="0" kern="1200" dirty="0">
                          <a:solidFill>
                            <a:schemeClr val="dk1"/>
                          </a:solidFill>
                          <a:effectLst/>
                          <a:latin typeface="+mn-lt"/>
                          <a:ea typeface="+mn-ea"/>
                          <a:cs typeface="+mn-cs"/>
                        </a:rPr>
                        <a:t>It is generally used for languages that use a specific type.</a:t>
                      </a:r>
                      <a:endParaRPr lang="en-US" dirty="0"/>
                    </a:p>
                  </a:txBody>
                  <a:tcPr/>
                </a:tc>
                <a:extLst>
                  <a:ext uri="{0D108BD9-81ED-4DB2-BD59-A6C34878D82A}">
                    <a16:rowId xmlns:a16="http://schemas.microsoft.com/office/drawing/2014/main" val="1847527400"/>
                  </a:ext>
                </a:extLst>
              </a:tr>
              <a:tr h="370840">
                <a:tc>
                  <a:txBody>
                    <a:bodyPr/>
                    <a:lstStyle/>
                    <a:p>
                      <a:r>
                        <a:rPr lang="en-US" dirty="0"/>
                        <a:t>Date</a:t>
                      </a:r>
                    </a:p>
                  </a:txBody>
                  <a:tcPr/>
                </a:tc>
                <a:tc>
                  <a:txBody>
                    <a:bodyPr/>
                    <a:lstStyle/>
                    <a:p>
                      <a:r>
                        <a:rPr lang="en-US" sz="1800" b="0" i="0" kern="1200" dirty="0">
                          <a:solidFill>
                            <a:schemeClr val="dk1"/>
                          </a:solidFill>
                          <a:effectLst/>
                          <a:latin typeface="+mn-lt"/>
                          <a:ea typeface="+mn-ea"/>
                          <a:cs typeface="+mn-cs"/>
                        </a:rPr>
                        <a:t>This datatype stores the current date or time in </a:t>
                      </a:r>
                      <a:r>
                        <a:rPr lang="en-US" sz="1800" b="0" i="0" kern="1200" dirty="0" err="1">
                          <a:solidFill>
                            <a:schemeClr val="dk1"/>
                          </a:solidFill>
                          <a:effectLst/>
                          <a:latin typeface="+mn-lt"/>
                          <a:ea typeface="+mn-ea"/>
                          <a:cs typeface="+mn-cs"/>
                        </a:rPr>
                        <a:t>unix</a:t>
                      </a:r>
                      <a:r>
                        <a:rPr lang="en-US" sz="1800" b="0" i="0" kern="1200" dirty="0">
                          <a:solidFill>
                            <a:schemeClr val="dk1"/>
                          </a:solidFill>
                          <a:effectLst/>
                          <a:latin typeface="+mn-lt"/>
                          <a:ea typeface="+mn-ea"/>
                          <a:cs typeface="+mn-cs"/>
                        </a:rPr>
                        <a:t> time format. It makes you possible to specify your own date time by creating object of date and pass the value of date, month, year into it.</a:t>
                      </a:r>
                      <a:endParaRPr lang="en-US" dirty="0"/>
                    </a:p>
                  </a:txBody>
                  <a:tcPr/>
                </a:tc>
                <a:extLst>
                  <a:ext uri="{0D108BD9-81ED-4DB2-BD59-A6C34878D82A}">
                    <a16:rowId xmlns:a16="http://schemas.microsoft.com/office/drawing/2014/main" val="745463008"/>
                  </a:ext>
                </a:extLst>
              </a:tr>
            </a:tbl>
          </a:graphicData>
        </a:graphic>
      </p:graphicFrame>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21479"/>
            <a:ext cx="11698357" cy="827571"/>
          </a:xfrm>
        </p:spPr>
        <p:txBody>
          <a:bodyPr>
            <a:normAutofit/>
          </a:bodyPr>
          <a:lstStyle/>
          <a:p>
            <a:r>
              <a:rPr lang="en-US" b="1" dirty="0">
                <a:solidFill>
                  <a:srgbClr val="002060"/>
                </a:solidFill>
                <a:latin typeface="Trebuchet MS" panose="020B0603020202020204" pitchFamily="34" charset="0"/>
              </a:rPr>
              <a:t>Data Modeling in Mongo DB</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In MongoDB, data has a flexible schema. </a:t>
            </a:r>
          </a:p>
          <a:p>
            <a:pPr>
              <a:buFont typeface="Wingdings" panose="05000000000000000000" pitchFamily="2" charset="2"/>
              <a:buChar char="ü"/>
            </a:pPr>
            <a:r>
              <a:rPr lang="en-US" sz="1800" dirty="0">
                <a:solidFill>
                  <a:srgbClr val="002060"/>
                </a:solidFill>
                <a:latin typeface="Trebuchet MS" panose="020B0603020202020204" pitchFamily="34" charset="0"/>
              </a:rPr>
              <a:t>It is totally different from SQL database where you had to determine and declare a table's schema before inserting data. </a:t>
            </a:r>
          </a:p>
          <a:p>
            <a:pPr>
              <a:buFont typeface="Wingdings" panose="05000000000000000000" pitchFamily="2" charset="2"/>
              <a:buChar char="ü"/>
            </a:pPr>
            <a:r>
              <a:rPr lang="en-US" sz="1800" dirty="0">
                <a:solidFill>
                  <a:srgbClr val="002060"/>
                </a:solidFill>
                <a:latin typeface="Trebuchet MS" panose="020B0603020202020204" pitchFamily="34" charset="0"/>
              </a:rPr>
              <a:t>MongoDB collections do not enforce document structure.</a:t>
            </a:r>
          </a:p>
          <a:p>
            <a:pPr>
              <a:buFont typeface="Wingdings" panose="05000000000000000000" pitchFamily="2" charset="2"/>
              <a:buChar char="ü"/>
            </a:pPr>
            <a:r>
              <a:rPr lang="en-US" sz="1800" dirty="0">
                <a:solidFill>
                  <a:srgbClr val="002060"/>
                </a:solidFill>
                <a:latin typeface="Trebuchet MS" panose="020B0603020202020204" pitchFamily="34" charset="0"/>
              </a:rPr>
              <a:t>The main challenge in data modeling is balancing the need of the application, the performance characteristics of the database engine, and the data retrieval patterns.</a:t>
            </a: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73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200991"/>
            <a:ext cx="11698357" cy="827571"/>
          </a:xfrm>
        </p:spPr>
        <p:txBody>
          <a:bodyPr>
            <a:normAutofit/>
          </a:bodyPr>
          <a:lstStyle/>
          <a:p>
            <a:r>
              <a:rPr lang="en-US" b="1" dirty="0">
                <a:solidFill>
                  <a:srgbClr val="002060"/>
                </a:solidFill>
                <a:latin typeface="Trebuchet MS" panose="020B0603020202020204" pitchFamily="34" charset="0"/>
              </a:rPr>
              <a:t>Consider the following things</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normAutofit/>
          </a:bodyPr>
          <a:lstStyle/>
          <a:p>
            <a:pPr marL="0" indent="0">
              <a:buNone/>
            </a:pPr>
            <a:r>
              <a:rPr lang="en-US" sz="1800" dirty="0">
                <a:solidFill>
                  <a:srgbClr val="002060"/>
                </a:solidFill>
                <a:latin typeface="Trebuchet MS" panose="020B0603020202020204" pitchFamily="34" charset="0"/>
              </a:rPr>
              <a:t>while designing the schema in MongoDB:</a:t>
            </a:r>
          </a:p>
          <a:p>
            <a:pPr>
              <a:buFont typeface="Wingdings" panose="05000000000000000000" pitchFamily="2" charset="2"/>
              <a:buChar char="ü"/>
            </a:pPr>
            <a:r>
              <a:rPr lang="en-US" sz="1800" dirty="0">
                <a:solidFill>
                  <a:srgbClr val="002060"/>
                </a:solidFill>
                <a:latin typeface="Trebuchet MS" panose="020B0603020202020204" pitchFamily="34" charset="0"/>
              </a:rPr>
              <a:t>Always design schema according to user requirements.</a:t>
            </a:r>
          </a:p>
          <a:p>
            <a:pPr>
              <a:buFont typeface="Wingdings" panose="05000000000000000000" pitchFamily="2" charset="2"/>
              <a:buChar char="ü"/>
            </a:pPr>
            <a:r>
              <a:rPr lang="en-US" sz="1800" dirty="0">
                <a:solidFill>
                  <a:srgbClr val="002060"/>
                </a:solidFill>
                <a:latin typeface="Trebuchet MS" panose="020B0603020202020204" pitchFamily="34" charset="0"/>
              </a:rPr>
              <a:t>Do join on write operations not on read operations.</a:t>
            </a:r>
          </a:p>
          <a:p>
            <a:pPr>
              <a:buFont typeface="Wingdings" panose="05000000000000000000" pitchFamily="2" charset="2"/>
              <a:buChar char="ü"/>
            </a:pPr>
            <a:r>
              <a:rPr lang="en-US" sz="1800" dirty="0">
                <a:solidFill>
                  <a:srgbClr val="002060"/>
                </a:solidFill>
                <a:latin typeface="Trebuchet MS" panose="020B0603020202020204" pitchFamily="34" charset="0"/>
              </a:rPr>
              <a:t>Objects which you want to use together, should be combined into one document. Otherwise they should be separated (make sure that there should not be need of joins).</a:t>
            </a:r>
          </a:p>
          <a:p>
            <a:pPr>
              <a:buFont typeface="Wingdings" panose="05000000000000000000" pitchFamily="2" charset="2"/>
              <a:buChar char="ü"/>
            </a:pPr>
            <a:r>
              <a:rPr lang="en-US" sz="1800" dirty="0">
                <a:solidFill>
                  <a:srgbClr val="002060"/>
                </a:solidFill>
                <a:latin typeface="Trebuchet MS" panose="020B0603020202020204" pitchFamily="34" charset="0"/>
              </a:rPr>
              <a:t>Optimize your schema for more frequent use cases.</a:t>
            </a:r>
          </a:p>
          <a:p>
            <a:pPr>
              <a:buFont typeface="Wingdings" panose="05000000000000000000" pitchFamily="2" charset="2"/>
              <a:buChar char="ü"/>
            </a:pPr>
            <a:r>
              <a:rPr lang="en-US" sz="1800" dirty="0">
                <a:solidFill>
                  <a:srgbClr val="002060"/>
                </a:solidFill>
                <a:latin typeface="Trebuchet MS" panose="020B0603020202020204" pitchFamily="34" charset="0"/>
              </a:rPr>
              <a:t>Do complex aggregation in the schema.</a:t>
            </a:r>
          </a:p>
          <a:p>
            <a:pPr>
              <a:buFont typeface="Wingdings" panose="05000000000000000000" pitchFamily="2" charset="2"/>
              <a:buChar char="ü"/>
            </a:pPr>
            <a:r>
              <a:rPr lang="en-US" sz="1800" dirty="0">
                <a:solidFill>
                  <a:srgbClr val="002060"/>
                </a:solidFill>
                <a:latin typeface="Trebuchet MS" panose="020B0603020202020204" pitchFamily="34" charset="0"/>
              </a:rPr>
              <a:t>You should duplicate the data but in a limit, because disc space is cheaper than compute time.</a:t>
            </a:r>
          </a:p>
          <a:p>
            <a:pPr marL="0" indent="0">
              <a:buNone/>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6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147983"/>
            <a:ext cx="11698357" cy="827571"/>
          </a:xfrm>
        </p:spPr>
        <p:txBody>
          <a:bodyPr>
            <a:normAutofit/>
          </a:bodyPr>
          <a:lstStyle/>
          <a:p>
            <a:r>
              <a:rPr lang="en-US" b="1" dirty="0">
                <a:solidFill>
                  <a:srgbClr val="002060"/>
                </a:solidFill>
                <a:latin typeface="Trebuchet MS" panose="020B0603020202020204" pitchFamily="34" charset="0"/>
              </a:rPr>
              <a:t>MongoDB Create Database</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MongoDB do not provide any command to create database.</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MongoDB you don't need to create a database manually because MongoDB will create it automatically when you save the value into the defined collection at first time.</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You also don't need to mention what you want to create, it will be automatically created at the time you save the value into the defined collection.</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Here one thing is very remarkable that you can create collection manually by "</a:t>
            </a:r>
            <a:r>
              <a:rPr lang="en-US" sz="1800" dirty="0" err="1">
                <a:solidFill>
                  <a:srgbClr val="002060"/>
                </a:solidFill>
                <a:latin typeface="Trebuchet MS" panose="020B0603020202020204" pitchFamily="34" charset="0"/>
              </a:rPr>
              <a:t>db.createCollection</a:t>
            </a:r>
            <a:r>
              <a:rPr lang="en-US" sz="1800" dirty="0">
                <a:solidFill>
                  <a:srgbClr val="002060"/>
                </a:solidFill>
                <a:latin typeface="Trebuchet MS" panose="020B0603020202020204" pitchFamily="34" charset="0"/>
              </a:rPr>
              <a:t>()" but not the database.</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11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AD85-53DA-4D9F-A99B-240C540B7266}"/>
              </a:ext>
            </a:extLst>
          </p:cNvPr>
          <p:cNvSpPr>
            <a:spLocks noGrp="1"/>
          </p:cNvSpPr>
          <p:nvPr>
            <p:ph type="title"/>
          </p:nvPr>
        </p:nvSpPr>
        <p:spPr>
          <a:xfrm>
            <a:off x="228599" y="68471"/>
            <a:ext cx="11698357" cy="827571"/>
          </a:xfrm>
        </p:spPr>
        <p:txBody>
          <a:bodyPr>
            <a:normAutofit/>
          </a:bodyPr>
          <a:lstStyle/>
          <a:p>
            <a:r>
              <a:rPr lang="en-US" b="1" dirty="0">
                <a:solidFill>
                  <a:srgbClr val="002060"/>
                </a:solidFill>
                <a:latin typeface="Trebuchet MS" panose="020B0603020202020204" pitchFamily="34" charset="0"/>
              </a:rPr>
              <a:t>How and when to create database</a:t>
            </a:r>
          </a:p>
        </p:txBody>
      </p:sp>
      <p:sp>
        <p:nvSpPr>
          <p:cNvPr id="3" name="Content Placeholder 2">
            <a:extLst>
              <a:ext uri="{FF2B5EF4-FFF2-40B4-BE49-F238E27FC236}">
                <a16:creationId xmlns:a16="http://schemas.microsoft.com/office/drawing/2014/main" id="{397E414C-CDE0-46A3-8166-60BCB048EE24}"/>
              </a:ext>
            </a:extLst>
          </p:cNvPr>
          <p:cNvSpPr>
            <a:spLocks noGrp="1"/>
          </p:cNvSpPr>
          <p:nvPr>
            <p:ph idx="1"/>
          </p:nvPr>
        </p:nvSpPr>
        <p:spPr>
          <a:xfrm>
            <a:off x="228599" y="1258957"/>
            <a:ext cx="11698357" cy="5331792"/>
          </a:xfrm>
        </p:spPr>
        <p:txBody>
          <a:bodyPr>
            <a:normAutofit/>
          </a:bodyPr>
          <a:lstStyle/>
          <a:p>
            <a:pPr marL="0" indent="0">
              <a:buNone/>
            </a:pPr>
            <a:r>
              <a:rPr lang="en-US" sz="1800" dirty="0">
                <a:solidFill>
                  <a:srgbClr val="002060"/>
                </a:solidFill>
                <a:latin typeface="Trebuchet MS" panose="020B0603020202020204" pitchFamily="34" charset="0"/>
              </a:rPr>
              <a:t>If there is no existing database, the following command is used to create a new database.</a:t>
            </a:r>
          </a:p>
          <a:p>
            <a:pPr marL="0" indent="0">
              <a:buNone/>
            </a:pPr>
            <a:endParaRPr lang="en-US" sz="1800" dirty="0">
              <a:solidFill>
                <a:srgbClr val="002060"/>
              </a:solidFill>
              <a:latin typeface="Trebuchet MS" panose="020B0603020202020204" pitchFamily="34" charset="0"/>
            </a:endParaRPr>
          </a:p>
          <a:p>
            <a:pPr marL="0" indent="0">
              <a:buNone/>
            </a:pPr>
            <a:r>
              <a:rPr lang="en-US" sz="1800" dirty="0">
                <a:solidFill>
                  <a:srgbClr val="002060"/>
                </a:solidFill>
                <a:latin typeface="Trebuchet MS" panose="020B0603020202020204" pitchFamily="34" charset="0"/>
              </a:rPr>
              <a:t>Syntax:</a:t>
            </a:r>
          </a:p>
          <a:p>
            <a:pPr marL="0" indent="0">
              <a:buNone/>
            </a:pPr>
            <a:r>
              <a:rPr lang="en-US" sz="1800" dirty="0">
                <a:solidFill>
                  <a:srgbClr val="002060"/>
                </a:solidFill>
                <a:latin typeface="Trebuchet MS" panose="020B0603020202020204" pitchFamily="34" charset="0"/>
              </a:rPr>
              <a:t>	use DATABASE_NAME  </a:t>
            </a:r>
          </a:p>
          <a:p>
            <a:pPr marL="0" indent="0">
              <a:buNone/>
            </a:pPr>
            <a:endParaRPr lang="en-US" sz="1800" dirty="0">
              <a:solidFill>
                <a:srgbClr val="002060"/>
              </a:solidFill>
              <a:latin typeface="Trebuchet MS" panose="020B0603020202020204" pitchFamily="34" charset="0"/>
            </a:endParaRPr>
          </a:p>
          <a:p>
            <a:pPr marL="0" indent="0">
              <a:buNone/>
            </a:pPr>
            <a:r>
              <a:rPr lang="en-US" sz="1800" dirty="0">
                <a:solidFill>
                  <a:srgbClr val="002060"/>
                </a:solidFill>
                <a:latin typeface="Trebuchet MS" panose="020B0603020202020204" pitchFamily="34" charset="0"/>
              </a:rPr>
              <a:t>If the database already exists, it will return the existing database</a:t>
            </a:r>
          </a:p>
        </p:txBody>
      </p:sp>
      <p:pic>
        <p:nvPicPr>
          <p:cNvPr id="4" name="Picture 7">
            <a:extLst>
              <a:ext uri="{FF2B5EF4-FFF2-40B4-BE49-F238E27FC236}">
                <a16:creationId xmlns:a16="http://schemas.microsoft.com/office/drawing/2014/main" id="{774DF9E4-0D9A-48D8-A414-F087D2D5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668000" y="204788"/>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967A8DD-2816-4DF2-8D59-BF3C8EA27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02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1815</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inter-regular</vt:lpstr>
      <vt:lpstr>Times New Roman</vt:lpstr>
      <vt:lpstr>Trebuchet MS</vt:lpstr>
      <vt:lpstr>Wingdings</vt:lpstr>
      <vt:lpstr>Office Theme</vt:lpstr>
      <vt:lpstr>NoSQL</vt:lpstr>
      <vt:lpstr>What is Mongo Db</vt:lpstr>
      <vt:lpstr>Advantages of MongoDB :</vt:lpstr>
      <vt:lpstr>Where we use this MongoDB</vt:lpstr>
      <vt:lpstr>Mongo Db Data Types</vt:lpstr>
      <vt:lpstr>Data Modeling in Mongo DB</vt:lpstr>
      <vt:lpstr>Consider the following things</vt:lpstr>
      <vt:lpstr>MongoDB Create Database</vt:lpstr>
      <vt:lpstr>How and when to create database</vt:lpstr>
      <vt:lpstr>Commands:</vt:lpstr>
      <vt:lpstr>Delete DB </vt:lpstr>
      <vt:lpstr>MongoDB Create Collection</vt:lpstr>
      <vt:lpstr>Options Used </vt:lpstr>
      <vt:lpstr>MongoDB Drop collection</vt:lpstr>
      <vt:lpstr>MongoDB insert</vt:lpstr>
      <vt:lpstr>MongoDB insert multiple documents</vt:lpstr>
      <vt:lpstr>Insert multiple documents with Bulk</vt:lpstr>
      <vt:lpstr>Execute the bulk operation</vt:lpstr>
      <vt:lpstr>What is Mongo Db</vt:lpstr>
      <vt:lpstr>What is Mongo Db</vt:lpstr>
      <vt:lpstr>What is Mongo Db</vt:lpstr>
      <vt:lpstr>What is Mongo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Vinoth Kumar</dc:creator>
  <cp:lastModifiedBy>Vinoth Kumar</cp:lastModifiedBy>
  <cp:revision>71</cp:revision>
  <dcterms:created xsi:type="dcterms:W3CDTF">2022-12-05T08:54:13Z</dcterms:created>
  <dcterms:modified xsi:type="dcterms:W3CDTF">2022-12-05T12:02:15Z</dcterms:modified>
</cp:coreProperties>
</file>