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2"/>
  </p:notesMasterIdLst>
  <p:sldIdLst>
    <p:sldId id="256" r:id="rId5"/>
    <p:sldId id="2146847054" r:id="rId6"/>
    <p:sldId id="262" r:id="rId7"/>
    <p:sldId id="263" r:id="rId8"/>
    <p:sldId id="2146847057" r:id="rId9"/>
    <p:sldId id="2146847058" r:id="rId10"/>
    <p:sldId id="265" r:id="rId11"/>
    <p:sldId id="266" r:id="rId12"/>
    <p:sldId id="2146847059" r:id="rId13"/>
    <p:sldId id="2146847062" r:id="rId14"/>
    <p:sldId id="267" r:id="rId15"/>
    <p:sldId id="2146847063" r:id="rId16"/>
    <p:sldId id="2146847064" r:id="rId17"/>
    <p:sldId id="268" r:id="rId18"/>
    <p:sldId id="2146847055" r:id="rId19"/>
    <p:sldId id="269" r:id="rId20"/>
    <p:sldId id="25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38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4/4/2024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4/4/2024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4/4/2024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GsfT2sv_zCo?si=FHM-GMeTSb01x3sk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TITLE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22925" y="4649118"/>
            <a:ext cx="7980183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Vinoth.M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[2021301047] – Alagappa College of Technology,</a:t>
            </a:r>
          </a:p>
          <a:p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B.Tech.Ceramic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Technology.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67534"/>
            <a:ext cx="11029616" cy="467332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b="0" i="0" dirty="0">
                <a:effectLst/>
                <a:latin typeface="Söhne Mono"/>
              </a:rPr>
              <a:t>Data Preparation and Preprocessing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b="0" i="0" dirty="0">
                <a:effectLst/>
                <a:latin typeface="Söhne Mono"/>
              </a:rPr>
              <a:t>Feature Engineering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b="0" i="0" dirty="0">
                <a:effectLst/>
                <a:latin typeface="Söhne Mono"/>
              </a:rPr>
              <a:t>Exploratory Data Analysis (EDA)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b="0" i="0" dirty="0">
                <a:effectLst/>
                <a:latin typeface="Söhne Mono"/>
              </a:rPr>
              <a:t>Model Development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b="0" i="0" dirty="0">
                <a:effectLst/>
                <a:latin typeface="Söhne Mono"/>
              </a:rPr>
              <a:t>Model Evaluation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b="0" i="0" dirty="0">
                <a:effectLst/>
                <a:latin typeface="Söhne Mono"/>
              </a:rPr>
              <a:t>Deployment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b="0" i="0" dirty="0">
                <a:effectLst/>
                <a:latin typeface="Söhne Mono"/>
              </a:rPr>
              <a:t>Choose Deployment Platform 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b="0" i="0" dirty="0">
                <a:effectLst/>
                <a:latin typeface="Söhne Mono"/>
              </a:rPr>
              <a:t>Implement Models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b="0" i="0" dirty="0">
                <a:effectLst/>
                <a:latin typeface="Söhne Mono"/>
              </a:rPr>
              <a:t>Develop User Interface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b="0" i="0" dirty="0">
                <a:effectLst/>
                <a:latin typeface="Söhne Mono"/>
              </a:rPr>
              <a:t>Testing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b="0" i="0" dirty="0">
                <a:effectLst/>
                <a:latin typeface="Söhne Mono"/>
              </a:rPr>
              <a:t>Monitoring and Maintenance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606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:blinds dir="vert"/>
      </p:transition>
    </mc:Choice>
    <mc:Fallback xmlns="">
      <p:transition spd="slow" advTm="3000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3E8D2C8-64BE-6084-9387-E548C87E73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3427" y="1588621"/>
            <a:ext cx="7789333" cy="4673600"/>
          </a:xfr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3C5A90E-42FA-EA41-E6A4-0A08E42380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8957" y="1633444"/>
            <a:ext cx="7789333" cy="4673600"/>
          </a:xfrm>
        </p:spPr>
      </p:pic>
    </p:spTree>
    <p:extLst>
      <p:ext uri="{BB962C8B-B14F-4D97-AF65-F5344CB8AC3E}">
        <p14:creationId xmlns:p14="http://schemas.microsoft.com/office/powerpoint/2010/main" val="763318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40F852E-0AA5-6999-3A04-F2E4791ACE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3427" y="1482244"/>
            <a:ext cx="7789333" cy="4673600"/>
          </a:xfrm>
        </p:spPr>
      </p:pic>
    </p:spTree>
    <p:extLst>
      <p:ext uri="{BB962C8B-B14F-4D97-AF65-F5344CB8AC3E}">
        <p14:creationId xmlns:p14="http://schemas.microsoft.com/office/powerpoint/2010/main" val="179755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D0D0D"/>
                </a:solidFill>
                <a:latin typeface="Söhne"/>
              </a:rPr>
              <a:t>T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he analysis of the hotel booking dataset has provided valuable insights into various aspects of hotel bookings.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Through exploration and analysis, we have determined the optimal time of year to book a hotel room, identified the factors influencing the best daily rate based on the length of stay, and developed predictive models to forecast the likelihood of a hotel receiving special requests.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By examining factors such as booking patterns, length of stay, and guest demographics, we have uncovered important trends that govern booking decisions.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These insights can empower hotel management to make informed decisions regarding pricing strategies, marketing campaigns, and service offerings, ultimately enhancing customer satisfaction and maximizing revenue.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Additionally, this analysis underscores the importance of data-driven approaches in the hospitality industry and highlights the potential of leveraging data to optimize hotel operations and improve overall performance.</a:t>
            </a:r>
            <a:endParaRPr lang="en-IN" sz="2000" dirty="0"/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D3817C-F6AD-66BE-E733-74675B516FC1}"/>
              </a:ext>
            </a:extLst>
          </p:cNvPr>
          <p:cNvSpPr txBox="1"/>
          <p:nvPr/>
        </p:nvSpPr>
        <p:spPr>
          <a:xfrm>
            <a:off x="535670" y="1832322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 Mono"/>
              </a:rPr>
              <a:t>Enhanced Predictive </a:t>
            </a:r>
            <a:r>
              <a:rPr lang="en-IN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 Mono"/>
              </a:rPr>
              <a:t>Modeling</a:t>
            </a:r>
            <a:endParaRPr lang="en-IN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Söhne Mon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 Mono"/>
              </a:rPr>
              <a:t>Dynamic Pricing Strategies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 Mono"/>
              </a:rPr>
              <a:t>Personalized Recommendations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  <a:latin typeface="Söhne Mon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 Mono"/>
              </a:rPr>
              <a:t>Demand Forecasting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 Mono"/>
              </a:rPr>
              <a:t>Customer Segmentation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  <a:latin typeface="Söhne Mon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 Mono"/>
              </a:rPr>
              <a:t>Operational Efficiency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 Mono"/>
              </a:rPr>
              <a:t>Integration with External Data Sources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  <a:latin typeface="Söhne Mono"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400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https://youtu.be/GsfT2sv_zCo?si=FHM-GMeTSb01x3sk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764" y="2766218"/>
            <a:ext cx="9298744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305435" indent="-305435"/>
            <a:r>
              <a:rPr lang="en-US" dirty="0"/>
              <a:t>Have you ever wondered when the best time of year to book a hotel room is? Or the optimal length of stay in order to get the best daily rate? What if you wanted to predict whether or not a hotel was likely to receive a disproportionately high number of special requests? 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All personally identifying information has been removed from the data. Explore and </a:t>
            </a:r>
            <a:r>
              <a:rPr lang="en-US" dirty="0" err="1"/>
              <a:t>analyse</a:t>
            </a:r>
            <a:r>
              <a:rPr lang="en-US" dirty="0"/>
              <a:t> the data to discover important factors that govern the bookings.</a:t>
            </a:r>
            <a:endParaRPr lang="en-IN" dirty="0"/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F6E48D-A44F-C003-8FD5-2552301CDE89}"/>
              </a:ext>
            </a:extLst>
          </p:cNvPr>
          <p:cNvSpPr txBox="1"/>
          <p:nvPr/>
        </p:nvSpPr>
        <p:spPr>
          <a:xfrm>
            <a:off x="441670" y="1354530"/>
            <a:ext cx="10767103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import pandas as pd</a:t>
            </a:r>
          </a:p>
          <a:p>
            <a:r>
              <a:rPr lang="en-IN" dirty="0"/>
              <a:t>import </a:t>
            </a:r>
            <a:r>
              <a:rPr lang="en-IN" dirty="0" err="1"/>
              <a:t>matplotlib.pyplot</a:t>
            </a:r>
            <a:r>
              <a:rPr lang="en-IN" dirty="0"/>
              <a:t> as </a:t>
            </a:r>
            <a:r>
              <a:rPr lang="en-IN" dirty="0" err="1"/>
              <a:t>plt</a:t>
            </a:r>
            <a:endParaRPr lang="en-IN" dirty="0"/>
          </a:p>
          <a:p>
            <a:r>
              <a:rPr lang="en-IN" dirty="0"/>
              <a:t>import seaborn as </a:t>
            </a:r>
            <a:r>
              <a:rPr lang="en-IN" dirty="0" err="1"/>
              <a:t>sns</a:t>
            </a:r>
            <a:endParaRPr lang="en-IN" dirty="0"/>
          </a:p>
          <a:p>
            <a:endParaRPr lang="en-IN" dirty="0"/>
          </a:p>
          <a:p>
            <a:r>
              <a:rPr lang="en-IN" dirty="0"/>
              <a:t># Step 1: Read Data from Excel File</a:t>
            </a:r>
          </a:p>
          <a:p>
            <a:r>
              <a:rPr lang="en-IN" dirty="0" err="1"/>
              <a:t>df</a:t>
            </a:r>
            <a:r>
              <a:rPr lang="en-IN" dirty="0"/>
              <a:t> = </a:t>
            </a:r>
            <a:r>
              <a:rPr lang="en-IN" dirty="0" err="1"/>
              <a:t>pd.read_excel</a:t>
            </a:r>
            <a:r>
              <a:rPr lang="en-IN" dirty="0"/>
              <a:t>('hotel_booking_data.xlsx')</a:t>
            </a:r>
          </a:p>
          <a:p>
            <a:endParaRPr lang="en-IN" dirty="0"/>
          </a:p>
          <a:p>
            <a:r>
              <a:rPr lang="en-IN" dirty="0"/>
              <a:t># </a:t>
            </a:r>
            <a:r>
              <a:rPr lang="en-IN" dirty="0" err="1"/>
              <a:t>Analyze</a:t>
            </a:r>
            <a:r>
              <a:rPr lang="en-IN" dirty="0"/>
              <a:t> booking trends over months</a:t>
            </a:r>
          </a:p>
          <a:p>
            <a:r>
              <a:rPr lang="en-IN" dirty="0" err="1"/>
              <a:t>plt.figure</a:t>
            </a:r>
            <a:r>
              <a:rPr lang="en-IN" dirty="0"/>
              <a:t>(</a:t>
            </a:r>
            <a:r>
              <a:rPr lang="en-IN" dirty="0" err="1"/>
              <a:t>figsize</a:t>
            </a:r>
            <a:r>
              <a:rPr lang="en-IN" dirty="0"/>
              <a:t>=(10, 6))</a:t>
            </a:r>
          </a:p>
          <a:p>
            <a:r>
              <a:rPr lang="en-IN" dirty="0" err="1"/>
              <a:t>sns.countplot</a:t>
            </a:r>
            <a:r>
              <a:rPr lang="en-IN" dirty="0"/>
              <a:t>(x='</a:t>
            </a:r>
            <a:r>
              <a:rPr lang="en-IN" dirty="0" err="1"/>
              <a:t>arrival_date_month</a:t>
            </a:r>
            <a:r>
              <a:rPr lang="en-IN" dirty="0"/>
              <a:t>', data=</a:t>
            </a:r>
            <a:r>
              <a:rPr lang="en-IN" dirty="0" err="1"/>
              <a:t>df</a:t>
            </a:r>
            <a:r>
              <a:rPr lang="en-IN" dirty="0"/>
              <a:t>, order=['January', 'February', 'March', 'April', 'May', 'June', 'July', 'August', 'September', 'October', 'November', 'December'])</a:t>
            </a:r>
          </a:p>
          <a:p>
            <a:r>
              <a:rPr lang="en-IN" dirty="0" err="1"/>
              <a:t>plt.title</a:t>
            </a:r>
            <a:r>
              <a:rPr lang="en-IN" dirty="0"/>
              <a:t>('Monthly Booking Trends')</a:t>
            </a:r>
          </a:p>
          <a:p>
            <a:r>
              <a:rPr lang="en-IN" dirty="0" err="1"/>
              <a:t>plt.xlabel</a:t>
            </a:r>
            <a:r>
              <a:rPr lang="en-IN" dirty="0"/>
              <a:t>('Month')</a:t>
            </a:r>
          </a:p>
          <a:p>
            <a:r>
              <a:rPr lang="en-IN" dirty="0" err="1"/>
              <a:t>plt.ylabel</a:t>
            </a:r>
            <a:r>
              <a:rPr lang="en-IN" dirty="0"/>
              <a:t>('Number of Bookings')</a:t>
            </a:r>
          </a:p>
          <a:p>
            <a:r>
              <a:rPr lang="en-IN" dirty="0" err="1"/>
              <a:t>plt.xticks</a:t>
            </a:r>
            <a:r>
              <a:rPr lang="en-IN" dirty="0"/>
              <a:t>(rotation=45)</a:t>
            </a:r>
          </a:p>
          <a:p>
            <a:r>
              <a:rPr lang="en-IN" dirty="0" err="1"/>
              <a:t>plt.tight_layout</a:t>
            </a:r>
            <a:r>
              <a:rPr lang="en-IN" dirty="0"/>
              <a:t>()</a:t>
            </a:r>
          </a:p>
          <a:p>
            <a:r>
              <a:rPr lang="en-IN" dirty="0" err="1"/>
              <a:t>plt.show</a:t>
            </a:r>
            <a:r>
              <a:rPr lang="en-IN" dirty="0"/>
              <a:t>()gt33w3w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334757-85A6-8D16-2102-8A5879C2B656}"/>
              </a:ext>
            </a:extLst>
          </p:cNvPr>
          <p:cNvSpPr txBox="1"/>
          <p:nvPr/>
        </p:nvSpPr>
        <p:spPr>
          <a:xfrm>
            <a:off x="439016" y="473041"/>
            <a:ext cx="60942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IN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6CB3FE-FAD9-EAB7-87F1-5A321B64803E}"/>
              </a:ext>
            </a:extLst>
          </p:cNvPr>
          <p:cNvSpPr txBox="1"/>
          <p:nvPr/>
        </p:nvSpPr>
        <p:spPr>
          <a:xfrm>
            <a:off x="439016" y="1180927"/>
            <a:ext cx="10720819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# </a:t>
            </a:r>
            <a:r>
              <a:rPr lang="en-IN" dirty="0" err="1"/>
              <a:t>Analyze</a:t>
            </a:r>
            <a:r>
              <a:rPr lang="en-IN" dirty="0"/>
              <a:t> average daily rate (ADR) over months</a:t>
            </a:r>
          </a:p>
          <a:p>
            <a:r>
              <a:rPr lang="en-IN" dirty="0" err="1"/>
              <a:t>plt.figure</a:t>
            </a:r>
            <a:r>
              <a:rPr lang="en-IN" dirty="0"/>
              <a:t>(</a:t>
            </a:r>
            <a:r>
              <a:rPr lang="en-IN" dirty="0" err="1"/>
              <a:t>figsize</a:t>
            </a:r>
            <a:r>
              <a:rPr lang="en-IN" dirty="0"/>
              <a:t>=(10, 6))</a:t>
            </a:r>
          </a:p>
          <a:p>
            <a:r>
              <a:rPr lang="en-IN" dirty="0" err="1"/>
              <a:t>sns.barplot</a:t>
            </a:r>
            <a:r>
              <a:rPr lang="en-IN" dirty="0"/>
              <a:t>(x='</a:t>
            </a:r>
            <a:r>
              <a:rPr lang="en-IN" dirty="0" err="1"/>
              <a:t>arrival_date_month</a:t>
            </a:r>
            <a:r>
              <a:rPr lang="en-IN" dirty="0"/>
              <a:t>', y='</a:t>
            </a:r>
            <a:r>
              <a:rPr lang="en-IN" dirty="0" err="1"/>
              <a:t>adr</a:t>
            </a:r>
            <a:r>
              <a:rPr lang="en-IN" dirty="0"/>
              <a:t>', data=</a:t>
            </a:r>
            <a:r>
              <a:rPr lang="en-IN" dirty="0" err="1"/>
              <a:t>df</a:t>
            </a:r>
            <a:r>
              <a:rPr lang="en-IN" dirty="0"/>
              <a:t>, order=['January', 'February', 'March', 'April', 'May', 'June', 'July', 'August', 'September', 'October', 'November', 'December'])</a:t>
            </a:r>
          </a:p>
          <a:p>
            <a:r>
              <a:rPr lang="en-IN" dirty="0" err="1"/>
              <a:t>plt.title</a:t>
            </a:r>
            <a:r>
              <a:rPr lang="en-IN" dirty="0"/>
              <a:t>('Average Daily Rate (ADR) by Month')</a:t>
            </a:r>
          </a:p>
          <a:p>
            <a:r>
              <a:rPr lang="en-IN" dirty="0" err="1"/>
              <a:t>plt.xlabel</a:t>
            </a:r>
            <a:r>
              <a:rPr lang="en-IN" dirty="0"/>
              <a:t>('Month')</a:t>
            </a:r>
          </a:p>
          <a:p>
            <a:r>
              <a:rPr lang="en-IN" dirty="0" err="1"/>
              <a:t>plt.ylabel</a:t>
            </a:r>
            <a:r>
              <a:rPr lang="en-IN" dirty="0"/>
              <a:t>('ADR')</a:t>
            </a:r>
          </a:p>
          <a:p>
            <a:r>
              <a:rPr lang="en-IN" dirty="0" err="1"/>
              <a:t>plt.xticks</a:t>
            </a:r>
            <a:r>
              <a:rPr lang="en-IN" dirty="0"/>
              <a:t>(rotation=45)</a:t>
            </a:r>
          </a:p>
          <a:p>
            <a:r>
              <a:rPr lang="en-IN" dirty="0" err="1"/>
              <a:t>plt.tight_layout</a:t>
            </a:r>
            <a:r>
              <a:rPr lang="en-IN" dirty="0"/>
              <a:t>()</a:t>
            </a:r>
          </a:p>
          <a:p>
            <a:r>
              <a:rPr lang="en-IN" dirty="0" err="1"/>
              <a:t>plt.show</a:t>
            </a:r>
            <a:r>
              <a:rPr lang="en-IN" dirty="0"/>
              <a:t>()</a:t>
            </a:r>
          </a:p>
          <a:p>
            <a:endParaRPr lang="en-IN" dirty="0"/>
          </a:p>
          <a:p>
            <a:r>
              <a:rPr lang="en-IN" dirty="0"/>
              <a:t># </a:t>
            </a:r>
            <a:r>
              <a:rPr lang="en-IN" dirty="0" err="1"/>
              <a:t>Analyze</a:t>
            </a:r>
            <a:r>
              <a:rPr lang="en-IN" dirty="0"/>
              <a:t> distribution of booking lengths</a:t>
            </a:r>
          </a:p>
          <a:p>
            <a:r>
              <a:rPr lang="en-IN" dirty="0" err="1"/>
              <a:t>plt.figure</a:t>
            </a:r>
            <a:r>
              <a:rPr lang="en-IN" dirty="0"/>
              <a:t>(</a:t>
            </a:r>
            <a:r>
              <a:rPr lang="en-IN" dirty="0" err="1"/>
              <a:t>figsize</a:t>
            </a:r>
            <a:r>
              <a:rPr lang="en-IN" dirty="0"/>
              <a:t>=(10, 6))</a:t>
            </a:r>
          </a:p>
          <a:p>
            <a:r>
              <a:rPr lang="en-IN" dirty="0" err="1"/>
              <a:t>sns.histplot</a:t>
            </a:r>
            <a:r>
              <a:rPr lang="en-IN" dirty="0"/>
              <a:t>(</a:t>
            </a:r>
            <a:r>
              <a:rPr lang="en-IN" dirty="0" err="1"/>
              <a:t>df</a:t>
            </a:r>
            <a:r>
              <a:rPr lang="en-IN" dirty="0"/>
              <a:t>['</a:t>
            </a:r>
            <a:r>
              <a:rPr lang="en-IN" dirty="0" err="1"/>
              <a:t>stays_in_weekend_nights</a:t>
            </a:r>
            <a:r>
              <a:rPr lang="en-IN" dirty="0"/>
              <a:t>'] + </a:t>
            </a:r>
            <a:r>
              <a:rPr lang="en-IN" dirty="0" err="1"/>
              <a:t>df</a:t>
            </a:r>
            <a:r>
              <a:rPr lang="en-IN" dirty="0"/>
              <a:t>['</a:t>
            </a:r>
            <a:r>
              <a:rPr lang="en-IN" dirty="0" err="1"/>
              <a:t>stays_in_week_nights</a:t>
            </a:r>
            <a:r>
              <a:rPr lang="en-IN" dirty="0"/>
              <a:t>'], bins=30, </a:t>
            </a:r>
            <a:r>
              <a:rPr lang="en-IN" dirty="0" err="1"/>
              <a:t>kde</a:t>
            </a:r>
            <a:r>
              <a:rPr lang="en-IN" dirty="0"/>
              <a:t>=False)</a:t>
            </a:r>
          </a:p>
          <a:p>
            <a:r>
              <a:rPr lang="en-IN" dirty="0" err="1"/>
              <a:t>plt.title</a:t>
            </a:r>
            <a:r>
              <a:rPr lang="en-IN" dirty="0"/>
              <a:t>('Distribution of Booking Lengths')</a:t>
            </a:r>
          </a:p>
          <a:p>
            <a:r>
              <a:rPr lang="en-IN" dirty="0" err="1"/>
              <a:t>plt.xlabel</a:t>
            </a:r>
            <a:r>
              <a:rPr lang="en-IN" dirty="0"/>
              <a:t>('Length of Stay (Nights)')</a:t>
            </a:r>
          </a:p>
          <a:p>
            <a:r>
              <a:rPr lang="en-IN" dirty="0" err="1"/>
              <a:t>plt.ylabel</a:t>
            </a:r>
            <a:r>
              <a:rPr lang="en-IN" dirty="0"/>
              <a:t>('Frequency')</a:t>
            </a:r>
          </a:p>
          <a:p>
            <a:r>
              <a:rPr lang="en-IN" dirty="0" err="1"/>
              <a:t>plt.tight_layout</a:t>
            </a:r>
            <a:r>
              <a:rPr lang="en-IN" dirty="0"/>
              <a:t>()</a:t>
            </a:r>
          </a:p>
          <a:p>
            <a:r>
              <a:rPr lang="en-IN" dirty="0" err="1"/>
              <a:t>plt.show</a:t>
            </a:r>
            <a:r>
              <a:rPr lang="en-I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87115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:blinds dir="vert"/>
      </p:transition>
    </mc:Choice>
    <mc:Fallback xmlns="">
      <p:transition spd="slow" advTm="3000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61F4E63-A7A2-3DF8-6969-073420A9DA5F}"/>
              </a:ext>
            </a:extLst>
          </p:cNvPr>
          <p:cNvSpPr txBox="1"/>
          <p:nvPr/>
        </p:nvSpPr>
        <p:spPr>
          <a:xfrm>
            <a:off x="428625" y="490743"/>
            <a:ext cx="60942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IN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34A59A-DB0F-F299-792B-C251DB6B6F6E}"/>
              </a:ext>
            </a:extLst>
          </p:cNvPr>
          <p:cNvSpPr txBox="1"/>
          <p:nvPr/>
        </p:nvSpPr>
        <p:spPr>
          <a:xfrm>
            <a:off x="428625" y="1198629"/>
            <a:ext cx="860107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# </a:t>
            </a:r>
            <a:r>
              <a:rPr lang="en-IN" dirty="0" err="1"/>
              <a:t>Analyze</a:t>
            </a:r>
            <a:r>
              <a:rPr lang="en-IN" dirty="0"/>
              <a:t> relationship between length of stay and ADR</a:t>
            </a:r>
          </a:p>
          <a:p>
            <a:r>
              <a:rPr lang="en-IN" dirty="0" err="1"/>
              <a:t>plt.figure</a:t>
            </a:r>
            <a:r>
              <a:rPr lang="en-IN" dirty="0"/>
              <a:t>(</a:t>
            </a:r>
            <a:r>
              <a:rPr lang="en-IN" dirty="0" err="1"/>
              <a:t>figsize</a:t>
            </a:r>
            <a:r>
              <a:rPr lang="en-IN" dirty="0"/>
              <a:t>=(10, 6))</a:t>
            </a:r>
          </a:p>
          <a:p>
            <a:r>
              <a:rPr lang="en-IN" dirty="0" err="1"/>
              <a:t>sns.scatterplot</a:t>
            </a:r>
            <a:r>
              <a:rPr lang="en-IN" dirty="0"/>
              <a:t>(x='</a:t>
            </a:r>
            <a:r>
              <a:rPr lang="en-IN" dirty="0" err="1"/>
              <a:t>stays_in_weekend_nights</a:t>
            </a:r>
            <a:r>
              <a:rPr lang="en-IN" dirty="0"/>
              <a:t>' + </a:t>
            </a:r>
            <a:r>
              <a:rPr lang="en-IN" dirty="0" err="1"/>
              <a:t>df</a:t>
            </a:r>
            <a:r>
              <a:rPr lang="en-IN" dirty="0"/>
              <a:t>['</a:t>
            </a:r>
            <a:r>
              <a:rPr lang="en-IN" dirty="0" err="1"/>
              <a:t>stays_in_week_nights</a:t>
            </a:r>
            <a:r>
              <a:rPr lang="en-IN" dirty="0"/>
              <a:t>'], y='</a:t>
            </a:r>
            <a:r>
              <a:rPr lang="en-IN" dirty="0" err="1"/>
              <a:t>adr</a:t>
            </a:r>
            <a:r>
              <a:rPr lang="en-IN" dirty="0"/>
              <a:t>', data=</a:t>
            </a:r>
            <a:r>
              <a:rPr lang="en-IN" dirty="0" err="1"/>
              <a:t>df</a:t>
            </a:r>
            <a:r>
              <a:rPr lang="en-IN" dirty="0"/>
              <a:t>)</a:t>
            </a:r>
          </a:p>
          <a:p>
            <a:r>
              <a:rPr lang="en-IN" dirty="0" err="1"/>
              <a:t>plt.title</a:t>
            </a:r>
            <a:r>
              <a:rPr lang="en-IN" dirty="0"/>
              <a:t>('Relationship between Length of Stay and ADR')</a:t>
            </a:r>
          </a:p>
          <a:p>
            <a:r>
              <a:rPr lang="en-IN" dirty="0" err="1"/>
              <a:t>plt.xlabel</a:t>
            </a:r>
            <a:r>
              <a:rPr lang="en-IN" dirty="0"/>
              <a:t>('Length of Stay (Nights)')</a:t>
            </a:r>
          </a:p>
          <a:p>
            <a:r>
              <a:rPr lang="en-IN" dirty="0" err="1"/>
              <a:t>plt.ylabel</a:t>
            </a:r>
            <a:r>
              <a:rPr lang="en-IN" dirty="0"/>
              <a:t>('ADR')</a:t>
            </a:r>
          </a:p>
          <a:p>
            <a:r>
              <a:rPr lang="en-IN" dirty="0" err="1"/>
              <a:t>plt.tight_layout</a:t>
            </a:r>
            <a:r>
              <a:rPr lang="en-IN" dirty="0"/>
              <a:t>()</a:t>
            </a:r>
          </a:p>
          <a:p>
            <a:r>
              <a:rPr lang="en-IN" dirty="0" err="1"/>
              <a:t>plt.show</a:t>
            </a:r>
            <a:r>
              <a:rPr lang="en-IN" dirty="0"/>
              <a:t>()</a:t>
            </a:r>
          </a:p>
          <a:p>
            <a:endParaRPr lang="en-IN" dirty="0"/>
          </a:p>
          <a:p>
            <a:r>
              <a:rPr lang="en-IN" dirty="0"/>
              <a:t># </a:t>
            </a:r>
            <a:r>
              <a:rPr lang="en-IN" dirty="0" err="1"/>
              <a:t>Analyze</a:t>
            </a:r>
            <a:r>
              <a:rPr lang="en-IN" dirty="0"/>
              <a:t> correlation between special requests and other features</a:t>
            </a:r>
          </a:p>
          <a:p>
            <a:r>
              <a:rPr lang="en-IN" dirty="0" err="1"/>
              <a:t>correlation_matrix</a:t>
            </a:r>
            <a:r>
              <a:rPr lang="en-IN" dirty="0"/>
              <a:t> = </a:t>
            </a:r>
            <a:r>
              <a:rPr lang="en-IN" dirty="0" err="1"/>
              <a:t>df.corr</a:t>
            </a:r>
            <a:r>
              <a:rPr lang="en-IN" dirty="0"/>
              <a:t>()</a:t>
            </a:r>
          </a:p>
          <a:p>
            <a:r>
              <a:rPr lang="en-IN" dirty="0" err="1"/>
              <a:t>plt.figure</a:t>
            </a:r>
            <a:r>
              <a:rPr lang="en-IN" dirty="0"/>
              <a:t>(</a:t>
            </a:r>
            <a:r>
              <a:rPr lang="en-IN" dirty="0" err="1"/>
              <a:t>figsize</a:t>
            </a:r>
            <a:r>
              <a:rPr lang="en-IN" dirty="0"/>
              <a:t>=(12, 8))</a:t>
            </a:r>
          </a:p>
          <a:p>
            <a:r>
              <a:rPr lang="en-IN" dirty="0" err="1"/>
              <a:t>sns.heatmap</a:t>
            </a:r>
            <a:r>
              <a:rPr lang="en-IN" dirty="0"/>
              <a:t>(</a:t>
            </a:r>
            <a:r>
              <a:rPr lang="en-IN" dirty="0" err="1"/>
              <a:t>correlation_matrix</a:t>
            </a:r>
            <a:r>
              <a:rPr lang="en-IN" dirty="0"/>
              <a:t>, </a:t>
            </a:r>
            <a:r>
              <a:rPr lang="en-IN" dirty="0" err="1"/>
              <a:t>annot</a:t>
            </a:r>
            <a:r>
              <a:rPr lang="en-IN" dirty="0"/>
              <a:t>=True, </a:t>
            </a:r>
            <a:r>
              <a:rPr lang="en-IN" dirty="0" err="1"/>
              <a:t>cmap</a:t>
            </a:r>
            <a:r>
              <a:rPr lang="en-IN" dirty="0"/>
              <a:t>='</a:t>
            </a:r>
            <a:r>
              <a:rPr lang="en-IN" dirty="0" err="1"/>
              <a:t>coolwarm</a:t>
            </a:r>
            <a:r>
              <a:rPr lang="en-IN" dirty="0"/>
              <a:t>')</a:t>
            </a:r>
          </a:p>
          <a:p>
            <a:r>
              <a:rPr lang="en-IN" dirty="0" err="1"/>
              <a:t>plt.title</a:t>
            </a:r>
            <a:r>
              <a:rPr lang="en-IN" dirty="0"/>
              <a:t>('Correlation Matrix')</a:t>
            </a:r>
          </a:p>
          <a:p>
            <a:r>
              <a:rPr lang="en-IN" dirty="0" err="1"/>
              <a:t>plt.tight_layout</a:t>
            </a:r>
            <a:r>
              <a:rPr lang="en-IN" dirty="0"/>
              <a:t>()</a:t>
            </a:r>
          </a:p>
          <a:p>
            <a:r>
              <a:rPr lang="en-IN" dirty="0" err="1"/>
              <a:t>plt.show</a:t>
            </a:r>
            <a:r>
              <a:rPr lang="en-I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4155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:blinds dir="vert"/>
      </p:transition>
    </mc:Choice>
    <mc:Fallback xmlns="">
      <p:transition spd="slow" advTm="3000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0F0F0F"/>
                </a:solidFill>
              </a:rPr>
              <a:t>Python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0F0F0F"/>
                </a:solidFill>
              </a:rPr>
              <a:t>Matplotlib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0F0F0F"/>
                </a:solidFill>
              </a:rPr>
              <a:t>Pandas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0F0F0F"/>
                </a:solidFill>
              </a:rPr>
              <a:t>Seaborn</a:t>
            </a:r>
            <a:endParaRPr lang="en-IN" sz="1800" b="1" dirty="0">
              <a:solidFill>
                <a:srgbClr val="0F0F0F"/>
              </a:solidFill>
            </a:endParaRPr>
          </a:p>
          <a:p>
            <a:pPr marL="0" indent="0">
              <a:buNone/>
            </a:pP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Söhne Mono"/>
              </a:rPr>
              <a:t>Step 1: Data Preprocessing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endParaRPr lang="en-US" b="0" i="0" dirty="0">
              <a:effectLst/>
              <a:latin typeface="Söhne Mono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Söhne Mono"/>
              </a:rPr>
              <a:t> Load the dataset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endParaRPr lang="en-US" b="0" i="0" dirty="0">
              <a:effectLst/>
              <a:latin typeface="Söhne Mono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Söhne Mono"/>
              </a:rPr>
              <a:t> Handle missing values and outliers</a:t>
            </a:r>
            <a:endParaRPr lang="en-US" b="0" i="0" dirty="0">
              <a:solidFill>
                <a:srgbClr val="FFFFFF"/>
              </a:solidFill>
              <a:effectLst/>
              <a:latin typeface="Söhne Mono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Söhne Mono"/>
              </a:rPr>
              <a:t>Step 2: Exploratory Data Analysis (EDA)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endParaRPr lang="en-US" b="0" i="0" dirty="0">
              <a:effectLst/>
              <a:latin typeface="Söhne Mono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Söhne Mono"/>
              </a:rPr>
              <a:t> Visualize distributions of key variables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endParaRPr lang="en-US" b="0" i="0" dirty="0">
              <a:effectLst/>
              <a:latin typeface="Söhne Mono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Söhne Mono"/>
              </a:rPr>
              <a:t> Analyze booking patterns over time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endParaRPr lang="en-US" b="0" i="0" dirty="0">
              <a:effectLst/>
              <a:latin typeface="Söhne Mono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Söhne Mono"/>
              </a:rPr>
              <a:t> Investigate correlations between variables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b="0" i="0" dirty="0">
                <a:effectLst/>
                <a:latin typeface="Söhne Mono"/>
              </a:rPr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Söhne Mono"/>
              </a:rPr>
              <a:t>Step 3: Feature Engineering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endParaRPr lang="en-US" b="0" i="0" dirty="0">
              <a:effectLst/>
              <a:latin typeface="Söhne Mono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Söhne Mono"/>
              </a:rPr>
              <a:t> Create new features if necessary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endParaRPr lang="en-US" b="0" i="0" dirty="0">
              <a:effectLst/>
              <a:latin typeface="Söhne Mono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Söhne Mono"/>
              </a:rPr>
              <a:t> Encode categorical variables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b="0" i="0" dirty="0">
                <a:effectLst/>
                <a:latin typeface="Söhne Mono"/>
              </a:rPr>
              <a:t> </a:t>
            </a:r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endParaRPr lang="en-US" b="0" i="0" dirty="0">
              <a:effectLst/>
              <a:latin typeface="Söhne Mono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Söhne Mono"/>
              </a:rPr>
              <a:t>Step 4: Analysis and Modeling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endParaRPr lang="en-US" dirty="0">
              <a:solidFill>
                <a:srgbClr val="FFFFFF"/>
              </a:solidFill>
              <a:latin typeface="Söhne Mono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Söhne Mono"/>
              </a:rPr>
              <a:t>Analyze best time of year to book a hotel room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endParaRPr lang="en-US" dirty="0">
              <a:solidFill>
                <a:srgbClr val="FFFFFF"/>
              </a:solidFill>
              <a:latin typeface="Söhne Mono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Söhne Mono"/>
              </a:rPr>
              <a:t>Analyze optimal length of stay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endParaRPr lang="en-US" b="0" i="0" dirty="0">
              <a:effectLst/>
              <a:latin typeface="Söhne Mono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Söhne Mono"/>
              </a:rPr>
              <a:t>Predict disproportionately high number of special requests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endParaRPr lang="en-US" dirty="0">
              <a:solidFill>
                <a:srgbClr val="FFFFFF"/>
              </a:solidFill>
              <a:latin typeface="Söhne Mono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Söhne Mono"/>
              </a:rPr>
              <a:t> Step 5: Evaluation and Interpretation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endParaRPr lang="en-US" dirty="0">
              <a:solidFill>
                <a:srgbClr val="FFFFFF"/>
              </a:solidFill>
              <a:latin typeface="Söhne Mono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Söhne Mono"/>
              </a:rPr>
              <a:t>Evaluate model performance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endParaRPr lang="en-US" b="0" i="0" dirty="0">
              <a:effectLst/>
              <a:latin typeface="Söhne Mono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Söhne Mono"/>
              </a:rPr>
              <a:t>Interpret findings and provide insights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dirty="0">
              <a:latin typeface="Söhne Mono"/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en-US" dirty="0">
              <a:latin typeface="Söhne Mono"/>
            </a:endParaRPr>
          </a:p>
          <a:p>
            <a:pPr marL="324000" lvl="1" indent="0">
              <a:buNone/>
            </a:pPr>
            <a:endParaRPr lang="en-IN" dirty="0"/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145717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55</TotalTime>
  <Words>1018</Words>
  <Application>Microsoft Office PowerPoint</Application>
  <PresentationFormat>Widescreen</PresentationFormat>
  <Paragraphs>129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Calibri</vt:lpstr>
      <vt:lpstr>Calibri Light</vt:lpstr>
      <vt:lpstr>Franklin Gothic Book</vt:lpstr>
      <vt:lpstr>Franklin Gothic Demi</vt:lpstr>
      <vt:lpstr>Söhne</vt:lpstr>
      <vt:lpstr>Söhne Mono</vt:lpstr>
      <vt:lpstr>Wingdings</vt:lpstr>
      <vt:lpstr>Wingdings 2</vt:lpstr>
      <vt:lpstr>DividendVTI</vt:lpstr>
      <vt:lpstr>PROJECT TITLE</vt:lpstr>
      <vt:lpstr>OUTLINE</vt:lpstr>
      <vt:lpstr>Problem Statement</vt:lpstr>
      <vt:lpstr>Proposed Solution</vt:lpstr>
      <vt:lpstr>PowerPoint Presentation</vt:lpstr>
      <vt:lpstr>PowerPoint Presentation</vt:lpstr>
      <vt:lpstr>System  Approach</vt:lpstr>
      <vt:lpstr>Algorithm &amp; Deployment</vt:lpstr>
      <vt:lpstr>Algorithm &amp; Deployment</vt:lpstr>
      <vt:lpstr>Algorithm &amp; Deployment</vt:lpstr>
      <vt:lpstr>Result</vt:lpstr>
      <vt:lpstr>Result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Shirin Rifa</cp:lastModifiedBy>
  <cp:revision>27</cp:revision>
  <dcterms:created xsi:type="dcterms:W3CDTF">2021-05-26T16:50:10Z</dcterms:created>
  <dcterms:modified xsi:type="dcterms:W3CDTF">2024-04-04T16:51:58Z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