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0020" y="885189"/>
            <a:ext cx="5043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GNANAMANI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COLLEGE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TECHNOLOGY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9916" y="2209545"/>
            <a:ext cx="5007610" cy="149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DEPARTMENT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 BIOMEDICAL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ENGINEERING</a:t>
            </a:r>
            <a:endParaRPr sz="1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230"/>
              </a:spcBef>
            </a:pPr>
            <a:r>
              <a:rPr sz="1600" spc="-5" dirty="0">
                <a:latin typeface="Times New Roman"/>
                <a:cs typeface="Times New Roman"/>
              </a:rPr>
              <a:t>YEAR:</a:t>
            </a:r>
            <a:r>
              <a:rPr sz="1600" spc="3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THIRD YEAR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TOPIC NAME: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NOICE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POLLUTION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MONITORING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200" y="4587366"/>
            <a:ext cx="2820670" cy="2257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Team</a:t>
            </a:r>
            <a:r>
              <a:rPr sz="14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members:</a:t>
            </a:r>
            <a:endParaRPr sz="1400">
              <a:latin typeface="Times New Roman"/>
              <a:cs typeface="Times New Roman"/>
            </a:endParaRPr>
          </a:p>
          <a:p>
            <a:pPr marL="1558290" marR="5080" indent="-22860">
              <a:lnSpc>
                <a:spcPct val="155300"/>
              </a:lnSpc>
              <a:spcBef>
                <a:spcPts val="229"/>
              </a:spcBef>
            </a:pPr>
            <a:r>
              <a:rPr sz="1400" dirty="0">
                <a:latin typeface="Times New Roman"/>
                <a:cs typeface="Times New Roman"/>
              </a:rPr>
              <a:t>R.Ragul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M.Subash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V.Vionth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S.Prakash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M.Thirumalai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T.Thamizharasan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1C2C25-2DC0-8657-F4E1-C924FD0D70E2}"/>
              </a:ext>
            </a:extLst>
          </p:cNvPr>
          <p:cNvSpPr txBox="1"/>
          <p:nvPr/>
        </p:nvSpPr>
        <p:spPr>
          <a:xfrm flipH="1">
            <a:off x="3382303" y="7963842"/>
            <a:ext cx="1753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Vinoth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759450" cy="8587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2743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POLLUTION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MONITORING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ABSTRACT:</a:t>
            </a:r>
            <a:endParaRPr sz="1200">
              <a:latin typeface="Times New Roman"/>
              <a:cs typeface="Times New Roman"/>
            </a:endParaRPr>
          </a:p>
          <a:p>
            <a:pPr marL="12700" marR="5080" indent="875665" algn="just">
              <a:lnSpc>
                <a:spcPct val="143800"/>
              </a:lnSpc>
              <a:spcBef>
                <a:spcPts val="75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increasing </a:t>
            </a:r>
            <a:r>
              <a:rPr sz="1100" dirty="0">
                <a:latin typeface="Times New Roman"/>
                <a:cs typeface="Times New Roman"/>
              </a:rPr>
              <a:t>sound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dirty="0">
                <a:latin typeface="Times New Roman"/>
                <a:cs typeface="Times New Roman"/>
              </a:rPr>
              <a:t> 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one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significant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issues</a:t>
            </a:r>
            <a:r>
              <a:rPr sz="1100" dirty="0">
                <a:latin typeface="Times New Roman"/>
                <a:cs typeface="Times New Roman"/>
              </a:rPr>
              <a:t> now </a:t>
            </a:r>
            <a:r>
              <a:rPr sz="1100" spc="-5" dirty="0">
                <a:latin typeface="Times New Roman"/>
                <a:cs typeface="Times New Roman"/>
              </a:rPr>
              <a:t>days.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As</a:t>
            </a:r>
            <a:r>
              <a:rPr sz="1100" spc="-5" dirty="0">
                <a:latin typeface="Times New Roman"/>
                <a:cs typeface="Times New Roman"/>
              </a:rPr>
              <a:t> the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 increasing it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giving rise number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diseases </a:t>
            </a:r>
            <a:r>
              <a:rPr sz="1100" dirty="0">
                <a:latin typeface="Times New Roman"/>
                <a:cs typeface="Times New Roman"/>
              </a:rPr>
              <a:t>so,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dirty="0">
                <a:latin typeface="Times New Roman"/>
                <a:cs typeface="Times New Roman"/>
              </a:rPr>
              <a:t>has </a:t>
            </a:r>
            <a:r>
              <a:rPr sz="1100" spc="-5" dirty="0">
                <a:latin typeface="Times New Roman"/>
                <a:cs typeface="Times New Roman"/>
              </a:rPr>
              <a:t>become </a:t>
            </a:r>
            <a:r>
              <a:rPr sz="1100" dirty="0">
                <a:latin typeface="Times New Roman"/>
                <a:cs typeface="Times New Roman"/>
              </a:rPr>
              <a:t>essential to </a:t>
            </a:r>
            <a:r>
              <a:rPr sz="1100" spc="-5" dirty="0">
                <a:latin typeface="Times New Roman"/>
                <a:cs typeface="Times New Roman"/>
              </a:rPr>
              <a:t>control the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 for better future </a:t>
            </a:r>
            <a:r>
              <a:rPr sz="1100" dirty="0">
                <a:latin typeface="Times New Roman"/>
                <a:cs typeface="Times New Roman"/>
              </a:rPr>
              <a:t>and healthy </a:t>
            </a:r>
            <a:r>
              <a:rPr sz="1100" spc="-5" dirty="0">
                <a:latin typeface="Times New Roman"/>
                <a:cs typeface="Times New Roman"/>
              </a:rPr>
              <a:t>life .here we </a:t>
            </a:r>
            <a:r>
              <a:rPr sz="1100" dirty="0">
                <a:latin typeface="Times New Roman"/>
                <a:cs typeface="Times New Roman"/>
              </a:rPr>
              <a:t>propose </a:t>
            </a:r>
            <a:r>
              <a:rPr sz="1100" spc="-5" dirty="0">
                <a:latin typeface="Times New Roman"/>
                <a:cs typeface="Times New Roman"/>
              </a:rPr>
              <a:t>an air quality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  well   as   </a:t>
            </a:r>
            <a:r>
              <a:rPr sz="1100" spc="-5" dirty="0">
                <a:latin typeface="Times New Roman"/>
                <a:cs typeface="Times New Roman"/>
              </a:rPr>
              <a:t>sound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monitoring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system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allows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 </a:t>
            </a:r>
            <a:r>
              <a:rPr sz="1100" spc="-5" dirty="0">
                <a:latin typeface="Times New Roman"/>
                <a:cs typeface="Times New Roman"/>
              </a:rPr>
              <a:t>to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monitor</a:t>
            </a:r>
            <a:r>
              <a:rPr sz="1100" spc="5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check</a:t>
            </a:r>
            <a:r>
              <a:rPr sz="1100" spc="5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live air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quality </a:t>
            </a:r>
            <a:r>
              <a:rPr sz="1100" spc="-5" dirty="0">
                <a:latin typeface="Times New Roman"/>
                <a:cs typeface="Times New Roman"/>
              </a:rPr>
              <a:t>as</a:t>
            </a:r>
            <a:r>
              <a:rPr sz="1100" spc="5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well as </a:t>
            </a:r>
            <a:r>
              <a:rPr sz="1100" dirty="0">
                <a:latin typeface="Times New Roman"/>
                <a:cs typeface="Times New Roman"/>
              </a:rPr>
              <a:t> sound </a:t>
            </a:r>
            <a:r>
              <a:rPr sz="1100" spc="-5" dirty="0">
                <a:latin typeface="Times New Roman"/>
                <a:cs typeface="Times New Roman"/>
              </a:rPr>
              <a:t>pollution. Monitoring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particular areas through IOT. </a:t>
            </a:r>
            <a:r>
              <a:rPr sz="1100" dirty="0">
                <a:latin typeface="Times New Roman"/>
                <a:cs typeface="Times New Roman"/>
              </a:rPr>
              <a:t>System </a:t>
            </a:r>
            <a:r>
              <a:rPr sz="1100" spc="-5" dirty="0">
                <a:latin typeface="Times New Roman"/>
                <a:cs typeface="Times New Roman"/>
              </a:rPr>
              <a:t>uses sensor to detect </a:t>
            </a:r>
            <a:r>
              <a:rPr sz="1100" spc="-10" dirty="0">
                <a:latin typeface="Times New Roman"/>
                <a:cs typeface="Times New Roman"/>
              </a:rPr>
              <a:t>or </a:t>
            </a:r>
            <a:r>
              <a:rPr sz="1100" spc="-5" dirty="0">
                <a:latin typeface="Times New Roman"/>
                <a:cs typeface="Times New Roman"/>
              </a:rPr>
              <a:t>sense </a:t>
            </a:r>
            <a:r>
              <a:rPr sz="1100" dirty="0">
                <a:latin typeface="Times New Roman"/>
                <a:cs typeface="Times New Roman"/>
              </a:rPr>
              <a:t> presence of </a:t>
            </a:r>
            <a:r>
              <a:rPr sz="1100" spc="-5" dirty="0">
                <a:latin typeface="Times New Roman"/>
                <a:cs typeface="Times New Roman"/>
              </a:rPr>
              <a:t>harmful gases </a:t>
            </a:r>
            <a:r>
              <a:rPr sz="1100" dirty="0">
                <a:latin typeface="Times New Roman"/>
                <a:cs typeface="Times New Roman"/>
              </a:rPr>
              <a:t>compounds in </a:t>
            </a:r>
            <a:r>
              <a:rPr sz="1100" spc="-5" dirty="0">
                <a:latin typeface="Times New Roman"/>
                <a:cs typeface="Times New Roman"/>
              </a:rPr>
              <a:t>the constantly transmit data to microcontroller. Also system </a:t>
            </a:r>
            <a:r>
              <a:rPr sz="1100" dirty="0">
                <a:latin typeface="Times New Roman"/>
                <a:cs typeface="Times New Roman"/>
              </a:rPr>
              <a:t> keeps </a:t>
            </a:r>
            <a:r>
              <a:rPr sz="1100" spc="-5" dirty="0">
                <a:latin typeface="Times New Roman"/>
                <a:cs typeface="Times New Roman"/>
              </a:rPr>
              <a:t>measure sound level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reports </a:t>
            </a:r>
            <a:r>
              <a:rPr sz="1100" dirty="0">
                <a:latin typeface="Times New Roman"/>
                <a:cs typeface="Times New Roman"/>
              </a:rPr>
              <a:t>it to the </a:t>
            </a:r>
            <a:r>
              <a:rPr sz="1100" spc="-5" dirty="0">
                <a:latin typeface="Times New Roman"/>
                <a:cs typeface="Times New Roman"/>
              </a:rPr>
              <a:t>online server over IOT.</a:t>
            </a:r>
            <a:r>
              <a:rPr sz="1100" dirty="0">
                <a:latin typeface="Times New Roman"/>
                <a:cs typeface="Times New Roman"/>
              </a:rPr>
              <a:t> The </a:t>
            </a:r>
            <a:r>
              <a:rPr sz="1100" spc="-5" dirty="0">
                <a:latin typeface="Times New Roman"/>
                <a:cs typeface="Times New Roman"/>
              </a:rPr>
              <a:t>user friendly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easy </a:t>
            </a:r>
            <a:r>
              <a:rPr sz="1100" dirty="0">
                <a:latin typeface="Times New Roman"/>
                <a:cs typeface="Times New Roman"/>
              </a:rPr>
              <a:t> handling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system technology</a:t>
            </a:r>
            <a:r>
              <a:rPr sz="1100" dirty="0">
                <a:latin typeface="Times New Roman"/>
                <a:cs typeface="Times New Roman"/>
              </a:rPr>
              <a:t> is </a:t>
            </a:r>
            <a:r>
              <a:rPr sz="1100" spc="-5" dirty="0">
                <a:latin typeface="Times New Roman"/>
                <a:cs typeface="Times New Roman"/>
              </a:rPr>
              <a:t>such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 </a:t>
            </a:r>
            <a:r>
              <a:rPr sz="1100" dirty="0">
                <a:latin typeface="Times New Roman"/>
                <a:cs typeface="Times New Roman"/>
              </a:rPr>
              <a:t>it </a:t>
            </a:r>
            <a:r>
              <a:rPr sz="1100" spc="-5" dirty="0">
                <a:latin typeface="Times New Roman"/>
                <a:cs typeface="Times New Roman"/>
              </a:rPr>
              <a:t>can</a:t>
            </a:r>
            <a:r>
              <a:rPr sz="1100" dirty="0">
                <a:latin typeface="Times New Roman"/>
                <a:cs typeface="Times New Roman"/>
              </a:rPr>
              <a:t> be </a:t>
            </a:r>
            <a:r>
              <a:rPr sz="1100" spc="-5" dirty="0">
                <a:latin typeface="Times New Roman"/>
                <a:cs typeface="Times New Roman"/>
              </a:rPr>
              <a:t>installed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houses,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schools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in </a:t>
            </a:r>
            <a:r>
              <a:rPr sz="1100" spc="-5" dirty="0">
                <a:latin typeface="Times New Roman"/>
                <a:cs typeface="Times New Roman"/>
              </a:rPr>
              <a:t>small </a:t>
            </a:r>
            <a:r>
              <a:rPr sz="1100" dirty="0">
                <a:latin typeface="Times New Roman"/>
                <a:cs typeface="Times New Roman"/>
              </a:rPr>
              <a:t> places.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INTRODUCTION:</a:t>
            </a:r>
            <a:endParaRPr sz="1200">
              <a:latin typeface="Times New Roman"/>
              <a:cs typeface="Times New Roman"/>
            </a:endParaRPr>
          </a:p>
          <a:p>
            <a:pPr marL="12700" marR="5080" indent="944244" algn="just">
              <a:lnSpc>
                <a:spcPct val="143800"/>
              </a:lnSpc>
              <a:spcBef>
                <a:spcPts val="760"/>
              </a:spcBef>
            </a:pP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main </a:t>
            </a:r>
            <a:r>
              <a:rPr sz="1100" spc="-5" dirty="0">
                <a:latin typeface="Times New Roman"/>
                <a:cs typeface="Times New Roman"/>
              </a:rPr>
              <a:t>objective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IOT </a:t>
            </a:r>
            <a:r>
              <a:rPr sz="1100" dirty="0">
                <a:latin typeface="Times New Roman"/>
                <a:cs typeface="Times New Roman"/>
              </a:rPr>
              <a:t>based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noise pollution monitoring</a:t>
            </a:r>
            <a:r>
              <a:rPr sz="1100" dirty="0">
                <a:latin typeface="Times New Roman"/>
                <a:cs typeface="Times New Roman"/>
              </a:rPr>
              <a:t> system 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rising </a:t>
            </a:r>
            <a:r>
              <a:rPr sz="1100" spc="-5" dirty="0">
                <a:latin typeface="Times New Roman"/>
                <a:cs typeface="Times New Roman"/>
              </a:rPr>
              <a:t>issue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these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days.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As </a:t>
            </a:r>
            <a:r>
              <a:rPr sz="1100" dirty="0">
                <a:latin typeface="Times New Roman"/>
                <a:cs typeface="Times New Roman"/>
              </a:rPr>
              <a:t>a human </a:t>
            </a:r>
            <a:r>
              <a:rPr sz="1100" spc="-5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need </a:t>
            </a:r>
            <a:r>
              <a:rPr sz="1100" spc="-5" dirty="0">
                <a:latin typeface="Times New Roman"/>
                <a:cs typeface="Times New Roman"/>
              </a:rPr>
              <a:t>fresh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survive. If </a:t>
            </a:r>
            <a:r>
              <a:rPr sz="1100" dirty="0">
                <a:latin typeface="Times New Roman"/>
                <a:cs typeface="Times New Roman"/>
              </a:rPr>
              <a:t>there </a:t>
            </a:r>
            <a:r>
              <a:rPr sz="1100" spc="-5" dirty="0">
                <a:latin typeface="Times New Roman"/>
                <a:cs typeface="Times New Roman"/>
              </a:rPr>
              <a:t>is </a:t>
            </a:r>
            <a:r>
              <a:rPr sz="1100" dirty="0">
                <a:latin typeface="Times New Roman"/>
                <a:cs typeface="Times New Roman"/>
              </a:rPr>
              <a:t>any </a:t>
            </a:r>
            <a:r>
              <a:rPr sz="1100" spc="-5" dirty="0">
                <a:latin typeface="Times New Roman"/>
                <a:cs typeface="Times New Roman"/>
              </a:rPr>
              <a:t>kind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air </a:t>
            </a:r>
            <a:r>
              <a:rPr sz="1100" spc="-5" dirty="0">
                <a:latin typeface="Times New Roman"/>
                <a:cs typeface="Times New Roman"/>
              </a:rPr>
              <a:t>pollution it’s harmful for noise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kill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more</a:t>
            </a:r>
            <a:r>
              <a:rPr sz="1100" dirty="0">
                <a:latin typeface="Times New Roman"/>
                <a:cs typeface="Times New Roman"/>
              </a:rPr>
              <a:t> than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seven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million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people </a:t>
            </a:r>
            <a:r>
              <a:rPr sz="1100" spc="-5" dirty="0">
                <a:latin typeface="Times New Roman"/>
                <a:cs typeface="Times New Roman"/>
              </a:rPr>
              <a:t>worldwide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every </a:t>
            </a:r>
            <a:r>
              <a:rPr sz="1100" dirty="0">
                <a:latin typeface="Times New Roman"/>
                <a:cs typeface="Times New Roman"/>
              </a:rPr>
              <a:t> year.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 is very harmful for those people </a:t>
            </a:r>
            <a:r>
              <a:rPr sz="1100" dirty="0">
                <a:latin typeface="Times New Roman"/>
                <a:cs typeface="Times New Roman"/>
              </a:rPr>
              <a:t>who have any </a:t>
            </a:r>
            <a:r>
              <a:rPr sz="1100" spc="-5" dirty="0">
                <a:latin typeface="Times New Roman"/>
                <a:cs typeface="Times New Roman"/>
              </a:rPr>
              <a:t>kind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internal diseases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5" dirty="0">
                <a:latin typeface="Times New Roman"/>
                <a:cs typeface="Times New Roman"/>
              </a:rPr>
              <a:t>this type of </a:t>
            </a:r>
            <a:r>
              <a:rPr sz="1100" dirty="0">
                <a:latin typeface="Times New Roman"/>
                <a:cs typeface="Times New Roman"/>
              </a:rPr>
              <a:t> people.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affect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very fastly.In atmosphere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full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Between this </a:t>
            </a:r>
            <a:r>
              <a:rPr sz="1100" dirty="0">
                <a:latin typeface="Times New Roman"/>
                <a:cs typeface="Times New Roman"/>
              </a:rPr>
              <a:t>gases </a:t>
            </a:r>
            <a:r>
              <a:rPr sz="1100" spc="-5" dirty="0">
                <a:latin typeface="Times New Roman"/>
                <a:cs typeface="Times New Roman"/>
              </a:rPr>
              <a:t>some </a:t>
            </a:r>
            <a:r>
              <a:rPr sz="1100" dirty="0">
                <a:latin typeface="Times New Roman"/>
                <a:cs typeface="Times New Roman"/>
              </a:rPr>
              <a:t>are </a:t>
            </a:r>
            <a:r>
              <a:rPr sz="1100" spc="-5" dirty="0">
                <a:latin typeface="Times New Roman"/>
                <a:cs typeface="Times New Roman"/>
              </a:rPr>
              <a:t>good </a:t>
            </a:r>
            <a:r>
              <a:rPr sz="1100" dirty="0">
                <a:latin typeface="Times New Roman"/>
                <a:cs typeface="Times New Roman"/>
              </a:rPr>
              <a:t> and </a:t>
            </a:r>
            <a:r>
              <a:rPr sz="1100" spc="-5" dirty="0">
                <a:latin typeface="Times New Roman"/>
                <a:cs typeface="Times New Roman"/>
              </a:rPr>
              <a:t>some are harmful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5" dirty="0">
                <a:latin typeface="Times New Roman"/>
                <a:cs typeface="Times New Roman"/>
              </a:rPr>
              <a:t>environment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certain level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some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gases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are </a:t>
            </a:r>
            <a:r>
              <a:rPr sz="1100" dirty="0">
                <a:latin typeface="Times New Roman"/>
                <a:cs typeface="Times New Roman"/>
              </a:rPr>
              <a:t>good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human,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animals,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plants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but</a:t>
            </a:r>
            <a:r>
              <a:rPr sz="1100" dirty="0">
                <a:latin typeface="Times New Roman"/>
                <a:cs typeface="Times New Roman"/>
              </a:rPr>
              <a:t> beyond </a:t>
            </a:r>
            <a:r>
              <a:rPr sz="1100" spc="-5" dirty="0">
                <a:latin typeface="Times New Roman"/>
                <a:cs typeface="Times New Roman"/>
              </a:rPr>
              <a:t>certain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 these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created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problem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services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overcome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these </a:t>
            </a:r>
            <a:r>
              <a:rPr sz="1100" spc="-10" dirty="0">
                <a:latin typeface="Times New Roman"/>
                <a:cs typeface="Times New Roman"/>
              </a:rPr>
              <a:t>problem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 is </a:t>
            </a:r>
            <a:r>
              <a:rPr sz="1100" spc="-5" dirty="0">
                <a:latin typeface="Times New Roman"/>
                <a:cs typeface="Times New Roman"/>
              </a:rPr>
              <a:t>useful because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this we can analyze the noise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means how many </a:t>
            </a:r>
            <a:r>
              <a:rPr sz="1100" spc="-5" dirty="0">
                <a:latin typeface="Times New Roman"/>
                <a:cs typeface="Times New Roman"/>
              </a:rPr>
              <a:t>pollution level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use </a:t>
            </a:r>
            <a:r>
              <a:rPr sz="1100" spc="-5" dirty="0">
                <a:latin typeface="Times New Roman"/>
                <a:cs typeface="Times New Roman"/>
              </a:rPr>
              <a:t>Internet Of</a:t>
            </a:r>
            <a:r>
              <a:rPr sz="1100" dirty="0">
                <a:latin typeface="Times New Roman"/>
                <a:cs typeface="Times New Roman"/>
              </a:rPr>
              <a:t> Things </a:t>
            </a:r>
            <a:r>
              <a:rPr sz="1100" spc="-5" dirty="0">
                <a:latin typeface="Times New Roman"/>
                <a:cs typeface="Times New Roman"/>
              </a:rPr>
              <a:t>(IOT). In </a:t>
            </a:r>
            <a:r>
              <a:rPr sz="1100" dirty="0">
                <a:latin typeface="Times New Roman"/>
                <a:cs typeface="Times New Roman"/>
              </a:rPr>
              <a:t>this </a:t>
            </a:r>
            <a:r>
              <a:rPr sz="1100" spc="-5" dirty="0">
                <a:latin typeface="Times New Roman"/>
                <a:cs typeface="Times New Roman"/>
              </a:rPr>
              <a:t>we use thing </a:t>
            </a:r>
            <a:r>
              <a:rPr sz="1100" dirty="0">
                <a:latin typeface="Times New Roman"/>
                <a:cs typeface="Times New Roman"/>
              </a:rPr>
              <a:t>speak </a:t>
            </a:r>
            <a:r>
              <a:rPr sz="1100" spc="-5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5" dirty="0">
                <a:latin typeface="Times New Roman"/>
                <a:cs typeface="Times New Roman"/>
              </a:rPr>
              <a:t>analyze previous data also using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this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platform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graphical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form.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</a:t>
            </a:r>
            <a:r>
              <a:rPr sz="12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STATEMENT:</a:t>
            </a:r>
            <a:endParaRPr sz="1200">
              <a:latin typeface="Times New Roman"/>
              <a:cs typeface="Times New Roman"/>
            </a:endParaRPr>
          </a:p>
          <a:p>
            <a:pPr marL="12700" marR="217804" indent="842644">
              <a:lnSpc>
                <a:spcPct val="143700"/>
              </a:lnSpc>
              <a:spcBef>
                <a:spcPts val="570"/>
              </a:spcBef>
            </a:pP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natural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observing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framework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essential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natural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observing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framework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essential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screen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estimate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surpassing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endorsed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parameter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commotion,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radiation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levels).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items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furnished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 </a:t>
            </a:r>
            <a:r>
              <a:rPr sz="1200" spc="-5" dirty="0">
                <a:latin typeface="Times New Roman"/>
                <a:cs typeface="Times New Roman"/>
              </a:rPr>
              <a:t>gadgets, </a:t>
            </a:r>
            <a:r>
              <a:rPr sz="1200" dirty="0">
                <a:latin typeface="Times New Roman"/>
                <a:cs typeface="Times New Roman"/>
              </a:rPr>
              <a:t> smaller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scale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controller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dirty="0">
                <a:latin typeface="Times New Roman"/>
                <a:cs typeface="Times New Roman"/>
              </a:rPr>
              <a:t> programming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dirty="0">
                <a:latin typeface="Times New Roman"/>
                <a:cs typeface="Times New Roman"/>
              </a:rPr>
              <a:t> turn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self-securing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self-observing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OBJECTIVES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11529"/>
            <a:ext cx="5760720" cy="85852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06425" indent="-155575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decide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components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&amp;device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 design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circuit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simulate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suitable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PCB 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 hardware.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 test the</a:t>
            </a:r>
            <a:r>
              <a:rPr sz="1200" spc="-5" dirty="0">
                <a:latin typeface="Times New Roman"/>
                <a:cs typeface="Times New Roman"/>
              </a:rPr>
              <a:t> circuit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observe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result.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prepare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/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WORKING:</a:t>
            </a:r>
            <a:endParaRPr sz="1200">
              <a:latin typeface="Times New Roman"/>
              <a:cs typeface="Times New Roman"/>
            </a:endParaRPr>
          </a:p>
          <a:p>
            <a:pPr marL="12700" marR="5080" indent="647065" algn="just">
              <a:lnSpc>
                <a:spcPct val="143700"/>
              </a:lnSpc>
              <a:spcBef>
                <a:spcPts val="10"/>
              </a:spcBef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system we use Arduino as </a:t>
            </a:r>
            <a:r>
              <a:rPr sz="1200" dirty="0">
                <a:latin typeface="Times New Roman"/>
                <a:cs typeface="Times New Roman"/>
              </a:rPr>
              <a:t>main controller.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system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MQ135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sensing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gases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sensorLM393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 pollution.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Sensed data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analog </a:t>
            </a:r>
            <a:r>
              <a:rPr sz="1200" dirty="0">
                <a:latin typeface="Times New Roman"/>
                <a:cs typeface="Times New Roman"/>
              </a:rPr>
              <a:t>pin</a:t>
            </a:r>
            <a:r>
              <a:rPr sz="1200" spc="5" dirty="0">
                <a:latin typeface="Times New Roman"/>
                <a:cs typeface="Times New Roman"/>
              </a:rPr>
              <a:t>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dirty="0">
                <a:latin typeface="Times New Roman"/>
                <a:cs typeface="Times New Roman"/>
              </a:rPr>
              <a:t> then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connected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LCD,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buzzer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LED.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If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air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pollution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 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buzzer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start </a:t>
            </a:r>
            <a:r>
              <a:rPr sz="1200" dirty="0">
                <a:latin typeface="Times New Roman"/>
                <a:cs typeface="Times New Roman"/>
              </a:rPr>
              <a:t>beeping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if sound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pollution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LED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glow.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 </a:t>
            </a:r>
            <a:r>
              <a:rPr sz="1200" dirty="0">
                <a:latin typeface="Times New Roman"/>
                <a:cs typeface="Times New Roman"/>
              </a:rPr>
              <a:t>of pollution </a:t>
            </a:r>
            <a:r>
              <a:rPr sz="1200" spc="-5" dirty="0">
                <a:latin typeface="Times New Roman"/>
                <a:cs typeface="Times New Roman"/>
              </a:rPr>
              <a:t>display </a:t>
            </a:r>
            <a:r>
              <a:rPr sz="1200" dirty="0">
                <a:latin typeface="Times New Roman"/>
                <a:cs typeface="Times New Roman"/>
              </a:rPr>
              <a:t>on LED </a:t>
            </a:r>
            <a:r>
              <a:rPr sz="1200" spc="-5" dirty="0">
                <a:latin typeface="Times New Roman"/>
                <a:cs typeface="Times New Roman"/>
              </a:rPr>
              <a:t>and we can also analyze past </a:t>
            </a:r>
            <a:r>
              <a:rPr sz="1200" dirty="0">
                <a:latin typeface="Times New Roman"/>
                <a:cs typeface="Times New Roman"/>
              </a:rPr>
              <a:t>data using thing </a:t>
            </a:r>
            <a:r>
              <a:rPr sz="1200" spc="-5" dirty="0">
                <a:latin typeface="Times New Roman"/>
                <a:cs typeface="Times New Roman"/>
              </a:rPr>
              <a:t>speak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graphical form. Arduino is an open </a:t>
            </a:r>
            <a:r>
              <a:rPr sz="1200" dirty="0">
                <a:latin typeface="Times New Roman"/>
                <a:cs typeface="Times New Roman"/>
              </a:rPr>
              <a:t>source prototype.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 will </a:t>
            </a:r>
            <a:r>
              <a:rPr sz="1200" dirty="0">
                <a:latin typeface="Times New Roman"/>
                <a:cs typeface="Times New Roman"/>
              </a:rPr>
              <a:t>operate in </a:t>
            </a:r>
            <a:r>
              <a:rPr sz="1200" spc="-5" dirty="0">
                <a:latin typeface="Times New Roman"/>
                <a:cs typeface="Times New Roman"/>
              </a:rPr>
              <a:t>Arduino IDE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 code </a:t>
            </a:r>
            <a:r>
              <a:rPr sz="1200" dirty="0">
                <a:latin typeface="Times New Roman"/>
                <a:cs typeface="Times New Roman"/>
              </a:rPr>
              <a:t>can be written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upload to the physical </a:t>
            </a:r>
            <a:r>
              <a:rPr sz="1200" spc="-5" dirty="0">
                <a:latin typeface="Times New Roman"/>
                <a:cs typeface="Times New Roman"/>
              </a:rPr>
              <a:t>board.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board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board 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functioned</a:t>
            </a:r>
            <a:r>
              <a:rPr sz="1200" dirty="0">
                <a:latin typeface="Times New Roman"/>
                <a:cs typeface="Times New Roman"/>
              </a:rPr>
              <a:t> via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sending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set of instructions to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microcontroller </a:t>
            </a:r>
            <a:r>
              <a:rPr sz="1200" dirty="0">
                <a:latin typeface="Times New Roman"/>
                <a:cs typeface="Times New Roman"/>
              </a:rPr>
              <a:t>on it. </a:t>
            </a:r>
            <a:r>
              <a:rPr sz="1200" spc="-5" dirty="0">
                <a:latin typeface="Times New Roman"/>
                <a:cs typeface="Times New Roman"/>
              </a:rPr>
              <a:t>For controlling Sensors. For arduino programming we </a:t>
            </a:r>
            <a:r>
              <a:rPr sz="1200" dirty="0">
                <a:latin typeface="Times New Roman"/>
                <a:cs typeface="Times New Roman"/>
              </a:rPr>
              <a:t>are going to </a:t>
            </a:r>
            <a:r>
              <a:rPr sz="1200" spc="-5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Embedded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Embedded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 Cloud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COMPONENT: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1047115" lvl="1" indent="-15621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047750" algn="l"/>
              </a:tabLst>
            </a:pPr>
            <a:r>
              <a:rPr sz="1200" spc="-5" dirty="0">
                <a:latin typeface="Times New Roman"/>
                <a:cs typeface="Times New Roman"/>
              </a:rPr>
              <a:t>ArduinoUNO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049020" algn="l"/>
              </a:tabLst>
            </a:pPr>
            <a:r>
              <a:rPr sz="1200" spc="-5" dirty="0">
                <a:latin typeface="Times New Roman"/>
                <a:cs typeface="Times New Roman"/>
              </a:rPr>
              <a:t>MQ135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(Gas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sensor)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049020" algn="l"/>
              </a:tabLst>
            </a:pPr>
            <a:r>
              <a:rPr sz="1200" dirty="0">
                <a:latin typeface="Times New Roman"/>
                <a:cs typeface="Times New Roman"/>
              </a:rPr>
              <a:t>LM393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(Noise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sensor)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049020" algn="l"/>
              </a:tabLst>
            </a:pPr>
            <a:r>
              <a:rPr sz="1200" dirty="0">
                <a:latin typeface="Times New Roman"/>
                <a:cs typeface="Times New Roman"/>
              </a:rPr>
              <a:t>ESP8266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WIFIModule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049020" algn="l"/>
              </a:tabLst>
            </a:pPr>
            <a:r>
              <a:rPr sz="1200" dirty="0">
                <a:latin typeface="Times New Roman"/>
                <a:cs typeface="Times New Roman"/>
              </a:rPr>
              <a:t>16*2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LCDDisplay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049020" algn="l"/>
              </a:tabLst>
            </a:pPr>
            <a:r>
              <a:rPr sz="1200" spc="10" dirty="0">
                <a:latin typeface="Times New Roman"/>
                <a:cs typeface="Times New Roman"/>
              </a:rPr>
              <a:t>LED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049020" algn="l"/>
              </a:tabLst>
            </a:pPr>
            <a:r>
              <a:rPr sz="1200" spc="-5" dirty="0">
                <a:latin typeface="Times New Roman"/>
                <a:cs typeface="Times New Roman"/>
              </a:rPr>
              <a:t>Buzzer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buFont typeface="Symbol"/>
              <a:buChar char=""/>
              <a:tabLst>
                <a:tab pos="243840" algn="l"/>
                <a:tab pos="244475" algn="l"/>
              </a:tabLst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Arduino</a:t>
            </a:r>
            <a:r>
              <a:rPr sz="16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UNO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11529"/>
            <a:ext cx="5758180" cy="2127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75665" algn="just">
              <a:lnSpc>
                <a:spcPct val="1437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8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microcontroller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board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ATmega328P.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operating voltage is 5V.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has 14 pins digital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(Of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6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PMWMoutput) Oscillator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frequency is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16 </a:t>
            </a:r>
            <a:r>
              <a:rPr sz="1200" spc="-5" dirty="0">
                <a:latin typeface="Times New Roman"/>
                <a:cs typeface="Times New Roman"/>
              </a:rPr>
              <a:t>MHz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5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contains </a:t>
            </a:r>
            <a:r>
              <a:rPr sz="1200" dirty="0">
                <a:latin typeface="Times New Roman"/>
                <a:cs typeface="Times New Roman"/>
              </a:rPr>
              <a:t>everything </a:t>
            </a:r>
            <a:r>
              <a:rPr sz="1200" spc="-5" dirty="0">
                <a:latin typeface="Times New Roman"/>
                <a:cs typeface="Times New Roman"/>
              </a:rPr>
              <a:t>needed </a:t>
            </a:r>
            <a:r>
              <a:rPr sz="1200" dirty="0">
                <a:latin typeface="Times New Roman"/>
                <a:cs typeface="Times New Roman"/>
              </a:rPr>
              <a:t>to support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microcontroller </a:t>
            </a:r>
            <a:r>
              <a:rPr sz="1200" dirty="0">
                <a:latin typeface="Times New Roman"/>
                <a:cs typeface="Times New Roman"/>
              </a:rPr>
              <a:t>simply </a:t>
            </a:r>
            <a:r>
              <a:rPr sz="1200" spc="-5" dirty="0">
                <a:latin typeface="Times New Roman"/>
                <a:cs typeface="Times New Roman"/>
              </a:rPr>
              <a:t>connect </a:t>
            </a:r>
            <a:r>
              <a:rPr sz="1200" dirty="0">
                <a:latin typeface="Times New Roman"/>
                <a:cs typeface="Times New Roman"/>
              </a:rPr>
              <a:t>it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r>
              <a:rPr sz="1200" dirty="0">
                <a:latin typeface="Times New Roman"/>
                <a:cs typeface="Times New Roman"/>
              </a:rPr>
              <a:t> 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USB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cable.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6 analog input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pins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MQ135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sensing</a:t>
            </a:r>
            <a:r>
              <a:rPr sz="1200" dirty="0">
                <a:latin typeface="Times New Roman"/>
                <a:cs typeface="Times New Roman"/>
              </a:rPr>
              <a:t> harmful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gases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atmosphere.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wide </a:t>
            </a:r>
            <a:r>
              <a:rPr sz="1200" spc="-5" dirty="0">
                <a:latin typeface="Times New Roman"/>
                <a:cs typeface="Times New Roman"/>
              </a:rPr>
              <a:t>detecting scope.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gives </a:t>
            </a:r>
            <a:r>
              <a:rPr sz="1200" spc="-5" dirty="0">
                <a:latin typeface="Times New Roman"/>
                <a:cs typeface="Times New Roman"/>
              </a:rPr>
              <a:t>fast response and also </a:t>
            </a:r>
            <a:r>
              <a:rPr sz="1200" dirty="0">
                <a:latin typeface="Times New Roman"/>
                <a:cs typeface="Times New Roman"/>
              </a:rPr>
              <a:t>it high </a:t>
            </a:r>
            <a:r>
              <a:rPr sz="1200" spc="-5" dirty="0">
                <a:latin typeface="Times New Roman"/>
                <a:cs typeface="Times New Roman"/>
              </a:rPr>
              <a:t>sensitivity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simple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long life </a:t>
            </a:r>
            <a:r>
              <a:rPr sz="1200" spc="-5" dirty="0">
                <a:latin typeface="Times New Roman"/>
                <a:cs typeface="Times New Roman"/>
              </a:rPr>
              <a:t>device. </a:t>
            </a:r>
            <a:r>
              <a:rPr sz="1200" dirty="0">
                <a:latin typeface="Times New Roman"/>
                <a:cs typeface="Times New Roman"/>
              </a:rPr>
              <a:t>They 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in air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quality</a:t>
            </a:r>
            <a:r>
              <a:rPr sz="1200" dirty="0">
                <a:latin typeface="Times New Roman"/>
                <a:cs typeface="Times New Roman"/>
              </a:rPr>
              <a:t> control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equipment</a:t>
            </a:r>
            <a:r>
              <a:rPr sz="1200" dirty="0">
                <a:latin typeface="Times New Roman"/>
                <a:cs typeface="Times New Roman"/>
              </a:rPr>
              <a:t> for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building </a:t>
            </a:r>
            <a:r>
              <a:rPr sz="1200" spc="-5" dirty="0">
                <a:latin typeface="Times New Roman"/>
                <a:cs typeface="Times New Roman"/>
              </a:rPr>
              <a:t>offices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suitable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NH3,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alcohol,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benzene,</a:t>
            </a:r>
            <a:r>
              <a:rPr sz="1200" dirty="0">
                <a:latin typeface="Times New Roman"/>
                <a:cs typeface="Times New Roman"/>
              </a:rPr>
              <a:t> smoke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CO2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116706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Feature: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561714"/>
            <a:ext cx="5758180" cy="5668283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718185" indent="-95250">
              <a:lnSpc>
                <a:spcPct val="100000"/>
              </a:lnSpc>
              <a:spcBef>
                <a:spcPts val="73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Wide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scope</a:t>
            </a:r>
            <a:endParaRPr sz="1200">
              <a:latin typeface="Times New Roman"/>
              <a:cs typeface="Times New Roman"/>
            </a:endParaRPr>
          </a:p>
          <a:p>
            <a:pPr marL="718185" indent="-95250">
              <a:lnSpc>
                <a:spcPct val="100000"/>
              </a:lnSpc>
              <a:spcBef>
                <a:spcPts val="63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Fast response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High </a:t>
            </a:r>
            <a:r>
              <a:rPr sz="1200" spc="-5" dirty="0">
                <a:latin typeface="Times New Roman"/>
                <a:cs typeface="Times New Roman"/>
              </a:rPr>
              <a:t>sensitivity</a:t>
            </a:r>
            <a:endParaRPr sz="1200">
              <a:latin typeface="Times New Roman"/>
              <a:cs typeface="Times New Roman"/>
            </a:endParaRPr>
          </a:p>
          <a:p>
            <a:pPr marL="716280" indent="-93345">
              <a:lnSpc>
                <a:spcPct val="100000"/>
              </a:lnSpc>
              <a:spcBef>
                <a:spcPts val="625"/>
              </a:spcBef>
              <a:buChar char="•"/>
              <a:tabLst>
                <a:tab pos="716915" algn="l"/>
              </a:tabLst>
            </a:pPr>
            <a:r>
              <a:rPr sz="1200" dirty="0">
                <a:latin typeface="Times New Roman"/>
                <a:cs typeface="Times New Roman"/>
              </a:rPr>
              <a:t>Stable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life</a:t>
            </a:r>
            <a:endParaRPr sz="1200">
              <a:latin typeface="Times New Roman"/>
              <a:cs typeface="Times New Roman"/>
            </a:endParaRPr>
          </a:p>
          <a:p>
            <a:pPr marL="718185" indent="-95250">
              <a:lnSpc>
                <a:spcPct val="100000"/>
              </a:lnSpc>
              <a:spcBef>
                <a:spcPts val="63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Operating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Voltage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+5V</a:t>
            </a:r>
            <a:endParaRPr sz="1200">
              <a:latin typeface="Times New Roman"/>
              <a:cs typeface="Times New Roman"/>
            </a:endParaRPr>
          </a:p>
          <a:p>
            <a:pPr marL="718185" indent="-95250">
              <a:lnSpc>
                <a:spcPct val="100000"/>
              </a:lnSpc>
              <a:spcBef>
                <a:spcPts val="62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Detect/Measure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NH3,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NOx, </a:t>
            </a:r>
            <a:r>
              <a:rPr sz="1200" spc="-5" dirty="0">
                <a:latin typeface="Times New Roman"/>
                <a:cs typeface="Times New Roman"/>
              </a:rPr>
              <a:t>alcohol,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Benzene, </a:t>
            </a:r>
            <a:r>
              <a:rPr sz="1200" spc="-5" dirty="0">
                <a:latin typeface="Times New Roman"/>
                <a:cs typeface="Times New Roman"/>
              </a:rPr>
              <a:t>smoke,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CO2, </a:t>
            </a:r>
            <a:r>
              <a:rPr sz="1200" spc="-5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marL="718185" indent="-95250">
              <a:lnSpc>
                <a:spcPct val="100000"/>
              </a:lnSpc>
              <a:spcBef>
                <a:spcPts val="63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Analog output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voltage: 0V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-5" dirty="0">
                <a:latin typeface="Times New Roman"/>
                <a:cs typeface="Times New Roman"/>
              </a:rPr>
              <a:t> 5V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buFont typeface="Symbol"/>
              <a:buChar char=""/>
              <a:tabLst>
                <a:tab pos="243840" algn="l"/>
                <a:tab pos="244475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LM393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Sound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Sensor:</a:t>
            </a:r>
            <a:endParaRPr sz="1200">
              <a:latin typeface="Times New Roman"/>
              <a:cs typeface="Times New Roman"/>
            </a:endParaRPr>
          </a:p>
          <a:p>
            <a:pPr marL="12700" marR="5080" indent="951865" algn="just">
              <a:lnSpc>
                <a:spcPct val="143800"/>
              </a:lnSpc>
              <a:spcBef>
                <a:spcPts val="29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</a:t>
            </a:r>
            <a:r>
              <a:rPr sz="1200" dirty="0">
                <a:latin typeface="Times New Roman"/>
                <a:cs typeface="Times New Roman"/>
              </a:rPr>
              <a:t> module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easy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detect </a:t>
            </a:r>
            <a:r>
              <a:rPr sz="1200" dirty="0">
                <a:latin typeface="Times New Roman"/>
                <a:cs typeface="Times New Roman"/>
              </a:rPr>
              <a:t>sound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generally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for </a:t>
            </a:r>
            <a:r>
              <a:rPr sz="1200" spc="-5" dirty="0">
                <a:latin typeface="Times New Roman"/>
                <a:cs typeface="Times New Roman"/>
              </a:rPr>
              <a:t>detecting </a:t>
            </a:r>
            <a:r>
              <a:rPr sz="1200" dirty="0">
                <a:latin typeface="Times New Roman"/>
                <a:cs typeface="Times New Roman"/>
              </a:rPr>
              <a:t>sound </a:t>
            </a:r>
            <a:r>
              <a:rPr sz="1200" spc="-5" dirty="0">
                <a:latin typeface="Times New Roman"/>
                <a:cs typeface="Times New Roman"/>
              </a:rPr>
              <a:t>intensity.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Module </a:t>
            </a:r>
            <a:r>
              <a:rPr sz="1200" spc="-5" dirty="0">
                <a:latin typeface="Times New Roman"/>
                <a:cs typeface="Times New Roman"/>
              </a:rPr>
              <a:t>detect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sound has exceeded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threshold value. </a:t>
            </a:r>
            <a:r>
              <a:rPr sz="1200" dirty="0">
                <a:latin typeface="Times New Roman"/>
                <a:cs typeface="Times New Roman"/>
              </a:rPr>
              <a:t>Sound is </a:t>
            </a:r>
            <a:r>
              <a:rPr sz="1200" spc="-5" dirty="0">
                <a:latin typeface="Times New Roman"/>
                <a:cs typeface="Times New Roman"/>
              </a:rPr>
              <a:t>detected </a:t>
            </a:r>
            <a:r>
              <a:rPr sz="1200" dirty="0">
                <a:latin typeface="Times New Roman"/>
                <a:cs typeface="Times New Roman"/>
              </a:rPr>
              <a:t>via microphone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fed into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LM393 op </a:t>
            </a:r>
            <a:r>
              <a:rPr sz="1200" spc="-5" dirty="0">
                <a:latin typeface="Times New Roman"/>
                <a:cs typeface="Times New Roman"/>
              </a:rPr>
              <a:t>amp.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 </a:t>
            </a:r>
            <a:r>
              <a:rPr sz="1200" spc="-5" dirty="0">
                <a:latin typeface="Times New Roman"/>
                <a:cs typeface="Times New Roman"/>
              </a:rPr>
              <a:t>level adjusts </a:t>
            </a:r>
            <a:r>
              <a:rPr sz="1200" dirty="0">
                <a:latin typeface="Times New Roman"/>
                <a:cs typeface="Times New Roman"/>
              </a:rPr>
              <a:t>through pot.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sound </a:t>
            </a:r>
            <a:r>
              <a:rPr sz="1200" spc="-5" dirty="0">
                <a:latin typeface="Times New Roman"/>
                <a:cs typeface="Times New Roman"/>
              </a:rPr>
              <a:t>increases set value </a:t>
            </a:r>
            <a:r>
              <a:rPr sz="1200" dirty="0">
                <a:latin typeface="Times New Roman"/>
                <a:cs typeface="Times New Roman"/>
              </a:rPr>
              <a:t>output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low. </a:t>
            </a:r>
            <a:r>
              <a:rPr sz="1200" spc="-5" dirty="0">
                <a:latin typeface="Times New Roman"/>
                <a:cs typeface="Times New Roman"/>
              </a:rPr>
              <a:t>These </a:t>
            </a:r>
            <a:r>
              <a:rPr sz="1200" dirty="0">
                <a:latin typeface="Times New Roman"/>
                <a:cs typeface="Times New Roman"/>
              </a:rPr>
              <a:t>module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DC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3.3-5</a:t>
            </a:r>
            <a:r>
              <a:rPr sz="1200" dirty="0">
                <a:latin typeface="Times New Roman"/>
                <a:cs typeface="Times New Roman"/>
              </a:rPr>
              <a:t> voltage.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Feature: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398145" indent="-386080">
              <a:lnSpc>
                <a:spcPct val="100000"/>
              </a:lnSpc>
              <a:buChar char="•"/>
              <a:tabLst>
                <a:tab pos="398145" algn="l"/>
                <a:tab pos="398780" algn="l"/>
              </a:tabLst>
            </a:pP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5" dirty="0">
                <a:latin typeface="Times New Roman"/>
                <a:cs typeface="Times New Roman"/>
              </a:rPr>
              <a:t> model:</a:t>
            </a:r>
            <a:r>
              <a:rPr sz="1200" dirty="0">
                <a:latin typeface="Times New Roman"/>
                <a:cs typeface="Times New Roman"/>
              </a:rPr>
              <a:t> digital </a:t>
            </a:r>
            <a:r>
              <a:rPr sz="1200" spc="-5" dirty="0">
                <a:latin typeface="Times New Roman"/>
                <a:cs typeface="Times New Roman"/>
              </a:rPr>
              <a:t>switch</a:t>
            </a:r>
            <a:r>
              <a:rPr sz="1200" dirty="0">
                <a:latin typeface="Times New Roman"/>
                <a:cs typeface="Times New Roman"/>
              </a:rPr>
              <a:t> outputs (0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1, high or </a:t>
            </a:r>
            <a:r>
              <a:rPr sz="1200" spc="-5" dirty="0">
                <a:latin typeface="Times New Roman"/>
                <a:cs typeface="Times New Roman"/>
              </a:rPr>
              <a:t>low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level)</a:t>
            </a:r>
            <a:endParaRPr sz="1200">
              <a:latin typeface="Times New Roman"/>
              <a:cs typeface="Times New Roman"/>
            </a:endParaRPr>
          </a:p>
          <a:p>
            <a:pPr marL="398145" indent="-386080">
              <a:lnSpc>
                <a:spcPct val="100000"/>
              </a:lnSpc>
              <a:spcBef>
                <a:spcPts val="625"/>
              </a:spcBef>
              <a:buChar char="•"/>
              <a:tabLst>
                <a:tab pos="398145" algn="l"/>
                <a:tab pos="398780" algn="l"/>
              </a:tabLst>
            </a:pPr>
            <a:r>
              <a:rPr sz="1200" dirty="0">
                <a:latin typeface="Times New Roman"/>
                <a:cs typeface="Times New Roman"/>
              </a:rPr>
              <a:t>Voltage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26dB</a:t>
            </a:r>
            <a:endParaRPr sz="1200">
              <a:latin typeface="Times New Roman"/>
              <a:cs typeface="Times New Roman"/>
            </a:endParaRPr>
          </a:p>
          <a:p>
            <a:pPr marL="398145" indent="-386080">
              <a:lnSpc>
                <a:spcPct val="100000"/>
              </a:lnSpc>
              <a:spcBef>
                <a:spcPts val="620"/>
              </a:spcBef>
              <a:buChar char="•"/>
              <a:tabLst>
                <a:tab pos="398145" algn="l"/>
                <a:tab pos="398780" algn="l"/>
              </a:tabLst>
            </a:pPr>
            <a:r>
              <a:rPr sz="1200" spc="-5" dirty="0">
                <a:latin typeface="Times New Roman"/>
                <a:cs typeface="Times New Roman"/>
              </a:rPr>
              <a:t>Microphone Impedance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2.2kΏ</a:t>
            </a:r>
            <a:endParaRPr sz="1200">
              <a:latin typeface="Times New Roman"/>
              <a:cs typeface="Times New Roman"/>
            </a:endParaRPr>
          </a:p>
          <a:p>
            <a:pPr marL="393065" marR="3254375" indent="-381000">
              <a:lnSpc>
                <a:spcPct val="143300"/>
              </a:lnSpc>
              <a:spcBef>
                <a:spcPts val="15"/>
              </a:spcBef>
              <a:buChar char="•"/>
              <a:tabLst>
                <a:tab pos="398145" algn="l"/>
                <a:tab pos="398780" algn="l"/>
              </a:tabLst>
            </a:pPr>
            <a:r>
              <a:rPr sz="1200" spc="-5" dirty="0">
                <a:latin typeface="Times New Roman"/>
                <a:cs typeface="Times New Roman"/>
              </a:rPr>
              <a:t>Microphone Frequency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16.20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kHz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Operating voltage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3.3V-5V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36220" indent="-224154">
              <a:lnSpc>
                <a:spcPct val="100000"/>
              </a:lnSpc>
              <a:buFont typeface="Symbol"/>
              <a:buChar char=""/>
              <a:tabLst>
                <a:tab pos="236220" algn="l"/>
                <a:tab pos="236854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ESP8266</a:t>
            </a:r>
            <a:r>
              <a:rPr sz="12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WIFI</a:t>
            </a:r>
            <a:r>
              <a:rPr sz="12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Module: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11529"/>
            <a:ext cx="5759450" cy="1076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60705" algn="just">
              <a:lnSpc>
                <a:spcPct val="1437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esp8266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WIFI</a:t>
            </a:r>
            <a:r>
              <a:rPr sz="1200" dirty="0">
                <a:latin typeface="Times New Roman"/>
                <a:cs typeface="Times New Roman"/>
              </a:rPr>
              <a:t> module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5" dirty="0">
                <a:latin typeface="Times New Roman"/>
                <a:cs typeface="Times New Roman"/>
              </a:rPr>
              <a:t>self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contained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integrated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TCP/IP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stack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give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microcontroller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WIFI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network.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esp8266 is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capable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either </a:t>
            </a:r>
            <a:r>
              <a:rPr sz="1200" dirty="0">
                <a:latin typeface="Times New Roman"/>
                <a:cs typeface="Times New Roman"/>
              </a:rPr>
              <a:t>hosting </a:t>
            </a:r>
            <a:r>
              <a:rPr sz="1200" spc="-5" dirty="0">
                <a:latin typeface="Times New Roman"/>
                <a:cs typeface="Times New Roman"/>
              </a:rPr>
              <a:t>an application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offloading all </a:t>
            </a:r>
            <a:r>
              <a:rPr sz="1200" dirty="0">
                <a:latin typeface="Times New Roman"/>
                <a:cs typeface="Times New Roman"/>
              </a:rPr>
              <a:t>WIFI networking </a:t>
            </a:r>
            <a:r>
              <a:rPr sz="1200" spc="-5" dirty="0">
                <a:latin typeface="Times New Roman"/>
                <a:cs typeface="Times New Roman"/>
              </a:rPr>
              <a:t>functions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processor.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064765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Feature: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509773"/>
            <a:ext cx="5759450" cy="201657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77850" indent="-147320">
              <a:lnSpc>
                <a:spcPct val="100000"/>
              </a:lnSpc>
              <a:spcBef>
                <a:spcPts val="865"/>
              </a:spcBef>
              <a:buFont typeface="Symbol"/>
              <a:buChar char=""/>
              <a:tabLst>
                <a:tab pos="578485" algn="l"/>
              </a:tabLst>
            </a:pPr>
            <a:r>
              <a:rPr sz="1200" dirty="0">
                <a:latin typeface="Times New Roman"/>
                <a:cs typeface="Times New Roman"/>
              </a:rPr>
              <a:t>2.4</a:t>
            </a:r>
            <a:r>
              <a:rPr sz="1200" spc="-5" dirty="0">
                <a:latin typeface="Times New Roman"/>
                <a:cs typeface="Times New Roman"/>
              </a:rPr>
              <a:t> GHz Wi-Fi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(802.11</a:t>
            </a:r>
            <a:r>
              <a:rPr sz="1200" dirty="0">
                <a:latin typeface="Times New Roman"/>
                <a:cs typeface="Times New Roman"/>
              </a:rPr>
              <a:t> b/g/n supporting </a:t>
            </a:r>
            <a:r>
              <a:rPr sz="1200" spc="-5" dirty="0">
                <a:latin typeface="Times New Roman"/>
                <a:cs typeface="Times New Roman"/>
              </a:rPr>
              <a:t>WPA/WPA2).</a:t>
            </a:r>
            <a:endParaRPr sz="1200" dirty="0">
              <a:latin typeface="Times New Roman"/>
              <a:cs typeface="Times New Roman"/>
            </a:endParaRPr>
          </a:p>
          <a:p>
            <a:pPr marL="577850" indent="-147320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578485" algn="l"/>
              </a:tabLst>
            </a:pPr>
            <a:r>
              <a:rPr sz="1200" spc="-5" dirty="0">
                <a:latin typeface="Times New Roman"/>
                <a:cs typeface="Times New Roman"/>
              </a:rPr>
              <a:t>General-purpose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input/output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(16</a:t>
            </a:r>
            <a:r>
              <a:rPr sz="1200" spc="-5" dirty="0">
                <a:latin typeface="Times New Roman"/>
                <a:cs typeface="Times New Roman"/>
              </a:rPr>
              <a:t> GPIO).</a:t>
            </a:r>
            <a:endParaRPr sz="1200" dirty="0">
              <a:latin typeface="Times New Roman"/>
              <a:cs typeface="Times New Roman"/>
            </a:endParaRPr>
          </a:p>
          <a:p>
            <a:pPr marL="577850" indent="-147320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578485" algn="l"/>
              </a:tabLst>
            </a:pPr>
            <a:r>
              <a:rPr sz="1200" spc="-5" dirty="0">
                <a:latin typeface="Times New Roman"/>
                <a:cs typeface="Times New Roman"/>
              </a:rPr>
              <a:t>Inter-Integrated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Circuit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(I²C)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protocol.</a:t>
            </a:r>
            <a:endParaRPr sz="1200" dirty="0">
              <a:latin typeface="Times New Roman"/>
              <a:cs typeface="Times New Roman"/>
            </a:endParaRPr>
          </a:p>
          <a:p>
            <a:pPr marL="577850" indent="-147320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578485" algn="l"/>
              </a:tabLst>
            </a:pPr>
            <a:r>
              <a:rPr sz="1200" spc="-5" dirty="0">
                <a:latin typeface="Times New Roman"/>
                <a:cs typeface="Times New Roman"/>
              </a:rPr>
              <a:t>Analog-to-digital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conversion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(10-bit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ADC).</a:t>
            </a:r>
          </a:p>
          <a:p>
            <a:pPr marL="577850" indent="-147320">
              <a:lnSpc>
                <a:spcPct val="100000"/>
              </a:lnSpc>
              <a:spcBef>
                <a:spcPts val="755"/>
              </a:spcBef>
              <a:buFont typeface="Symbol"/>
              <a:buChar char=""/>
              <a:tabLst>
                <a:tab pos="578485" algn="l"/>
              </a:tabLst>
            </a:pPr>
            <a:r>
              <a:rPr sz="1200" spc="-5" dirty="0">
                <a:latin typeface="Times New Roman"/>
                <a:cs typeface="Times New Roman"/>
              </a:rPr>
              <a:t>Serial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Peripheral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(SPI)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serial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11120-F56D-BFED-5CF9-8062E535EC53}"/>
              </a:ext>
            </a:extLst>
          </p:cNvPr>
          <p:cNvSpPr txBox="1"/>
          <p:nvPr/>
        </p:nvSpPr>
        <p:spPr>
          <a:xfrm>
            <a:off x="817404" y="4211805"/>
            <a:ext cx="639991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Smart Sensor Integration: Incorporate advanced sensors capable of detecting various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noise, such as traffic noise, industrial sounds, and community noise, to provide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monitoring.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Connectivity: Utilize Internet of Things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technology for real-time data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transmission, enabling instant updates and analysis of noise levels in different locations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Algorithms: Implement machine learning algorithms to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between normal sounds and noise pollution, improving accuracy in identifying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problematic areas.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with Local Authorities: Foster collaboration with local government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authorities to integrate noise pollution data into urban planning and policy-making processes.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Considerations: Prioritize privacy by anonymizing data and adhering to strict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protection protocols to address concerns related to individual privacy.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D9EF0C-8557-3746-FECD-901B0183EB3C}"/>
              </a:ext>
            </a:extLst>
          </p:cNvPr>
          <p:cNvSpPr txBox="1"/>
          <p:nvPr/>
        </p:nvSpPr>
        <p:spPr>
          <a:xfrm>
            <a:off x="776418" y="495200"/>
            <a:ext cx="665614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Part 1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create a noise pollution monitoring system using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IoTand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Arduino to measure and analyze noise level in a specific area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Creating a noise pollution monitoring system using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Arduino involves several steps: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Needed: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board (e.g., Arduino Uno or Arduino Mega)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 sensor (e.g., a microphone or sound level sensor)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(e.g., ESP8266 or ESP32 for Wi-Fi connectivity)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source (e.g., batteries or a power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 (Wi-Fi or cellular)Data storage and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  platform (e.g., cloud service like AWS or Azure)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Enclosure and casing for outdoor use (if necessary)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Setup: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sound sensor to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Arduino.Connect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Arduino to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for data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transmission.Ensure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 power supply and consider weatherproofing if used outdoors.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Arduino code to read data from the sound sensor and send it to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module.Program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to establish an internet connection and transmit the data to a cloud server.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7686D-F8C1-7C25-4388-1C762F4F8B5C}"/>
              </a:ext>
            </a:extLst>
          </p:cNvPr>
          <p:cNvSpPr txBox="1"/>
          <p:nvPr/>
        </p:nvSpPr>
        <p:spPr>
          <a:xfrm>
            <a:off x="776418" y="5799753"/>
            <a:ext cx="633251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Data Storage: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 cloud-based database to store the noise level data.</a:t>
            </a: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dashboard or web application to visualize the noise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data.Implement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analysis to track noise trends and trigger alerts when noise levels exceed predefined thresholds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Alerting Mechanism: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notifications or alerts through email, SMS, or other means when noise levels exceed acceptable limits.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Management: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power usage to ensure the system can run for an extended period, especially in remote or outdoor locations.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user-friendly interface for users to access and analyze noise data.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and Testing: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Calibrate the system to ensure accurate noise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measurements.Thoroughly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the system in real-world conditions.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Reporting: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collected data to identify noise patterns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trends.Generate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reports or visualizations for stakeholders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8041-3651-93BC-26FE-DD7FB5352AF5}"/>
              </a:ext>
            </a:extLst>
          </p:cNvPr>
          <p:cNvSpPr txBox="1"/>
          <p:nvPr/>
        </p:nvSpPr>
        <p:spPr>
          <a:xfrm>
            <a:off x="720961" y="221709"/>
            <a:ext cx="6460284" cy="13849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Updates: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maintain and update the system to ensure its reliability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accuracy.Keep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mind that you'll need a good understanding of Arduino programming,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handling, and possibly cloud services to create a robust noise pollution monitoring system. Additionally, consider any legal and ethical considerations, such as data privacy and regulations related to noise pollution monitoring in your specific area.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8080E2-C577-FD6B-818D-34822FFE949A}"/>
              </a:ext>
            </a:extLst>
          </p:cNvPr>
          <p:cNvSpPr txBox="1"/>
          <p:nvPr/>
        </p:nvSpPr>
        <p:spPr>
          <a:xfrm>
            <a:off x="720961" y="2423113"/>
            <a:ext cx="64602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I. Introduction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.                   Brief overview of the project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Importance of monitoring noise pollution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Goals and objectives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II. Technologies Used</a:t>
            </a:r>
            <a:endParaRPr lang="en-US" sz="1200" dirty="0"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                    Web development technologies employed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Explanation of technology choices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III. System Architecture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/>
              </a:rPr>
              <a:t>      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Overview of the platform's architecture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Components and their interactions.</a:t>
            </a:r>
            <a:endParaRPr lang="en-US" sz="1200" dirty="0"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Database structure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IV. Development Activities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/>
              </a:rPr>
              <a:t>      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Frontend Development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Description of the user interface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Technologies used for the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Frontend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Screenshots or mockups (if applicable)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Backend Development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Overview of the server-side logic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Explanation of APIs and endpoints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Database integration details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Sensor Integration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Explanation of how noise sensors are integrated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Communication protocols used</a:t>
            </a:r>
            <a:endParaRPr lang="en-US" sz="1200" dirty="0"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Real-time Data Processing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Description of how real-time noise data is processed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Any algorithms or methods used for analysis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User Authentication and Authorization</a:t>
            </a:r>
            <a:endParaRPr lang="en-US" sz="1200" dirty="0">
              <a:effectLst/>
              <a:latin typeface="Times New Roman" panose="020206030504050203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C7B91-F2DF-0728-DE89-E011D31B43C2}"/>
              </a:ext>
            </a:extLst>
          </p:cNvPr>
          <p:cNvSpPr txBox="1"/>
          <p:nvPr/>
        </p:nvSpPr>
        <p:spPr>
          <a:xfrm flipH="1">
            <a:off x="720961" y="1752922"/>
            <a:ext cx="570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USE WEB-BASED TECHNOLOGY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DB507-EE17-4041-C163-AF4A619F62D8}"/>
              </a:ext>
            </a:extLst>
          </p:cNvPr>
          <p:cNvSpPr txBox="1"/>
          <p:nvPr/>
        </p:nvSpPr>
        <p:spPr>
          <a:xfrm>
            <a:off x="720961" y="5778679"/>
            <a:ext cx="6643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Details of user authentication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mechanismsAuthorization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levels and access control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V. Testing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testing strategies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of testing phases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VI. Challenges Faced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challenges encountered during development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Solutions or workarounds implemented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VII. Future Enhancements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or improvements planned for the future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considerations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0A867-7E55-80F8-8580-9B91AF26165E}"/>
              </a:ext>
            </a:extLst>
          </p:cNvPr>
          <p:cNvSpPr txBox="1"/>
          <p:nvPr/>
        </p:nvSpPr>
        <p:spPr>
          <a:xfrm>
            <a:off x="720961" y="7615650"/>
            <a:ext cx="66439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VIII. Conclusion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Summary of the project</a:t>
            </a:r>
            <a:r>
              <a:rPr lang="en-US" sz="1200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Achievements and key takeaways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IX. References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List of resources, frameworks, or libraries used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 Submission</a:t>
            </a:r>
            <a:endParaRPr lang="en-US" sz="1200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Please compile this information into a comprehensive document and share it for assessment. Ensure that the document is well-organized and includes relevant details about each aspect of the project. If you have any specific questions or need further guidance on a particular section, feel free to ask!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533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45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vv651492@gmail.com</cp:lastModifiedBy>
  <cp:revision>5</cp:revision>
  <dcterms:created xsi:type="dcterms:W3CDTF">2023-10-22T14:57:33Z</dcterms:created>
  <dcterms:modified xsi:type="dcterms:W3CDTF">2023-10-26T15:12:32Z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2023-10-22T00:00:00Z</vt:filetime>
  </property>
</Properties>
</file>