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4aecdf5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4aecdf5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4aecdf5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4aecdf5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4aecdf5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4aecdf5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522edba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522edba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522edba0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522edba0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522edba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522edba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744575"/>
            <a:ext cx="8520600" cy="128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Dependency Injection</a:t>
            </a:r>
            <a:endParaRPr/>
          </a:p>
          <a:p>
            <a:pPr indent="0" lvl="0" marL="0" rtl="0" algn="l">
              <a:spcBef>
                <a:spcPts val="0"/>
              </a:spcBef>
              <a:spcAft>
                <a:spcPts val="0"/>
              </a:spcAft>
              <a:buClr>
                <a:schemeClr val="dk1"/>
              </a:buClr>
              <a:buSzPct val="76744"/>
              <a:buFont typeface="Arial"/>
              <a:buNone/>
            </a:pPr>
            <a:r>
              <a:rPr lang="en-GB" sz="1433">
                <a:solidFill>
                  <a:schemeClr val="dk2"/>
                </a:solidFill>
              </a:rPr>
              <a:t>                       </a:t>
            </a:r>
            <a:endParaRPr sz="1433">
              <a:solidFill>
                <a:schemeClr val="dk2"/>
              </a:solidFill>
            </a:endParaRPr>
          </a:p>
          <a:p>
            <a:pPr indent="0" lvl="0" marL="0" rtl="0" algn="l">
              <a:spcBef>
                <a:spcPts val="0"/>
              </a:spcBef>
              <a:spcAft>
                <a:spcPts val="0"/>
              </a:spcAft>
              <a:buClr>
                <a:schemeClr val="dk1"/>
              </a:buClr>
              <a:buSzPct val="76744"/>
              <a:buFont typeface="Arial"/>
              <a:buNone/>
            </a:pPr>
            <a:r>
              <a:rPr lang="en-GB" sz="1433">
                <a:solidFill>
                  <a:schemeClr val="dk2"/>
                </a:solidFill>
              </a:rPr>
              <a:t>                            </a:t>
            </a:r>
            <a:r>
              <a:rPr lang="en-GB" sz="1433">
                <a:solidFill>
                  <a:schemeClr val="dk2"/>
                </a:solidFill>
              </a:rPr>
              <a:t>Preferred way of architecting applications</a:t>
            </a:r>
            <a:endParaRPr sz="3833"/>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sz="2000"/>
          </a:p>
          <a:p>
            <a:pPr indent="0" lvl="0" marL="0" rtl="0" algn="l">
              <a:spcBef>
                <a:spcPts val="0"/>
              </a:spcBef>
              <a:spcAft>
                <a:spcPts val="0"/>
              </a:spcAft>
              <a:buNone/>
            </a:pPr>
            <a:r>
              <a:rPr lang="en-GB" sz="2000"/>
              <a:t>                   </a:t>
            </a:r>
            <a:r>
              <a:rPr lang="en-GB" sz="2000"/>
              <a:t>A report by Sushant Sharma</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Tight Coupling / Loose Coupling</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GB" sz="1450">
                <a:solidFill>
                  <a:schemeClr val="dk1"/>
                </a:solidFill>
                <a:highlight>
                  <a:srgbClr val="FFFFFF"/>
                </a:highlight>
                <a:latin typeface="Merriweather"/>
                <a:ea typeface="Merriweather"/>
                <a:cs typeface="Merriweather"/>
                <a:sym typeface="Merriweather"/>
              </a:rPr>
              <a:t>Tight coupling means two objects are dependent on each other. That means when a class is dependent on another class, then it is said to be a tight coupling between these two classes. In that case, if we change the dependent object, then we also need to change the classes where this dependent object is used</a:t>
            </a:r>
            <a:endParaRPr sz="1450">
              <a:solidFill>
                <a:schemeClr val="dk1"/>
              </a:solidFill>
              <a:highlight>
                <a:srgbClr val="FFFFFF"/>
              </a:highlight>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50">
              <a:solidFill>
                <a:schemeClr val="dk1"/>
              </a:solidFill>
              <a:highlight>
                <a:srgbClr val="FFFFFF"/>
              </a:highlight>
              <a:latin typeface="Merriweather"/>
              <a:ea typeface="Merriweather"/>
              <a:cs typeface="Merriweather"/>
              <a:sym typeface="Merriweather"/>
            </a:endParaRPr>
          </a:p>
          <a:p>
            <a:pPr indent="0" lvl="0" marL="0" rtl="0" algn="l">
              <a:lnSpc>
                <a:spcPct val="105000"/>
              </a:lnSpc>
              <a:spcBef>
                <a:spcPts val="1200"/>
              </a:spcBef>
              <a:spcAft>
                <a:spcPts val="1200"/>
              </a:spcAft>
              <a:buNone/>
            </a:pPr>
            <a:r>
              <a:rPr lang="en-GB" sz="1450">
                <a:solidFill>
                  <a:schemeClr val="dk1"/>
                </a:solidFill>
                <a:highlight>
                  <a:srgbClr val="FFFFFF"/>
                </a:highlight>
                <a:latin typeface="Merriweather"/>
                <a:ea typeface="Merriweather"/>
                <a:cs typeface="Merriweather"/>
                <a:sym typeface="Merriweather"/>
              </a:rPr>
              <a:t>Loosely coupling means two objects are independent of each other. That means if we change one object then it will not affect another object. The loosely coupled nature of software development allows us to manage future changes easily and also allows us to manage the complexity of the application.</a:t>
            </a:r>
            <a:endParaRPr sz="1450">
              <a:solidFill>
                <a:schemeClr val="dk1"/>
              </a:solidFill>
              <a:highlight>
                <a:srgbClr val="FFFFFF"/>
              </a:highlight>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Dependency Injection?</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en-GB" sz="1448">
                <a:solidFill>
                  <a:schemeClr val="dk1"/>
                </a:solidFill>
                <a:highlight>
                  <a:srgbClr val="FFFFFF"/>
                </a:highlight>
                <a:latin typeface="Merriweather"/>
                <a:ea typeface="Merriweather"/>
                <a:cs typeface="Merriweather"/>
                <a:sym typeface="Merriweather"/>
              </a:rPr>
              <a:t>Dependency Injection (DI) is a design pattern used to implement IoC (Inversion of Control). It allows the creation of dependency objects outside of a class and provides those objects to a class in different ways. </a:t>
            </a:r>
            <a:endParaRPr sz="1448">
              <a:solidFill>
                <a:schemeClr val="dk1"/>
              </a:solidFill>
              <a:highlight>
                <a:srgbClr val="FFFFFF"/>
              </a:highlight>
              <a:latin typeface="Merriweather"/>
              <a:ea typeface="Merriweather"/>
              <a:cs typeface="Merriweather"/>
              <a:sym typeface="Merriweather"/>
            </a:endParaRPr>
          </a:p>
          <a:p>
            <a:pPr indent="0" lvl="0" marL="0" rtl="0" algn="l">
              <a:lnSpc>
                <a:spcPct val="105000"/>
              </a:lnSpc>
              <a:spcBef>
                <a:spcPts val="1200"/>
              </a:spcBef>
              <a:spcAft>
                <a:spcPts val="0"/>
              </a:spcAft>
              <a:buSzPts val="1018"/>
              <a:buNone/>
            </a:pPr>
            <a:r>
              <a:rPr lang="en-GB" sz="1327">
                <a:solidFill>
                  <a:schemeClr val="dk1"/>
                </a:solidFill>
                <a:highlight>
                  <a:srgbClr val="FFFFFF"/>
                </a:highlight>
                <a:latin typeface="Merriweather"/>
                <a:ea typeface="Merriweather"/>
                <a:cs typeface="Merriweather"/>
                <a:sym typeface="Merriweather"/>
              </a:rPr>
              <a:t>This Pattern Mainly Involves Three Types of class</a:t>
            </a:r>
            <a:endParaRPr sz="1327">
              <a:solidFill>
                <a:schemeClr val="dk1"/>
              </a:solidFill>
              <a:highlight>
                <a:srgbClr val="FFFFFF"/>
              </a:highlight>
              <a:latin typeface="Merriweather"/>
              <a:ea typeface="Merriweather"/>
              <a:cs typeface="Merriweather"/>
              <a:sym typeface="Merriweather"/>
            </a:endParaRPr>
          </a:p>
          <a:p>
            <a:pPr indent="-293823" lvl="0" marL="901700" rtl="0" algn="l">
              <a:lnSpc>
                <a:spcPct val="105000"/>
              </a:lnSpc>
              <a:spcBef>
                <a:spcPts val="1200"/>
              </a:spcBef>
              <a:spcAft>
                <a:spcPts val="0"/>
              </a:spcAft>
              <a:buClr>
                <a:srgbClr val="212529"/>
              </a:buClr>
              <a:buSzPts val="1027"/>
              <a:buFont typeface="Merriweather"/>
              <a:buAutoNum type="arabicPeriod"/>
            </a:pPr>
            <a:r>
              <a:rPr lang="en-GB" sz="1027">
                <a:solidFill>
                  <a:schemeClr val="dk1"/>
                </a:solidFill>
                <a:highlight>
                  <a:srgbClr val="FFFFFF"/>
                </a:highlight>
                <a:latin typeface="Merriweather"/>
                <a:ea typeface="Merriweather"/>
                <a:cs typeface="Merriweather"/>
                <a:sym typeface="Merriweather"/>
              </a:rPr>
              <a:t>Client Class: The Client class (dependent class) is a class that depends on the service class.</a:t>
            </a:r>
            <a:endParaRPr sz="1027">
              <a:solidFill>
                <a:schemeClr val="dk1"/>
              </a:solidFill>
              <a:highlight>
                <a:srgbClr val="FFFFFF"/>
              </a:highlight>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027">
              <a:solidFill>
                <a:schemeClr val="dk1"/>
              </a:solidFill>
              <a:highlight>
                <a:srgbClr val="FFFFFF"/>
              </a:highlight>
              <a:latin typeface="Merriweather"/>
              <a:ea typeface="Merriweather"/>
              <a:cs typeface="Merriweather"/>
              <a:sym typeface="Merriweather"/>
            </a:endParaRPr>
          </a:p>
          <a:p>
            <a:pPr indent="-293823" lvl="0" marL="901700" rtl="0" algn="l">
              <a:lnSpc>
                <a:spcPct val="105000"/>
              </a:lnSpc>
              <a:spcBef>
                <a:spcPts val="1200"/>
              </a:spcBef>
              <a:spcAft>
                <a:spcPts val="0"/>
              </a:spcAft>
              <a:buClr>
                <a:srgbClr val="212529"/>
              </a:buClr>
              <a:buSzPts val="1027"/>
              <a:buFont typeface="Merriweather"/>
              <a:buAutoNum type="arabicPeriod"/>
            </a:pPr>
            <a:r>
              <a:rPr lang="en-GB" sz="1027">
                <a:solidFill>
                  <a:schemeClr val="dk1"/>
                </a:solidFill>
                <a:highlight>
                  <a:srgbClr val="FFFFFF"/>
                </a:highlight>
                <a:latin typeface="Merriweather"/>
                <a:ea typeface="Merriweather"/>
                <a:cs typeface="Merriweather"/>
                <a:sym typeface="Merriweather"/>
              </a:rPr>
              <a:t>Service Class: The Service class (dependency) is a class that provides service to the client class.</a:t>
            </a:r>
            <a:endParaRPr sz="1027">
              <a:solidFill>
                <a:schemeClr val="dk1"/>
              </a:solidFill>
              <a:highlight>
                <a:srgbClr val="FFFFFF"/>
              </a:highlight>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027">
              <a:solidFill>
                <a:schemeClr val="dk1"/>
              </a:solidFill>
              <a:highlight>
                <a:srgbClr val="FFFFFF"/>
              </a:highlight>
              <a:latin typeface="Merriweather"/>
              <a:ea typeface="Merriweather"/>
              <a:cs typeface="Merriweather"/>
              <a:sym typeface="Merriweather"/>
            </a:endParaRPr>
          </a:p>
          <a:p>
            <a:pPr indent="-293823" lvl="0" marL="901700" rtl="0" algn="l">
              <a:lnSpc>
                <a:spcPct val="105000"/>
              </a:lnSpc>
              <a:spcBef>
                <a:spcPts val="1200"/>
              </a:spcBef>
              <a:spcAft>
                <a:spcPts val="0"/>
              </a:spcAft>
              <a:buClr>
                <a:srgbClr val="212529"/>
              </a:buClr>
              <a:buSzPts val="1027"/>
              <a:buFont typeface="Merriweather"/>
              <a:buAutoNum type="arabicPeriod"/>
            </a:pPr>
            <a:r>
              <a:rPr lang="en-GB" sz="1027">
                <a:solidFill>
                  <a:schemeClr val="dk1"/>
                </a:solidFill>
                <a:highlight>
                  <a:srgbClr val="FFFFFF"/>
                </a:highlight>
                <a:latin typeface="Merriweather"/>
                <a:ea typeface="Merriweather"/>
                <a:cs typeface="Merriweather"/>
                <a:sym typeface="Merriweather"/>
              </a:rPr>
              <a:t>Injector Class: The Injector class injects the service class object into the client class.</a:t>
            </a:r>
            <a:endParaRPr sz="1027">
              <a:solidFill>
                <a:schemeClr val="dk1"/>
              </a:solidFill>
              <a:highlight>
                <a:srgbClr val="FFFFFF"/>
              </a:highlight>
              <a:latin typeface="Merriweather"/>
              <a:ea typeface="Merriweather"/>
              <a:cs typeface="Merriweather"/>
              <a:sym typeface="Merriweather"/>
            </a:endParaRPr>
          </a:p>
          <a:p>
            <a:pPr indent="0" lvl="0" marL="0" rtl="0" algn="l">
              <a:lnSpc>
                <a:spcPct val="105000"/>
              </a:lnSpc>
              <a:spcBef>
                <a:spcPts val="1200"/>
              </a:spcBef>
              <a:spcAft>
                <a:spcPts val="1200"/>
              </a:spcAft>
              <a:buSzPts val="1018"/>
              <a:buNone/>
            </a:pPr>
            <a:r>
              <a:t/>
            </a:r>
            <a:endParaRPr sz="1448">
              <a:solidFill>
                <a:schemeClr val="dk1"/>
              </a:solidFill>
              <a:highlight>
                <a:srgbClr val="FFFFFF"/>
              </a:highlight>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Types Of </a:t>
            </a:r>
            <a:r>
              <a:rPr lang="en-GB"/>
              <a:t>Dependency</a:t>
            </a:r>
            <a:r>
              <a:rPr lang="en-GB"/>
              <a:t> Injection</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01307" lvl="0" marL="901700" rtl="0" algn="just">
              <a:lnSpc>
                <a:spcPct val="105000"/>
              </a:lnSpc>
              <a:spcBef>
                <a:spcPts val="0"/>
              </a:spcBef>
              <a:spcAft>
                <a:spcPts val="0"/>
              </a:spcAft>
              <a:buClr>
                <a:srgbClr val="212529"/>
              </a:buClr>
              <a:buSzPts val="1145"/>
              <a:buFont typeface="Merriweather"/>
              <a:buAutoNum type="arabicPeriod"/>
            </a:pPr>
            <a:r>
              <a:rPr lang="en-GB" sz="1145">
                <a:solidFill>
                  <a:schemeClr val="dk1"/>
                </a:solidFill>
                <a:highlight>
                  <a:srgbClr val="FFFFFF"/>
                </a:highlight>
                <a:latin typeface="Merriweather"/>
                <a:ea typeface="Merriweather"/>
                <a:cs typeface="Merriweather"/>
                <a:sym typeface="Merriweather"/>
              </a:rPr>
              <a:t>Constructor Injection: When the Injector injects the dependency object (i.e. service) through the client class constructor, then it is called Constructor </a:t>
            </a:r>
            <a:r>
              <a:rPr lang="en-GB" sz="1145">
                <a:solidFill>
                  <a:schemeClr val="dk1"/>
                </a:solidFill>
                <a:highlight>
                  <a:srgbClr val="FFFFFF"/>
                </a:highlight>
                <a:latin typeface="Merriweather"/>
                <a:ea typeface="Merriweather"/>
                <a:cs typeface="Merriweather"/>
                <a:sym typeface="Merriweather"/>
              </a:rPr>
              <a:t>Dependency</a:t>
            </a:r>
            <a:r>
              <a:rPr lang="en-GB" sz="1145">
                <a:solidFill>
                  <a:schemeClr val="dk1"/>
                </a:solidFill>
                <a:highlight>
                  <a:srgbClr val="FFFFFF"/>
                </a:highlight>
                <a:latin typeface="Merriweather"/>
                <a:ea typeface="Merriweather"/>
                <a:cs typeface="Merriweather"/>
                <a:sym typeface="Merriweather"/>
              </a:rPr>
              <a:t> Injection.</a:t>
            </a:r>
            <a:endParaRPr sz="1145">
              <a:solidFill>
                <a:schemeClr val="dk1"/>
              </a:solidFill>
              <a:highlight>
                <a:srgbClr val="FFFFFF"/>
              </a:highlight>
              <a:latin typeface="Merriweather"/>
              <a:ea typeface="Merriweather"/>
              <a:cs typeface="Merriweather"/>
              <a:sym typeface="Merriweather"/>
            </a:endParaRPr>
          </a:p>
          <a:p>
            <a:pPr indent="0" lvl="0" marL="0" rtl="0" algn="just">
              <a:lnSpc>
                <a:spcPct val="105000"/>
              </a:lnSpc>
              <a:spcBef>
                <a:spcPts val="1200"/>
              </a:spcBef>
              <a:spcAft>
                <a:spcPts val="0"/>
              </a:spcAft>
              <a:buSzPts val="770"/>
              <a:buNone/>
            </a:pPr>
            <a:r>
              <a:t/>
            </a:r>
            <a:endParaRPr sz="1145">
              <a:solidFill>
                <a:schemeClr val="dk1"/>
              </a:solidFill>
              <a:highlight>
                <a:srgbClr val="FFFFFF"/>
              </a:highlight>
              <a:latin typeface="Merriweather"/>
              <a:ea typeface="Merriweather"/>
              <a:cs typeface="Merriweather"/>
              <a:sym typeface="Merriweather"/>
            </a:endParaRPr>
          </a:p>
          <a:p>
            <a:pPr indent="-301307" lvl="0" marL="901700" rtl="0" algn="just">
              <a:lnSpc>
                <a:spcPct val="105000"/>
              </a:lnSpc>
              <a:spcBef>
                <a:spcPts val="1200"/>
              </a:spcBef>
              <a:spcAft>
                <a:spcPts val="0"/>
              </a:spcAft>
              <a:buClr>
                <a:srgbClr val="212529"/>
              </a:buClr>
              <a:buSzPts val="1145"/>
              <a:buFont typeface="Merriweather"/>
              <a:buAutoNum type="arabicPeriod"/>
            </a:pPr>
            <a:r>
              <a:rPr lang="en-GB" sz="1145">
                <a:solidFill>
                  <a:schemeClr val="dk1"/>
                </a:solidFill>
                <a:highlight>
                  <a:srgbClr val="FFFFFF"/>
                </a:highlight>
                <a:latin typeface="Merriweather"/>
                <a:ea typeface="Merriweather"/>
                <a:cs typeface="Merriweather"/>
                <a:sym typeface="Merriweather"/>
              </a:rPr>
              <a:t>Property Injection: When the Injector injects the dependency object (i.e. service) through the public property of the client class, then it is called Property Dependency Injection. This is also called the Setter Injection.</a:t>
            </a:r>
            <a:endParaRPr sz="1145">
              <a:solidFill>
                <a:schemeClr val="dk1"/>
              </a:solidFill>
              <a:highlight>
                <a:srgbClr val="FFFFFF"/>
              </a:highlight>
              <a:latin typeface="Merriweather"/>
              <a:ea typeface="Merriweather"/>
              <a:cs typeface="Merriweather"/>
              <a:sym typeface="Merriweather"/>
            </a:endParaRPr>
          </a:p>
          <a:p>
            <a:pPr indent="0" lvl="0" marL="0" rtl="0" algn="just">
              <a:lnSpc>
                <a:spcPct val="105000"/>
              </a:lnSpc>
              <a:spcBef>
                <a:spcPts val="1200"/>
              </a:spcBef>
              <a:spcAft>
                <a:spcPts val="0"/>
              </a:spcAft>
              <a:buSzPts val="770"/>
              <a:buNone/>
            </a:pPr>
            <a:r>
              <a:t/>
            </a:r>
            <a:endParaRPr sz="1145">
              <a:solidFill>
                <a:schemeClr val="dk1"/>
              </a:solidFill>
              <a:highlight>
                <a:srgbClr val="FFFFFF"/>
              </a:highlight>
              <a:latin typeface="Merriweather"/>
              <a:ea typeface="Merriweather"/>
              <a:cs typeface="Merriweather"/>
              <a:sym typeface="Merriweather"/>
            </a:endParaRPr>
          </a:p>
          <a:p>
            <a:pPr indent="-301307" lvl="0" marL="901700" rtl="0" algn="just">
              <a:lnSpc>
                <a:spcPct val="105000"/>
              </a:lnSpc>
              <a:spcBef>
                <a:spcPts val="1200"/>
              </a:spcBef>
              <a:spcAft>
                <a:spcPts val="0"/>
              </a:spcAft>
              <a:buClr>
                <a:srgbClr val="212529"/>
              </a:buClr>
              <a:buSzPts val="1145"/>
              <a:buFont typeface="Merriweather"/>
              <a:buAutoNum type="arabicPeriod"/>
            </a:pPr>
            <a:r>
              <a:rPr lang="en-GB" sz="1145">
                <a:solidFill>
                  <a:schemeClr val="dk1"/>
                </a:solidFill>
                <a:highlight>
                  <a:srgbClr val="FFFFFF"/>
                </a:highlight>
                <a:latin typeface="Merriweather"/>
                <a:ea typeface="Merriweather"/>
                <a:cs typeface="Merriweather"/>
                <a:sym typeface="Merriweather"/>
              </a:rPr>
              <a:t>Method Injection: In this case, the client class implements an interface that declares the method(s) to supply the dependency object and the injector uses this interface to supply the dependency object (i.e. service) to the client class.</a:t>
            </a:r>
            <a:endParaRPr sz="1145">
              <a:solidFill>
                <a:schemeClr val="dk1"/>
              </a:solidFill>
              <a:highlight>
                <a:srgbClr val="FFFFFF"/>
              </a:highlight>
              <a:latin typeface="Merriweather"/>
              <a:ea typeface="Merriweather"/>
              <a:cs typeface="Merriweather"/>
              <a:sym typeface="Merriweather"/>
            </a:endParaRPr>
          </a:p>
          <a:p>
            <a:pPr indent="0" lvl="0" marL="0" rtl="0" algn="l">
              <a:lnSpc>
                <a:spcPct val="105000"/>
              </a:lnSpc>
              <a:spcBef>
                <a:spcPts val="1200"/>
              </a:spcBef>
              <a:spcAft>
                <a:spcPts val="1200"/>
              </a:spcAft>
              <a:buSzPts val="770"/>
              <a:buNone/>
            </a:pPr>
            <a:r>
              <a:t/>
            </a:r>
            <a:endParaRPr sz="111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60000"/>
              </a:lnSpc>
              <a:spcBef>
                <a:spcPts val="0"/>
              </a:spcBef>
              <a:spcAft>
                <a:spcPts val="0"/>
              </a:spcAft>
              <a:buClr>
                <a:schemeClr val="dk1"/>
              </a:buClr>
              <a:buSzPts val="1100"/>
              <a:buFont typeface="Arial"/>
              <a:buNone/>
            </a:pPr>
            <a:r>
              <a:rPr lang="en-GB" sz="1794">
                <a:latin typeface="Merriweather"/>
                <a:ea typeface="Merriweather"/>
                <a:cs typeface="Merriweather"/>
                <a:sym typeface="Merriweather"/>
              </a:rPr>
              <a:t>Using Constructor Dependency Injection Design Pattern in C#</a:t>
            </a:r>
            <a:endParaRPr sz="1794">
              <a:latin typeface="Merriweather"/>
              <a:ea typeface="Merriweather"/>
              <a:cs typeface="Merriweather"/>
              <a:sym typeface="Merriweather"/>
            </a:endParaRPr>
          </a:p>
          <a:p>
            <a:pPr indent="0" lvl="0" marL="0" rtl="0" algn="l">
              <a:spcBef>
                <a:spcPts val="1500"/>
              </a:spcBef>
              <a:spcAft>
                <a:spcPts val="0"/>
              </a:spcAft>
              <a:buNone/>
            </a:pPr>
            <a:r>
              <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sz="1350">
                <a:solidFill>
                  <a:schemeClr val="dk1"/>
                </a:solidFill>
                <a:highlight>
                  <a:srgbClr val="FFFFFF"/>
                </a:highlight>
                <a:latin typeface="Merriweather"/>
                <a:ea typeface="Merriweather"/>
                <a:cs typeface="Merriweather"/>
                <a:sym typeface="Merriweather"/>
              </a:rPr>
              <a:t>In this code, in order to get the data, the VendorBAl Class depends on the VendorDAL class. In the Getvendor() method of the VendorBAL class, we create an instance of the VendorDAL (Vendor Data Access Layer) class and then invoke the SelectAllVendors() method. This is tight coupling because the </a:t>
            </a:r>
            <a:r>
              <a:rPr lang="en-GB" sz="1350">
                <a:solidFill>
                  <a:schemeClr val="dk1"/>
                </a:solidFill>
                <a:highlight>
                  <a:srgbClr val="FFFFFF"/>
                </a:highlight>
                <a:latin typeface="Merriweather"/>
                <a:ea typeface="Merriweather"/>
                <a:cs typeface="Merriweather"/>
                <a:sym typeface="Merriweather"/>
              </a:rPr>
              <a:t>VendorDAL </a:t>
            </a:r>
            <a:r>
              <a:rPr lang="en-GB" sz="1350">
                <a:solidFill>
                  <a:schemeClr val="dk1"/>
                </a:solidFill>
                <a:highlight>
                  <a:srgbClr val="FFFFFF"/>
                </a:highlight>
                <a:latin typeface="Merriweather"/>
                <a:ea typeface="Merriweather"/>
                <a:cs typeface="Merriweather"/>
                <a:sym typeface="Merriweather"/>
              </a:rPr>
              <a:t>is tightly coupled with the </a:t>
            </a:r>
            <a:r>
              <a:rPr lang="en-GB" sz="1350">
                <a:solidFill>
                  <a:schemeClr val="dk1"/>
                </a:solidFill>
                <a:highlight>
                  <a:srgbClr val="FFFFFF"/>
                </a:highlight>
                <a:latin typeface="Merriweather"/>
                <a:ea typeface="Merriweather"/>
                <a:cs typeface="Merriweather"/>
                <a:sym typeface="Merriweather"/>
              </a:rPr>
              <a:t>VendorBAl </a:t>
            </a:r>
            <a:r>
              <a:rPr lang="en-GB" sz="1350">
                <a:solidFill>
                  <a:schemeClr val="dk1"/>
                </a:solidFill>
                <a:highlight>
                  <a:srgbClr val="FFFFFF"/>
                </a:highlight>
                <a:latin typeface="Merriweather"/>
                <a:ea typeface="Merriweather"/>
                <a:cs typeface="Merriweather"/>
                <a:sym typeface="Merriweather"/>
              </a:rPr>
              <a:t>class. Every time the </a:t>
            </a:r>
            <a:r>
              <a:rPr lang="en-GB" sz="1350">
                <a:solidFill>
                  <a:schemeClr val="dk1"/>
                </a:solidFill>
                <a:highlight>
                  <a:srgbClr val="FFFFFF"/>
                </a:highlight>
                <a:latin typeface="Merriweather"/>
                <a:ea typeface="Merriweather"/>
                <a:cs typeface="Merriweather"/>
                <a:sym typeface="Merriweather"/>
              </a:rPr>
              <a:t>VendorDAL </a:t>
            </a:r>
            <a:r>
              <a:rPr lang="en-GB" sz="1350">
                <a:solidFill>
                  <a:schemeClr val="dk1"/>
                </a:solidFill>
                <a:highlight>
                  <a:srgbClr val="FFFFFF"/>
                </a:highlight>
                <a:latin typeface="Merriweather"/>
                <a:ea typeface="Merriweather"/>
                <a:cs typeface="Merriweather"/>
                <a:sym typeface="Merriweather"/>
              </a:rPr>
              <a:t>class changes, the </a:t>
            </a:r>
            <a:r>
              <a:rPr lang="en-GB" sz="1350">
                <a:solidFill>
                  <a:schemeClr val="dk1"/>
                </a:solidFill>
                <a:highlight>
                  <a:srgbClr val="FFFFFF"/>
                </a:highlight>
                <a:latin typeface="Merriweather"/>
                <a:ea typeface="Merriweather"/>
                <a:cs typeface="Merriweather"/>
                <a:sym typeface="Merriweather"/>
              </a:rPr>
              <a:t>VendorBAl </a:t>
            </a:r>
            <a:r>
              <a:rPr lang="en-GB" sz="1350">
                <a:solidFill>
                  <a:schemeClr val="dk1"/>
                </a:solidFill>
                <a:highlight>
                  <a:srgbClr val="FFFFFF"/>
                </a:highlight>
                <a:latin typeface="Merriweather"/>
                <a:ea typeface="Merriweather"/>
                <a:cs typeface="Merriweather"/>
                <a:sym typeface="Merriweather"/>
              </a:rPr>
              <a:t>class also needs to change.</a:t>
            </a:r>
            <a:endParaRPr sz="1350">
              <a:solidFill>
                <a:schemeClr val="dk1"/>
              </a:solidFill>
              <a:highlight>
                <a:srgbClr val="FFFFFF"/>
              </a:highlight>
              <a:latin typeface="Merriweather"/>
              <a:ea typeface="Merriweather"/>
              <a:cs typeface="Merriweather"/>
              <a:sym typeface="Merriweather"/>
            </a:endParaRPr>
          </a:p>
          <a:p>
            <a:pPr indent="0" lvl="0" marL="0" rtl="0" algn="l">
              <a:spcBef>
                <a:spcPts val="1200"/>
              </a:spcBef>
              <a:spcAft>
                <a:spcPts val="0"/>
              </a:spcAft>
              <a:buNone/>
            </a:pPr>
            <a:r>
              <a:t/>
            </a:r>
            <a:endParaRPr sz="1350">
              <a:solidFill>
                <a:schemeClr val="dk1"/>
              </a:solidFill>
              <a:highlight>
                <a:srgbClr val="FFFFFF"/>
              </a:highlight>
              <a:latin typeface="Merriweather"/>
              <a:ea typeface="Merriweather"/>
              <a:cs typeface="Merriweather"/>
              <a:sym typeface="Merriweather"/>
            </a:endParaRPr>
          </a:p>
          <a:p>
            <a:pPr indent="0" lvl="0" marL="0" rtl="0" algn="l">
              <a:spcBef>
                <a:spcPts val="1200"/>
              </a:spcBef>
              <a:spcAft>
                <a:spcPts val="0"/>
              </a:spcAft>
              <a:buNone/>
            </a:pPr>
            <a:r>
              <a:t/>
            </a:r>
            <a:endParaRPr sz="1350">
              <a:solidFill>
                <a:schemeClr val="dk1"/>
              </a:solidFill>
              <a:highlight>
                <a:srgbClr val="FFFFFF"/>
              </a:highlight>
              <a:latin typeface="Merriweather"/>
              <a:ea typeface="Merriweather"/>
              <a:cs typeface="Merriweather"/>
              <a:sym typeface="Merriweather"/>
            </a:endParaRPr>
          </a:p>
          <a:p>
            <a:pPr indent="0" lvl="0" marL="0" rtl="0" algn="l">
              <a:spcBef>
                <a:spcPts val="1200"/>
              </a:spcBef>
              <a:spcAft>
                <a:spcPts val="0"/>
              </a:spcAft>
              <a:buNone/>
            </a:pPr>
            <a:r>
              <a:rPr lang="en-GB" sz="1350">
                <a:solidFill>
                  <a:schemeClr val="dk1"/>
                </a:solidFill>
                <a:highlight>
                  <a:srgbClr val="FFFFFF"/>
                </a:highlight>
                <a:latin typeface="Merriweather"/>
                <a:ea typeface="Merriweather"/>
                <a:cs typeface="Merriweather"/>
                <a:sym typeface="Merriweather"/>
              </a:rPr>
              <a:t>Let us see how we can use the Constructor Dependency Injection Design Pattern in C# to make these classes loosely coupled</a:t>
            </a:r>
            <a:endParaRPr sz="1550">
              <a:solidFill>
                <a:schemeClr val="dk1"/>
              </a:solidFill>
              <a:highlight>
                <a:srgbClr val="FFFFFF"/>
              </a:highlight>
              <a:latin typeface="Merriweather"/>
              <a:ea typeface="Merriweather"/>
              <a:cs typeface="Merriweather"/>
              <a:sym typeface="Merriweather"/>
            </a:endParaRPr>
          </a:p>
          <a:p>
            <a:pPr indent="0" lvl="0" marL="0" rtl="0" algn="l">
              <a:spcBef>
                <a:spcPts val="1200"/>
              </a:spcBef>
              <a:spcAft>
                <a:spcPts val="1200"/>
              </a:spcAft>
              <a:buNone/>
            </a:pPr>
            <a:r>
              <a:t/>
            </a:r>
            <a:endParaRPr sz="1350">
              <a:solidFill>
                <a:schemeClr val="dk1"/>
              </a:solidFill>
              <a:highlight>
                <a:srgbClr val="FFFFFF"/>
              </a:highlight>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When to use what?</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0000" lnSpcReduction="10000"/>
          </a:bodyPr>
          <a:lstStyle/>
          <a:p>
            <a:pPr indent="0" lvl="0" marL="0" rtl="0" algn="just">
              <a:spcBef>
                <a:spcPts val="0"/>
              </a:spcBef>
              <a:spcAft>
                <a:spcPts val="0"/>
              </a:spcAft>
              <a:buClr>
                <a:schemeClr val="dk1"/>
              </a:buClr>
              <a:buSzPct val="81481"/>
              <a:buFont typeface="Arial"/>
              <a:buNone/>
            </a:pPr>
            <a:r>
              <a:rPr lang="en-GB" sz="1350">
                <a:solidFill>
                  <a:schemeClr val="dk1"/>
                </a:solidFill>
                <a:highlight>
                  <a:srgbClr val="FFFFFF"/>
                </a:highlight>
                <a:latin typeface="Merriweather"/>
                <a:ea typeface="Merriweather"/>
                <a:cs typeface="Merriweather"/>
                <a:sym typeface="Merriweather"/>
              </a:rPr>
              <a:t>The Constructor Dependency Injection in C# is the standard for dependency injection. It ensures that all the dependency objects are initialized before we are going to invoke any methods or properties of the dependency object, as a result, it avoids the null reference exceptions.</a:t>
            </a:r>
            <a:endParaRPr sz="1350">
              <a:solidFill>
                <a:schemeClr val="dk1"/>
              </a:solidFill>
              <a:highlight>
                <a:srgbClr val="FFFFFF"/>
              </a:highlight>
              <a:latin typeface="Merriweather"/>
              <a:ea typeface="Merriweather"/>
              <a:cs typeface="Merriweather"/>
              <a:sym typeface="Merriweather"/>
            </a:endParaRPr>
          </a:p>
          <a:p>
            <a:pPr indent="0" lvl="0" marL="0" rtl="0" algn="just">
              <a:spcBef>
                <a:spcPts val="1800"/>
              </a:spcBef>
              <a:spcAft>
                <a:spcPts val="0"/>
              </a:spcAft>
              <a:buNone/>
            </a:pPr>
            <a:r>
              <a:rPr lang="en-GB" sz="1350">
                <a:solidFill>
                  <a:schemeClr val="dk1"/>
                </a:solidFill>
                <a:highlight>
                  <a:srgbClr val="FFFFFF"/>
                </a:highlight>
                <a:latin typeface="Merriweather"/>
                <a:ea typeface="Merriweather"/>
                <a:cs typeface="Merriweather"/>
                <a:sym typeface="Merriweather"/>
              </a:rPr>
              <a:t>The Setter/Property Dependency Injection in C# is rarely used in real-time applications. For example, if I have a class that has several methods but those methods do not depend on any other objects.</a:t>
            </a:r>
            <a:endParaRPr sz="1350">
              <a:solidFill>
                <a:schemeClr val="dk1"/>
              </a:solidFill>
              <a:highlight>
                <a:srgbClr val="FFFFFF"/>
              </a:highlight>
              <a:latin typeface="Merriweather"/>
              <a:ea typeface="Merriweather"/>
              <a:cs typeface="Merriweather"/>
              <a:sym typeface="Merriweather"/>
            </a:endParaRPr>
          </a:p>
          <a:p>
            <a:pPr indent="0" lvl="0" marL="0" rtl="0" algn="just">
              <a:spcBef>
                <a:spcPts val="1800"/>
              </a:spcBef>
              <a:spcAft>
                <a:spcPts val="0"/>
              </a:spcAft>
              <a:buNone/>
            </a:pPr>
            <a:r>
              <a:rPr lang="en-GB" sz="1350">
                <a:solidFill>
                  <a:schemeClr val="dk1"/>
                </a:solidFill>
                <a:highlight>
                  <a:srgbClr val="FFFFFF"/>
                </a:highlight>
                <a:latin typeface="Merriweather"/>
                <a:ea typeface="Merriweather"/>
                <a:cs typeface="Merriweather"/>
                <a:sym typeface="Merriweather"/>
              </a:rPr>
              <a:t> Now I need to create a new method within the same class but that new method now depends on another object. </a:t>
            </a:r>
            <a:endParaRPr sz="1350">
              <a:solidFill>
                <a:schemeClr val="dk1"/>
              </a:solidFill>
              <a:highlight>
                <a:srgbClr val="FFFFFF"/>
              </a:highlight>
              <a:latin typeface="Merriweather"/>
              <a:ea typeface="Merriweather"/>
              <a:cs typeface="Merriweather"/>
              <a:sym typeface="Merriweather"/>
            </a:endParaRPr>
          </a:p>
          <a:p>
            <a:pPr indent="0" lvl="0" marL="0" rtl="0" algn="just">
              <a:spcBef>
                <a:spcPts val="1800"/>
              </a:spcBef>
              <a:spcAft>
                <a:spcPts val="0"/>
              </a:spcAft>
              <a:buClr>
                <a:schemeClr val="dk1"/>
              </a:buClr>
              <a:buSzPct val="81481"/>
              <a:buFont typeface="Arial"/>
              <a:buNone/>
            </a:pPr>
            <a:r>
              <a:rPr lang="en-GB" sz="1350">
                <a:solidFill>
                  <a:schemeClr val="dk1"/>
                </a:solidFill>
                <a:highlight>
                  <a:srgbClr val="FFFFFF"/>
                </a:highlight>
                <a:latin typeface="Merriweather"/>
                <a:ea typeface="Merriweather"/>
                <a:cs typeface="Merriweather"/>
                <a:sym typeface="Merriweather"/>
              </a:rPr>
              <a:t>If we use the constructor dependency injection here, then we need to change all the existing constructor calls where we created this class object. This can be a very difficult task if the project is a big one. Hence, in such scenarios, the Setter or Property Dependency Injection can be a good choice.</a:t>
            </a:r>
            <a:endParaRPr sz="1350">
              <a:solidFill>
                <a:schemeClr val="dk1"/>
              </a:solidFill>
              <a:highlight>
                <a:srgbClr val="FFFFFF"/>
              </a:highlight>
              <a:latin typeface="Merriweather"/>
              <a:ea typeface="Merriweather"/>
              <a:cs typeface="Merriweather"/>
              <a:sym typeface="Merriweather"/>
            </a:endParaRPr>
          </a:p>
          <a:p>
            <a:pPr indent="0" lvl="0" marL="0" rtl="0" algn="l">
              <a:spcBef>
                <a:spcPts val="1800"/>
              </a:spcBef>
              <a:spcAft>
                <a:spcPts val="1200"/>
              </a:spcAft>
              <a:buNone/>
            </a:pPr>
            <a:r>
              <a:rPr lang="en-GB" sz="1366">
                <a:solidFill>
                  <a:schemeClr val="dk1"/>
                </a:solidFill>
                <a:highlight>
                  <a:srgbClr val="FFFFFF"/>
                </a:highlight>
                <a:latin typeface="Merriweather"/>
                <a:ea typeface="Merriweather"/>
                <a:cs typeface="Merriweather"/>
                <a:sym typeface="Merriweather"/>
              </a:rPr>
              <a:t> We need to use the Method Dependency Injection in C# when the entire class does not depend on the dependency object but a single method of that class depends on the dependency object.</a:t>
            </a:r>
            <a:endParaRPr sz="2016">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Dependency Injection Container</a:t>
            </a:r>
            <a:endParaRPr/>
          </a:p>
        </p:txBody>
      </p:sp>
      <p:sp>
        <p:nvSpPr>
          <p:cNvPr id="101" name="Google Shape;101;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lnSpc>
                <a:spcPct val="160000"/>
              </a:lnSpc>
              <a:spcBef>
                <a:spcPts val="0"/>
              </a:spcBef>
              <a:spcAft>
                <a:spcPts val="0"/>
              </a:spcAft>
              <a:buClr>
                <a:schemeClr val="dk1"/>
              </a:buClr>
              <a:buSzPts val="1100"/>
              <a:buFont typeface="Arial"/>
              <a:buNone/>
            </a:pPr>
            <a:r>
              <a:t/>
            </a:r>
            <a:endParaRPr sz="1350">
              <a:solidFill>
                <a:schemeClr val="dk1"/>
              </a:solidFill>
              <a:highlight>
                <a:srgbClr val="FFFFFF"/>
              </a:highlight>
            </a:endParaRPr>
          </a:p>
          <a:p>
            <a:pPr indent="0" lvl="0" marL="0" rtl="0" algn="just">
              <a:spcBef>
                <a:spcPts val="1500"/>
              </a:spcBef>
              <a:spcAft>
                <a:spcPts val="0"/>
              </a:spcAft>
              <a:buClr>
                <a:schemeClr val="dk1"/>
              </a:buClr>
              <a:buSzPts val="1100"/>
              <a:buFont typeface="Arial"/>
              <a:buNone/>
            </a:pPr>
            <a:r>
              <a:rPr lang="en-GB" sz="1350">
                <a:solidFill>
                  <a:schemeClr val="dk1"/>
                </a:solidFill>
                <a:highlight>
                  <a:srgbClr val="FFFFFF"/>
                </a:highlight>
                <a:latin typeface="Merriweather"/>
                <a:ea typeface="Merriweather"/>
                <a:cs typeface="Merriweather"/>
                <a:sym typeface="Merriweather"/>
              </a:rPr>
              <a:t>There are a lot of Dependency Injection Containers are available in the market which implement the dependency injection design pattern. Some of the commonly used Dependency Injection Containers are as follows.</a:t>
            </a:r>
            <a:endParaRPr sz="1350">
              <a:solidFill>
                <a:schemeClr val="dk1"/>
              </a:solidFill>
              <a:highlight>
                <a:srgbClr val="FFFFFF"/>
              </a:highlight>
              <a:latin typeface="Merriweather"/>
              <a:ea typeface="Merriweather"/>
              <a:cs typeface="Merriweather"/>
              <a:sym typeface="Merriweather"/>
            </a:endParaRPr>
          </a:p>
          <a:p>
            <a:pPr indent="-314325" lvl="0" marL="901700" rtl="0" algn="l">
              <a:spcBef>
                <a:spcPts val="1800"/>
              </a:spcBef>
              <a:spcAft>
                <a:spcPts val="0"/>
              </a:spcAft>
              <a:buClr>
                <a:srgbClr val="212529"/>
              </a:buClr>
              <a:buSzPts val="1350"/>
              <a:buFont typeface="Merriweather"/>
              <a:buAutoNum type="arabicPeriod"/>
            </a:pPr>
            <a:r>
              <a:rPr lang="en-GB" sz="1350">
                <a:solidFill>
                  <a:schemeClr val="dk1"/>
                </a:solidFill>
                <a:highlight>
                  <a:srgbClr val="FFFFFF"/>
                </a:highlight>
                <a:latin typeface="Merriweather"/>
                <a:ea typeface="Merriweather"/>
                <a:cs typeface="Merriweather"/>
                <a:sym typeface="Merriweather"/>
              </a:rPr>
              <a:t>Unity</a:t>
            </a:r>
            <a:endParaRPr sz="1350">
              <a:solidFill>
                <a:schemeClr val="dk1"/>
              </a:solidFill>
              <a:highlight>
                <a:srgbClr val="FFFFFF"/>
              </a:highlight>
              <a:latin typeface="Merriweather"/>
              <a:ea typeface="Merriweather"/>
              <a:cs typeface="Merriweather"/>
              <a:sym typeface="Merriweather"/>
            </a:endParaRPr>
          </a:p>
          <a:p>
            <a:pPr indent="-314325" lvl="0" marL="901700" rtl="0" algn="l">
              <a:spcBef>
                <a:spcPts val="0"/>
              </a:spcBef>
              <a:spcAft>
                <a:spcPts val="0"/>
              </a:spcAft>
              <a:buClr>
                <a:srgbClr val="212529"/>
              </a:buClr>
              <a:buSzPts val="1350"/>
              <a:buFont typeface="Merriweather"/>
              <a:buAutoNum type="arabicPeriod"/>
            </a:pPr>
            <a:r>
              <a:rPr lang="en-GB" sz="1350">
                <a:solidFill>
                  <a:schemeClr val="dk1"/>
                </a:solidFill>
                <a:highlight>
                  <a:srgbClr val="FFFFFF"/>
                </a:highlight>
                <a:latin typeface="Merriweather"/>
                <a:ea typeface="Merriweather"/>
                <a:cs typeface="Merriweather"/>
                <a:sym typeface="Merriweather"/>
              </a:rPr>
              <a:t>Castle Windsor</a:t>
            </a:r>
            <a:endParaRPr sz="1350">
              <a:solidFill>
                <a:schemeClr val="dk1"/>
              </a:solidFill>
              <a:highlight>
                <a:srgbClr val="FFFFFF"/>
              </a:highlight>
              <a:latin typeface="Merriweather"/>
              <a:ea typeface="Merriweather"/>
              <a:cs typeface="Merriweather"/>
              <a:sym typeface="Merriweather"/>
            </a:endParaRPr>
          </a:p>
          <a:p>
            <a:pPr indent="-314325" lvl="0" marL="901700" rtl="0" algn="l">
              <a:spcBef>
                <a:spcPts val="0"/>
              </a:spcBef>
              <a:spcAft>
                <a:spcPts val="0"/>
              </a:spcAft>
              <a:buClr>
                <a:srgbClr val="212529"/>
              </a:buClr>
              <a:buSzPts val="1350"/>
              <a:buFont typeface="Merriweather"/>
              <a:buAutoNum type="arabicPeriod"/>
            </a:pPr>
            <a:r>
              <a:rPr lang="en-GB" sz="1350">
                <a:solidFill>
                  <a:schemeClr val="dk1"/>
                </a:solidFill>
                <a:highlight>
                  <a:srgbClr val="FFFFFF"/>
                </a:highlight>
                <a:latin typeface="Merriweather"/>
                <a:ea typeface="Merriweather"/>
                <a:cs typeface="Merriweather"/>
                <a:sym typeface="Merriweather"/>
              </a:rPr>
              <a:t>StructureMap</a:t>
            </a:r>
            <a:endParaRPr sz="1350">
              <a:solidFill>
                <a:schemeClr val="dk1"/>
              </a:solidFill>
              <a:highlight>
                <a:srgbClr val="FFFFFF"/>
              </a:highlight>
              <a:latin typeface="Merriweather"/>
              <a:ea typeface="Merriweather"/>
              <a:cs typeface="Merriweather"/>
              <a:sym typeface="Merriweather"/>
            </a:endParaRPr>
          </a:p>
          <a:p>
            <a:pPr indent="-314325" lvl="0" marL="901700" rtl="0" algn="l">
              <a:spcBef>
                <a:spcPts val="0"/>
              </a:spcBef>
              <a:spcAft>
                <a:spcPts val="0"/>
              </a:spcAft>
              <a:buClr>
                <a:srgbClr val="212529"/>
              </a:buClr>
              <a:buSzPts val="1350"/>
              <a:buFont typeface="Merriweather"/>
              <a:buAutoNum type="arabicPeriod"/>
            </a:pPr>
            <a:r>
              <a:rPr lang="en-GB" sz="1350">
                <a:solidFill>
                  <a:schemeClr val="dk1"/>
                </a:solidFill>
                <a:highlight>
                  <a:srgbClr val="FFFFFF"/>
                </a:highlight>
                <a:latin typeface="Merriweather"/>
                <a:ea typeface="Merriweather"/>
                <a:cs typeface="Merriweather"/>
                <a:sym typeface="Merriweather"/>
              </a:rPr>
              <a:t>Spring.NET</a:t>
            </a:r>
            <a:endParaRPr sz="1350">
              <a:solidFill>
                <a:schemeClr val="dk1"/>
              </a:solidFill>
              <a:highlight>
                <a:srgbClr val="FFFFFF"/>
              </a:highlight>
              <a:latin typeface="Merriweather"/>
              <a:ea typeface="Merriweather"/>
              <a:cs typeface="Merriweather"/>
              <a:sym typeface="Merriweathe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