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DC6E-4EB8-4974-B40F-E494E476C91F}" type="datetimeFigureOut">
              <a:rPr lang="fr-FR" smtClean="0"/>
              <a:t>23/04/2017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001E4-7B34-419C-A980-8F44C7C6D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8034-C16F-45AE-A9ED-D94DAAA853D3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7C4C-9EBA-41FA-97AC-949D3699028C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18B5-0BD3-4110-BB71-BC5AE5851840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44-846D-4A4E-BF37-C900320338E3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4DC8-4D5B-4273-BB9A-C5218FF266FA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5A3A-3D60-4EA6-BD16-A9FEEF964A1B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2EC-AC8E-4DAD-8064-BEDC29A4D4A2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0455-816E-4BDC-86C5-A5BA40D834B5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4BD4-B8F8-46D5-BED8-FC7045DC4C75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22B-33F2-4BD7-BFFA-2685883C0F8D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A474-B3C7-4CFE-A4DE-69844D44AA14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5E1-F10C-45E6-A9FD-A9D520001FE4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BA6A-792A-43D7-B2E7-04DA9870A7B9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AFCB-DA4E-4C5B-A5C9-04B2C8D2E360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A4F0-8271-44C7-99C9-F91762944399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5437-E242-4769-A68C-F6D2575C8989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58FD-AA9F-4D1B-9FC1-8FE3CA1EF4C1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7B7F48-5858-4462-8EC3-764D36C44155}" type="datetime1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materializecss.com/" TargetMode="External"/><Relationship Id="rId3" Type="http://schemas.openxmlformats.org/officeDocument/2006/relationships/hyperlink" Target="http://tomcat.apache.org/tomcat-7.0-doc/" TargetMode="External"/><Relationship Id="rId7" Type="http://schemas.openxmlformats.org/officeDocument/2006/relationships/hyperlink" Target="http://www.infoq.com/resource/news/2007/06/scrum-xp-book/en/resources/ScrumAndXpFromTheTrenches_French.pdf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" TargetMode="External"/><Relationship Id="rId5" Type="http://schemas.openxmlformats.org/officeDocument/2006/relationships/hyperlink" Target="http://api.jquery.com/" TargetMode="External"/><Relationship Id="rId4" Type="http://schemas.openxmlformats.org/officeDocument/2006/relationships/hyperlink" Target="https://openclassrooms.com/courses/creez-votre-application-web-avec-java-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8550" y="1441938"/>
            <a:ext cx="8863990" cy="1251666"/>
          </a:xfrm>
        </p:spPr>
        <p:txBody>
          <a:bodyPr/>
          <a:lstStyle/>
          <a:p>
            <a:r>
              <a:rPr lang="fr-FR" sz="4800" dirty="0"/>
              <a:t>Projet Informatique Appliqué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DROP DA BOMB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23322" y="2763074"/>
            <a:ext cx="808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LOIGNON Lucas – DEUTSCH Remi – VINCENT Pierre</a:t>
            </a:r>
          </a:p>
        </p:txBody>
      </p:sp>
    </p:spTree>
    <p:extLst>
      <p:ext uri="{BB962C8B-B14F-4D97-AF65-F5344CB8AC3E}">
        <p14:creationId xmlns:p14="http://schemas.microsoft.com/office/powerpoint/2010/main" val="23102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6815" y="2373922"/>
            <a:ext cx="86604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Découpage en sprints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Gestion des priorités / dépendances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 2 semaines par sprint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dirty="0"/>
          </a:p>
          <a:p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6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1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501069" y="2250829"/>
          <a:ext cx="10893762" cy="3444354"/>
        </p:xfrm>
        <a:graphic>
          <a:graphicData uri="http://schemas.openxmlformats.org/drawingml/2006/table">
            <a:tbl>
              <a:tblPr/>
              <a:tblGrid>
                <a:gridCol w="525634">
                  <a:extLst>
                    <a:ext uri="{9D8B030D-6E8A-4147-A177-3AD203B41FA5}">
                      <a16:colId xmlns:a16="http://schemas.microsoft.com/office/drawing/2014/main" val="2969013034"/>
                    </a:ext>
                  </a:extLst>
                </a:gridCol>
                <a:gridCol w="2207663">
                  <a:extLst>
                    <a:ext uri="{9D8B030D-6E8A-4147-A177-3AD203B41FA5}">
                      <a16:colId xmlns:a16="http://schemas.microsoft.com/office/drawing/2014/main" val="4052324330"/>
                    </a:ext>
                  </a:extLst>
                </a:gridCol>
                <a:gridCol w="3791134">
                  <a:extLst>
                    <a:ext uri="{9D8B030D-6E8A-4147-A177-3AD203B41FA5}">
                      <a16:colId xmlns:a16="http://schemas.microsoft.com/office/drawing/2014/main" val="1295008904"/>
                    </a:ext>
                  </a:extLst>
                </a:gridCol>
                <a:gridCol w="1386359">
                  <a:extLst>
                    <a:ext uri="{9D8B030D-6E8A-4147-A177-3AD203B41FA5}">
                      <a16:colId xmlns:a16="http://schemas.microsoft.com/office/drawing/2014/main" val="3992311670"/>
                    </a:ext>
                  </a:extLst>
                </a:gridCol>
                <a:gridCol w="1281232">
                  <a:extLst>
                    <a:ext uri="{9D8B030D-6E8A-4147-A177-3AD203B41FA5}">
                      <a16:colId xmlns:a16="http://schemas.microsoft.com/office/drawing/2014/main" val="2123510367"/>
                    </a:ext>
                  </a:extLst>
                </a:gridCol>
                <a:gridCol w="1701740">
                  <a:extLst>
                    <a:ext uri="{9D8B030D-6E8A-4147-A177-3AD203B41FA5}">
                      <a16:colId xmlns:a16="http://schemas.microsoft.com/office/drawing/2014/main" val="1459404125"/>
                    </a:ext>
                  </a:extLst>
                </a:gridCol>
              </a:tblGrid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(Compte Joueur)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compte joueur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154861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Scripts de test BDD (Packs)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packs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83791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(Offres)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offres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25326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Scripts de test BDD (Cartes)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Test pour la fonctionnalité gestion des cartes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MCD + scripts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61179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Manager jdbc (update request)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Fonction pour l’envoi de requetes de mise à jour de la BDD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04587"/>
                  </a:ext>
                </a:extLst>
              </a:tr>
              <a:tr h="574059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845" marR="78845" marT="39422" marB="39422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Manager jdbc (query request)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Fonction pour l’envoi de requetes de type SELECT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845" marR="78845" marT="39422" marB="3942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1440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43776"/>
              </p:ext>
            </p:extLst>
          </p:nvPr>
        </p:nvGraphicFramePr>
        <p:xfrm>
          <a:off x="501068" y="1674856"/>
          <a:ext cx="10689670" cy="453293"/>
        </p:xfrm>
        <a:graphic>
          <a:graphicData uri="http://schemas.openxmlformats.org/drawingml/2006/table">
            <a:tbl>
              <a:tblPr/>
              <a:tblGrid>
                <a:gridCol w="515786">
                  <a:extLst>
                    <a:ext uri="{9D8B030D-6E8A-4147-A177-3AD203B41FA5}">
                      <a16:colId xmlns:a16="http://schemas.microsoft.com/office/drawing/2014/main" val="2759306088"/>
                    </a:ext>
                  </a:extLst>
                </a:gridCol>
                <a:gridCol w="2166302">
                  <a:extLst>
                    <a:ext uri="{9D8B030D-6E8A-4147-A177-3AD203B41FA5}">
                      <a16:colId xmlns:a16="http://schemas.microsoft.com/office/drawing/2014/main" val="1514773934"/>
                    </a:ext>
                  </a:extLst>
                </a:gridCol>
                <a:gridCol w="3720109">
                  <a:extLst>
                    <a:ext uri="{9D8B030D-6E8A-4147-A177-3AD203B41FA5}">
                      <a16:colId xmlns:a16="http://schemas.microsoft.com/office/drawing/2014/main" val="1494407675"/>
                    </a:ext>
                  </a:extLst>
                </a:gridCol>
                <a:gridCol w="1360387">
                  <a:extLst>
                    <a:ext uri="{9D8B030D-6E8A-4147-A177-3AD203B41FA5}">
                      <a16:colId xmlns:a16="http://schemas.microsoft.com/office/drawing/2014/main" val="2444410491"/>
                    </a:ext>
                  </a:extLst>
                </a:gridCol>
                <a:gridCol w="1257228">
                  <a:extLst>
                    <a:ext uri="{9D8B030D-6E8A-4147-A177-3AD203B41FA5}">
                      <a16:colId xmlns:a16="http://schemas.microsoft.com/office/drawing/2014/main" val="307590162"/>
                    </a:ext>
                  </a:extLst>
                </a:gridCol>
                <a:gridCol w="1669858">
                  <a:extLst>
                    <a:ext uri="{9D8B030D-6E8A-4147-A177-3AD203B41FA5}">
                      <a16:colId xmlns:a16="http://schemas.microsoft.com/office/drawing/2014/main" val="592979842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 dirty="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5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1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2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78748"/>
              </p:ext>
            </p:extLst>
          </p:nvPr>
        </p:nvGraphicFramePr>
        <p:xfrm>
          <a:off x="690074" y="2017966"/>
          <a:ext cx="10388233" cy="4587192"/>
        </p:xfrm>
        <a:graphic>
          <a:graphicData uri="http://schemas.openxmlformats.org/drawingml/2006/table">
            <a:tbl>
              <a:tblPr/>
              <a:tblGrid>
                <a:gridCol w="501242">
                  <a:extLst>
                    <a:ext uri="{9D8B030D-6E8A-4147-A177-3AD203B41FA5}">
                      <a16:colId xmlns:a16="http://schemas.microsoft.com/office/drawing/2014/main" val="1276107091"/>
                    </a:ext>
                  </a:extLst>
                </a:gridCol>
                <a:gridCol w="2105215">
                  <a:extLst>
                    <a:ext uri="{9D8B030D-6E8A-4147-A177-3AD203B41FA5}">
                      <a16:colId xmlns:a16="http://schemas.microsoft.com/office/drawing/2014/main" val="1362492639"/>
                    </a:ext>
                  </a:extLst>
                </a:gridCol>
                <a:gridCol w="3615205">
                  <a:extLst>
                    <a:ext uri="{9D8B030D-6E8A-4147-A177-3AD203B41FA5}">
                      <a16:colId xmlns:a16="http://schemas.microsoft.com/office/drawing/2014/main" val="93031494"/>
                    </a:ext>
                  </a:extLst>
                </a:gridCol>
                <a:gridCol w="1322025">
                  <a:extLst>
                    <a:ext uri="{9D8B030D-6E8A-4147-A177-3AD203B41FA5}">
                      <a16:colId xmlns:a16="http://schemas.microsoft.com/office/drawing/2014/main" val="3459883754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3272009420"/>
                    </a:ext>
                  </a:extLst>
                </a:gridCol>
                <a:gridCol w="1622770">
                  <a:extLst>
                    <a:ext uri="{9D8B030D-6E8A-4147-A177-3AD203B41FA5}">
                      <a16:colId xmlns:a16="http://schemas.microsoft.com/office/drawing/2014/main" val="2407860812"/>
                    </a:ext>
                  </a:extLst>
                </a:gridCol>
              </a:tblGrid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Account Manager (Authentification)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d’authentification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05002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Account Manager (création de compte)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création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831131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Inventory Manager (Swap cards)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mise à jour du deck d’un joueur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987763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Inventory Manager (Inventory view)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Fonction de création d’une vue de l’inventaire (pour etre envoyé au client)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42412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Objet de Vue 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d'objets representant les objets de la BDD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742947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Authentification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servlets d'authentification utilisateur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89390"/>
                  </a:ext>
                </a:extLst>
              </a:tr>
              <a:tr h="305216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servlets de création de compte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47146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Inventaire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 pour l'affichage de l'inventaire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61560"/>
                  </a:ext>
                </a:extLst>
              </a:tr>
              <a:tr h="535247">
                <a:tc>
                  <a:txBody>
                    <a:bodyPr/>
                    <a:lstStyle/>
                    <a:p>
                      <a:pPr algn="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5186" marR="75186" marT="37593" marB="3759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Servlet Boutique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Création de servlet pour l'affichage de la boutique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5186" marR="75186" marT="37593" marB="375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75488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9202"/>
              </p:ext>
            </p:extLst>
          </p:nvPr>
        </p:nvGraphicFramePr>
        <p:xfrm>
          <a:off x="690073" y="1304766"/>
          <a:ext cx="10388234" cy="460996"/>
        </p:xfrm>
        <a:graphic>
          <a:graphicData uri="http://schemas.openxmlformats.org/drawingml/2006/table">
            <a:tbl>
              <a:tblPr/>
              <a:tblGrid>
                <a:gridCol w="501242">
                  <a:extLst>
                    <a:ext uri="{9D8B030D-6E8A-4147-A177-3AD203B41FA5}">
                      <a16:colId xmlns:a16="http://schemas.microsoft.com/office/drawing/2014/main" val="1664055957"/>
                    </a:ext>
                  </a:extLst>
                </a:gridCol>
                <a:gridCol w="2105215">
                  <a:extLst>
                    <a:ext uri="{9D8B030D-6E8A-4147-A177-3AD203B41FA5}">
                      <a16:colId xmlns:a16="http://schemas.microsoft.com/office/drawing/2014/main" val="1116022359"/>
                    </a:ext>
                  </a:extLst>
                </a:gridCol>
                <a:gridCol w="3615206">
                  <a:extLst>
                    <a:ext uri="{9D8B030D-6E8A-4147-A177-3AD203B41FA5}">
                      <a16:colId xmlns:a16="http://schemas.microsoft.com/office/drawing/2014/main" val="53618304"/>
                    </a:ext>
                  </a:extLst>
                </a:gridCol>
                <a:gridCol w="1322025">
                  <a:extLst>
                    <a:ext uri="{9D8B030D-6E8A-4147-A177-3AD203B41FA5}">
                      <a16:colId xmlns:a16="http://schemas.microsoft.com/office/drawing/2014/main" val="2800943402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4014344044"/>
                    </a:ext>
                  </a:extLst>
                </a:gridCol>
                <a:gridCol w="1622770">
                  <a:extLst>
                    <a:ext uri="{9D8B030D-6E8A-4147-A177-3AD203B41FA5}">
                      <a16:colId xmlns:a16="http://schemas.microsoft.com/office/drawing/2014/main" val="1931601023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75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3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83835"/>
              </p:ext>
            </p:extLst>
          </p:nvPr>
        </p:nvGraphicFramePr>
        <p:xfrm>
          <a:off x="873364" y="1674856"/>
          <a:ext cx="9632494" cy="4964380"/>
        </p:xfrm>
        <a:graphic>
          <a:graphicData uri="http://schemas.openxmlformats.org/drawingml/2006/table">
            <a:tbl>
              <a:tblPr/>
              <a:tblGrid>
                <a:gridCol w="464776">
                  <a:extLst>
                    <a:ext uri="{9D8B030D-6E8A-4147-A177-3AD203B41FA5}">
                      <a16:colId xmlns:a16="http://schemas.microsoft.com/office/drawing/2014/main" val="3989873062"/>
                    </a:ext>
                  </a:extLst>
                </a:gridCol>
                <a:gridCol w="1952062">
                  <a:extLst>
                    <a:ext uri="{9D8B030D-6E8A-4147-A177-3AD203B41FA5}">
                      <a16:colId xmlns:a16="http://schemas.microsoft.com/office/drawing/2014/main" val="2417417466"/>
                    </a:ext>
                  </a:extLst>
                </a:gridCol>
                <a:gridCol w="3352201">
                  <a:extLst>
                    <a:ext uri="{9D8B030D-6E8A-4147-A177-3AD203B41FA5}">
                      <a16:colId xmlns:a16="http://schemas.microsoft.com/office/drawing/2014/main" val="2231354007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1430153123"/>
                    </a:ext>
                  </a:extLst>
                </a:gridCol>
                <a:gridCol w="1132893">
                  <a:extLst>
                    <a:ext uri="{9D8B030D-6E8A-4147-A177-3AD203B41FA5}">
                      <a16:colId xmlns:a16="http://schemas.microsoft.com/office/drawing/2014/main" val="3520254775"/>
                    </a:ext>
                  </a:extLst>
                </a:gridCol>
                <a:gridCol w="1504714">
                  <a:extLst>
                    <a:ext uri="{9D8B030D-6E8A-4147-A177-3AD203B41FA5}">
                      <a16:colId xmlns:a16="http://schemas.microsoft.com/office/drawing/2014/main" val="1989765659"/>
                    </a:ext>
                  </a:extLst>
                </a:gridCol>
              </a:tblGrid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creation compte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la création de compte utilisateur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31623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Page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jsp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l'affichage de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00546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gestion compte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Création d'une page jsp pour la gestion de compte utilisateur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01659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gestion de decks joueur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Page jsp pour la gestion de compte joueur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28378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Shop Manager (achat d’un pack)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pack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701775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d’une icône)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d’une icône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277617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Shop Manager (achat d’un boost)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boost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90770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 skin de map)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skin de map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11470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d’un skin de carte)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d’un skin de carte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45986"/>
                  </a:ext>
                </a:extLst>
              </a:tr>
              <a:tr h="49513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9716" marR="69716" marT="34859" marB="34859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Shop Manager (achat de monnaie)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Fonction pour la gestion de l’achat de monnaie dans la boutique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69716" marR="69716" marT="34859" marB="348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76956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11437"/>
              </p:ext>
            </p:extLst>
          </p:nvPr>
        </p:nvGraphicFramePr>
        <p:xfrm>
          <a:off x="873364" y="1063416"/>
          <a:ext cx="9632493" cy="460996"/>
        </p:xfrm>
        <a:graphic>
          <a:graphicData uri="http://schemas.openxmlformats.org/drawingml/2006/table">
            <a:tbl>
              <a:tblPr/>
              <a:tblGrid>
                <a:gridCol w="464776">
                  <a:extLst>
                    <a:ext uri="{9D8B030D-6E8A-4147-A177-3AD203B41FA5}">
                      <a16:colId xmlns:a16="http://schemas.microsoft.com/office/drawing/2014/main" val="1287797561"/>
                    </a:ext>
                  </a:extLst>
                </a:gridCol>
                <a:gridCol w="1952062">
                  <a:extLst>
                    <a:ext uri="{9D8B030D-6E8A-4147-A177-3AD203B41FA5}">
                      <a16:colId xmlns:a16="http://schemas.microsoft.com/office/drawing/2014/main" val="1312872463"/>
                    </a:ext>
                  </a:extLst>
                </a:gridCol>
                <a:gridCol w="3352201">
                  <a:extLst>
                    <a:ext uri="{9D8B030D-6E8A-4147-A177-3AD203B41FA5}">
                      <a16:colId xmlns:a16="http://schemas.microsoft.com/office/drawing/2014/main" val="1375220136"/>
                    </a:ext>
                  </a:extLst>
                </a:gridCol>
                <a:gridCol w="1225848">
                  <a:extLst>
                    <a:ext uri="{9D8B030D-6E8A-4147-A177-3AD203B41FA5}">
                      <a16:colId xmlns:a16="http://schemas.microsoft.com/office/drawing/2014/main" val="74970621"/>
                    </a:ext>
                  </a:extLst>
                </a:gridCol>
                <a:gridCol w="1132892">
                  <a:extLst>
                    <a:ext uri="{9D8B030D-6E8A-4147-A177-3AD203B41FA5}">
                      <a16:colId xmlns:a16="http://schemas.microsoft.com/office/drawing/2014/main" val="1226448786"/>
                    </a:ext>
                  </a:extLst>
                </a:gridCol>
                <a:gridCol w="1504714">
                  <a:extLst>
                    <a:ext uri="{9D8B030D-6E8A-4147-A177-3AD203B41FA5}">
                      <a16:colId xmlns:a16="http://schemas.microsoft.com/office/drawing/2014/main" val="2145274793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8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Scrum &amp; XP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9115" y="278644"/>
            <a:ext cx="1666385" cy="971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Sprint 4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57230"/>
              </p:ext>
            </p:extLst>
          </p:nvPr>
        </p:nvGraphicFramePr>
        <p:xfrm>
          <a:off x="523020" y="1776046"/>
          <a:ext cx="10831386" cy="4528592"/>
        </p:xfrm>
        <a:graphic>
          <a:graphicData uri="http://schemas.openxmlformats.org/drawingml/2006/table">
            <a:tbl>
              <a:tblPr/>
              <a:tblGrid>
                <a:gridCol w="522624">
                  <a:extLst>
                    <a:ext uri="{9D8B030D-6E8A-4147-A177-3AD203B41FA5}">
                      <a16:colId xmlns:a16="http://schemas.microsoft.com/office/drawing/2014/main" val="2324629673"/>
                    </a:ext>
                  </a:extLst>
                </a:gridCol>
                <a:gridCol w="2195022">
                  <a:extLst>
                    <a:ext uri="{9D8B030D-6E8A-4147-A177-3AD203B41FA5}">
                      <a16:colId xmlns:a16="http://schemas.microsoft.com/office/drawing/2014/main" val="1098329285"/>
                    </a:ext>
                  </a:extLst>
                </a:gridCol>
                <a:gridCol w="3769427">
                  <a:extLst>
                    <a:ext uri="{9D8B030D-6E8A-4147-A177-3AD203B41FA5}">
                      <a16:colId xmlns:a16="http://schemas.microsoft.com/office/drawing/2014/main" val="692820046"/>
                    </a:ext>
                  </a:extLst>
                </a:gridCol>
                <a:gridCol w="1378421">
                  <a:extLst>
                    <a:ext uri="{9D8B030D-6E8A-4147-A177-3AD203B41FA5}">
                      <a16:colId xmlns:a16="http://schemas.microsoft.com/office/drawing/2014/main" val="3623875589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3255778025"/>
                    </a:ext>
                  </a:extLst>
                </a:gridCol>
                <a:gridCol w="1691996">
                  <a:extLst>
                    <a:ext uri="{9D8B030D-6E8A-4147-A177-3AD203B41FA5}">
                      <a16:colId xmlns:a16="http://schemas.microsoft.com/office/drawing/2014/main" val="2202328389"/>
                    </a:ext>
                  </a:extLst>
                </a:gridCol>
              </a:tblGrid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Page jsp administration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Création d’une page jsp pour l’administration du jeu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37438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page présentation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 dirty="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64463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Css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page </a:t>
                      </a:r>
                      <a:r>
                        <a:rPr lang="fr-FR" sz="1600" dirty="0" err="1">
                          <a:effectLst/>
                          <a:latin typeface="Calibri" panose="020F0502020204030204" pitchFamily="34" charset="0"/>
                        </a:rPr>
                        <a:t>creation</a:t>
                      </a:r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 compte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40172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boutique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845045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gestion de compte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81678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administration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77520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Css page gestion de decks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lang="fr-FR" sz="1600">
                          <a:effectLst/>
                          <a:latin typeface="Calibri" panose="020F0502020204030204" pitchFamily="34" charset="0"/>
                        </a:rPr>
                      </a:br>
                      <a:endParaRPr lang="fr-FR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03316"/>
                  </a:ext>
                </a:extLst>
              </a:tr>
              <a:tr h="558080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Page jsp de présentation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Création d'une page jsp pour la présentation de l'appli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Calibri" panose="020F0502020204030204" pitchFamily="34" charset="0"/>
                        </a:rPr>
                        <a:t>navigateur</a:t>
                      </a:r>
                    </a:p>
                  </a:txBody>
                  <a:tcPr marL="78393" marR="78393" marT="39197" marB="391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48993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02600"/>
              </p:ext>
            </p:extLst>
          </p:nvPr>
        </p:nvGraphicFramePr>
        <p:xfrm>
          <a:off x="523020" y="1189233"/>
          <a:ext cx="10831386" cy="453293"/>
        </p:xfrm>
        <a:graphic>
          <a:graphicData uri="http://schemas.openxmlformats.org/drawingml/2006/table">
            <a:tbl>
              <a:tblPr/>
              <a:tblGrid>
                <a:gridCol w="522624">
                  <a:extLst>
                    <a:ext uri="{9D8B030D-6E8A-4147-A177-3AD203B41FA5}">
                      <a16:colId xmlns:a16="http://schemas.microsoft.com/office/drawing/2014/main" val="1566567856"/>
                    </a:ext>
                  </a:extLst>
                </a:gridCol>
                <a:gridCol w="2195022">
                  <a:extLst>
                    <a:ext uri="{9D8B030D-6E8A-4147-A177-3AD203B41FA5}">
                      <a16:colId xmlns:a16="http://schemas.microsoft.com/office/drawing/2014/main" val="2222294001"/>
                    </a:ext>
                  </a:extLst>
                </a:gridCol>
                <a:gridCol w="3769427">
                  <a:extLst>
                    <a:ext uri="{9D8B030D-6E8A-4147-A177-3AD203B41FA5}">
                      <a16:colId xmlns:a16="http://schemas.microsoft.com/office/drawing/2014/main" val="884438629"/>
                    </a:ext>
                  </a:extLst>
                </a:gridCol>
                <a:gridCol w="1378421">
                  <a:extLst>
                    <a:ext uri="{9D8B030D-6E8A-4147-A177-3AD203B41FA5}">
                      <a16:colId xmlns:a16="http://schemas.microsoft.com/office/drawing/2014/main" val="824206867"/>
                    </a:ext>
                  </a:extLst>
                </a:gridCol>
                <a:gridCol w="1273896">
                  <a:extLst>
                    <a:ext uri="{9D8B030D-6E8A-4147-A177-3AD203B41FA5}">
                      <a16:colId xmlns:a16="http://schemas.microsoft.com/office/drawing/2014/main" val="1555803201"/>
                    </a:ext>
                  </a:extLst>
                </a:gridCol>
                <a:gridCol w="1691996">
                  <a:extLst>
                    <a:ext uri="{9D8B030D-6E8A-4147-A177-3AD203B41FA5}">
                      <a16:colId xmlns:a16="http://schemas.microsoft.com/office/drawing/2014/main" val="2360795242"/>
                    </a:ext>
                  </a:extLst>
                </a:gridCol>
              </a:tblGrid>
              <a:tr h="4532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Nom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  <a:latin typeface="Calibri" panose="020F0502020204030204" pitchFamily="34" charset="0"/>
                        </a:rPr>
                        <a:t>Temps estimé (j)</a:t>
                      </a: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300" dirty="0" err="1">
                          <a:effectLst/>
                          <a:latin typeface="Calibri" panose="020F0502020204030204" pitchFamily="34" charset="0"/>
                        </a:rPr>
                        <a:t>Demo</a:t>
                      </a:r>
                      <a:endParaRPr lang="fr-FR" sz="13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6" marR="64756" marT="32378" marB="3237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5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1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Aléas du projet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GitHub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1" y="3079488"/>
            <a:ext cx="384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800" dirty="0"/>
              <a:t>Responsive</a:t>
            </a:r>
            <a:r>
              <a:rPr lang="fr-FR" sz="2400" dirty="0"/>
              <a:t> </a:t>
            </a:r>
            <a:r>
              <a:rPr lang="fr-FR" sz="2800" dirty="0"/>
              <a:t>Design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103311" y="390382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err="1"/>
              <a:t>IntelliJ</a:t>
            </a:r>
            <a:endParaRPr lang="fr-FR" sz="28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Retour sur les Objectifs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Toutes les fonctionnalités réalisées 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0" y="3079488"/>
            <a:ext cx="79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Compétences en </a:t>
            </a:r>
            <a:r>
              <a:rPr lang="fr-FR" sz="2800" dirty="0" err="1"/>
              <a:t>dev</a:t>
            </a:r>
            <a:r>
              <a:rPr lang="fr-FR" sz="2800" dirty="0"/>
              <a:t>. &amp; gestion de projet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310" y="3903827"/>
            <a:ext cx="832204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Avancement sur le projet global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2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Conclusion – Perspectives d’évolution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Nouvelles fonctionnalités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1103310" y="3079488"/>
            <a:ext cx="79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Développement du jeu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310" y="4070881"/>
            <a:ext cx="83220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 Création et ajout de contenus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9988" y="426341"/>
            <a:ext cx="9404723" cy="734244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2058" y="1780356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 Git, Second Edition, de Scott </a:t>
            </a:r>
            <a:r>
              <a:rPr lang="fr-FR" dirty="0" err="1"/>
              <a:t>Chacon</a:t>
            </a:r>
            <a:r>
              <a:rPr lang="fr-FR" dirty="0"/>
              <a:t> &amp; Ben Straub : </a:t>
            </a:r>
            <a:r>
              <a:rPr lang="fr-FR" dirty="0">
                <a:hlinkClick r:id="rId2" tooltip="https://git-scm.com/book/en/v2"/>
              </a:rPr>
              <a:t>https://git-scm.com/book/en/v2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de </a:t>
            </a:r>
            <a:r>
              <a:rPr lang="fr-FR" dirty="0" err="1"/>
              <a:t>Tomcat</a:t>
            </a:r>
            <a:r>
              <a:rPr lang="fr-FR" dirty="0"/>
              <a:t> : </a:t>
            </a:r>
            <a:r>
              <a:rPr lang="fr-FR" dirty="0">
                <a:hlinkClick r:id="rId3" tooltip="http://tomcat.apache.org/tomcat-7.0-doc/"/>
              </a:rPr>
              <a:t>http://tomcat.apache.org/tomcat-7.0-doc/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Créez votre application web avec Java EE, de Médéric Munier sur </a:t>
            </a:r>
            <a:r>
              <a:rPr lang="fr-FR" dirty="0" err="1"/>
              <a:t>OpenClassRooms</a:t>
            </a:r>
            <a:r>
              <a:rPr lang="fr-FR" dirty="0"/>
              <a:t> : </a:t>
            </a:r>
            <a:r>
              <a:rPr lang="fr-FR" dirty="0">
                <a:hlinkClick r:id="rId4" tooltip="https://openclassrooms.com/courses/creez-votre-application-web-avec-java-ee"/>
              </a:rPr>
              <a:t>https://openclassrooms.com/courses/creez-votre-application-web-avec-java-ee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de JQuery (principalement pour l’AJAX) : </a:t>
            </a:r>
            <a:r>
              <a:rPr lang="fr-FR" dirty="0">
                <a:hlinkClick r:id="rId5" tooltip="http://api.jquery.com/"/>
              </a:rPr>
              <a:t>http://api.jquery.com/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Documentation de JavaScript, par MDN : </a:t>
            </a:r>
            <a:r>
              <a:rPr lang="fr-FR" dirty="0">
                <a:hlinkClick r:id="rId6" tooltip="https://developer.mozilla.org/en-US/docs/Web/JavaScript"/>
              </a:rPr>
              <a:t>https://developer.mozilla.org/en-US/docs/Web/JavaScript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Scrum et XP depuis les tranchées, par Henrik </a:t>
            </a:r>
            <a:r>
              <a:rPr lang="fr-FR" dirty="0" err="1"/>
              <a:t>Kniberg</a:t>
            </a:r>
            <a:r>
              <a:rPr lang="fr-FR" dirty="0"/>
              <a:t> : </a:t>
            </a:r>
            <a:r>
              <a:rPr lang="fr-FR" dirty="0">
                <a:hlinkClick r:id="rId7" tooltip="http://www.infoq.com/resource/news/2007/06/scrum-xp-book/en/resources/ScrumAndXpFromTheTrenches_French.pdf"/>
              </a:rPr>
              <a:t>http://www.infoq.com/resource/news/2007/06/scrum-xp-book/en/resources/ScrumAndXpFromTheTrenches_French.pdf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Materialize</a:t>
            </a:r>
            <a:r>
              <a:rPr lang="fr-FR" dirty="0"/>
              <a:t> : </a:t>
            </a:r>
            <a:r>
              <a:rPr lang="fr-FR" dirty="0">
                <a:hlinkClick r:id="rId8" tooltip="http://materializecss.com/"/>
              </a:rPr>
              <a:t>http://materializecss.com/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534" y="283111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Introduction – Rappel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119" y="1683641"/>
            <a:ext cx="11131061" cy="725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de l’univers du jeu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65992" y="3516923"/>
            <a:ext cx="454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45119" y="2590799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d’une BDD complète et robuste 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5118" y="3554316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Interface web d’administration pour Clients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45121" y="4517833"/>
            <a:ext cx="11131061" cy="72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Interface web d’administration pour Administrateurs</a:t>
            </a:r>
          </a:p>
          <a:p>
            <a:pPr marL="0" indent="0">
              <a:buFont typeface="Wingdings 3" charset="2"/>
              <a:buNone/>
            </a:pPr>
            <a:endParaRPr lang="fr-FR" sz="28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534" y="283111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Introduction –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Sujet personnalisé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44932" y="2715710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de projet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44932" y="3568417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Compétences techniques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44932" y="4416285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Comptes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Création d’un compte 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d’un compte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246311" y="4661921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Authentification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Decks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Initialisation des decks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Gestion des decks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3" y="1859488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Boutique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246311" y="2831123"/>
            <a:ext cx="11131061" cy="514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Affichage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6311" y="3721610"/>
            <a:ext cx="11131061" cy="56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Achat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246311" y="4661921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Administration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Cahier des Charges –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932" y="2018752"/>
            <a:ext cx="11131061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Vérifications basiques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44932" y="3334283"/>
            <a:ext cx="11131061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Tests Unitaires (</a:t>
            </a:r>
            <a:r>
              <a:rPr lang="fr-FR" sz="2800" dirty="0" err="1"/>
              <a:t>JUnit</a:t>
            </a:r>
            <a:r>
              <a:rPr lang="fr-FR" sz="2800" dirty="0"/>
              <a:t>)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8965" y="274326"/>
            <a:ext cx="9404723" cy="1400530"/>
          </a:xfrm>
        </p:spPr>
        <p:txBody>
          <a:bodyPr/>
          <a:lstStyle/>
          <a:p>
            <a:r>
              <a:rPr lang="fr-FR" sz="3200" dirty="0">
                <a:solidFill>
                  <a:srgbClr val="FF0000"/>
                </a:solidFill>
              </a:rPr>
              <a:t>Méthodologie – Technologies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93" y="1788907"/>
            <a:ext cx="8081837" cy="971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JAVA EE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31692" y="2779046"/>
            <a:ext cx="8081838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 err="1"/>
              <a:t>Tomcat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31692" y="3772940"/>
            <a:ext cx="8081838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/>
              <a:t>AJAX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531692" y="4766834"/>
            <a:ext cx="8081839" cy="86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800" dirty="0" err="1"/>
              <a:t>MaterializeCSS</a:t>
            </a: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05" y="1709532"/>
            <a:ext cx="6556241" cy="386818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034" y="244511"/>
            <a:ext cx="9404723" cy="1400530"/>
          </a:xfrm>
        </p:spPr>
        <p:txBody>
          <a:bodyPr/>
          <a:lstStyle/>
          <a:p>
            <a:r>
              <a:rPr lang="fr-FR" sz="3600" dirty="0">
                <a:solidFill>
                  <a:srgbClr val="FF0000"/>
                </a:solidFill>
              </a:rPr>
              <a:t>Méthodologie – </a:t>
            </a:r>
            <a:r>
              <a:rPr lang="fr-FR" sz="2800" dirty="0">
                <a:solidFill>
                  <a:srgbClr val="FF0000"/>
                </a:solidFill>
              </a:rPr>
              <a:t>Architecture &amp; Fonctionnement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74" y="1382927"/>
            <a:ext cx="7211242" cy="5022885"/>
          </a:xfrm>
          <a:prstGeom prst="rect">
            <a:avLst/>
          </a:prstGeom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0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960</Words>
  <Application>Microsoft Office PowerPoint</Application>
  <PresentationFormat>Grand écran</PresentationFormat>
  <Paragraphs>313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Projet Informatique Appliqué</vt:lpstr>
      <vt:lpstr>Introduction – Rappel du Sujet</vt:lpstr>
      <vt:lpstr>Introduction – Objectifs</vt:lpstr>
      <vt:lpstr>Cahier des Charges – Fonctionnalités</vt:lpstr>
      <vt:lpstr>Cahier des Charges – Fonctionnalités</vt:lpstr>
      <vt:lpstr>Cahier des Charges – Fonctionnalités</vt:lpstr>
      <vt:lpstr>Cahier des Charges – Tests</vt:lpstr>
      <vt:lpstr>Méthodologie – Technologies utilisées</vt:lpstr>
      <vt:lpstr>Méthodologie – Architecture &amp; Fonctionnement</vt:lpstr>
      <vt:lpstr>Méthodologie – Scrum &amp; XP</vt:lpstr>
      <vt:lpstr>Méthodologie – Scrum &amp; XP</vt:lpstr>
      <vt:lpstr>Méthodologie – Scrum &amp; XP</vt:lpstr>
      <vt:lpstr>Méthodologie – Scrum &amp; XP</vt:lpstr>
      <vt:lpstr>Méthodologie – Scrum &amp; XP</vt:lpstr>
      <vt:lpstr>Conclusion – Aléas du projet</vt:lpstr>
      <vt:lpstr>Conclusion – Retour sur les Objectifs</vt:lpstr>
      <vt:lpstr>Conclusion – Perspectives d’évolution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PIA</dc:title>
  <dc:creator>pierre vincent</dc:creator>
  <cp:lastModifiedBy>pierre vincent</cp:lastModifiedBy>
  <cp:revision>15</cp:revision>
  <dcterms:created xsi:type="dcterms:W3CDTF">2017-04-22T11:42:58Z</dcterms:created>
  <dcterms:modified xsi:type="dcterms:W3CDTF">2017-04-23T14:32:21Z</dcterms:modified>
</cp:coreProperties>
</file>