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1"/>
  </p:notesMasterIdLst>
  <p:sldIdLst>
    <p:sldId id="256" r:id="rId2"/>
    <p:sldId id="274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9" r:id="rId13"/>
    <p:sldId id="266" r:id="rId14"/>
    <p:sldId id="267" r:id="rId15"/>
    <p:sldId id="268" r:id="rId16"/>
    <p:sldId id="270" r:id="rId17"/>
    <p:sldId id="271" r:id="rId18"/>
    <p:sldId id="272" r:id="rId19"/>
    <p:sldId id="273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25" autoAdjust="0"/>
    <p:restoredTop sz="94660"/>
  </p:normalViewPr>
  <p:slideViewPr>
    <p:cSldViewPr snapToGrid="0">
      <p:cViewPr varScale="1">
        <p:scale>
          <a:sx n="76" d="100"/>
          <a:sy n="76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75DC6E-4EB8-4974-B40F-E494E476C91F}" type="datetimeFigureOut">
              <a:rPr lang="fr-FR" smtClean="0"/>
              <a:t>24/04/2017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2001E4-7B34-419C-A980-8F44C7C6D2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3309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38034-C16F-45AE-A9ED-D94DAAA853D3}" type="datetime1">
              <a:rPr lang="en-US" smtClean="0"/>
              <a:t>4/24/2017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A7C4C-9EBA-41FA-97AC-949D3699028C}" type="datetime1">
              <a:rPr lang="en-US" smtClean="0"/>
              <a:t>4/24/2017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418B5-0BD3-4110-BB71-BC5AE5851840}" type="datetime1">
              <a:rPr lang="en-US" smtClean="0"/>
              <a:t>4/24/2017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1B044-846D-4A4E-BF37-C900320338E3}" type="datetime1">
              <a:rPr lang="en-US" smtClean="0"/>
              <a:t>4/24/2017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24DC8-4D5B-4273-BB9A-C5218FF266FA}" type="datetime1">
              <a:rPr lang="en-US" smtClean="0"/>
              <a:t>4/24/2017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85A3A-3D60-4EA6-BD16-A9FEEF964A1B}" type="datetime1">
              <a:rPr lang="en-US" smtClean="0"/>
              <a:t>4/24/2017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1D2EC-AC8E-4DAD-8064-BEDC29A4D4A2}" type="datetime1">
              <a:rPr lang="en-US" smtClean="0"/>
              <a:t>4/24/2017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20455-816E-4BDC-86C5-A5BA40D834B5}" type="datetime1">
              <a:rPr lang="en-US" smtClean="0"/>
              <a:t>4/24/2017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C4BD4-B8F8-46D5-BED8-FC7045DC4C75}" type="datetime1">
              <a:rPr lang="en-US" smtClean="0"/>
              <a:t>4/24/2017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4A22B-33F2-4BD7-BFFA-2685883C0F8D}" type="datetime1">
              <a:rPr lang="en-US" smtClean="0"/>
              <a:t>4/24/2017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9A474-B3C7-4CFE-A4DE-69844D44AA14}" type="datetime1">
              <a:rPr lang="en-US" smtClean="0"/>
              <a:t>4/24/2017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165E1-F10C-45E6-A9FD-A9D520001FE4}" type="datetime1">
              <a:rPr lang="en-US" smtClean="0"/>
              <a:t>4/24/2017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7BA6A-792A-43D7-B2E7-04DA9870A7B9}" type="datetime1">
              <a:rPr lang="en-US" smtClean="0"/>
              <a:t>4/24/2017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EAFCB-DA4E-4C5B-A5C9-04B2C8D2E360}" type="datetime1">
              <a:rPr lang="en-US" smtClean="0"/>
              <a:t>4/24/2017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FA4F0-8271-44C7-99C9-F91762944399}" type="datetime1">
              <a:rPr lang="en-US" smtClean="0"/>
              <a:t>4/24/2017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05437-E242-4769-A68C-F6D2575C8989}" type="datetime1">
              <a:rPr lang="en-US" smtClean="0"/>
              <a:t>4/24/2017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958FD-AA9F-4D1B-9FC1-8FE3CA1EF4C1}" type="datetime1">
              <a:rPr lang="en-US" smtClean="0"/>
              <a:t>4/24/2017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C7B7F48-5858-4462-8EC3-764D36C44155}" type="datetime1">
              <a:rPr lang="en-US" smtClean="0"/>
              <a:t>4/24/2017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://materializecss.com/" TargetMode="External"/><Relationship Id="rId3" Type="http://schemas.openxmlformats.org/officeDocument/2006/relationships/hyperlink" Target="http://tomcat.apache.org/tomcat-7.0-doc/" TargetMode="External"/><Relationship Id="rId7" Type="http://schemas.openxmlformats.org/officeDocument/2006/relationships/hyperlink" Target="http://www.infoq.com/resource/news/2007/06/scrum-xp-book/en/resources/ScrumAndXpFromTheTrenches_French.pdf" TargetMode="External"/><Relationship Id="rId2" Type="http://schemas.openxmlformats.org/officeDocument/2006/relationships/hyperlink" Target="https://git-scm.com/book/en/v2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eloper.mozilla.org/en-US/docs/Web/JavaScript" TargetMode="External"/><Relationship Id="rId5" Type="http://schemas.openxmlformats.org/officeDocument/2006/relationships/hyperlink" Target="http://api.jquery.com/" TargetMode="External"/><Relationship Id="rId4" Type="http://schemas.openxmlformats.org/officeDocument/2006/relationships/hyperlink" Target="https://openclassrooms.com/courses/creez-votre-application-web-avec-java-ee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488550" y="1441938"/>
            <a:ext cx="8863990" cy="1251666"/>
          </a:xfrm>
        </p:spPr>
        <p:txBody>
          <a:bodyPr/>
          <a:lstStyle/>
          <a:p>
            <a:r>
              <a:rPr lang="fr-FR" sz="4800" dirty="0"/>
              <a:t>Projet Informatique Appliqué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DROP DA BOMB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</a:t>
            </a:fld>
            <a:endParaRPr lang="en-US" dirty="0"/>
          </a:p>
        </p:txBody>
      </p:sp>
      <p:sp>
        <p:nvSpPr>
          <p:cNvPr id="5" name="ZoneTexte 4"/>
          <p:cNvSpPr txBox="1"/>
          <p:nvPr/>
        </p:nvSpPr>
        <p:spPr>
          <a:xfrm>
            <a:off x="1523322" y="2763074"/>
            <a:ext cx="8088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LOIGNON Lucas – DEUTSCH Remi – VINCENT Pierre</a:t>
            </a:r>
          </a:p>
        </p:txBody>
      </p:sp>
    </p:spTree>
    <p:extLst>
      <p:ext uri="{BB962C8B-B14F-4D97-AF65-F5344CB8AC3E}">
        <p14:creationId xmlns:p14="http://schemas.microsoft.com/office/powerpoint/2010/main" val="23102284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34034" y="244511"/>
            <a:ext cx="9404723" cy="1400530"/>
          </a:xfrm>
        </p:spPr>
        <p:txBody>
          <a:bodyPr/>
          <a:lstStyle/>
          <a:p>
            <a:r>
              <a:rPr lang="fr-FR" sz="3600" dirty="0">
                <a:solidFill>
                  <a:srgbClr val="FF0000"/>
                </a:solidFill>
              </a:rPr>
              <a:t>Méthodologie – </a:t>
            </a:r>
            <a:r>
              <a:rPr lang="fr-FR" sz="2800" dirty="0">
                <a:solidFill>
                  <a:srgbClr val="FF0000"/>
                </a:solidFill>
              </a:rPr>
              <a:t>Architecture &amp; Fonctionnement</a:t>
            </a:r>
            <a:endParaRPr lang="fr-FR" sz="3200" dirty="0">
              <a:solidFill>
                <a:srgbClr val="FF0000"/>
              </a:solidFill>
            </a:endParaRPr>
          </a:p>
        </p:txBody>
      </p:sp>
      <p:pic>
        <p:nvPicPr>
          <p:cNvPr id="18" name="Imag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0774" y="1382927"/>
            <a:ext cx="7211242" cy="5022885"/>
          </a:xfrm>
          <a:prstGeom prst="rect">
            <a:avLst/>
          </a:prstGeom>
        </p:spPr>
      </p:pic>
      <p:sp>
        <p:nvSpPr>
          <p:cNvPr id="20" name="Espace réservé du numéro de diapositive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1507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98965" y="274326"/>
            <a:ext cx="9404723" cy="1400530"/>
          </a:xfrm>
        </p:spPr>
        <p:txBody>
          <a:bodyPr/>
          <a:lstStyle/>
          <a:p>
            <a:r>
              <a:rPr lang="fr-FR" sz="3200" dirty="0">
                <a:solidFill>
                  <a:srgbClr val="FF0000"/>
                </a:solidFill>
              </a:rPr>
              <a:t>Méthodologie – Scrum &amp; XP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896815" y="2373922"/>
            <a:ext cx="866042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800" dirty="0"/>
              <a:t> Découpage en sprints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sz="28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800" dirty="0"/>
              <a:t> Gestion des priorités / dépendances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sz="28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800" dirty="0"/>
              <a:t> 2 semaines par sprint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sz="2800" dirty="0"/>
          </a:p>
          <a:p>
            <a:endParaRPr lang="fr-FR" sz="2800" dirty="0"/>
          </a:p>
        </p:txBody>
      </p:sp>
      <p:sp>
        <p:nvSpPr>
          <p:cNvPr id="13" name="Espace réservé du numéro de diapositive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2653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98965" y="274326"/>
            <a:ext cx="9404723" cy="1400530"/>
          </a:xfrm>
        </p:spPr>
        <p:txBody>
          <a:bodyPr/>
          <a:lstStyle/>
          <a:p>
            <a:r>
              <a:rPr lang="fr-FR" sz="3200" dirty="0">
                <a:solidFill>
                  <a:srgbClr val="FF0000"/>
                </a:solidFill>
              </a:rPr>
              <a:t>Méthodologie – Scrum &amp; XP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049115" y="278644"/>
            <a:ext cx="1666385" cy="9716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800" dirty="0"/>
              <a:t>Sprint 1</a:t>
            </a:r>
          </a:p>
        </p:txBody>
      </p:sp>
      <p:graphicFrame>
        <p:nvGraphicFramePr>
          <p:cNvPr id="11" name="Tableau 10"/>
          <p:cNvGraphicFramePr>
            <a:graphicFrameLocks noGrp="1"/>
          </p:cNvGraphicFramePr>
          <p:nvPr/>
        </p:nvGraphicFramePr>
        <p:xfrm>
          <a:off x="501069" y="2250829"/>
          <a:ext cx="10893762" cy="3444354"/>
        </p:xfrm>
        <a:graphic>
          <a:graphicData uri="http://schemas.openxmlformats.org/drawingml/2006/table">
            <a:tbl>
              <a:tblPr/>
              <a:tblGrid>
                <a:gridCol w="525634">
                  <a:extLst>
                    <a:ext uri="{9D8B030D-6E8A-4147-A177-3AD203B41FA5}">
                      <a16:colId xmlns:a16="http://schemas.microsoft.com/office/drawing/2014/main" val="2969013034"/>
                    </a:ext>
                  </a:extLst>
                </a:gridCol>
                <a:gridCol w="2207663">
                  <a:extLst>
                    <a:ext uri="{9D8B030D-6E8A-4147-A177-3AD203B41FA5}">
                      <a16:colId xmlns:a16="http://schemas.microsoft.com/office/drawing/2014/main" val="4052324330"/>
                    </a:ext>
                  </a:extLst>
                </a:gridCol>
                <a:gridCol w="3791134">
                  <a:extLst>
                    <a:ext uri="{9D8B030D-6E8A-4147-A177-3AD203B41FA5}">
                      <a16:colId xmlns:a16="http://schemas.microsoft.com/office/drawing/2014/main" val="1295008904"/>
                    </a:ext>
                  </a:extLst>
                </a:gridCol>
                <a:gridCol w="1386359">
                  <a:extLst>
                    <a:ext uri="{9D8B030D-6E8A-4147-A177-3AD203B41FA5}">
                      <a16:colId xmlns:a16="http://schemas.microsoft.com/office/drawing/2014/main" val="3992311670"/>
                    </a:ext>
                  </a:extLst>
                </a:gridCol>
                <a:gridCol w="1281232">
                  <a:extLst>
                    <a:ext uri="{9D8B030D-6E8A-4147-A177-3AD203B41FA5}">
                      <a16:colId xmlns:a16="http://schemas.microsoft.com/office/drawing/2014/main" val="2123510367"/>
                    </a:ext>
                  </a:extLst>
                </a:gridCol>
                <a:gridCol w="1701740">
                  <a:extLst>
                    <a:ext uri="{9D8B030D-6E8A-4147-A177-3AD203B41FA5}">
                      <a16:colId xmlns:a16="http://schemas.microsoft.com/office/drawing/2014/main" val="1459404125"/>
                    </a:ext>
                  </a:extLst>
                </a:gridCol>
              </a:tblGrid>
              <a:tr h="574059">
                <a:tc>
                  <a:txBody>
                    <a:bodyPr/>
                    <a:lstStyle/>
                    <a:p>
                      <a:pPr algn="r"/>
                      <a:r>
                        <a:rPr lang="fr-FR" sz="1600"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8845" marR="78845" marT="39422" marB="39422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600">
                          <a:effectLst/>
                          <a:latin typeface="Calibri" panose="020F0502020204030204" pitchFamily="34" charset="0"/>
                        </a:rPr>
                        <a:t>Scripts de test BDD (Compte Joueur)</a:t>
                      </a:r>
                    </a:p>
                  </a:txBody>
                  <a:tcPr marL="78845" marR="78845" marT="39422" marB="39422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600">
                          <a:effectLst/>
                          <a:latin typeface="Calibri" panose="020F0502020204030204" pitchFamily="34" charset="0"/>
                        </a:rPr>
                        <a:t>Test pour la fonctionnalité gestion compte joueur</a:t>
                      </a:r>
                    </a:p>
                  </a:txBody>
                  <a:tcPr marL="78845" marR="78845" marT="39422" marB="39422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>
                          <a:effectLst/>
                          <a:latin typeface="Calibri" panose="020F0502020204030204" pitchFamily="34" charset="0"/>
                        </a:rPr>
                        <a:t>110</a:t>
                      </a:r>
                    </a:p>
                  </a:txBody>
                  <a:tcPr marL="78845" marR="78845" marT="39422" marB="39422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8845" marR="78845" marT="39422" marB="39422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>
                          <a:effectLst/>
                          <a:latin typeface="Calibri" panose="020F0502020204030204" pitchFamily="34" charset="0"/>
                        </a:rPr>
                        <a:t>MCD + scripts</a:t>
                      </a:r>
                    </a:p>
                  </a:txBody>
                  <a:tcPr marL="78845" marR="78845" marT="39422" marB="39422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0154861"/>
                  </a:ext>
                </a:extLst>
              </a:tr>
              <a:tr h="574059">
                <a:tc>
                  <a:txBody>
                    <a:bodyPr/>
                    <a:lstStyle/>
                    <a:p>
                      <a:pPr algn="r"/>
                      <a:r>
                        <a:rPr lang="fr-FR" sz="1600"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8845" marR="78845" marT="39422" marB="39422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  <a:latin typeface="Calibri" panose="020F0502020204030204" pitchFamily="34" charset="0"/>
                        </a:rPr>
                        <a:t>Scripts de test BDD (Packs)</a:t>
                      </a:r>
                    </a:p>
                  </a:txBody>
                  <a:tcPr marL="78845" marR="78845" marT="39422" marB="39422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600">
                          <a:effectLst/>
                          <a:latin typeface="Calibri" panose="020F0502020204030204" pitchFamily="34" charset="0"/>
                        </a:rPr>
                        <a:t>Test pour la fonctionnalité gestion des packs</a:t>
                      </a:r>
                    </a:p>
                  </a:txBody>
                  <a:tcPr marL="78845" marR="78845" marT="39422" marB="39422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>
                          <a:effectLst/>
                          <a:latin typeface="Calibri" panose="020F0502020204030204" pitchFamily="34" charset="0"/>
                        </a:rPr>
                        <a:t>110</a:t>
                      </a:r>
                    </a:p>
                  </a:txBody>
                  <a:tcPr marL="78845" marR="78845" marT="39422" marB="39422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8845" marR="78845" marT="39422" marB="39422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>
                          <a:effectLst/>
                          <a:latin typeface="Calibri" panose="020F0502020204030204" pitchFamily="34" charset="0"/>
                        </a:rPr>
                        <a:t>MCD + scripts</a:t>
                      </a:r>
                    </a:p>
                  </a:txBody>
                  <a:tcPr marL="78845" marR="78845" marT="39422" marB="39422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1183791"/>
                  </a:ext>
                </a:extLst>
              </a:tr>
              <a:tr h="574059">
                <a:tc>
                  <a:txBody>
                    <a:bodyPr/>
                    <a:lstStyle/>
                    <a:p>
                      <a:pPr algn="r"/>
                      <a:r>
                        <a:rPr lang="fr-FR" sz="1600"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8845" marR="78845" marT="39422" marB="39422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600">
                          <a:effectLst/>
                          <a:latin typeface="Calibri" panose="020F0502020204030204" pitchFamily="34" charset="0"/>
                        </a:rPr>
                        <a:t>Scripts de test BDD (Offres)</a:t>
                      </a:r>
                    </a:p>
                  </a:txBody>
                  <a:tcPr marL="78845" marR="78845" marT="39422" marB="39422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600">
                          <a:effectLst/>
                          <a:latin typeface="Calibri" panose="020F0502020204030204" pitchFamily="34" charset="0"/>
                        </a:rPr>
                        <a:t>Test pour la fonctionnalité gestion des offres</a:t>
                      </a:r>
                    </a:p>
                  </a:txBody>
                  <a:tcPr marL="78845" marR="78845" marT="39422" marB="39422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>
                          <a:effectLst/>
                          <a:latin typeface="Calibri" panose="020F0502020204030204" pitchFamily="34" charset="0"/>
                        </a:rPr>
                        <a:t>110</a:t>
                      </a:r>
                    </a:p>
                  </a:txBody>
                  <a:tcPr marL="78845" marR="78845" marT="39422" marB="39422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8845" marR="78845" marT="39422" marB="39422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>
                          <a:effectLst/>
                          <a:latin typeface="Calibri" panose="020F0502020204030204" pitchFamily="34" charset="0"/>
                        </a:rPr>
                        <a:t>MCD + scripts</a:t>
                      </a:r>
                    </a:p>
                  </a:txBody>
                  <a:tcPr marL="78845" marR="78845" marT="39422" marB="39422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5125326"/>
                  </a:ext>
                </a:extLst>
              </a:tr>
              <a:tr h="574059">
                <a:tc>
                  <a:txBody>
                    <a:bodyPr/>
                    <a:lstStyle/>
                    <a:p>
                      <a:pPr algn="r"/>
                      <a:r>
                        <a:rPr lang="fr-FR" sz="1600"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8845" marR="78845" marT="39422" marB="39422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600">
                          <a:effectLst/>
                          <a:latin typeface="Calibri" panose="020F0502020204030204" pitchFamily="34" charset="0"/>
                        </a:rPr>
                        <a:t>Scripts de test BDD (Cartes)</a:t>
                      </a:r>
                    </a:p>
                  </a:txBody>
                  <a:tcPr marL="78845" marR="78845" marT="39422" marB="39422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600">
                          <a:effectLst/>
                          <a:latin typeface="Calibri" panose="020F0502020204030204" pitchFamily="34" charset="0"/>
                        </a:rPr>
                        <a:t>Test pour la fonctionnalité gestion des cartes</a:t>
                      </a:r>
                    </a:p>
                  </a:txBody>
                  <a:tcPr marL="78845" marR="78845" marT="39422" marB="39422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>
                          <a:effectLst/>
                          <a:latin typeface="Calibri" panose="020F0502020204030204" pitchFamily="34" charset="0"/>
                        </a:rPr>
                        <a:t>110</a:t>
                      </a:r>
                    </a:p>
                  </a:txBody>
                  <a:tcPr marL="78845" marR="78845" marT="39422" marB="39422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8845" marR="78845" marT="39422" marB="39422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>
                          <a:effectLst/>
                          <a:latin typeface="Calibri" panose="020F0502020204030204" pitchFamily="34" charset="0"/>
                        </a:rPr>
                        <a:t>MCD + scripts</a:t>
                      </a:r>
                    </a:p>
                  </a:txBody>
                  <a:tcPr marL="78845" marR="78845" marT="39422" marB="39422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5361179"/>
                  </a:ext>
                </a:extLst>
              </a:tr>
              <a:tr h="574059">
                <a:tc>
                  <a:txBody>
                    <a:bodyPr/>
                    <a:lstStyle/>
                    <a:p>
                      <a:pPr algn="r"/>
                      <a:r>
                        <a:rPr lang="fr-FR" sz="1600"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8845" marR="78845" marT="39422" marB="39422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600">
                          <a:effectLst/>
                          <a:latin typeface="Calibri" panose="020F0502020204030204" pitchFamily="34" charset="0"/>
                        </a:rPr>
                        <a:t>Manager jdbc (update request)</a:t>
                      </a:r>
                    </a:p>
                  </a:txBody>
                  <a:tcPr marL="78845" marR="78845" marT="39422" marB="39422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600">
                          <a:effectLst/>
                          <a:latin typeface="Calibri" panose="020F0502020204030204" pitchFamily="34" charset="0"/>
                        </a:rPr>
                        <a:t>Fonction pour l’envoi de requetes de mise à jour de la BDD</a:t>
                      </a:r>
                    </a:p>
                  </a:txBody>
                  <a:tcPr marL="78845" marR="78845" marT="39422" marB="39422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>
                          <a:effectLst/>
                          <a:latin typeface="Calibri" panose="020F0502020204030204" pitchFamily="34" charset="0"/>
                        </a:rPr>
                        <a:t>109</a:t>
                      </a:r>
                    </a:p>
                  </a:txBody>
                  <a:tcPr marL="78845" marR="78845" marT="39422" marB="39422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8845" marR="78845" marT="39422" marB="39422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>
                          <a:effectLst/>
                          <a:latin typeface="Calibri" panose="020F0502020204030204" pitchFamily="34" charset="0"/>
                        </a:rPr>
                        <a:t>navigateur</a:t>
                      </a:r>
                    </a:p>
                  </a:txBody>
                  <a:tcPr marL="78845" marR="78845" marT="39422" marB="39422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8504587"/>
                  </a:ext>
                </a:extLst>
              </a:tr>
              <a:tr h="574059">
                <a:tc>
                  <a:txBody>
                    <a:bodyPr/>
                    <a:lstStyle/>
                    <a:p>
                      <a:pPr algn="r"/>
                      <a:r>
                        <a:rPr lang="fr-FR" sz="1600"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8845" marR="78845" marT="39422" marB="39422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600">
                          <a:effectLst/>
                          <a:latin typeface="Calibri" panose="020F0502020204030204" pitchFamily="34" charset="0"/>
                        </a:rPr>
                        <a:t>Manager jdbc (query request)</a:t>
                      </a:r>
                    </a:p>
                  </a:txBody>
                  <a:tcPr marL="78845" marR="78845" marT="39422" marB="39422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600">
                          <a:effectLst/>
                          <a:latin typeface="Calibri" panose="020F0502020204030204" pitchFamily="34" charset="0"/>
                        </a:rPr>
                        <a:t>Fonction pour l’envoi de requetes de type SELECT</a:t>
                      </a:r>
                    </a:p>
                  </a:txBody>
                  <a:tcPr marL="78845" marR="78845" marT="39422" marB="39422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>
                          <a:effectLst/>
                          <a:latin typeface="Calibri" panose="020F0502020204030204" pitchFamily="34" charset="0"/>
                        </a:rPr>
                        <a:t>109</a:t>
                      </a:r>
                    </a:p>
                  </a:txBody>
                  <a:tcPr marL="78845" marR="78845" marT="39422" marB="39422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8845" marR="78845" marT="39422" marB="39422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effectLst/>
                          <a:latin typeface="Calibri" panose="020F0502020204030204" pitchFamily="34" charset="0"/>
                        </a:rPr>
                        <a:t>navigateur</a:t>
                      </a:r>
                    </a:p>
                  </a:txBody>
                  <a:tcPr marL="78845" marR="78845" marT="39422" marB="39422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4214400"/>
                  </a:ext>
                </a:extLst>
              </a:tr>
            </a:tbl>
          </a:graphicData>
        </a:graphic>
      </p:graphicFrame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12</a:t>
            </a:fld>
            <a:endParaRPr lang="en-US" dirty="0"/>
          </a:p>
        </p:txBody>
      </p:sp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7243776"/>
              </p:ext>
            </p:extLst>
          </p:nvPr>
        </p:nvGraphicFramePr>
        <p:xfrm>
          <a:off x="501068" y="1674856"/>
          <a:ext cx="10689670" cy="453293"/>
        </p:xfrm>
        <a:graphic>
          <a:graphicData uri="http://schemas.openxmlformats.org/drawingml/2006/table">
            <a:tbl>
              <a:tblPr/>
              <a:tblGrid>
                <a:gridCol w="515786">
                  <a:extLst>
                    <a:ext uri="{9D8B030D-6E8A-4147-A177-3AD203B41FA5}">
                      <a16:colId xmlns:a16="http://schemas.microsoft.com/office/drawing/2014/main" val="2759306088"/>
                    </a:ext>
                  </a:extLst>
                </a:gridCol>
                <a:gridCol w="2166302">
                  <a:extLst>
                    <a:ext uri="{9D8B030D-6E8A-4147-A177-3AD203B41FA5}">
                      <a16:colId xmlns:a16="http://schemas.microsoft.com/office/drawing/2014/main" val="1514773934"/>
                    </a:ext>
                  </a:extLst>
                </a:gridCol>
                <a:gridCol w="3720109">
                  <a:extLst>
                    <a:ext uri="{9D8B030D-6E8A-4147-A177-3AD203B41FA5}">
                      <a16:colId xmlns:a16="http://schemas.microsoft.com/office/drawing/2014/main" val="1494407675"/>
                    </a:ext>
                  </a:extLst>
                </a:gridCol>
                <a:gridCol w="1360387">
                  <a:extLst>
                    <a:ext uri="{9D8B030D-6E8A-4147-A177-3AD203B41FA5}">
                      <a16:colId xmlns:a16="http://schemas.microsoft.com/office/drawing/2014/main" val="2444410491"/>
                    </a:ext>
                  </a:extLst>
                </a:gridCol>
                <a:gridCol w="1257228">
                  <a:extLst>
                    <a:ext uri="{9D8B030D-6E8A-4147-A177-3AD203B41FA5}">
                      <a16:colId xmlns:a16="http://schemas.microsoft.com/office/drawing/2014/main" val="307590162"/>
                    </a:ext>
                  </a:extLst>
                </a:gridCol>
                <a:gridCol w="1669858">
                  <a:extLst>
                    <a:ext uri="{9D8B030D-6E8A-4147-A177-3AD203B41FA5}">
                      <a16:colId xmlns:a16="http://schemas.microsoft.com/office/drawing/2014/main" val="592979842"/>
                    </a:ext>
                  </a:extLst>
                </a:gridCol>
              </a:tblGrid>
              <a:tr h="453293">
                <a:tc>
                  <a:txBody>
                    <a:bodyPr/>
                    <a:lstStyle/>
                    <a:p>
                      <a:pPr algn="l"/>
                      <a:r>
                        <a:rPr lang="fr-FR" sz="1300" dirty="0"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64756" marR="64756" marT="32378" marB="3237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300">
                          <a:effectLst/>
                          <a:latin typeface="Calibri" panose="020F0502020204030204" pitchFamily="34" charset="0"/>
                        </a:rPr>
                        <a:t>Nom</a:t>
                      </a:r>
                    </a:p>
                  </a:txBody>
                  <a:tcPr marL="64756" marR="64756" marT="32378" marB="3237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300">
                          <a:effectLst/>
                          <a:latin typeface="Calibri" panose="020F0502020204030204" pitchFamily="34" charset="0"/>
                        </a:rPr>
                        <a:t>Description</a:t>
                      </a:r>
                    </a:p>
                  </a:txBody>
                  <a:tcPr marL="64756" marR="64756" marT="32378" marB="3237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300">
                          <a:effectLst/>
                          <a:latin typeface="Calibri" panose="020F0502020204030204" pitchFamily="34" charset="0"/>
                        </a:rPr>
                        <a:t>Importance</a:t>
                      </a:r>
                    </a:p>
                  </a:txBody>
                  <a:tcPr marL="64756" marR="64756" marT="32378" marB="3237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300">
                          <a:effectLst/>
                          <a:latin typeface="Calibri" panose="020F0502020204030204" pitchFamily="34" charset="0"/>
                        </a:rPr>
                        <a:t>Temps estimé (j)</a:t>
                      </a:r>
                    </a:p>
                  </a:txBody>
                  <a:tcPr marL="64756" marR="64756" marT="32378" marB="3237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300" dirty="0" err="1">
                          <a:effectLst/>
                          <a:latin typeface="Calibri" panose="020F0502020204030204" pitchFamily="34" charset="0"/>
                        </a:rPr>
                        <a:t>Demo</a:t>
                      </a:r>
                      <a:endParaRPr lang="fr-FR" sz="13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756" marR="64756" marT="32378" marB="3237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3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99535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8177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98965" y="274326"/>
            <a:ext cx="9404723" cy="1400530"/>
          </a:xfrm>
        </p:spPr>
        <p:txBody>
          <a:bodyPr/>
          <a:lstStyle/>
          <a:p>
            <a:r>
              <a:rPr lang="fr-FR" sz="3200" dirty="0">
                <a:solidFill>
                  <a:srgbClr val="FF0000"/>
                </a:solidFill>
              </a:rPr>
              <a:t>Méthodologie – Scrum &amp; XP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049115" y="278644"/>
            <a:ext cx="1666385" cy="9716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800" dirty="0"/>
              <a:t>Sprint 2</a:t>
            </a:r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4178748"/>
              </p:ext>
            </p:extLst>
          </p:nvPr>
        </p:nvGraphicFramePr>
        <p:xfrm>
          <a:off x="690074" y="2017966"/>
          <a:ext cx="10388233" cy="4587192"/>
        </p:xfrm>
        <a:graphic>
          <a:graphicData uri="http://schemas.openxmlformats.org/drawingml/2006/table">
            <a:tbl>
              <a:tblPr/>
              <a:tblGrid>
                <a:gridCol w="501242">
                  <a:extLst>
                    <a:ext uri="{9D8B030D-6E8A-4147-A177-3AD203B41FA5}">
                      <a16:colId xmlns:a16="http://schemas.microsoft.com/office/drawing/2014/main" val="1276107091"/>
                    </a:ext>
                  </a:extLst>
                </a:gridCol>
                <a:gridCol w="2105215">
                  <a:extLst>
                    <a:ext uri="{9D8B030D-6E8A-4147-A177-3AD203B41FA5}">
                      <a16:colId xmlns:a16="http://schemas.microsoft.com/office/drawing/2014/main" val="1362492639"/>
                    </a:ext>
                  </a:extLst>
                </a:gridCol>
                <a:gridCol w="3615205">
                  <a:extLst>
                    <a:ext uri="{9D8B030D-6E8A-4147-A177-3AD203B41FA5}">
                      <a16:colId xmlns:a16="http://schemas.microsoft.com/office/drawing/2014/main" val="93031494"/>
                    </a:ext>
                  </a:extLst>
                </a:gridCol>
                <a:gridCol w="1322025">
                  <a:extLst>
                    <a:ext uri="{9D8B030D-6E8A-4147-A177-3AD203B41FA5}">
                      <a16:colId xmlns:a16="http://schemas.microsoft.com/office/drawing/2014/main" val="3459883754"/>
                    </a:ext>
                  </a:extLst>
                </a:gridCol>
                <a:gridCol w="1221776">
                  <a:extLst>
                    <a:ext uri="{9D8B030D-6E8A-4147-A177-3AD203B41FA5}">
                      <a16:colId xmlns:a16="http://schemas.microsoft.com/office/drawing/2014/main" val="3272009420"/>
                    </a:ext>
                  </a:extLst>
                </a:gridCol>
                <a:gridCol w="1622770">
                  <a:extLst>
                    <a:ext uri="{9D8B030D-6E8A-4147-A177-3AD203B41FA5}">
                      <a16:colId xmlns:a16="http://schemas.microsoft.com/office/drawing/2014/main" val="2407860812"/>
                    </a:ext>
                  </a:extLst>
                </a:gridCol>
              </a:tblGrid>
              <a:tr h="535247">
                <a:tc>
                  <a:txBody>
                    <a:bodyPr/>
                    <a:lstStyle/>
                    <a:p>
                      <a:pPr algn="r"/>
                      <a:r>
                        <a:rPr lang="fr-FR" sz="1500"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5186" marR="75186" marT="37593" marB="37593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>
                          <a:effectLst/>
                          <a:latin typeface="Calibri" panose="020F0502020204030204" pitchFamily="34" charset="0"/>
                        </a:rPr>
                        <a:t>Account Manager (Authentification)</a:t>
                      </a:r>
                    </a:p>
                  </a:txBody>
                  <a:tcPr marL="75186" marR="75186" marT="37593" marB="37593" anchor="b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>
                          <a:effectLst/>
                          <a:latin typeface="Calibri" panose="020F0502020204030204" pitchFamily="34" charset="0"/>
                        </a:rPr>
                        <a:t>Fonction d’authentification de compte</a:t>
                      </a:r>
                    </a:p>
                  </a:txBody>
                  <a:tcPr marL="75186" marR="75186" marT="37593" marB="37593" anchor="b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500">
                          <a:effectLst/>
                          <a:latin typeface="Calibri" panose="020F0502020204030204" pitchFamily="34" charset="0"/>
                        </a:rPr>
                        <a:t>108</a:t>
                      </a:r>
                    </a:p>
                  </a:txBody>
                  <a:tcPr marL="75186" marR="75186" marT="37593" marB="37593" anchor="b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500"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5186" marR="75186" marT="37593" marB="37593" anchor="b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500">
                          <a:effectLst/>
                          <a:latin typeface="Calibri" panose="020F0502020204030204" pitchFamily="34" charset="0"/>
                        </a:rPr>
                        <a:t>navigateur</a:t>
                      </a:r>
                    </a:p>
                  </a:txBody>
                  <a:tcPr marL="75186" marR="75186" marT="37593" marB="37593" anchor="b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5905002"/>
                  </a:ext>
                </a:extLst>
              </a:tr>
              <a:tr h="535247">
                <a:tc>
                  <a:txBody>
                    <a:bodyPr/>
                    <a:lstStyle/>
                    <a:p>
                      <a:pPr algn="r"/>
                      <a:r>
                        <a:rPr lang="fr-FR" sz="1500"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5186" marR="75186" marT="37593" marB="37593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>
                          <a:effectLst/>
                          <a:latin typeface="Calibri" panose="020F0502020204030204" pitchFamily="34" charset="0"/>
                        </a:rPr>
                        <a:t>Account Manager (création de compte)</a:t>
                      </a:r>
                    </a:p>
                  </a:txBody>
                  <a:tcPr marL="75186" marR="75186" marT="37593" marB="37593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>
                          <a:effectLst/>
                          <a:latin typeface="Calibri" panose="020F0502020204030204" pitchFamily="34" charset="0"/>
                        </a:rPr>
                        <a:t>Fonction de création de compte</a:t>
                      </a:r>
                    </a:p>
                  </a:txBody>
                  <a:tcPr marL="75186" marR="75186" marT="37593" marB="37593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500">
                          <a:effectLst/>
                          <a:latin typeface="Calibri" panose="020F0502020204030204" pitchFamily="34" charset="0"/>
                        </a:rPr>
                        <a:t>108</a:t>
                      </a:r>
                    </a:p>
                  </a:txBody>
                  <a:tcPr marL="75186" marR="75186" marT="37593" marB="37593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500"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5186" marR="75186" marT="37593" marB="37593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500">
                          <a:effectLst/>
                          <a:latin typeface="Calibri" panose="020F0502020204030204" pitchFamily="34" charset="0"/>
                        </a:rPr>
                        <a:t>navigateur</a:t>
                      </a:r>
                    </a:p>
                  </a:txBody>
                  <a:tcPr marL="75186" marR="75186" marT="37593" marB="37593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2831131"/>
                  </a:ext>
                </a:extLst>
              </a:tr>
              <a:tr h="535247">
                <a:tc>
                  <a:txBody>
                    <a:bodyPr/>
                    <a:lstStyle/>
                    <a:p>
                      <a:pPr algn="r"/>
                      <a:r>
                        <a:rPr lang="fr-FR" sz="1500"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5186" marR="75186" marT="37593" marB="37593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>
                          <a:effectLst/>
                          <a:latin typeface="Calibri" panose="020F0502020204030204" pitchFamily="34" charset="0"/>
                        </a:rPr>
                        <a:t>Inventory Manager (Swap cards)</a:t>
                      </a:r>
                    </a:p>
                  </a:txBody>
                  <a:tcPr marL="75186" marR="75186" marT="37593" marB="37593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>
                          <a:effectLst/>
                          <a:latin typeface="Calibri" panose="020F0502020204030204" pitchFamily="34" charset="0"/>
                        </a:rPr>
                        <a:t>Fonction de mise à jour du deck d’un joueur</a:t>
                      </a:r>
                    </a:p>
                  </a:txBody>
                  <a:tcPr marL="75186" marR="75186" marT="37593" marB="37593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500">
                          <a:effectLst/>
                          <a:latin typeface="Calibri" panose="020F0502020204030204" pitchFamily="34" charset="0"/>
                        </a:rPr>
                        <a:t>108</a:t>
                      </a:r>
                    </a:p>
                  </a:txBody>
                  <a:tcPr marL="75186" marR="75186" marT="37593" marB="37593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500"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5186" marR="75186" marT="37593" marB="37593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500">
                          <a:effectLst/>
                          <a:latin typeface="Calibri" panose="020F0502020204030204" pitchFamily="34" charset="0"/>
                        </a:rPr>
                        <a:t>navigateur</a:t>
                      </a:r>
                    </a:p>
                  </a:txBody>
                  <a:tcPr marL="75186" marR="75186" marT="37593" marB="37593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8987763"/>
                  </a:ext>
                </a:extLst>
              </a:tr>
              <a:tr h="535247">
                <a:tc>
                  <a:txBody>
                    <a:bodyPr/>
                    <a:lstStyle/>
                    <a:p>
                      <a:pPr algn="r"/>
                      <a:r>
                        <a:rPr lang="fr-FR" sz="1500"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5186" marR="75186" marT="37593" marB="37593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>
                          <a:effectLst/>
                          <a:latin typeface="Calibri" panose="020F0502020204030204" pitchFamily="34" charset="0"/>
                        </a:rPr>
                        <a:t>Inventory Manager (Inventory view)</a:t>
                      </a:r>
                    </a:p>
                  </a:txBody>
                  <a:tcPr marL="75186" marR="75186" marT="37593" marB="37593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>
                          <a:effectLst/>
                          <a:latin typeface="Calibri" panose="020F0502020204030204" pitchFamily="34" charset="0"/>
                        </a:rPr>
                        <a:t>Fonction de création d’une vue de l’inventaire (pour etre envoyé au client)</a:t>
                      </a:r>
                    </a:p>
                  </a:txBody>
                  <a:tcPr marL="75186" marR="75186" marT="37593" marB="37593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500">
                          <a:effectLst/>
                          <a:latin typeface="Calibri" panose="020F0502020204030204" pitchFamily="34" charset="0"/>
                        </a:rPr>
                        <a:t>108</a:t>
                      </a:r>
                    </a:p>
                  </a:txBody>
                  <a:tcPr marL="75186" marR="75186" marT="37593" marB="37593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500"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5186" marR="75186" marT="37593" marB="37593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500">
                          <a:effectLst/>
                          <a:latin typeface="Calibri" panose="020F0502020204030204" pitchFamily="34" charset="0"/>
                        </a:rPr>
                        <a:t>navigateur</a:t>
                      </a:r>
                    </a:p>
                  </a:txBody>
                  <a:tcPr marL="75186" marR="75186" marT="37593" marB="37593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1842412"/>
                  </a:ext>
                </a:extLst>
              </a:tr>
              <a:tr h="535247">
                <a:tc>
                  <a:txBody>
                    <a:bodyPr/>
                    <a:lstStyle/>
                    <a:p>
                      <a:pPr algn="r"/>
                      <a:r>
                        <a:rPr lang="fr-FR" sz="1500"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5186" marR="75186" marT="37593" marB="37593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>
                          <a:effectLst/>
                          <a:latin typeface="Calibri" panose="020F0502020204030204" pitchFamily="34" charset="0"/>
                        </a:rPr>
                        <a:t>Objet de Vue </a:t>
                      </a:r>
                    </a:p>
                  </a:txBody>
                  <a:tcPr marL="75186" marR="75186" marT="37593" marB="37593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>
                          <a:effectLst/>
                          <a:latin typeface="Calibri" panose="020F0502020204030204" pitchFamily="34" charset="0"/>
                        </a:rPr>
                        <a:t>Création d'objets representant les objets de la BDD</a:t>
                      </a:r>
                    </a:p>
                  </a:txBody>
                  <a:tcPr marL="75186" marR="75186" marT="37593" marB="37593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500">
                          <a:effectLst/>
                          <a:latin typeface="Calibri" panose="020F0502020204030204" pitchFamily="34" charset="0"/>
                        </a:rPr>
                        <a:t>107</a:t>
                      </a:r>
                    </a:p>
                  </a:txBody>
                  <a:tcPr marL="75186" marR="75186" marT="37593" marB="37593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500"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5186" marR="75186" marT="37593" marB="37593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500">
                          <a:effectLst/>
                          <a:latin typeface="Calibri" panose="020F0502020204030204" pitchFamily="34" charset="0"/>
                        </a:rPr>
                        <a:t>navigateur</a:t>
                      </a:r>
                    </a:p>
                  </a:txBody>
                  <a:tcPr marL="75186" marR="75186" marT="37593" marB="37593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742947"/>
                  </a:ext>
                </a:extLst>
              </a:tr>
              <a:tr h="535247">
                <a:tc>
                  <a:txBody>
                    <a:bodyPr/>
                    <a:lstStyle/>
                    <a:p>
                      <a:pPr algn="r"/>
                      <a:r>
                        <a:rPr lang="fr-FR" sz="1500"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5186" marR="75186" marT="37593" marB="37593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>
                          <a:effectLst/>
                          <a:latin typeface="Calibri" panose="020F0502020204030204" pitchFamily="34" charset="0"/>
                        </a:rPr>
                        <a:t>Servlet Authentification</a:t>
                      </a:r>
                    </a:p>
                  </a:txBody>
                  <a:tcPr marL="75186" marR="75186" marT="37593" marB="37593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>
                          <a:effectLst/>
                          <a:latin typeface="Calibri" panose="020F0502020204030204" pitchFamily="34" charset="0"/>
                        </a:rPr>
                        <a:t>Création de servlets d'authentification utilisateur</a:t>
                      </a:r>
                    </a:p>
                  </a:txBody>
                  <a:tcPr marL="75186" marR="75186" marT="37593" marB="37593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500">
                          <a:effectLst/>
                          <a:latin typeface="Calibri" panose="020F0502020204030204" pitchFamily="34" charset="0"/>
                        </a:rPr>
                        <a:t>106</a:t>
                      </a:r>
                    </a:p>
                  </a:txBody>
                  <a:tcPr marL="75186" marR="75186" marT="37593" marB="37593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500"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5186" marR="75186" marT="37593" marB="37593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500">
                          <a:effectLst/>
                          <a:latin typeface="Calibri" panose="020F0502020204030204" pitchFamily="34" charset="0"/>
                        </a:rPr>
                        <a:t>navigateur</a:t>
                      </a:r>
                    </a:p>
                  </a:txBody>
                  <a:tcPr marL="75186" marR="75186" marT="37593" marB="37593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7789390"/>
                  </a:ext>
                </a:extLst>
              </a:tr>
              <a:tr h="305216">
                <a:tc>
                  <a:txBody>
                    <a:bodyPr/>
                    <a:lstStyle/>
                    <a:p>
                      <a:pPr algn="r"/>
                      <a:r>
                        <a:rPr lang="fr-FR" sz="1500"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75186" marR="75186" marT="37593" marB="37593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>
                          <a:effectLst/>
                          <a:latin typeface="Calibri" panose="020F0502020204030204" pitchFamily="34" charset="0"/>
                        </a:rPr>
                        <a:t>Servlet Compte</a:t>
                      </a:r>
                    </a:p>
                  </a:txBody>
                  <a:tcPr marL="75186" marR="75186" marT="37593" marB="37593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>
                          <a:effectLst/>
                          <a:latin typeface="Calibri" panose="020F0502020204030204" pitchFamily="34" charset="0"/>
                        </a:rPr>
                        <a:t>Création de servlets de création de compte</a:t>
                      </a:r>
                    </a:p>
                  </a:txBody>
                  <a:tcPr marL="75186" marR="75186" marT="37593" marB="37593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500">
                          <a:effectLst/>
                          <a:latin typeface="Calibri" panose="020F0502020204030204" pitchFamily="34" charset="0"/>
                        </a:rPr>
                        <a:t>106</a:t>
                      </a:r>
                    </a:p>
                  </a:txBody>
                  <a:tcPr marL="75186" marR="75186" marT="37593" marB="37593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500"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5186" marR="75186" marT="37593" marB="37593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500">
                          <a:effectLst/>
                          <a:latin typeface="Calibri" panose="020F0502020204030204" pitchFamily="34" charset="0"/>
                        </a:rPr>
                        <a:t>navigateur</a:t>
                      </a:r>
                    </a:p>
                  </a:txBody>
                  <a:tcPr marL="75186" marR="75186" marT="37593" marB="37593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6247146"/>
                  </a:ext>
                </a:extLst>
              </a:tr>
              <a:tr h="535247">
                <a:tc>
                  <a:txBody>
                    <a:bodyPr/>
                    <a:lstStyle/>
                    <a:p>
                      <a:pPr algn="r"/>
                      <a:r>
                        <a:rPr lang="fr-FR" sz="1500"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5186" marR="75186" marT="37593" marB="37593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>
                          <a:effectLst/>
                          <a:latin typeface="Calibri" panose="020F0502020204030204" pitchFamily="34" charset="0"/>
                        </a:rPr>
                        <a:t>Servlet Inventaire</a:t>
                      </a:r>
                    </a:p>
                  </a:txBody>
                  <a:tcPr marL="75186" marR="75186" marT="37593" marB="37593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>
                          <a:effectLst/>
                          <a:latin typeface="Calibri" panose="020F0502020204030204" pitchFamily="34" charset="0"/>
                        </a:rPr>
                        <a:t>Création de servlet pour l'affichage de l'inventaire</a:t>
                      </a:r>
                    </a:p>
                  </a:txBody>
                  <a:tcPr marL="75186" marR="75186" marT="37593" marB="37593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500">
                          <a:effectLst/>
                          <a:latin typeface="Calibri" panose="020F0502020204030204" pitchFamily="34" charset="0"/>
                        </a:rPr>
                        <a:t>106</a:t>
                      </a:r>
                    </a:p>
                  </a:txBody>
                  <a:tcPr marL="75186" marR="75186" marT="37593" marB="37593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500"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5186" marR="75186" marT="37593" marB="37593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500">
                          <a:effectLst/>
                          <a:latin typeface="Calibri" panose="020F0502020204030204" pitchFamily="34" charset="0"/>
                        </a:rPr>
                        <a:t>navigateur</a:t>
                      </a:r>
                    </a:p>
                  </a:txBody>
                  <a:tcPr marL="75186" marR="75186" marT="37593" marB="37593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9661560"/>
                  </a:ext>
                </a:extLst>
              </a:tr>
              <a:tr h="535247">
                <a:tc>
                  <a:txBody>
                    <a:bodyPr/>
                    <a:lstStyle/>
                    <a:p>
                      <a:pPr algn="r"/>
                      <a:r>
                        <a:rPr lang="fr-FR" sz="1500"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5186" marR="75186" marT="37593" marB="37593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>
                          <a:effectLst/>
                          <a:latin typeface="Calibri" panose="020F0502020204030204" pitchFamily="34" charset="0"/>
                        </a:rPr>
                        <a:t>Servlet Boutique</a:t>
                      </a:r>
                    </a:p>
                  </a:txBody>
                  <a:tcPr marL="75186" marR="75186" marT="37593" marB="37593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>
                          <a:effectLst/>
                          <a:latin typeface="Calibri" panose="020F0502020204030204" pitchFamily="34" charset="0"/>
                        </a:rPr>
                        <a:t>Création de servlet pour l'affichage de la boutique</a:t>
                      </a:r>
                    </a:p>
                  </a:txBody>
                  <a:tcPr marL="75186" marR="75186" marT="37593" marB="37593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500">
                          <a:effectLst/>
                          <a:latin typeface="Calibri" panose="020F0502020204030204" pitchFamily="34" charset="0"/>
                        </a:rPr>
                        <a:t>106</a:t>
                      </a:r>
                    </a:p>
                  </a:txBody>
                  <a:tcPr marL="75186" marR="75186" marT="37593" marB="37593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500"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5186" marR="75186" marT="37593" marB="37593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500" dirty="0">
                          <a:effectLst/>
                          <a:latin typeface="Calibri" panose="020F0502020204030204" pitchFamily="34" charset="0"/>
                        </a:rPr>
                        <a:t>navigateur</a:t>
                      </a:r>
                    </a:p>
                  </a:txBody>
                  <a:tcPr marL="75186" marR="75186" marT="37593" marB="37593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275488"/>
                  </a:ext>
                </a:extLst>
              </a:tr>
            </a:tbl>
          </a:graphicData>
        </a:graphic>
      </p:graphicFrame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13</a:t>
            </a:fld>
            <a:endParaRPr lang="en-US" dirty="0"/>
          </a:p>
        </p:txBody>
      </p:sp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7399202"/>
              </p:ext>
            </p:extLst>
          </p:nvPr>
        </p:nvGraphicFramePr>
        <p:xfrm>
          <a:off x="690073" y="1304766"/>
          <a:ext cx="10388234" cy="460996"/>
        </p:xfrm>
        <a:graphic>
          <a:graphicData uri="http://schemas.openxmlformats.org/drawingml/2006/table">
            <a:tbl>
              <a:tblPr/>
              <a:tblGrid>
                <a:gridCol w="501242">
                  <a:extLst>
                    <a:ext uri="{9D8B030D-6E8A-4147-A177-3AD203B41FA5}">
                      <a16:colId xmlns:a16="http://schemas.microsoft.com/office/drawing/2014/main" val="1664055957"/>
                    </a:ext>
                  </a:extLst>
                </a:gridCol>
                <a:gridCol w="2105215">
                  <a:extLst>
                    <a:ext uri="{9D8B030D-6E8A-4147-A177-3AD203B41FA5}">
                      <a16:colId xmlns:a16="http://schemas.microsoft.com/office/drawing/2014/main" val="1116022359"/>
                    </a:ext>
                  </a:extLst>
                </a:gridCol>
                <a:gridCol w="3615206">
                  <a:extLst>
                    <a:ext uri="{9D8B030D-6E8A-4147-A177-3AD203B41FA5}">
                      <a16:colId xmlns:a16="http://schemas.microsoft.com/office/drawing/2014/main" val="53618304"/>
                    </a:ext>
                  </a:extLst>
                </a:gridCol>
                <a:gridCol w="1322025">
                  <a:extLst>
                    <a:ext uri="{9D8B030D-6E8A-4147-A177-3AD203B41FA5}">
                      <a16:colId xmlns:a16="http://schemas.microsoft.com/office/drawing/2014/main" val="2800943402"/>
                    </a:ext>
                  </a:extLst>
                </a:gridCol>
                <a:gridCol w="1221776">
                  <a:extLst>
                    <a:ext uri="{9D8B030D-6E8A-4147-A177-3AD203B41FA5}">
                      <a16:colId xmlns:a16="http://schemas.microsoft.com/office/drawing/2014/main" val="4014344044"/>
                    </a:ext>
                  </a:extLst>
                </a:gridCol>
                <a:gridCol w="1622770">
                  <a:extLst>
                    <a:ext uri="{9D8B030D-6E8A-4147-A177-3AD203B41FA5}">
                      <a16:colId xmlns:a16="http://schemas.microsoft.com/office/drawing/2014/main" val="1931601023"/>
                    </a:ext>
                  </a:extLst>
                </a:gridCol>
              </a:tblGrid>
              <a:tr h="453293">
                <a:tc>
                  <a:txBody>
                    <a:bodyPr/>
                    <a:lstStyle/>
                    <a:p>
                      <a:pPr algn="l"/>
                      <a:r>
                        <a:rPr lang="fr-FR" sz="1300"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64756" marR="64756" marT="32378" marB="3237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300">
                          <a:effectLst/>
                          <a:latin typeface="Calibri" panose="020F0502020204030204" pitchFamily="34" charset="0"/>
                        </a:rPr>
                        <a:t>Nom</a:t>
                      </a:r>
                    </a:p>
                  </a:txBody>
                  <a:tcPr marL="64756" marR="64756" marT="32378" marB="3237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300">
                          <a:effectLst/>
                          <a:latin typeface="Calibri" panose="020F0502020204030204" pitchFamily="34" charset="0"/>
                        </a:rPr>
                        <a:t>Description</a:t>
                      </a:r>
                    </a:p>
                  </a:txBody>
                  <a:tcPr marL="64756" marR="64756" marT="32378" marB="3237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300">
                          <a:effectLst/>
                          <a:latin typeface="Calibri" panose="020F0502020204030204" pitchFamily="34" charset="0"/>
                        </a:rPr>
                        <a:t>Importance</a:t>
                      </a:r>
                    </a:p>
                  </a:txBody>
                  <a:tcPr marL="64756" marR="64756" marT="32378" marB="3237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300">
                          <a:effectLst/>
                          <a:latin typeface="Calibri" panose="020F0502020204030204" pitchFamily="34" charset="0"/>
                        </a:rPr>
                        <a:t>Temps estimé (j)</a:t>
                      </a:r>
                    </a:p>
                  </a:txBody>
                  <a:tcPr marL="64756" marR="64756" marT="32378" marB="3237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300" dirty="0" err="1">
                          <a:effectLst/>
                          <a:latin typeface="Calibri" panose="020F0502020204030204" pitchFamily="34" charset="0"/>
                        </a:rPr>
                        <a:t>Demo</a:t>
                      </a:r>
                      <a:endParaRPr lang="fr-FR" sz="13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756" marR="64756" marT="32378" marB="3237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3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24132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07567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98965" y="274326"/>
            <a:ext cx="9404723" cy="1400530"/>
          </a:xfrm>
        </p:spPr>
        <p:txBody>
          <a:bodyPr/>
          <a:lstStyle/>
          <a:p>
            <a:r>
              <a:rPr lang="fr-FR" sz="3200" dirty="0">
                <a:solidFill>
                  <a:srgbClr val="FF0000"/>
                </a:solidFill>
              </a:rPr>
              <a:t>Méthodologie – Scrum &amp; XP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049115" y="278644"/>
            <a:ext cx="1666385" cy="9716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800" dirty="0"/>
              <a:t>Sprint 3</a:t>
            </a:r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6583835"/>
              </p:ext>
            </p:extLst>
          </p:nvPr>
        </p:nvGraphicFramePr>
        <p:xfrm>
          <a:off x="873364" y="1674856"/>
          <a:ext cx="9632494" cy="4964380"/>
        </p:xfrm>
        <a:graphic>
          <a:graphicData uri="http://schemas.openxmlformats.org/drawingml/2006/table">
            <a:tbl>
              <a:tblPr/>
              <a:tblGrid>
                <a:gridCol w="464776">
                  <a:extLst>
                    <a:ext uri="{9D8B030D-6E8A-4147-A177-3AD203B41FA5}">
                      <a16:colId xmlns:a16="http://schemas.microsoft.com/office/drawing/2014/main" val="3989873062"/>
                    </a:ext>
                  </a:extLst>
                </a:gridCol>
                <a:gridCol w="1952062">
                  <a:extLst>
                    <a:ext uri="{9D8B030D-6E8A-4147-A177-3AD203B41FA5}">
                      <a16:colId xmlns:a16="http://schemas.microsoft.com/office/drawing/2014/main" val="2417417466"/>
                    </a:ext>
                  </a:extLst>
                </a:gridCol>
                <a:gridCol w="3352201">
                  <a:extLst>
                    <a:ext uri="{9D8B030D-6E8A-4147-A177-3AD203B41FA5}">
                      <a16:colId xmlns:a16="http://schemas.microsoft.com/office/drawing/2014/main" val="2231354007"/>
                    </a:ext>
                  </a:extLst>
                </a:gridCol>
                <a:gridCol w="1225848">
                  <a:extLst>
                    <a:ext uri="{9D8B030D-6E8A-4147-A177-3AD203B41FA5}">
                      <a16:colId xmlns:a16="http://schemas.microsoft.com/office/drawing/2014/main" val="1430153123"/>
                    </a:ext>
                  </a:extLst>
                </a:gridCol>
                <a:gridCol w="1132893">
                  <a:extLst>
                    <a:ext uri="{9D8B030D-6E8A-4147-A177-3AD203B41FA5}">
                      <a16:colId xmlns:a16="http://schemas.microsoft.com/office/drawing/2014/main" val="3520254775"/>
                    </a:ext>
                  </a:extLst>
                </a:gridCol>
                <a:gridCol w="1504714">
                  <a:extLst>
                    <a:ext uri="{9D8B030D-6E8A-4147-A177-3AD203B41FA5}">
                      <a16:colId xmlns:a16="http://schemas.microsoft.com/office/drawing/2014/main" val="1989765659"/>
                    </a:ext>
                  </a:extLst>
                </a:gridCol>
              </a:tblGrid>
              <a:tr h="495138">
                <a:tc>
                  <a:txBody>
                    <a:bodyPr/>
                    <a:lstStyle/>
                    <a:p>
                      <a:pPr algn="r"/>
                      <a:r>
                        <a:rPr lang="fr-FR" sz="1400"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69716" marR="69716" marT="34859" marB="34859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400">
                          <a:effectLst/>
                          <a:latin typeface="Calibri" panose="020F0502020204030204" pitchFamily="34" charset="0"/>
                        </a:rPr>
                        <a:t>Page jsp creation compte</a:t>
                      </a:r>
                    </a:p>
                  </a:txBody>
                  <a:tcPr marL="69716" marR="69716" marT="34859" marB="34859" anchor="b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400">
                          <a:effectLst/>
                          <a:latin typeface="Calibri" panose="020F0502020204030204" pitchFamily="34" charset="0"/>
                        </a:rPr>
                        <a:t>Création d'une page jsp pour la création de compte utilisateur</a:t>
                      </a:r>
                    </a:p>
                  </a:txBody>
                  <a:tcPr marL="69716" marR="69716" marT="34859" marB="34859" anchor="b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effectLst/>
                          <a:latin typeface="Calibri" panose="020F0502020204030204" pitchFamily="34" charset="0"/>
                        </a:rPr>
                        <a:t>106</a:t>
                      </a:r>
                    </a:p>
                  </a:txBody>
                  <a:tcPr marL="69716" marR="69716" marT="34859" marB="34859" anchor="b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9716" marR="69716" marT="34859" marB="34859" anchor="b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effectLst/>
                          <a:latin typeface="Calibri" panose="020F0502020204030204" pitchFamily="34" charset="0"/>
                        </a:rPr>
                        <a:t>navigateur</a:t>
                      </a:r>
                    </a:p>
                  </a:txBody>
                  <a:tcPr marL="69716" marR="69716" marT="34859" marB="34859" anchor="b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4531623"/>
                  </a:ext>
                </a:extLst>
              </a:tr>
              <a:tr h="495138">
                <a:tc>
                  <a:txBody>
                    <a:bodyPr/>
                    <a:lstStyle/>
                    <a:p>
                      <a:pPr algn="r"/>
                      <a:r>
                        <a:rPr lang="fr-FR" sz="1400"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69716" marR="69716" marT="34859" marB="34859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400" dirty="0">
                          <a:effectLst/>
                          <a:latin typeface="Calibri" panose="020F0502020204030204" pitchFamily="34" charset="0"/>
                        </a:rPr>
                        <a:t>Page </a:t>
                      </a:r>
                      <a:r>
                        <a:rPr lang="fr-FR" sz="1400" dirty="0" err="1">
                          <a:effectLst/>
                          <a:latin typeface="Calibri" panose="020F0502020204030204" pitchFamily="34" charset="0"/>
                        </a:rPr>
                        <a:t>jsp</a:t>
                      </a:r>
                      <a:r>
                        <a:rPr lang="fr-FR" sz="1400" dirty="0">
                          <a:effectLst/>
                          <a:latin typeface="Calibri" panose="020F0502020204030204" pitchFamily="34" charset="0"/>
                        </a:rPr>
                        <a:t> boutique</a:t>
                      </a:r>
                    </a:p>
                  </a:txBody>
                  <a:tcPr marL="69716" marR="69716" marT="34859" marB="3485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400">
                          <a:effectLst/>
                          <a:latin typeface="Calibri" panose="020F0502020204030204" pitchFamily="34" charset="0"/>
                        </a:rPr>
                        <a:t>Création d'une page jsp pour l'affichage de la boutique</a:t>
                      </a:r>
                    </a:p>
                  </a:txBody>
                  <a:tcPr marL="69716" marR="69716" marT="34859" marB="3485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effectLst/>
                          <a:latin typeface="Calibri" panose="020F0502020204030204" pitchFamily="34" charset="0"/>
                        </a:rPr>
                        <a:t>106</a:t>
                      </a:r>
                    </a:p>
                  </a:txBody>
                  <a:tcPr marL="69716" marR="69716" marT="34859" marB="3485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9716" marR="69716" marT="34859" marB="3485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effectLst/>
                          <a:latin typeface="Calibri" panose="020F0502020204030204" pitchFamily="34" charset="0"/>
                        </a:rPr>
                        <a:t>navigateur</a:t>
                      </a:r>
                    </a:p>
                  </a:txBody>
                  <a:tcPr marL="69716" marR="69716" marT="34859" marB="3485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1800546"/>
                  </a:ext>
                </a:extLst>
              </a:tr>
              <a:tr h="495138">
                <a:tc>
                  <a:txBody>
                    <a:bodyPr/>
                    <a:lstStyle/>
                    <a:p>
                      <a:pPr algn="r"/>
                      <a:r>
                        <a:rPr lang="fr-FR" sz="1400"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69716" marR="69716" marT="34859" marB="34859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400">
                          <a:effectLst/>
                          <a:latin typeface="Calibri" panose="020F0502020204030204" pitchFamily="34" charset="0"/>
                        </a:rPr>
                        <a:t>Page jsp gestion compte</a:t>
                      </a:r>
                    </a:p>
                  </a:txBody>
                  <a:tcPr marL="69716" marR="69716" marT="34859" marB="3485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400">
                          <a:effectLst/>
                          <a:latin typeface="Calibri" panose="020F0502020204030204" pitchFamily="34" charset="0"/>
                        </a:rPr>
                        <a:t>Création d'une page jsp pour la gestion de compte utilisateur</a:t>
                      </a:r>
                    </a:p>
                  </a:txBody>
                  <a:tcPr marL="69716" marR="69716" marT="34859" marB="3485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effectLst/>
                          <a:latin typeface="Calibri" panose="020F0502020204030204" pitchFamily="34" charset="0"/>
                        </a:rPr>
                        <a:t>105</a:t>
                      </a:r>
                    </a:p>
                  </a:txBody>
                  <a:tcPr marL="69716" marR="69716" marT="34859" marB="3485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9716" marR="69716" marT="34859" marB="3485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effectLst/>
                          <a:latin typeface="Calibri" panose="020F0502020204030204" pitchFamily="34" charset="0"/>
                        </a:rPr>
                        <a:t>navigateur</a:t>
                      </a:r>
                    </a:p>
                  </a:txBody>
                  <a:tcPr marL="69716" marR="69716" marT="34859" marB="3485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5701659"/>
                  </a:ext>
                </a:extLst>
              </a:tr>
              <a:tr h="495138">
                <a:tc>
                  <a:txBody>
                    <a:bodyPr/>
                    <a:lstStyle/>
                    <a:p>
                      <a:pPr algn="r"/>
                      <a:r>
                        <a:rPr lang="fr-FR" sz="1400"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69716" marR="69716" marT="34859" marB="34859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400">
                          <a:effectLst/>
                          <a:latin typeface="Calibri" panose="020F0502020204030204" pitchFamily="34" charset="0"/>
                        </a:rPr>
                        <a:t>Page jsp gestion de decks joueur</a:t>
                      </a:r>
                    </a:p>
                  </a:txBody>
                  <a:tcPr marL="69716" marR="69716" marT="34859" marB="3485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400">
                          <a:effectLst/>
                          <a:latin typeface="Calibri" panose="020F0502020204030204" pitchFamily="34" charset="0"/>
                        </a:rPr>
                        <a:t>Page jsp pour la gestion de compte joueur</a:t>
                      </a:r>
                    </a:p>
                  </a:txBody>
                  <a:tcPr marL="69716" marR="69716" marT="34859" marB="3485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effectLst/>
                          <a:latin typeface="Calibri" panose="020F0502020204030204" pitchFamily="34" charset="0"/>
                        </a:rPr>
                        <a:t>105</a:t>
                      </a:r>
                    </a:p>
                  </a:txBody>
                  <a:tcPr marL="69716" marR="69716" marT="34859" marB="3485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9716" marR="69716" marT="34859" marB="3485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effectLst/>
                          <a:latin typeface="Calibri" panose="020F0502020204030204" pitchFamily="34" charset="0"/>
                        </a:rPr>
                        <a:t>navigateur</a:t>
                      </a:r>
                    </a:p>
                  </a:txBody>
                  <a:tcPr marL="69716" marR="69716" marT="34859" marB="3485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2128378"/>
                  </a:ext>
                </a:extLst>
              </a:tr>
              <a:tr h="495138">
                <a:tc>
                  <a:txBody>
                    <a:bodyPr/>
                    <a:lstStyle/>
                    <a:p>
                      <a:pPr algn="r"/>
                      <a:r>
                        <a:rPr lang="fr-FR" sz="1400"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69716" marR="69716" marT="34859" marB="34859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Shop Manager (achat d’un pack)</a:t>
                      </a:r>
                    </a:p>
                  </a:txBody>
                  <a:tcPr marL="69716" marR="69716" marT="34859" marB="3485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400">
                          <a:effectLst/>
                          <a:latin typeface="Calibri" panose="020F0502020204030204" pitchFamily="34" charset="0"/>
                        </a:rPr>
                        <a:t>Fonction pour la gestion de l’achat d’un pack dans la boutique</a:t>
                      </a:r>
                    </a:p>
                  </a:txBody>
                  <a:tcPr marL="69716" marR="69716" marT="34859" marB="3485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69716" marR="69716" marT="34859" marB="3485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9716" marR="69716" marT="34859" marB="3485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effectLst/>
                          <a:latin typeface="Calibri" panose="020F0502020204030204" pitchFamily="34" charset="0"/>
                        </a:rPr>
                        <a:t>navigateur</a:t>
                      </a:r>
                    </a:p>
                  </a:txBody>
                  <a:tcPr marL="69716" marR="69716" marT="34859" marB="3485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8701775"/>
                  </a:ext>
                </a:extLst>
              </a:tr>
              <a:tr h="495138">
                <a:tc>
                  <a:txBody>
                    <a:bodyPr/>
                    <a:lstStyle/>
                    <a:p>
                      <a:pPr algn="r"/>
                      <a:r>
                        <a:rPr lang="fr-FR" sz="1400"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69716" marR="69716" marT="34859" marB="34859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400">
                          <a:effectLst/>
                          <a:latin typeface="Calibri" panose="020F0502020204030204" pitchFamily="34" charset="0"/>
                        </a:rPr>
                        <a:t>Shop Manager (achat d’une icône)</a:t>
                      </a:r>
                    </a:p>
                  </a:txBody>
                  <a:tcPr marL="69716" marR="69716" marT="34859" marB="3485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400">
                          <a:effectLst/>
                          <a:latin typeface="Calibri" panose="020F0502020204030204" pitchFamily="34" charset="0"/>
                        </a:rPr>
                        <a:t>Fonction pour la gestion de l’achat d’une icône dans la boutique</a:t>
                      </a:r>
                    </a:p>
                  </a:txBody>
                  <a:tcPr marL="69716" marR="69716" marT="34859" marB="3485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69716" marR="69716" marT="34859" marB="3485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9716" marR="69716" marT="34859" marB="3485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effectLst/>
                          <a:latin typeface="Calibri" panose="020F0502020204030204" pitchFamily="34" charset="0"/>
                        </a:rPr>
                        <a:t>navigateur</a:t>
                      </a:r>
                    </a:p>
                  </a:txBody>
                  <a:tcPr marL="69716" marR="69716" marT="34859" marB="3485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0277617"/>
                  </a:ext>
                </a:extLst>
              </a:tr>
              <a:tr h="495138">
                <a:tc>
                  <a:txBody>
                    <a:bodyPr/>
                    <a:lstStyle/>
                    <a:p>
                      <a:pPr algn="r"/>
                      <a:r>
                        <a:rPr lang="fr-FR" sz="1400"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69716" marR="69716" marT="34859" marB="34859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Shop Manager (achat d’un boost)</a:t>
                      </a:r>
                    </a:p>
                  </a:txBody>
                  <a:tcPr marL="69716" marR="69716" marT="34859" marB="3485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400">
                          <a:effectLst/>
                          <a:latin typeface="Calibri" panose="020F0502020204030204" pitchFamily="34" charset="0"/>
                        </a:rPr>
                        <a:t>Fonction pour la gestion de l’achat d’un boost dans la boutique</a:t>
                      </a:r>
                    </a:p>
                  </a:txBody>
                  <a:tcPr marL="69716" marR="69716" marT="34859" marB="3485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69716" marR="69716" marT="34859" marB="3485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9716" marR="69716" marT="34859" marB="3485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effectLst/>
                          <a:latin typeface="Calibri" panose="020F0502020204030204" pitchFamily="34" charset="0"/>
                        </a:rPr>
                        <a:t>navigateur</a:t>
                      </a:r>
                    </a:p>
                  </a:txBody>
                  <a:tcPr marL="69716" marR="69716" marT="34859" marB="3485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9390770"/>
                  </a:ext>
                </a:extLst>
              </a:tr>
              <a:tr h="495138">
                <a:tc>
                  <a:txBody>
                    <a:bodyPr/>
                    <a:lstStyle/>
                    <a:p>
                      <a:pPr algn="r"/>
                      <a:r>
                        <a:rPr lang="fr-FR" sz="1400"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69716" marR="69716" marT="34859" marB="34859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400">
                          <a:effectLst/>
                          <a:latin typeface="Calibri" panose="020F0502020204030204" pitchFamily="34" charset="0"/>
                        </a:rPr>
                        <a:t>Shop Manager (achat d’un skin de map)</a:t>
                      </a:r>
                    </a:p>
                  </a:txBody>
                  <a:tcPr marL="69716" marR="69716" marT="34859" marB="3485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400">
                          <a:effectLst/>
                          <a:latin typeface="Calibri" panose="020F0502020204030204" pitchFamily="34" charset="0"/>
                        </a:rPr>
                        <a:t>Fonction pour la gestion de l’achat d’un skin de map dans la boutique</a:t>
                      </a:r>
                    </a:p>
                  </a:txBody>
                  <a:tcPr marL="69716" marR="69716" marT="34859" marB="3485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effectLst/>
                          <a:latin typeface="Calibri" panose="020F0502020204030204" pitchFamily="34" charset="0"/>
                        </a:rPr>
                        <a:t>95</a:t>
                      </a:r>
                    </a:p>
                  </a:txBody>
                  <a:tcPr marL="69716" marR="69716" marT="34859" marB="3485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9716" marR="69716" marT="34859" marB="3485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effectLst/>
                          <a:latin typeface="Calibri" panose="020F0502020204030204" pitchFamily="34" charset="0"/>
                        </a:rPr>
                        <a:t>navigateur</a:t>
                      </a:r>
                    </a:p>
                  </a:txBody>
                  <a:tcPr marL="69716" marR="69716" marT="34859" marB="3485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4011470"/>
                  </a:ext>
                </a:extLst>
              </a:tr>
              <a:tr h="495138">
                <a:tc>
                  <a:txBody>
                    <a:bodyPr/>
                    <a:lstStyle/>
                    <a:p>
                      <a:pPr algn="r"/>
                      <a:r>
                        <a:rPr lang="fr-FR" sz="1400"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69716" marR="69716" marT="34859" marB="34859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400">
                          <a:effectLst/>
                          <a:latin typeface="Calibri" panose="020F0502020204030204" pitchFamily="34" charset="0"/>
                        </a:rPr>
                        <a:t>Shop Manager (achat d’un skin de carte)</a:t>
                      </a:r>
                    </a:p>
                  </a:txBody>
                  <a:tcPr marL="69716" marR="69716" marT="34859" marB="3485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400">
                          <a:effectLst/>
                          <a:latin typeface="Calibri" panose="020F0502020204030204" pitchFamily="34" charset="0"/>
                        </a:rPr>
                        <a:t>Fonction pour la gestion de l’achat d’un skin de carte dans la boutique</a:t>
                      </a:r>
                    </a:p>
                  </a:txBody>
                  <a:tcPr marL="69716" marR="69716" marT="34859" marB="3485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effectLst/>
                          <a:latin typeface="Calibri" panose="020F0502020204030204" pitchFamily="34" charset="0"/>
                        </a:rPr>
                        <a:t>94</a:t>
                      </a:r>
                    </a:p>
                  </a:txBody>
                  <a:tcPr marL="69716" marR="69716" marT="34859" marB="3485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9716" marR="69716" marT="34859" marB="3485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effectLst/>
                          <a:latin typeface="Calibri" panose="020F0502020204030204" pitchFamily="34" charset="0"/>
                        </a:rPr>
                        <a:t>navigateur</a:t>
                      </a:r>
                    </a:p>
                  </a:txBody>
                  <a:tcPr marL="69716" marR="69716" marT="34859" marB="3485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6345986"/>
                  </a:ext>
                </a:extLst>
              </a:tr>
              <a:tr h="495138">
                <a:tc>
                  <a:txBody>
                    <a:bodyPr/>
                    <a:lstStyle/>
                    <a:p>
                      <a:pPr algn="r"/>
                      <a:r>
                        <a:rPr lang="fr-FR" sz="1400"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69716" marR="69716" marT="34859" marB="34859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400">
                          <a:effectLst/>
                          <a:latin typeface="Calibri" panose="020F0502020204030204" pitchFamily="34" charset="0"/>
                        </a:rPr>
                        <a:t>Shop Manager (achat de monnaie)</a:t>
                      </a:r>
                    </a:p>
                  </a:txBody>
                  <a:tcPr marL="69716" marR="69716" marT="34859" marB="3485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400">
                          <a:effectLst/>
                          <a:latin typeface="Calibri" panose="020F0502020204030204" pitchFamily="34" charset="0"/>
                        </a:rPr>
                        <a:t>Fonction pour la gestion de l’achat de monnaie dans la boutique</a:t>
                      </a:r>
                    </a:p>
                  </a:txBody>
                  <a:tcPr marL="69716" marR="69716" marT="34859" marB="3485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69716" marR="69716" marT="34859" marB="3485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9716" marR="69716" marT="34859" marB="3485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effectLst/>
                          <a:latin typeface="Calibri" panose="020F0502020204030204" pitchFamily="34" charset="0"/>
                        </a:rPr>
                        <a:t>navigateur</a:t>
                      </a:r>
                    </a:p>
                  </a:txBody>
                  <a:tcPr marL="69716" marR="69716" marT="34859" marB="3485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5276956"/>
                  </a:ext>
                </a:extLst>
              </a:tr>
            </a:tbl>
          </a:graphicData>
        </a:graphic>
      </p:graphicFrame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14</a:t>
            </a:fld>
            <a:endParaRPr lang="en-US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9311437"/>
              </p:ext>
            </p:extLst>
          </p:nvPr>
        </p:nvGraphicFramePr>
        <p:xfrm>
          <a:off x="873364" y="1063416"/>
          <a:ext cx="9632493" cy="460996"/>
        </p:xfrm>
        <a:graphic>
          <a:graphicData uri="http://schemas.openxmlformats.org/drawingml/2006/table">
            <a:tbl>
              <a:tblPr/>
              <a:tblGrid>
                <a:gridCol w="464776">
                  <a:extLst>
                    <a:ext uri="{9D8B030D-6E8A-4147-A177-3AD203B41FA5}">
                      <a16:colId xmlns:a16="http://schemas.microsoft.com/office/drawing/2014/main" val="1287797561"/>
                    </a:ext>
                  </a:extLst>
                </a:gridCol>
                <a:gridCol w="1952062">
                  <a:extLst>
                    <a:ext uri="{9D8B030D-6E8A-4147-A177-3AD203B41FA5}">
                      <a16:colId xmlns:a16="http://schemas.microsoft.com/office/drawing/2014/main" val="1312872463"/>
                    </a:ext>
                  </a:extLst>
                </a:gridCol>
                <a:gridCol w="3352201">
                  <a:extLst>
                    <a:ext uri="{9D8B030D-6E8A-4147-A177-3AD203B41FA5}">
                      <a16:colId xmlns:a16="http://schemas.microsoft.com/office/drawing/2014/main" val="1375220136"/>
                    </a:ext>
                  </a:extLst>
                </a:gridCol>
                <a:gridCol w="1225848">
                  <a:extLst>
                    <a:ext uri="{9D8B030D-6E8A-4147-A177-3AD203B41FA5}">
                      <a16:colId xmlns:a16="http://schemas.microsoft.com/office/drawing/2014/main" val="74970621"/>
                    </a:ext>
                  </a:extLst>
                </a:gridCol>
                <a:gridCol w="1132892">
                  <a:extLst>
                    <a:ext uri="{9D8B030D-6E8A-4147-A177-3AD203B41FA5}">
                      <a16:colId xmlns:a16="http://schemas.microsoft.com/office/drawing/2014/main" val="1226448786"/>
                    </a:ext>
                  </a:extLst>
                </a:gridCol>
                <a:gridCol w="1504714">
                  <a:extLst>
                    <a:ext uri="{9D8B030D-6E8A-4147-A177-3AD203B41FA5}">
                      <a16:colId xmlns:a16="http://schemas.microsoft.com/office/drawing/2014/main" val="2145274793"/>
                    </a:ext>
                  </a:extLst>
                </a:gridCol>
              </a:tblGrid>
              <a:tr h="453293">
                <a:tc>
                  <a:txBody>
                    <a:bodyPr/>
                    <a:lstStyle/>
                    <a:p>
                      <a:pPr algn="l"/>
                      <a:r>
                        <a:rPr lang="fr-FR" sz="1300"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64756" marR="64756" marT="32378" marB="3237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300">
                          <a:effectLst/>
                          <a:latin typeface="Calibri" panose="020F0502020204030204" pitchFamily="34" charset="0"/>
                        </a:rPr>
                        <a:t>Nom</a:t>
                      </a:r>
                    </a:p>
                  </a:txBody>
                  <a:tcPr marL="64756" marR="64756" marT="32378" marB="3237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300">
                          <a:effectLst/>
                          <a:latin typeface="Calibri" panose="020F0502020204030204" pitchFamily="34" charset="0"/>
                        </a:rPr>
                        <a:t>Description</a:t>
                      </a:r>
                    </a:p>
                  </a:txBody>
                  <a:tcPr marL="64756" marR="64756" marT="32378" marB="3237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300">
                          <a:effectLst/>
                          <a:latin typeface="Calibri" panose="020F0502020204030204" pitchFamily="34" charset="0"/>
                        </a:rPr>
                        <a:t>Importance</a:t>
                      </a:r>
                    </a:p>
                  </a:txBody>
                  <a:tcPr marL="64756" marR="64756" marT="32378" marB="3237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300">
                          <a:effectLst/>
                          <a:latin typeface="Calibri" panose="020F0502020204030204" pitchFamily="34" charset="0"/>
                        </a:rPr>
                        <a:t>Temps estimé (j)</a:t>
                      </a:r>
                    </a:p>
                  </a:txBody>
                  <a:tcPr marL="64756" marR="64756" marT="32378" marB="3237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300" dirty="0" err="1">
                          <a:effectLst/>
                          <a:latin typeface="Calibri" panose="020F0502020204030204" pitchFamily="34" charset="0"/>
                        </a:rPr>
                        <a:t>Demo</a:t>
                      </a:r>
                      <a:endParaRPr lang="fr-FR" sz="13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756" marR="64756" marT="32378" marB="3237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3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35883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9218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98965" y="274326"/>
            <a:ext cx="9404723" cy="1400530"/>
          </a:xfrm>
        </p:spPr>
        <p:txBody>
          <a:bodyPr/>
          <a:lstStyle/>
          <a:p>
            <a:r>
              <a:rPr lang="fr-FR" sz="3200" dirty="0">
                <a:solidFill>
                  <a:srgbClr val="FF0000"/>
                </a:solidFill>
              </a:rPr>
              <a:t>Méthodologie – Scrum &amp; XP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049115" y="278644"/>
            <a:ext cx="1666385" cy="9716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800" dirty="0"/>
              <a:t>Sprint 4</a:t>
            </a:r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3057230"/>
              </p:ext>
            </p:extLst>
          </p:nvPr>
        </p:nvGraphicFramePr>
        <p:xfrm>
          <a:off x="523020" y="1776046"/>
          <a:ext cx="10831386" cy="4528592"/>
        </p:xfrm>
        <a:graphic>
          <a:graphicData uri="http://schemas.openxmlformats.org/drawingml/2006/table">
            <a:tbl>
              <a:tblPr/>
              <a:tblGrid>
                <a:gridCol w="522624">
                  <a:extLst>
                    <a:ext uri="{9D8B030D-6E8A-4147-A177-3AD203B41FA5}">
                      <a16:colId xmlns:a16="http://schemas.microsoft.com/office/drawing/2014/main" val="2324629673"/>
                    </a:ext>
                  </a:extLst>
                </a:gridCol>
                <a:gridCol w="2195022">
                  <a:extLst>
                    <a:ext uri="{9D8B030D-6E8A-4147-A177-3AD203B41FA5}">
                      <a16:colId xmlns:a16="http://schemas.microsoft.com/office/drawing/2014/main" val="1098329285"/>
                    </a:ext>
                  </a:extLst>
                </a:gridCol>
                <a:gridCol w="3769427">
                  <a:extLst>
                    <a:ext uri="{9D8B030D-6E8A-4147-A177-3AD203B41FA5}">
                      <a16:colId xmlns:a16="http://schemas.microsoft.com/office/drawing/2014/main" val="692820046"/>
                    </a:ext>
                  </a:extLst>
                </a:gridCol>
                <a:gridCol w="1378421">
                  <a:extLst>
                    <a:ext uri="{9D8B030D-6E8A-4147-A177-3AD203B41FA5}">
                      <a16:colId xmlns:a16="http://schemas.microsoft.com/office/drawing/2014/main" val="3623875589"/>
                    </a:ext>
                  </a:extLst>
                </a:gridCol>
                <a:gridCol w="1273896">
                  <a:extLst>
                    <a:ext uri="{9D8B030D-6E8A-4147-A177-3AD203B41FA5}">
                      <a16:colId xmlns:a16="http://schemas.microsoft.com/office/drawing/2014/main" val="3255778025"/>
                    </a:ext>
                  </a:extLst>
                </a:gridCol>
                <a:gridCol w="1691996">
                  <a:extLst>
                    <a:ext uri="{9D8B030D-6E8A-4147-A177-3AD203B41FA5}">
                      <a16:colId xmlns:a16="http://schemas.microsoft.com/office/drawing/2014/main" val="2202328389"/>
                    </a:ext>
                  </a:extLst>
                </a:gridCol>
              </a:tblGrid>
              <a:tr h="558080">
                <a:tc>
                  <a:txBody>
                    <a:bodyPr/>
                    <a:lstStyle/>
                    <a:p>
                      <a:pPr algn="r"/>
                      <a:r>
                        <a:rPr lang="fr-FR" sz="1600"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78393" marR="78393" marT="39197" marB="39197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600">
                          <a:effectLst/>
                          <a:latin typeface="Calibri" panose="020F0502020204030204" pitchFamily="34" charset="0"/>
                        </a:rPr>
                        <a:t>Page jsp administration</a:t>
                      </a:r>
                    </a:p>
                  </a:txBody>
                  <a:tcPr marL="78393" marR="78393" marT="39197" marB="39197" anchor="b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600">
                          <a:effectLst/>
                          <a:latin typeface="Calibri" panose="020F0502020204030204" pitchFamily="34" charset="0"/>
                        </a:rPr>
                        <a:t>Création d’une page jsp pour l’administration du jeu</a:t>
                      </a:r>
                    </a:p>
                  </a:txBody>
                  <a:tcPr marL="78393" marR="78393" marT="39197" marB="39197" anchor="b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78393" marR="78393" marT="39197" marB="39197" anchor="b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8393" marR="78393" marT="39197" marB="39197" anchor="b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>
                          <a:effectLst/>
                          <a:latin typeface="Calibri" panose="020F0502020204030204" pitchFamily="34" charset="0"/>
                        </a:rPr>
                        <a:t>navigateur</a:t>
                      </a:r>
                    </a:p>
                  </a:txBody>
                  <a:tcPr marL="78393" marR="78393" marT="39197" marB="39197" anchor="b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6537438"/>
                  </a:ext>
                </a:extLst>
              </a:tr>
              <a:tr h="558080">
                <a:tc>
                  <a:txBody>
                    <a:bodyPr/>
                    <a:lstStyle/>
                    <a:p>
                      <a:pPr algn="r"/>
                      <a:r>
                        <a:rPr lang="fr-FR" sz="1600"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78393" marR="78393" marT="39197" marB="39197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600" dirty="0" err="1">
                          <a:effectLst/>
                          <a:latin typeface="Calibri" panose="020F0502020204030204" pitchFamily="34" charset="0"/>
                        </a:rPr>
                        <a:t>Css</a:t>
                      </a:r>
                      <a:r>
                        <a:rPr lang="fr-FR" sz="1600" dirty="0">
                          <a:effectLst/>
                          <a:latin typeface="Calibri" panose="020F0502020204030204" pitchFamily="34" charset="0"/>
                        </a:rPr>
                        <a:t> page présentation</a:t>
                      </a:r>
                    </a:p>
                  </a:txBody>
                  <a:tcPr marL="78393" marR="78393" marT="39197" marB="3919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br>
                        <a:rPr lang="fr-FR" sz="1600" dirty="0">
                          <a:effectLst/>
                          <a:latin typeface="Calibri" panose="020F0502020204030204" pitchFamily="34" charset="0"/>
                        </a:rPr>
                      </a:br>
                      <a:endParaRPr lang="fr-FR" sz="16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393" marR="78393" marT="39197" marB="3919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78393" marR="78393" marT="39197" marB="3919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8393" marR="78393" marT="39197" marB="3919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>
                          <a:effectLst/>
                          <a:latin typeface="Calibri" panose="020F0502020204030204" pitchFamily="34" charset="0"/>
                        </a:rPr>
                        <a:t>navigateur</a:t>
                      </a:r>
                    </a:p>
                  </a:txBody>
                  <a:tcPr marL="78393" marR="78393" marT="39197" marB="3919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7064463"/>
                  </a:ext>
                </a:extLst>
              </a:tr>
              <a:tr h="558080">
                <a:tc>
                  <a:txBody>
                    <a:bodyPr/>
                    <a:lstStyle/>
                    <a:p>
                      <a:pPr algn="r"/>
                      <a:r>
                        <a:rPr lang="fr-FR" sz="1600"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78393" marR="78393" marT="39197" marB="39197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600" dirty="0" err="1">
                          <a:effectLst/>
                          <a:latin typeface="Calibri" panose="020F0502020204030204" pitchFamily="34" charset="0"/>
                        </a:rPr>
                        <a:t>Css</a:t>
                      </a:r>
                      <a:r>
                        <a:rPr lang="fr-FR" sz="1600" dirty="0">
                          <a:effectLst/>
                          <a:latin typeface="Calibri" panose="020F0502020204030204" pitchFamily="34" charset="0"/>
                        </a:rPr>
                        <a:t> page </a:t>
                      </a:r>
                      <a:r>
                        <a:rPr lang="fr-FR" sz="1600" dirty="0" err="1">
                          <a:effectLst/>
                          <a:latin typeface="Calibri" panose="020F0502020204030204" pitchFamily="34" charset="0"/>
                        </a:rPr>
                        <a:t>creation</a:t>
                      </a:r>
                      <a:r>
                        <a:rPr lang="fr-FR" sz="1600" dirty="0">
                          <a:effectLst/>
                          <a:latin typeface="Calibri" panose="020F0502020204030204" pitchFamily="34" charset="0"/>
                        </a:rPr>
                        <a:t> compte</a:t>
                      </a:r>
                    </a:p>
                  </a:txBody>
                  <a:tcPr marL="78393" marR="78393" marT="39197" marB="3919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br>
                        <a:rPr lang="fr-FR" sz="1600">
                          <a:effectLst/>
                          <a:latin typeface="Calibri" panose="020F0502020204030204" pitchFamily="34" charset="0"/>
                        </a:rPr>
                      </a:br>
                      <a:endParaRPr lang="fr-FR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393" marR="78393" marT="39197" marB="3919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78393" marR="78393" marT="39197" marB="3919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8393" marR="78393" marT="39197" marB="3919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>
                          <a:effectLst/>
                          <a:latin typeface="Calibri" panose="020F0502020204030204" pitchFamily="34" charset="0"/>
                        </a:rPr>
                        <a:t>navigateur</a:t>
                      </a:r>
                    </a:p>
                  </a:txBody>
                  <a:tcPr marL="78393" marR="78393" marT="39197" marB="3919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8740172"/>
                  </a:ext>
                </a:extLst>
              </a:tr>
              <a:tr h="558080">
                <a:tc>
                  <a:txBody>
                    <a:bodyPr/>
                    <a:lstStyle/>
                    <a:p>
                      <a:pPr algn="r"/>
                      <a:r>
                        <a:rPr lang="fr-FR" sz="1600"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78393" marR="78393" marT="39197" marB="39197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600">
                          <a:effectLst/>
                          <a:latin typeface="Calibri" panose="020F0502020204030204" pitchFamily="34" charset="0"/>
                        </a:rPr>
                        <a:t>Css page boutique</a:t>
                      </a:r>
                    </a:p>
                  </a:txBody>
                  <a:tcPr marL="78393" marR="78393" marT="39197" marB="3919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br>
                        <a:rPr lang="fr-FR" sz="1600">
                          <a:effectLst/>
                          <a:latin typeface="Calibri" panose="020F0502020204030204" pitchFamily="34" charset="0"/>
                        </a:rPr>
                      </a:br>
                      <a:endParaRPr lang="fr-FR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393" marR="78393" marT="39197" marB="3919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78393" marR="78393" marT="39197" marB="3919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8393" marR="78393" marT="39197" marB="3919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>
                          <a:effectLst/>
                          <a:latin typeface="Calibri" panose="020F0502020204030204" pitchFamily="34" charset="0"/>
                        </a:rPr>
                        <a:t>navigateur</a:t>
                      </a:r>
                    </a:p>
                  </a:txBody>
                  <a:tcPr marL="78393" marR="78393" marT="39197" marB="3919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2845045"/>
                  </a:ext>
                </a:extLst>
              </a:tr>
              <a:tr h="558080">
                <a:tc>
                  <a:txBody>
                    <a:bodyPr/>
                    <a:lstStyle/>
                    <a:p>
                      <a:pPr algn="r"/>
                      <a:r>
                        <a:rPr lang="fr-FR" sz="1600"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78393" marR="78393" marT="39197" marB="39197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600">
                          <a:effectLst/>
                          <a:latin typeface="Calibri" panose="020F0502020204030204" pitchFamily="34" charset="0"/>
                        </a:rPr>
                        <a:t>Css page gestion de compte</a:t>
                      </a:r>
                    </a:p>
                  </a:txBody>
                  <a:tcPr marL="78393" marR="78393" marT="39197" marB="3919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br>
                        <a:rPr lang="fr-FR" sz="1600">
                          <a:effectLst/>
                          <a:latin typeface="Calibri" panose="020F0502020204030204" pitchFamily="34" charset="0"/>
                        </a:rPr>
                      </a:br>
                      <a:endParaRPr lang="fr-FR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393" marR="78393" marT="39197" marB="3919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78393" marR="78393" marT="39197" marB="3919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8393" marR="78393" marT="39197" marB="3919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>
                          <a:effectLst/>
                          <a:latin typeface="Calibri" panose="020F0502020204030204" pitchFamily="34" charset="0"/>
                        </a:rPr>
                        <a:t>navigateur</a:t>
                      </a:r>
                    </a:p>
                  </a:txBody>
                  <a:tcPr marL="78393" marR="78393" marT="39197" marB="3919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7581678"/>
                  </a:ext>
                </a:extLst>
              </a:tr>
              <a:tr h="558080">
                <a:tc>
                  <a:txBody>
                    <a:bodyPr/>
                    <a:lstStyle/>
                    <a:p>
                      <a:pPr algn="r"/>
                      <a:r>
                        <a:rPr lang="fr-FR" sz="1600"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78393" marR="78393" marT="39197" marB="39197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600">
                          <a:effectLst/>
                          <a:latin typeface="Calibri" panose="020F0502020204030204" pitchFamily="34" charset="0"/>
                        </a:rPr>
                        <a:t>Css page administration</a:t>
                      </a:r>
                    </a:p>
                  </a:txBody>
                  <a:tcPr marL="78393" marR="78393" marT="39197" marB="3919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br>
                        <a:rPr lang="fr-FR" sz="1600">
                          <a:effectLst/>
                          <a:latin typeface="Calibri" panose="020F0502020204030204" pitchFamily="34" charset="0"/>
                        </a:rPr>
                      </a:br>
                      <a:endParaRPr lang="fr-FR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393" marR="78393" marT="39197" marB="3919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78393" marR="78393" marT="39197" marB="3919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8393" marR="78393" marT="39197" marB="3919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>
                          <a:effectLst/>
                          <a:latin typeface="Calibri" panose="020F0502020204030204" pitchFamily="34" charset="0"/>
                        </a:rPr>
                        <a:t>navigateur</a:t>
                      </a:r>
                    </a:p>
                  </a:txBody>
                  <a:tcPr marL="78393" marR="78393" marT="39197" marB="3919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7977520"/>
                  </a:ext>
                </a:extLst>
              </a:tr>
              <a:tr h="558080">
                <a:tc>
                  <a:txBody>
                    <a:bodyPr/>
                    <a:lstStyle/>
                    <a:p>
                      <a:pPr algn="r"/>
                      <a:r>
                        <a:rPr lang="fr-FR" sz="1600"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78393" marR="78393" marT="39197" marB="39197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600">
                          <a:effectLst/>
                          <a:latin typeface="Calibri" panose="020F0502020204030204" pitchFamily="34" charset="0"/>
                        </a:rPr>
                        <a:t>Css page gestion de decks</a:t>
                      </a:r>
                    </a:p>
                  </a:txBody>
                  <a:tcPr marL="78393" marR="78393" marT="39197" marB="3919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br>
                        <a:rPr lang="fr-FR" sz="1600">
                          <a:effectLst/>
                          <a:latin typeface="Calibri" panose="020F0502020204030204" pitchFamily="34" charset="0"/>
                        </a:rPr>
                      </a:br>
                      <a:endParaRPr lang="fr-FR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393" marR="78393" marT="39197" marB="3919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78393" marR="78393" marT="39197" marB="3919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8393" marR="78393" marT="39197" marB="3919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>
                          <a:effectLst/>
                          <a:latin typeface="Calibri" panose="020F0502020204030204" pitchFamily="34" charset="0"/>
                        </a:rPr>
                        <a:t>navigateur</a:t>
                      </a:r>
                    </a:p>
                  </a:txBody>
                  <a:tcPr marL="78393" marR="78393" marT="39197" marB="3919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1303316"/>
                  </a:ext>
                </a:extLst>
              </a:tr>
              <a:tr h="558080">
                <a:tc>
                  <a:txBody>
                    <a:bodyPr/>
                    <a:lstStyle/>
                    <a:p>
                      <a:pPr algn="r"/>
                      <a:r>
                        <a:rPr lang="fr-FR" sz="1600"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78393" marR="78393" marT="39197" marB="39197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600">
                          <a:effectLst/>
                          <a:latin typeface="Calibri" panose="020F0502020204030204" pitchFamily="34" charset="0"/>
                        </a:rPr>
                        <a:t>Page jsp de présentation</a:t>
                      </a:r>
                    </a:p>
                  </a:txBody>
                  <a:tcPr marL="78393" marR="78393" marT="39197" marB="3919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600">
                          <a:effectLst/>
                          <a:latin typeface="Calibri" panose="020F0502020204030204" pitchFamily="34" charset="0"/>
                        </a:rPr>
                        <a:t>Création d'une page jsp pour la présentation de l'appli</a:t>
                      </a:r>
                    </a:p>
                  </a:txBody>
                  <a:tcPr marL="78393" marR="78393" marT="39197" marB="3919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78393" marR="78393" marT="39197" marB="3919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8393" marR="78393" marT="39197" marB="3919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effectLst/>
                          <a:latin typeface="Calibri" panose="020F0502020204030204" pitchFamily="34" charset="0"/>
                        </a:rPr>
                        <a:t>navigateur</a:t>
                      </a:r>
                    </a:p>
                  </a:txBody>
                  <a:tcPr marL="78393" marR="78393" marT="39197" marB="3919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448993"/>
                  </a:ext>
                </a:extLst>
              </a:tr>
            </a:tbl>
          </a:graphicData>
        </a:graphic>
      </p:graphicFrame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15</a:t>
            </a:fld>
            <a:endParaRPr lang="en-US" dirty="0"/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2302600"/>
              </p:ext>
            </p:extLst>
          </p:nvPr>
        </p:nvGraphicFramePr>
        <p:xfrm>
          <a:off x="523020" y="1189233"/>
          <a:ext cx="10831386" cy="453293"/>
        </p:xfrm>
        <a:graphic>
          <a:graphicData uri="http://schemas.openxmlformats.org/drawingml/2006/table">
            <a:tbl>
              <a:tblPr/>
              <a:tblGrid>
                <a:gridCol w="522624">
                  <a:extLst>
                    <a:ext uri="{9D8B030D-6E8A-4147-A177-3AD203B41FA5}">
                      <a16:colId xmlns:a16="http://schemas.microsoft.com/office/drawing/2014/main" val="1566567856"/>
                    </a:ext>
                  </a:extLst>
                </a:gridCol>
                <a:gridCol w="2195022">
                  <a:extLst>
                    <a:ext uri="{9D8B030D-6E8A-4147-A177-3AD203B41FA5}">
                      <a16:colId xmlns:a16="http://schemas.microsoft.com/office/drawing/2014/main" val="2222294001"/>
                    </a:ext>
                  </a:extLst>
                </a:gridCol>
                <a:gridCol w="3769427">
                  <a:extLst>
                    <a:ext uri="{9D8B030D-6E8A-4147-A177-3AD203B41FA5}">
                      <a16:colId xmlns:a16="http://schemas.microsoft.com/office/drawing/2014/main" val="884438629"/>
                    </a:ext>
                  </a:extLst>
                </a:gridCol>
                <a:gridCol w="1378421">
                  <a:extLst>
                    <a:ext uri="{9D8B030D-6E8A-4147-A177-3AD203B41FA5}">
                      <a16:colId xmlns:a16="http://schemas.microsoft.com/office/drawing/2014/main" val="824206867"/>
                    </a:ext>
                  </a:extLst>
                </a:gridCol>
                <a:gridCol w="1273896">
                  <a:extLst>
                    <a:ext uri="{9D8B030D-6E8A-4147-A177-3AD203B41FA5}">
                      <a16:colId xmlns:a16="http://schemas.microsoft.com/office/drawing/2014/main" val="1555803201"/>
                    </a:ext>
                  </a:extLst>
                </a:gridCol>
                <a:gridCol w="1691996">
                  <a:extLst>
                    <a:ext uri="{9D8B030D-6E8A-4147-A177-3AD203B41FA5}">
                      <a16:colId xmlns:a16="http://schemas.microsoft.com/office/drawing/2014/main" val="2360795242"/>
                    </a:ext>
                  </a:extLst>
                </a:gridCol>
              </a:tblGrid>
              <a:tr h="453293">
                <a:tc>
                  <a:txBody>
                    <a:bodyPr/>
                    <a:lstStyle/>
                    <a:p>
                      <a:pPr algn="l"/>
                      <a:r>
                        <a:rPr lang="fr-FR" sz="1300"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64756" marR="64756" marT="32378" marB="3237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300">
                          <a:effectLst/>
                          <a:latin typeface="Calibri" panose="020F0502020204030204" pitchFamily="34" charset="0"/>
                        </a:rPr>
                        <a:t>Nom</a:t>
                      </a:r>
                    </a:p>
                  </a:txBody>
                  <a:tcPr marL="64756" marR="64756" marT="32378" marB="3237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300">
                          <a:effectLst/>
                          <a:latin typeface="Calibri" panose="020F0502020204030204" pitchFamily="34" charset="0"/>
                        </a:rPr>
                        <a:t>Description</a:t>
                      </a:r>
                    </a:p>
                  </a:txBody>
                  <a:tcPr marL="64756" marR="64756" marT="32378" marB="3237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300">
                          <a:effectLst/>
                          <a:latin typeface="Calibri" panose="020F0502020204030204" pitchFamily="34" charset="0"/>
                        </a:rPr>
                        <a:t>Importance</a:t>
                      </a:r>
                    </a:p>
                  </a:txBody>
                  <a:tcPr marL="64756" marR="64756" marT="32378" marB="3237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300">
                          <a:effectLst/>
                          <a:latin typeface="Calibri" panose="020F0502020204030204" pitchFamily="34" charset="0"/>
                        </a:rPr>
                        <a:t>Temps estimé (j)</a:t>
                      </a:r>
                    </a:p>
                  </a:txBody>
                  <a:tcPr marL="64756" marR="64756" marT="32378" marB="3237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300" dirty="0" err="1">
                          <a:effectLst/>
                          <a:latin typeface="Calibri" panose="020F0502020204030204" pitchFamily="34" charset="0"/>
                        </a:rPr>
                        <a:t>Demo</a:t>
                      </a:r>
                      <a:endParaRPr lang="fr-FR" sz="13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756" marR="64756" marT="32378" marB="3237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3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23513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46160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98965" y="274326"/>
            <a:ext cx="9404723" cy="1400530"/>
          </a:xfrm>
        </p:spPr>
        <p:txBody>
          <a:bodyPr/>
          <a:lstStyle/>
          <a:p>
            <a:r>
              <a:rPr lang="fr-FR" sz="3200" dirty="0">
                <a:solidFill>
                  <a:srgbClr val="FF0000"/>
                </a:solidFill>
              </a:rPr>
              <a:t>Conclusion – Aléas du projet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725451"/>
          </a:xfrm>
        </p:spPr>
        <p:txBody>
          <a:bodyPr>
            <a:normAutofit/>
          </a:bodyPr>
          <a:lstStyle/>
          <a:p>
            <a:pPr>
              <a:buClr>
                <a:schemeClr val="accent4">
                  <a:lumMod val="20000"/>
                  <a:lumOff val="80000"/>
                </a:schemeClr>
              </a:buClr>
              <a:buSzPct val="100000"/>
              <a:buFont typeface="Wingdings" panose="05000000000000000000" pitchFamily="2" charset="2"/>
              <a:buChar char="Ø"/>
            </a:pPr>
            <a:r>
              <a:rPr lang="fr-FR" sz="2800" dirty="0"/>
              <a:t>GitHub </a:t>
            </a:r>
          </a:p>
          <a:p>
            <a:pPr marL="0" indent="0">
              <a:buNone/>
            </a:pPr>
            <a:endParaRPr lang="fr-FR" sz="2800" dirty="0"/>
          </a:p>
          <a:p>
            <a:pPr marL="0" indent="0">
              <a:buNone/>
            </a:pPr>
            <a:endParaRPr lang="fr-FR" sz="2800" dirty="0"/>
          </a:p>
        </p:txBody>
      </p:sp>
      <p:sp>
        <p:nvSpPr>
          <p:cNvPr id="7" name="ZoneTexte 6"/>
          <p:cNvSpPr txBox="1"/>
          <p:nvPr/>
        </p:nvSpPr>
        <p:spPr>
          <a:xfrm rot="10800000" flipV="1">
            <a:off x="1103311" y="3079488"/>
            <a:ext cx="38467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fr-FR" sz="2400" dirty="0"/>
              <a:t> </a:t>
            </a:r>
            <a:r>
              <a:rPr lang="fr-FR" sz="2800" dirty="0"/>
              <a:t>Responsive</a:t>
            </a:r>
            <a:r>
              <a:rPr lang="fr-FR" sz="2400" dirty="0"/>
              <a:t> </a:t>
            </a:r>
            <a:r>
              <a:rPr lang="fr-FR" sz="2800" dirty="0"/>
              <a:t>Design</a:t>
            </a:r>
            <a:endParaRPr lang="fr-FR" sz="2400" dirty="0"/>
          </a:p>
        </p:txBody>
      </p:sp>
      <p:sp>
        <p:nvSpPr>
          <p:cNvPr id="8" name="Rectangle 7"/>
          <p:cNvSpPr/>
          <p:nvPr/>
        </p:nvSpPr>
        <p:spPr>
          <a:xfrm>
            <a:off x="1103311" y="3903827"/>
            <a:ext cx="6096000" cy="80021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endParaRPr lang="fr-FR" dirty="0"/>
          </a:p>
          <a:p>
            <a:pPr>
              <a:buFont typeface="Wingdings" panose="05000000000000000000" pitchFamily="2" charset="2"/>
              <a:buChar char="Ø"/>
            </a:pPr>
            <a:r>
              <a:rPr lang="fr-FR" sz="2800" dirty="0"/>
              <a:t> </a:t>
            </a:r>
            <a:r>
              <a:rPr lang="fr-FR" sz="2800" dirty="0" err="1"/>
              <a:t>IntelliJ</a:t>
            </a:r>
            <a:endParaRPr lang="fr-FR" sz="2800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378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98965" y="274326"/>
            <a:ext cx="9404723" cy="1400530"/>
          </a:xfrm>
        </p:spPr>
        <p:txBody>
          <a:bodyPr/>
          <a:lstStyle/>
          <a:p>
            <a:r>
              <a:rPr lang="fr-FR" sz="3200" dirty="0">
                <a:solidFill>
                  <a:srgbClr val="FF0000"/>
                </a:solidFill>
              </a:rPr>
              <a:t>Conclusion – Retour sur les Objectifs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725451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  <a:buSzPct val="100000"/>
              <a:buFont typeface="Wingdings" panose="05000000000000000000" pitchFamily="2" charset="2"/>
              <a:buChar char="ü"/>
            </a:pPr>
            <a:r>
              <a:rPr lang="fr-FR" sz="2800" dirty="0"/>
              <a:t> Toutes les fonctionnalités réalisées </a:t>
            </a:r>
          </a:p>
          <a:p>
            <a:pPr marL="0" indent="0">
              <a:buNone/>
            </a:pPr>
            <a:endParaRPr lang="fr-FR" sz="2800" dirty="0"/>
          </a:p>
        </p:txBody>
      </p:sp>
      <p:sp>
        <p:nvSpPr>
          <p:cNvPr id="7" name="ZoneTexte 6"/>
          <p:cNvSpPr txBox="1"/>
          <p:nvPr/>
        </p:nvSpPr>
        <p:spPr>
          <a:xfrm rot="10800000" flipV="1">
            <a:off x="1103310" y="3079488"/>
            <a:ext cx="79879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fr-FR" sz="2800" dirty="0"/>
              <a:t>Compétences en </a:t>
            </a:r>
            <a:r>
              <a:rPr lang="fr-FR" sz="2800" dirty="0" err="1"/>
              <a:t>dev</a:t>
            </a:r>
            <a:r>
              <a:rPr lang="fr-FR" sz="2800" dirty="0"/>
              <a:t>. &amp; gestion de projet</a:t>
            </a:r>
          </a:p>
        </p:txBody>
      </p:sp>
      <p:sp>
        <p:nvSpPr>
          <p:cNvPr id="8" name="Rectangle 7"/>
          <p:cNvSpPr/>
          <p:nvPr/>
        </p:nvSpPr>
        <p:spPr>
          <a:xfrm>
            <a:off x="1103310" y="3903827"/>
            <a:ext cx="8322043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endParaRPr lang="fr-FR" dirty="0"/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fr-FR" sz="2800" dirty="0"/>
              <a:t>Avancement sur le projet global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421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98965" y="274326"/>
            <a:ext cx="9404723" cy="1400530"/>
          </a:xfrm>
        </p:spPr>
        <p:txBody>
          <a:bodyPr/>
          <a:lstStyle/>
          <a:p>
            <a:r>
              <a:rPr lang="fr-FR" sz="3200" dirty="0">
                <a:solidFill>
                  <a:srgbClr val="FF0000"/>
                </a:solidFill>
              </a:rPr>
              <a:t>Conclusion – Perspectives d’évolution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725451"/>
          </a:xfrm>
        </p:spPr>
        <p:txBody>
          <a:bodyPr>
            <a:normAutofit/>
          </a:bodyPr>
          <a:lstStyle/>
          <a:p>
            <a:pPr>
              <a:buClr>
                <a:schemeClr val="accent4">
                  <a:lumMod val="20000"/>
                  <a:lumOff val="80000"/>
                </a:schemeClr>
              </a:buClr>
              <a:buSzPct val="100000"/>
              <a:buFont typeface="Wingdings" panose="05000000000000000000" pitchFamily="2" charset="2"/>
              <a:buChar char="Ø"/>
            </a:pPr>
            <a:r>
              <a:rPr lang="fr-FR" sz="2800" dirty="0"/>
              <a:t> Nouvelles fonctionnalités</a:t>
            </a:r>
          </a:p>
          <a:p>
            <a:pPr marL="0" indent="0">
              <a:buNone/>
            </a:pPr>
            <a:endParaRPr lang="fr-FR" sz="2800" dirty="0"/>
          </a:p>
        </p:txBody>
      </p:sp>
      <p:sp>
        <p:nvSpPr>
          <p:cNvPr id="7" name="ZoneTexte 6"/>
          <p:cNvSpPr txBox="1"/>
          <p:nvPr/>
        </p:nvSpPr>
        <p:spPr>
          <a:xfrm rot="10800000" flipV="1">
            <a:off x="1103310" y="3079488"/>
            <a:ext cx="79879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800" dirty="0"/>
              <a:t>Développement du jeu </a:t>
            </a:r>
          </a:p>
        </p:txBody>
      </p:sp>
      <p:sp>
        <p:nvSpPr>
          <p:cNvPr id="8" name="Rectangle 7"/>
          <p:cNvSpPr/>
          <p:nvPr/>
        </p:nvSpPr>
        <p:spPr>
          <a:xfrm>
            <a:off x="1103310" y="4070881"/>
            <a:ext cx="832204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fr-FR" sz="2800" dirty="0"/>
              <a:t>  Création et ajout de contenus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383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529988" y="426341"/>
            <a:ext cx="9404723" cy="734244"/>
          </a:xfrm>
        </p:spPr>
        <p:txBody>
          <a:bodyPr/>
          <a:lstStyle/>
          <a:p>
            <a:r>
              <a:rPr lang="fr-FR" dirty="0">
                <a:solidFill>
                  <a:srgbClr val="FF0000"/>
                </a:solidFill>
              </a:rPr>
              <a:t>Bibliographie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622058" y="1780356"/>
            <a:ext cx="8946541" cy="4195481"/>
          </a:xfrm>
        </p:spPr>
        <p:txBody>
          <a:bodyPr>
            <a:normAutofit fontScale="850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Pro Git, Second Edition, de Scott </a:t>
            </a:r>
            <a:r>
              <a:rPr lang="fr-FR" dirty="0" err="1"/>
              <a:t>Chacon</a:t>
            </a:r>
            <a:r>
              <a:rPr lang="fr-FR" dirty="0"/>
              <a:t> &amp; Ben Straub : </a:t>
            </a:r>
            <a:r>
              <a:rPr lang="fr-FR" dirty="0">
                <a:hlinkClick r:id="rId2" tooltip="https://git-scm.com/book/en/v2"/>
              </a:rPr>
              <a:t>https://git-scm.com/book/en/v2</a:t>
            </a:r>
            <a:r>
              <a:rPr lang="fr-FR" dirty="0"/>
              <a:t>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Documentation de </a:t>
            </a:r>
            <a:r>
              <a:rPr lang="fr-FR" dirty="0" err="1"/>
              <a:t>Tomcat</a:t>
            </a:r>
            <a:r>
              <a:rPr lang="fr-FR" dirty="0"/>
              <a:t> : </a:t>
            </a:r>
            <a:r>
              <a:rPr lang="fr-FR" dirty="0">
                <a:hlinkClick r:id="rId3" tooltip="http://tomcat.apache.org/tomcat-7.0-doc/"/>
              </a:rPr>
              <a:t>http://tomcat.apache.org/tomcat-7.0-doc/</a:t>
            </a:r>
            <a:r>
              <a:rPr lang="fr-FR" dirty="0"/>
              <a:t>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Créez votre application web avec Java EE, de Médéric Munier sur </a:t>
            </a:r>
            <a:r>
              <a:rPr lang="fr-FR" dirty="0" err="1"/>
              <a:t>OpenClassRooms</a:t>
            </a:r>
            <a:r>
              <a:rPr lang="fr-FR" dirty="0"/>
              <a:t> : </a:t>
            </a:r>
            <a:r>
              <a:rPr lang="fr-FR" dirty="0">
                <a:hlinkClick r:id="rId4" tooltip="https://openclassrooms.com/courses/creez-votre-application-web-avec-java-ee"/>
              </a:rPr>
              <a:t>https://openclassrooms.com/courses/creez-votre-application-web-avec-java-ee</a:t>
            </a:r>
            <a:r>
              <a:rPr lang="fr-FR" dirty="0"/>
              <a:t>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Documentation de JQuery (principalement pour l’AJAX) : </a:t>
            </a:r>
            <a:r>
              <a:rPr lang="fr-FR" dirty="0">
                <a:hlinkClick r:id="rId5" tooltip="http://api.jquery.com/"/>
              </a:rPr>
              <a:t>http://api.jquery.com/</a:t>
            </a:r>
            <a:r>
              <a:rPr lang="fr-FR" dirty="0"/>
              <a:t>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Documentation de JavaScript, par MDN : </a:t>
            </a:r>
            <a:r>
              <a:rPr lang="fr-FR" dirty="0">
                <a:hlinkClick r:id="rId6" tooltip="https://developer.mozilla.org/en-US/docs/Web/JavaScript"/>
              </a:rPr>
              <a:t>https://developer.mozilla.org/en-US/docs/Web/JavaScript</a:t>
            </a:r>
            <a:endParaRPr lang="fr-FR" dirty="0"/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Scrum et XP depuis les tranchées, par Henrik </a:t>
            </a:r>
            <a:r>
              <a:rPr lang="fr-FR" dirty="0" err="1"/>
              <a:t>Kniberg</a:t>
            </a:r>
            <a:r>
              <a:rPr lang="fr-FR" dirty="0"/>
              <a:t> : </a:t>
            </a:r>
            <a:r>
              <a:rPr lang="fr-FR" dirty="0">
                <a:hlinkClick r:id="rId7" tooltip="http://www.infoq.com/resource/news/2007/06/scrum-xp-book/en/resources/ScrumAndXpFromTheTrenches_French.pdf"/>
              </a:rPr>
              <a:t>http://www.infoq.com/resource/news/2007/06/scrum-xp-book/en/resources/ScrumAndXpFromTheTrenches_French.pdf</a:t>
            </a:r>
            <a:r>
              <a:rPr lang="fr-FR" dirty="0"/>
              <a:t>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 err="1"/>
              <a:t>Materialize</a:t>
            </a:r>
            <a:r>
              <a:rPr lang="fr-FR" dirty="0"/>
              <a:t> : </a:t>
            </a:r>
            <a:r>
              <a:rPr lang="fr-FR" dirty="0">
                <a:hlinkClick r:id="rId8" tooltip="http://materializecss.com/"/>
              </a:rPr>
              <a:t>http://materializecss.com/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611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411411" y="295729"/>
            <a:ext cx="9404723" cy="1400530"/>
          </a:xfrm>
        </p:spPr>
        <p:txBody>
          <a:bodyPr/>
          <a:lstStyle/>
          <a:p>
            <a:r>
              <a:rPr lang="fr-FR" dirty="0"/>
              <a:t>Plan de la présentation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46111" y="1735418"/>
            <a:ext cx="8946541" cy="982382"/>
          </a:xfrm>
        </p:spPr>
        <p:txBody>
          <a:bodyPr>
            <a:normAutofit/>
          </a:bodyPr>
          <a:lstStyle/>
          <a:p>
            <a:r>
              <a:rPr lang="fr-FR" dirty="0"/>
              <a:t>Introduction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Rappel du sujet et des objectifs</a:t>
            </a:r>
          </a:p>
          <a:p>
            <a:pPr marL="457200" lvl="1" indent="0"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 dirty="0"/>
          </a:p>
        </p:txBody>
      </p:sp>
      <p:sp>
        <p:nvSpPr>
          <p:cNvPr id="9" name="Espace réservé du contenu 2"/>
          <p:cNvSpPr txBox="1">
            <a:spLocks/>
          </p:cNvSpPr>
          <p:nvPr/>
        </p:nvSpPr>
        <p:spPr>
          <a:xfrm>
            <a:off x="646107" y="2796118"/>
            <a:ext cx="8946541" cy="9823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fr-FR" dirty="0"/>
              <a:t>Cahier des charges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Fonctionnalités et tests</a:t>
            </a:r>
          </a:p>
        </p:txBody>
      </p:sp>
      <p:sp>
        <p:nvSpPr>
          <p:cNvPr id="11" name="Espace réservé du contenu 2"/>
          <p:cNvSpPr txBox="1">
            <a:spLocks/>
          </p:cNvSpPr>
          <p:nvPr/>
        </p:nvSpPr>
        <p:spPr>
          <a:xfrm>
            <a:off x="646107" y="3856818"/>
            <a:ext cx="8946541" cy="9823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fr-FR" dirty="0"/>
              <a:t>Méthodologie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Technologies, Architecture et découpe des taches</a:t>
            </a:r>
          </a:p>
          <a:p>
            <a:pPr marL="457200" lvl="1" indent="0">
              <a:buFont typeface="Wingdings 3" charset="2"/>
              <a:buNone/>
            </a:pPr>
            <a:endParaRPr lang="fr-FR" dirty="0"/>
          </a:p>
        </p:txBody>
      </p:sp>
      <p:sp>
        <p:nvSpPr>
          <p:cNvPr id="12" name="Espace réservé du contenu 2"/>
          <p:cNvSpPr txBox="1">
            <a:spLocks/>
          </p:cNvSpPr>
          <p:nvPr/>
        </p:nvSpPr>
        <p:spPr>
          <a:xfrm>
            <a:off x="646107" y="4917518"/>
            <a:ext cx="8946541" cy="9823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fr-FR" dirty="0"/>
              <a:t>Conclusion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Aléas du projet, retour sur les objectifs et évolution</a:t>
            </a:r>
          </a:p>
        </p:txBody>
      </p:sp>
    </p:spTree>
    <p:extLst>
      <p:ext uri="{BB962C8B-B14F-4D97-AF65-F5344CB8AC3E}">
        <p14:creationId xmlns:p14="http://schemas.microsoft.com/office/powerpoint/2010/main" val="2702147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448534" y="283111"/>
            <a:ext cx="9404723" cy="1400530"/>
          </a:xfrm>
        </p:spPr>
        <p:txBody>
          <a:bodyPr/>
          <a:lstStyle/>
          <a:p>
            <a:r>
              <a:rPr lang="fr-FR" sz="3200" dirty="0">
                <a:solidFill>
                  <a:srgbClr val="FF0000"/>
                </a:solidFill>
              </a:rPr>
              <a:t>Introduction – Rappel du Sujet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45119" y="1683641"/>
            <a:ext cx="11131061" cy="72545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fr-FR" sz="2800" dirty="0"/>
              <a:t>Création de l’univers du jeu</a:t>
            </a:r>
          </a:p>
          <a:p>
            <a:pPr marL="0" indent="0">
              <a:buNone/>
            </a:pPr>
            <a:endParaRPr lang="fr-FR" sz="2800" dirty="0"/>
          </a:p>
        </p:txBody>
      </p:sp>
      <p:sp>
        <p:nvSpPr>
          <p:cNvPr id="7" name="ZoneTexte 6"/>
          <p:cNvSpPr txBox="1"/>
          <p:nvPr/>
        </p:nvSpPr>
        <p:spPr>
          <a:xfrm>
            <a:off x="465992" y="3516923"/>
            <a:ext cx="45456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endParaRPr lang="fr-FR" dirty="0"/>
          </a:p>
          <a:p>
            <a:pPr>
              <a:buFont typeface="Wingdings" panose="05000000000000000000" pitchFamily="2" charset="2"/>
              <a:buChar char="Ø"/>
            </a:pPr>
            <a:endParaRPr lang="fr-FR" dirty="0"/>
          </a:p>
          <a:p>
            <a:endParaRPr lang="fr-FR" dirty="0"/>
          </a:p>
        </p:txBody>
      </p:sp>
      <p:sp>
        <p:nvSpPr>
          <p:cNvPr id="8" name="Espace réservé du contenu 2"/>
          <p:cNvSpPr txBox="1">
            <a:spLocks/>
          </p:cNvSpPr>
          <p:nvPr/>
        </p:nvSpPr>
        <p:spPr>
          <a:xfrm>
            <a:off x="545119" y="2590799"/>
            <a:ext cx="11131061" cy="7254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fr-FR" sz="2800" dirty="0"/>
              <a:t>Création d’une BDD complète et robuste </a:t>
            </a:r>
          </a:p>
          <a:p>
            <a:pPr marL="0" indent="0">
              <a:buFont typeface="Wingdings 3" charset="2"/>
              <a:buNone/>
            </a:pPr>
            <a:endParaRPr lang="fr-FR" sz="2800" dirty="0"/>
          </a:p>
        </p:txBody>
      </p:sp>
      <p:sp>
        <p:nvSpPr>
          <p:cNvPr id="9" name="Espace réservé du contenu 2"/>
          <p:cNvSpPr txBox="1">
            <a:spLocks/>
          </p:cNvSpPr>
          <p:nvPr/>
        </p:nvSpPr>
        <p:spPr>
          <a:xfrm>
            <a:off x="545118" y="3554316"/>
            <a:ext cx="11131061" cy="7254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fr-FR" sz="2800" dirty="0"/>
              <a:t>Interface web d’administration pour Clients</a:t>
            </a:r>
          </a:p>
          <a:p>
            <a:pPr marL="0" indent="0">
              <a:buFont typeface="Wingdings 3" charset="2"/>
              <a:buNone/>
            </a:pPr>
            <a:endParaRPr lang="fr-FR" sz="2800" dirty="0"/>
          </a:p>
        </p:txBody>
      </p:sp>
      <p:sp>
        <p:nvSpPr>
          <p:cNvPr id="10" name="Espace réservé du contenu 2"/>
          <p:cNvSpPr txBox="1">
            <a:spLocks/>
          </p:cNvSpPr>
          <p:nvPr/>
        </p:nvSpPr>
        <p:spPr>
          <a:xfrm>
            <a:off x="545121" y="4517833"/>
            <a:ext cx="11131061" cy="7254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fr-FR" sz="2800" dirty="0"/>
              <a:t>Interface web d’administration pour Administrateurs</a:t>
            </a:r>
          </a:p>
          <a:p>
            <a:pPr marL="0" indent="0">
              <a:buFont typeface="Wingdings 3" charset="2"/>
              <a:buNone/>
            </a:pPr>
            <a:endParaRPr lang="fr-FR" sz="2800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018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448534" y="283111"/>
            <a:ext cx="9404723" cy="1400530"/>
          </a:xfrm>
        </p:spPr>
        <p:txBody>
          <a:bodyPr/>
          <a:lstStyle/>
          <a:p>
            <a:r>
              <a:rPr lang="fr-FR" sz="3200" dirty="0">
                <a:solidFill>
                  <a:srgbClr val="FF0000"/>
                </a:solidFill>
              </a:rPr>
              <a:t>Introduction – Objectifs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44933" y="1859488"/>
            <a:ext cx="11131061" cy="97163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fr-FR" sz="2800" dirty="0"/>
              <a:t>Sujet personnalisé</a:t>
            </a:r>
          </a:p>
        </p:txBody>
      </p:sp>
      <p:sp>
        <p:nvSpPr>
          <p:cNvPr id="4" name="Espace réservé du contenu 2"/>
          <p:cNvSpPr txBox="1">
            <a:spLocks/>
          </p:cNvSpPr>
          <p:nvPr/>
        </p:nvSpPr>
        <p:spPr>
          <a:xfrm>
            <a:off x="944932" y="2715710"/>
            <a:ext cx="11131061" cy="51443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fr-FR" sz="2800" dirty="0"/>
              <a:t>Gestion de projet</a:t>
            </a:r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944932" y="3568417"/>
            <a:ext cx="11131061" cy="564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fr-FR" sz="2800" dirty="0"/>
              <a:t>Compétences techniques</a:t>
            </a:r>
          </a:p>
          <a:p>
            <a:pPr>
              <a:buFont typeface="Wingdings" panose="05000000000000000000" pitchFamily="2" charset="2"/>
              <a:buChar char="Ø"/>
            </a:pPr>
            <a:endParaRPr lang="fr-FR" sz="2800" dirty="0"/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944932" y="4416285"/>
            <a:ext cx="11131061" cy="8645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fr-FR" sz="2800" dirty="0"/>
              <a:t>Communication</a:t>
            </a:r>
          </a:p>
          <a:p>
            <a:pPr>
              <a:buFont typeface="Wingdings" panose="05000000000000000000" pitchFamily="2" charset="2"/>
              <a:buChar char="Ø"/>
            </a:pPr>
            <a:endParaRPr lang="fr-FR" sz="2400" dirty="0"/>
          </a:p>
          <a:p>
            <a:pPr>
              <a:buFont typeface="Wingdings" panose="05000000000000000000" pitchFamily="2" charset="2"/>
              <a:buChar char="Ø"/>
            </a:pPr>
            <a:endParaRPr lang="fr-FR" sz="2400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027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98965" y="274326"/>
            <a:ext cx="9404723" cy="1400530"/>
          </a:xfrm>
        </p:spPr>
        <p:txBody>
          <a:bodyPr/>
          <a:lstStyle/>
          <a:p>
            <a:r>
              <a:rPr lang="fr-FR" sz="3200" dirty="0">
                <a:solidFill>
                  <a:srgbClr val="FF0000"/>
                </a:solidFill>
              </a:rPr>
              <a:t>Cahier des Charges – Fonctionnalités (1)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44933" y="1859488"/>
            <a:ext cx="11131061" cy="97163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fr-FR" sz="2800" dirty="0"/>
              <a:t>Comptes</a:t>
            </a:r>
          </a:p>
        </p:txBody>
      </p:sp>
      <p:sp>
        <p:nvSpPr>
          <p:cNvPr id="4" name="Espace réservé du contenu 2"/>
          <p:cNvSpPr txBox="1">
            <a:spLocks/>
          </p:cNvSpPr>
          <p:nvPr/>
        </p:nvSpPr>
        <p:spPr>
          <a:xfrm>
            <a:off x="2246311" y="2831123"/>
            <a:ext cx="11131061" cy="51443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fr-FR" sz="2800" dirty="0"/>
              <a:t>Création d’un compte </a:t>
            </a:r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2246311" y="3721610"/>
            <a:ext cx="11131061" cy="564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fr-FR" sz="2800" dirty="0"/>
              <a:t>Gestion d’un compte</a:t>
            </a:r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2246311" y="4661921"/>
            <a:ext cx="11131061" cy="8645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fr-FR" sz="2800" dirty="0"/>
              <a:t>Authentification</a:t>
            </a:r>
            <a:endParaRPr lang="fr-FR" sz="2400" dirty="0"/>
          </a:p>
          <a:p>
            <a:pPr>
              <a:buFont typeface="Wingdings" panose="05000000000000000000" pitchFamily="2" charset="2"/>
              <a:buChar char="Ø"/>
            </a:pPr>
            <a:endParaRPr lang="fr-FR" sz="2400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062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98965" y="274326"/>
            <a:ext cx="9404723" cy="1400530"/>
          </a:xfrm>
        </p:spPr>
        <p:txBody>
          <a:bodyPr/>
          <a:lstStyle/>
          <a:p>
            <a:r>
              <a:rPr lang="fr-FR" sz="3200" dirty="0">
                <a:solidFill>
                  <a:srgbClr val="FF0000"/>
                </a:solidFill>
              </a:rPr>
              <a:t>Cahier des Charges – Fonctionnalités (2)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44933" y="1859488"/>
            <a:ext cx="11131061" cy="97163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fr-FR" sz="2800" dirty="0"/>
              <a:t>Decks</a:t>
            </a:r>
          </a:p>
        </p:txBody>
      </p:sp>
      <p:sp>
        <p:nvSpPr>
          <p:cNvPr id="4" name="Espace réservé du contenu 2"/>
          <p:cNvSpPr txBox="1">
            <a:spLocks/>
          </p:cNvSpPr>
          <p:nvPr/>
        </p:nvSpPr>
        <p:spPr>
          <a:xfrm>
            <a:off x="2246311" y="2831123"/>
            <a:ext cx="11131061" cy="51443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fr-FR" sz="2800" dirty="0"/>
              <a:t>Initialisation des decks</a:t>
            </a:r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2246311" y="3721610"/>
            <a:ext cx="11131061" cy="564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fr-FR" sz="2800" dirty="0"/>
              <a:t>Gestion des decks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260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98965" y="274326"/>
            <a:ext cx="9404723" cy="1400530"/>
          </a:xfrm>
        </p:spPr>
        <p:txBody>
          <a:bodyPr/>
          <a:lstStyle/>
          <a:p>
            <a:r>
              <a:rPr lang="fr-FR" sz="3200" dirty="0">
                <a:solidFill>
                  <a:srgbClr val="FF0000"/>
                </a:solidFill>
              </a:rPr>
              <a:t>Cahier des Charges – Fonctionnalités (3)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44933" y="1859488"/>
            <a:ext cx="11131061" cy="97163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fr-FR" sz="2800" dirty="0"/>
              <a:t>Boutique</a:t>
            </a:r>
          </a:p>
        </p:txBody>
      </p:sp>
      <p:sp>
        <p:nvSpPr>
          <p:cNvPr id="4" name="Espace réservé du contenu 2"/>
          <p:cNvSpPr txBox="1">
            <a:spLocks/>
          </p:cNvSpPr>
          <p:nvPr/>
        </p:nvSpPr>
        <p:spPr>
          <a:xfrm>
            <a:off x="2246311" y="2831123"/>
            <a:ext cx="11131061" cy="51443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fr-FR" sz="2800" dirty="0"/>
              <a:t>Affichage</a:t>
            </a:r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2246311" y="3721610"/>
            <a:ext cx="11131061" cy="564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fr-FR" sz="2800" dirty="0"/>
              <a:t>Achat</a:t>
            </a:r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2246311" y="4661921"/>
            <a:ext cx="11131061" cy="8645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fr-FR" sz="2800" dirty="0"/>
              <a:t>Administration</a:t>
            </a:r>
            <a:endParaRPr lang="fr-FR" sz="2400" dirty="0"/>
          </a:p>
          <a:p>
            <a:pPr>
              <a:buFont typeface="Wingdings" panose="05000000000000000000" pitchFamily="2" charset="2"/>
              <a:buChar char="Ø"/>
            </a:pPr>
            <a:endParaRPr lang="fr-FR" sz="2400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308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98965" y="274326"/>
            <a:ext cx="9404723" cy="1400530"/>
          </a:xfrm>
        </p:spPr>
        <p:txBody>
          <a:bodyPr/>
          <a:lstStyle/>
          <a:p>
            <a:r>
              <a:rPr lang="fr-FR" sz="3200" dirty="0">
                <a:solidFill>
                  <a:srgbClr val="FF0000"/>
                </a:solidFill>
              </a:rPr>
              <a:t>Cahier des Charges – Tests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44932" y="2018752"/>
            <a:ext cx="11131061" cy="97163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fr-FR" sz="2800" dirty="0"/>
              <a:t>Vérifications basiques</a:t>
            </a:r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944932" y="3334283"/>
            <a:ext cx="11131061" cy="8645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fr-FR" sz="2800" dirty="0"/>
              <a:t>Tests Unitaires (</a:t>
            </a:r>
            <a:r>
              <a:rPr lang="fr-FR" sz="2800" dirty="0" err="1"/>
              <a:t>JUnit</a:t>
            </a:r>
            <a:r>
              <a:rPr lang="fr-FR" sz="2800" dirty="0"/>
              <a:t>)</a:t>
            </a:r>
            <a:endParaRPr lang="fr-FR" sz="2400" dirty="0"/>
          </a:p>
          <a:p>
            <a:pPr>
              <a:buFont typeface="Wingdings" panose="05000000000000000000" pitchFamily="2" charset="2"/>
              <a:buChar char="Ø"/>
            </a:pPr>
            <a:endParaRPr lang="fr-FR" sz="2400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702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98965" y="274326"/>
            <a:ext cx="9404723" cy="1400530"/>
          </a:xfrm>
        </p:spPr>
        <p:txBody>
          <a:bodyPr/>
          <a:lstStyle/>
          <a:p>
            <a:r>
              <a:rPr lang="fr-FR" sz="3200" dirty="0">
                <a:solidFill>
                  <a:srgbClr val="FF0000"/>
                </a:solidFill>
              </a:rPr>
              <a:t>Méthodologie – Technologies utilisées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31693" y="1788907"/>
            <a:ext cx="8081837" cy="97163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fr-FR" sz="2800" dirty="0"/>
              <a:t>JAVA EE</a:t>
            </a:r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531692" y="2779046"/>
            <a:ext cx="8081838" cy="8645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fr-FR" sz="2800" dirty="0" err="1"/>
              <a:t>Tomcat</a:t>
            </a:r>
            <a:endParaRPr lang="fr-FR" sz="2400" dirty="0"/>
          </a:p>
          <a:p>
            <a:pPr>
              <a:buFont typeface="Wingdings" panose="05000000000000000000" pitchFamily="2" charset="2"/>
              <a:buChar char="Ø"/>
            </a:pPr>
            <a:endParaRPr lang="fr-FR" sz="2400" dirty="0"/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531692" y="3772940"/>
            <a:ext cx="8081838" cy="8645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fr-FR" sz="2800" dirty="0"/>
              <a:t>AJAX</a:t>
            </a:r>
            <a:endParaRPr lang="fr-FR" sz="2400" dirty="0"/>
          </a:p>
          <a:p>
            <a:pPr>
              <a:buFont typeface="Wingdings" panose="05000000000000000000" pitchFamily="2" charset="2"/>
              <a:buChar char="Ø"/>
            </a:pPr>
            <a:endParaRPr lang="fr-FR" sz="2400" dirty="0"/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531692" y="4766834"/>
            <a:ext cx="8081839" cy="8645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fr-FR" sz="2800" dirty="0" err="1"/>
              <a:t>MaterializeCSS</a:t>
            </a:r>
            <a:endParaRPr lang="fr-FR" sz="2400" dirty="0"/>
          </a:p>
          <a:p>
            <a:pPr>
              <a:buFont typeface="Wingdings" panose="05000000000000000000" pitchFamily="2" charset="2"/>
              <a:buChar char="Ø"/>
            </a:pPr>
            <a:endParaRPr lang="fr-FR" sz="2400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1005" y="1709532"/>
            <a:ext cx="6556241" cy="3868182"/>
          </a:xfrm>
          <a:prstGeom prst="rect">
            <a:avLst/>
          </a:prstGeom>
        </p:spPr>
      </p:pic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754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/>
      <p:bldP spid="7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340</TotalTime>
  <Words>1007</Words>
  <Application>Microsoft Office PowerPoint</Application>
  <PresentationFormat>Grand écran</PresentationFormat>
  <Paragraphs>323</Paragraphs>
  <Slides>19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Century Gothic</vt:lpstr>
      <vt:lpstr>Wingdings</vt:lpstr>
      <vt:lpstr>Wingdings 3</vt:lpstr>
      <vt:lpstr>Ion</vt:lpstr>
      <vt:lpstr>Projet Informatique Appliqué</vt:lpstr>
      <vt:lpstr>Plan de la présentation </vt:lpstr>
      <vt:lpstr>Introduction – Rappel du Sujet</vt:lpstr>
      <vt:lpstr>Introduction – Objectifs</vt:lpstr>
      <vt:lpstr>Cahier des Charges – Fonctionnalités (1)</vt:lpstr>
      <vt:lpstr>Cahier des Charges – Fonctionnalités (2)</vt:lpstr>
      <vt:lpstr>Cahier des Charges – Fonctionnalités (3)</vt:lpstr>
      <vt:lpstr>Cahier des Charges – Tests</vt:lpstr>
      <vt:lpstr>Méthodologie – Technologies utilisées</vt:lpstr>
      <vt:lpstr>Méthodologie – Architecture &amp; Fonctionnement</vt:lpstr>
      <vt:lpstr>Méthodologie – Scrum &amp; XP</vt:lpstr>
      <vt:lpstr>Méthodologie – Scrum &amp; XP</vt:lpstr>
      <vt:lpstr>Méthodologie – Scrum &amp; XP</vt:lpstr>
      <vt:lpstr>Méthodologie – Scrum &amp; XP</vt:lpstr>
      <vt:lpstr>Méthodologie – Scrum &amp; XP</vt:lpstr>
      <vt:lpstr>Conclusion – Aléas du projet</vt:lpstr>
      <vt:lpstr>Conclusion – Retour sur les Objectifs</vt:lpstr>
      <vt:lpstr>Conclusion – Perspectives d’évolution</vt:lpstr>
      <vt:lpstr>Bibliographie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PIA</dc:title>
  <dc:creator>pierre vincent</dc:creator>
  <cp:lastModifiedBy>work</cp:lastModifiedBy>
  <cp:revision>18</cp:revision>
  <dcterms:created xsi:type="dcterms:W3CDTF">2017-04-22T11:42:58Z</dcterms:created>
  <dcterms:modified xsi:type="dcterms:W3CDTF">2017-04-24T15:20:20Z</dcterms:modified>
</cp:coreProperties>
</file>