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DC6E-4EB8-4974-B40F-E494E476C91F}" type="datetimeFigureOut">
              <a:rPr lang="fr-FR" smtClean="0"/>
              <a:t>22/04/2017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01E4-7B34-419C-A980-8F44C7C6D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8034-C16F-45AE-A9ED-D94DAAA853D3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7C4C-9EBA-41FA-97AC-949D3699028C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8B5-0BD3-4110-BB71-BC5AE5851840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44-846D-4A4E-BF37-C900320338E3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DC8-4D5B-4273-BB9A-C5218FF266FA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A3A-3D60-4EA6-BD16-A9FEEF964A1B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2EC-AC8E-4DAD-8064-BEDC29A4D4A2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0455-816E-4BDC-86C5-A5BA40D834B5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4BD4-B8F8-46D5-BED8-FC7045DC4C75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22B-33F2-4BD7-BFFA-2685883C0F8D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A474-B3C7-4CFE-A4DE-69844D44AA14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5E1-F10C-45E6-A9FD-A9D520001FE4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BA6A-792A-43D7-B2E7-04DA9870A7B9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AFCB-DA4E-4C5B-A5C9-04B2C8D2E360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A4F0-8271-44C7-99C9-F91762944399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5437-E242-4769-A68C-F6D2575C8989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58FD-AA9F-4D1B-9FC1-8FE3CA1EF4C1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7B7F48-5858-4462-8EC3-764D36C44155}" type="datetime1">
              <a:rPr lang="en-US" smtClean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3146" y="1784838"/>
            <a:ext cx="8863990" cy="1251666"/>
          </a:xfrm>
        </p:spPr>
        <p:txBody>
          <a:bodyPr/>
          <a:lstStyle/>
          <a:p>
            <a:r>
              <a:rPr lang="fr-FR" dirty="0"/>
              <a:t>Projet PIA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DROP DA BOMB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6815" y="2373922"/>
            <a:ext cx="86604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Découpage en sprints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Gestion des priorités / dépendances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2 semaines par sprint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6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1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01069" y="2250829"/>
          <a:ext cx="10893762" cy="3444354"/>
        </p:xfrm>
        <a:graphic>
          <a:graphicData uri="http://schemas.openxmlformats.org/drawingml/2006/table">
            <a:tbl>
              <a:tblPr/>
              <a:tblGrid>
                <a:gridCol w="525634">
                  <a:extLst>
                    <a:ext uri="{9D8B030D-6E8A-4147-A177-3AD203B41FA5}">
                      <a16:colId xmlns:a16="http://schemas.microsoft.com/office/drawing/2014/main" val="2969013034"/>
                    </a:ext>
                  </a:extLst>
                </a:gridCol>
                <a:gridCol w="2207663">
                  <a:extLst>
                    <a:ext uri="{9D8B030D-6E8A-4147-A177-3AD203B41FA5}">
                      <a16:colId xmlns:a16="http://schemas.microsoft.com/office/drawing/2014/main" val="4052324330"/>
                    </a:ext>
                  </a:extLst>
                </a:gridCol>
                <a:gridCol w="3791134">
                  <a:extLst>
                    <a:ext uri="{9D8B030D-6E8A-4147-A177-3AD203B41FA5}">
                      <a16:colId xmlns:a16="http://schemas.microsoft.com/office/drawing/2014/main" val="1295008904"/>
                    </a:ext>
                  </a:extLst>
                </a:gridCol>
                <a:gridCol w="1386359">
                  <a:extLst>
                    <a:ext uri="{9D8B030D-6E8A-4147-A177-3AD203B41FA5}">
                      <a16:colId xmlns:a16="http://schemas.microsoft.com/office/drawing/2014/main" val="3992311670"/>
                    </a:ext>
                  </a:extLst>
                </a:gridCol>
                <a:gridCol w="1281232">
                  <a:extLst>
                    <a:ext uri="{9D8B030D-6E8A-4147-A177-3AD203B41FA5}">
                      <a16:colId xmlns:a16="http://schemas.microsoft.com/office/drawing/2014/main" val="2123510367"/>
                    </a:ext>
                  </a:extLst>
                </a:gridCol>
                <a:gridCol w="1701740">
                  <a:extLst>
                    <a:ext uri="{9D8B030D-6E8A-4147-A177-3AD203B41FA5}">
                      <a16:colId xmlns:a16="http://schemas.microsoft.com/office/drawing/2014/main" val="1459404125"/>
                    </a:ext>
                  </a:extLst>
                </a:gridCol>
              </a:tblGrid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(Compte Joueur)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compte joueur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486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Scripts de test BDD (Packs)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packs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8379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(Offres)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offres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25326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(Cartes)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cartes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61179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(update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mise à jour de la BDD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04587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(query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type SELECT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1440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2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19707"/>
              </p:ext>
            </p:extLst>
          </p:nvPr>
        </p:nvGraphicFramePr>
        <p:xfrm>
          <a:off x="690074" y="1674856"/>
          <a:ext cx="10388233" cy="4587192"/>
        </p:xfrm>
        <a:graphic>
          <a:graphicData uri="http://schemas.openxmlformats.org/drawingml/2006/table">
            <a:tbl>
              <a:tblPr/>
              <a:tblGrid>
                <a:gridCol w="501242">
                  <a:extLst>
                    <a:ext uri="{9D8B030D-6E8A-4147-A177-3AD203B41FA5}">
                      <a16:colId xmlns:a16="http://schemas.microsoft.com/office/drawing/2014/main" val="1276107091"/>
                    </a:ext>
                  </a:extLst>
                </a:gridCol>
                <a:gridCol w="2105215">
                  <a:extLst>
                    <a:ext uri="{9D8B030D-6E8A-4147-A177-3AD203B41FA5}">
                      <a16:colId xmlns:a16="http://schemas.microsoft.com/office/drawing/2014/main" val="1362492639"/>
                    </a:ext>
                  </a:extLst>
                </a:gridCol>
                <a:gridCol w="3615205">
                  <a:extLst>
                    <a:ext uri="{9D8B030D-6E8A-4147-A177-3AD203B41FA5}">
                      <a16:colId xmlns:a16="http://schemas.microsoft.com/office/drawing/2014/main" val="93031494"/>
                    </a:ext>
                  </a:extLst>
                </a:gridCol>
                <a:gridCol w="1322025">
                  <a:extLst>
                    <a:ext uri="{9D8B030D-6E8A-4147-A177-3AD203B41FA5}">
                      <a16:colId xmlns:a16="http://schemas.microsoft.com/office/drawing/2014/main" val="3459883754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3272009420"/>
                    </a:ext>
                  </a:extLst>
                </a:gridCol>
                <a:gridCol w="1622770">
                  <a:extLst>
                    <a:ext uri="{9D8B030D-6E8A-4147-A177-3AD203B41FA5}">
                      <a16:colId xmlns:a16="http://schemas.microsoft.com/office/drawing/2014/main" val="2407860812"/>
                    </a:ext>
                  </a:extLst>
                </a:gridCol>
              </a:tblGrid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(Authentification)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d’authentification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0500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(création de compte)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31131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(Swap cards)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mise à jour du deck d’un joueur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87763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(Inventory view)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d’une vue de l’inventaire (pour etre envoyé au client)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4241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Objet de Vue 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d'objets representant les objets de la BDD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42947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Authentification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d'authentification utilisateur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89390"/>
                  </a:ext>
                </a:extLst>
              </a:tr>
              <a:tr h="305216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47146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l'inventaire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61560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la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548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31404"/>
              </p:ext>
            </p:extLst>
          </p:nvPr>
        </p:nvGraphicFramePr>
        <p:xfrm>
          <a:off x="433748" y="1397977"/>
          <a:ext cx="9632494" cy="4964380"/>
        </p:xfrm>
        <a:graphic>
          <a:graphicData uri="http://schemas.openxmlformats.org/drawingml/2006/table">
            <a:tbl>
              <a:tblPr/>
              <a:tblGrid>
                <a:gridCol w="464776">
                  <a:extLst>
                    <a:ext uri="{9D8B030D-6E8A-4147-A177-3AD203B41FA5}">
                      <a16:colId xmlns:a16="http://schemas.microsoft.com/office/drawing/2014/main" val="3989873062"/>
                    </a:ext>
                  </a:extLst>
                </a:gridCol>
                <a:gridCol w="1952062">
                  <a:extLst>
                    <a:ext uri="{9D8B030D-6E8A-4147-A177-3AD203B41FA5}">
                      <a16:colId xmlns:a16="http://schemas.microsoft.com/office/drawing/2014/main" val="2417417466"/>
                    </a:ext>
                  </a:extLst>
                </a:gridCol>
                <a:gridCol w="3352201">
                  <a:extLst>
                    <a:ext uri="{9D8B030D-6E8A-4147-A177-3AD203B41FA5}">
                      <a16:colId xmlns:a16="http://schemas.microsoft.com/office/drawing/2014/main" val="2231354007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1430153123"/>
                    </a:ext>
                  </a:extLst>
                </a:gridCol>
                <a:gridCol w="1132893">
                  <a:extLst>
                    <a:ext uri="{9D8B030D-6E8A-4147-A177-3AD203B41FA5}">
                      <a16:colId xmlns:a16="http://schemas.microsoft.com/office/drawing/2014/main" val="3520254775"/>
                    </a:ext>
                  </a:extLst>
                </a:gridCol>
                <a:gridCol w="1504714">
                  <a:extLst>
                    <a:ext uri="{9D8B030D-6E8A-4147-A177-3AD203B41FA5}">
                      <a16:colId xmlns:a16="http://schemas.microsoft.com/office/drawing/2014/main" val="1989765659"/>
                    </a:ext>
                  </a:extLst>
                </a:gridCol>
              </a:tblGrid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creation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création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31623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l'affichage de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0054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gestion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01659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de decks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pour la gestion de compte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28378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pack)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pack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701775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d’une icône)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d’une icône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77617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boost)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boost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907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map)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map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114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carte)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carte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4598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de monnaie)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de monnaie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76956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4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57230"/>
              </p:ext>
            </p:extLst>
          </p:nvPr>
        </p:nvGraphicFramePr>
        <p:xfrm>
          <a:off x="523020" y="1776046"/>
          <a:ext cx="10831386" cy="4528592"/>
        </p:xfrm>
        <a:graphic>
          <a:graphicData uri="http://schemas.openxmlformats.org/drawingml/2006/table">
            <a:tbl>
              <a:tblPr/>
              <a:tblGrid>
                <a:gridCol w="522624">
                  <a:extLst>
                    <a:ext uri="{9D8B030D-6E8A-4147-A177-3AD203B41FA5}">
                      <a16:colId xmlns:a16="http://schemas.microsoft.com/office/drawing/2014/main" val="2324629673"/>
                    </a:ext>
                  </a:extLst>
                </a:gridCol>
                <a:gridCol w="2195022">
                  <a:extLst>
                    <a:ext uri="{9D8B030D-6E8A-4147-A177-3AD203B41FA5}">
                      <a16:colId xmlns:a16="http://schemas.microsoft.com/office/drawing/2014/main" val="1098329285"/>
                    </a:ext>
                  </a:extLst>
                </a:gridCol>
                <a:gridCol w="3769427">
                  <a:extLst>
                    <a:ext uri="{9D8B030D-6E8A-4147-A177-3AD203B41FA5}">
                      <a16:colId xmlns:a16="http://schemas.microsoft.com/office/drawing/2014/main" val="692820046"/>
                    </a:ext>
                  </a:extLst>
                </a:gridCol>
                <a:gridCol w="1378421">
                  <a:extLst>
                    <a:ext uri="{9D8B030D-6E8A-4147-A177-3AD203B41FA5}">
                      <a16:colId xmlns:a16="http://schemas.microsoft.com/office/drawing/2014/main" val="3623875589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3255778025"/>
                    </a:ext>
                  </a:extLst>
                </a:gridCol>
                <a:gridCol w="1691996">
                  <a:extLst>
                    <a:ext uri="{9D8B030D-6E8A-4147-A177-3AD203B41FA5}">
                      <a16:colId xmlns:a16="http://schemas.microsoft.com/office/drawing/2014/main" val="2202328389"/>
                    </a:ext>
                  </a:extLst>
                </a:gridCol>
              </a:tblGrid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d’une page jsp pour l’administration du jeu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3743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 dirty="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64463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</a:t>
                      </a: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creation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40172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boutique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845045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8167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77520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decks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03316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de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d'une page jsp pour la présentation de l'appli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899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Aléas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GitHub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1" y="3079488"/>
            <a:ext cx="384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800" dirty="0"/>
              <a:t>Responsive</a:t>
            </a:r>
            <a:r>
              <a:rPr lang="fr-FR" sz="2400" dirty="0"/>
              <a:t> </a:t>
            </a:r>
            <a:r>
              <a:rPr lang="fr-FR" sz="2800" dirty="0"/>
              <a:t>Design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103311" y="390382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IntelliJ</a:t>
            </a:r>
            <a:endParaRPr lang="fr-FR" sz="2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Retour sur les Objectifs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Toutes les fonctionnalités réalisées 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Compétences en </a:t>
            </a:r>
            <a:r>
              <a:rPr lang="fr-FR" sz="2800" dirty="0" err="1"/>
              <a:t>dev</a:t>
            </a:r>
            <a:r>
              <a:rPr lang="fr-FR" sz="2800" dirty="0"/>
              <a:t>. &amp; gestion de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3903827"/>
            <a:ext cx="83220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Avancement sur le projet global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Perspectives d’évolution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Nouvelles fonctionnalités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Développement du jeu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4070881"/>
            <a:ext cx="8322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Création et ajout de contenus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19" y="1683641"/>
            <a:ext cx="1113106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de l’univers du jeu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65992" y="3516923"/>
            <a:ext cx="454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45119" y="2590799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d’une BDD complète et robuste 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5118" y="3554316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Clients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45121" y="4517833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Administrateurs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Sujet personnalisé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44932" y="2715710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 projet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44932" y="3568417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Compétences 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4416285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Comptes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 compte 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d’un compte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Authentification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Decks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Initialisation des decks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des decks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Boutique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Affichage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Achat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Administration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2" y="2018752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Vérifications basiques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3334283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Tests Unitaires (</a:t>
            </a:r>
            <a:r>
              <a:rPr lang="fr-FR" sz="2800" dirty="0" err="1"/>
              <a:t>JUnit</a:t>
            </a:r>
            <a:r>
              <a:rPr lang="fr-FR" sz="2800" dirty="0"/>
              <a:t>)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93" y="1788907"/>
            <a:ext cx="8081837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JAVA EE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1692" y="2779046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Tomcat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31692" y="3772940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AJAX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1692" y="4766834"/>
            <a:ext cx="8081839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MaterializeCSS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05" y="1709532"/>
            <a:ext cx="6556241" cy="386818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034" y="244511"/>
            <a:ext cx="9404723" cy="1400530"/>
          </a:xfrm>
        </p:spPr>
        <p:txBody>
          <a:bodyPr/>
          <a:lstStyle/>
          <a:p>
            <a:r>
              <a:rPr lang="fr-FR" sz="3600" dirty="0">
                <a:solidFill>
                  <a:srgbClr val="FF0000"/>
                </a:solidFill>
              </a:rPr>
              <a:t>Méthodologie – </a:t>
            </a:r>
            <a:r>
              <a:rPr lang="fr-FR" sz="2800" dirty="0">
                <a:solidFill>
                  <a:srgbClr val="FF0000"/>
                </a:solidFill>
              </a:rPr>
              <a:t>Architecture &amp; Fonctionnement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74" y="1382927"/>
            <a:ext cx="7211242" cy="5022885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0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765</Words>
  <Application>Microsoft Office PowerPoint</Application>
  <PresentationFormat>Grand écran</PresentationFormat>
  <Paragraphs>279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Projet PIA</vt:lpstr>
      <vt:lpstr>Introduction – Rappel du Sujet</vt:lpstr>
      <vt:lpstr>Introduction – Objectifs</vt:lpstr>
      <vt:lpstr>Cahier des Charges – Fonctionnalités</vt:lpstr>
      <vt:lpstr>Cahier des Charges – Fonctionnalités</vt:lpstr>
      <vt:lpstr>Cahier des Charges – Fonctionnalités</vt:lpstr>
      <vt:lpstr>Cahier des Charges – Tests</vt:lpstr>
      <vt:lpstr>Méthodologie – Technologies utilisées</vt:lpstr>
      <vt:lpstr>Méthodologie – Architecture &amp; Fonctionnement</vt:lpstr>
      <vt:lpstr>Méthodologie – Scrum &amp; XP</vt:lpstr>
      <vt:lpstr>Méthodologie – Scrum &amp; XP</vt:lpstr>
      <vt:lpstr>Méthodologie – Scrum &amp; XP</vt:lpstr>
      <vt:lpstr>Méthodologie – Scrum &amp; XP</vt:lpstr>
      <vt:lpstr>Méthodologie – Scrum &amp; XP</vt:lpstr>
      <vt:lpstr>Conclusion – Aléas du projet</vt:lpstr>
      <vt:lpstr>Conclusion – Retour sur les Objectifs</vt:lpstr>
      <vt:lpstr>Conclusion – Perspectives d’évolution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PIA</dc:title>
  <dc:creator>pierre vincent</dc:creator>
  <cp:lastModifiedBy>pierre vincent</cp:lastModifiedBy>
  <cp:revision>12</cp:revision>
  <dcterms:created xsi:type="dcterms:W3CDTF">2017-04-22T11:42:58Z</dcterms:created>
  <dcterms:modified xsi:type="dcterms:W3CDTF">2017-04-22T14:15:35Z</dcterms:modified>
</cp:coreProperties>
</file>