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56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19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0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3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3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9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9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80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18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99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4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36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9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656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33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14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2748-FE35-411A-940B-58552D6FAD6A}" type="datetimeFigureOut">
              <a:rPr lang="it-IT" smtClean="0"/>
              <a:t>12/01/2021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A173-A8F0-483B-BC4C-8133FF6BE2F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7330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D54DE-A8F8-4A79-B1B5-134DEFF32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787" y="1744824"/>
            <a:ext cx="7892119" cy="2836187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>
                <a:solidFill>
                  <a:schemeClr val="tx2"/>
                </a:solidFill>
              </a:rPr>
              <a:t>WEB APPLICATION JAVA</a:t>
            </a:r>
            <a:br>
              <a:rPr lang="it-IT" sz="4800" dirty="0">
                <a:solidFill>
                  <a:schemeClr val="tx2"/>
                </a:solidFill>
              </a:rPr>
            </a:br>
            <a:r>
              <a:rPr lang="it-IT" sz="4800" dirty="0">
                <a:solidFill>
                  <a:schemeClr val="tx2"/>
                </a:solidFill>
              </a:rPr>
              <a:t> </a:t>
            </a:r>
            <a:br>
              <a:rPr lang="it-IT" sz="5200" dirty="0">
                <a:solidFill>
                  <a:schemeClr val="tx2"/>
                </a:solidFill>
              </a:rPr>
            </a:br>
            <a:r>
              <a:rPr lang="it-IT" sz="6600" b="1" dirty="0">
                <a:solidFill>
                  <a:schemeClr val="tx2"/>
                </a:solidFill>
              </a:rPr>
              <a:t>VOLANTINO DIGITALE</a:t>
            </a:r>
            <a:endParaRPr lang="it-IT" sz="5200" b="1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BE484E-7B58-48EA-B70D-E096178AE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820" y="6179905"/>
            <a:ext cx="5760846" cy="682079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solidFill>
                  <a:schemeClr val="tx2"/>
                </a:solidFill>
              </a:rPr>
              <a:t>A cura di :</a:t>
            </a:r>
          </a:p>
          <a:p>
            <a:r>
              <a:rPr lang="it-IT" dirty="0">
                <a:solidFill>
                  <a:schemeClr val="tx2"/>
                </a:solidFill>
              </a:rPr>
              <a:t>Alfredo Esposito, Mattia Punzo e Vincenzo Stingo</a:t>
            </a:r>
          </a:p>
        </p:txBody>
      </p:sp>
      <p:sp>
        <p:nvSpPr>
          <p:cNvPr id="20" name="Pulsante di azione: Avanti o successivo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3F1E4AF-0F2D-4340-9697-08A6761F390C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79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AF05A9-D013-4433-A8E0-6462300F8DA7}"/>
              </a:ext>
            </a:extLst>
          </p:cNvPr>
          <p:cNvSpPr txBox="1"/>
          <p:nvPr/>
        </p:nvSpPr>
        <p:spPr>
          <a:xfrm>
            <a:off x="466987" y="2506211"/>
            <a:ext cx="11258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74289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0B250-39EB-4C35-860C-1100002F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6099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Presentazione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4A08E6-4883-4C21-94FC-DA691893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Lo scopo del progetto è quello di presentare all’utente che ne fa uso, un volantino digitale, consultabile online da chiunque con all’interno articoli divisi per categoria. Nel nostro caso abbiamo scelto di suddividere i prodotti in tre categorie: abbigliamento, libri ed elettronica.</a:t>
            </a:r>
          </a:p>
        </p:txBody>
      </p:sp>
      <p:sp>
        <p:nvSpPr>
          <p:cNvPr id="6" name="Pulsante di azione: Avanti o successivo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B58837-893F-4595-975B-7FAE61FDA7E2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92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6CAF3-4466-4A90-B9A2-E51703D1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2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Tecnologie utilizzate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67C481-F269-4334-94F3-A624E3B9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9572"/>
            <a:ext cx="9905999" cy="4871895"/>
          </a:xfrm>
        </p:spPr>
        <p:txBody>
          <a:bodyPr>
            <a:normAutofit fontScale="70000" lnSpcReduction="20000"/>
          </a:bodyPr>
          <a:lstStyle/>
          <a:p>
            <a:r>
              <a:rPr lang="it-IT" sz="3600" dirty="0"/>
              <a:t>Java EE</a:t>
            </a:r>
          </a:p>
          <a:p>
            <a:r>
              <a:rPr lang="it-IT" sz="3600" dirty="0"/>
              <a:t>Apache Tomcat (Server)</a:t>
            </a:r>
          </a:p>
          <a:p>
            <a:r>
              <a:rPr lang="it-IT" sz="3600" dirty="0"/>
              <a:t>Spring boot</a:t>
            </a:r>
          </a:p>
          <a:p>
            <a:r>
              <a:rPr lang="it-IT" sz="3600"/>
              <a:t>MySql </a:t>
            </a:r>
            <a:r>
              <a:rPr lang="it-IT" sz="3600" dirty="0"/>
              <a:t>(DBMS)</a:t>
            </a:r>
          </a:p>
          <a:p>
            <a:r>
              <a:rPr lang="it-IT" sz="3600" dirty="0"/>
              <a:t>Spring Data JPA</a:t>
            </a:r>
          </a:p>
          <a:p>
            <a:r>
              <a:rPr lang="it-IT" sz="3600" dirty="0"/>
              <a:t>Thymeleaf</a:t>
            </a:r>
          </a:p>
          <a:p>
            <a:r>
              <a:rPr lang="it-IT" sz="3600" dirty="0"/>
              <a:t>HTML</a:t>
            </a:r>
          </a:p>
          <a:p>
            <a:r>
              <a:rPr lang="it-IT" sz="3600" dirty="0"/>
              <a:t>CSS</a:t>
            </a:r>
          </a:p>
          <a:p>
            <a:r>
              <a:rPr lang="it-IT" sz="3600" dirty="0"/>
              <a:t>Maven</a:t>
            </a:r>
          </a:p>
          <a:p>
            <a:endParaRPr lang="it-IT" dirty="0"/>
          </a:p>
        </p:txBody>
      </p:sp>
      <p:sp>
        <p:nvSpPr>
          <p:cNvPr id="5" name="Pulsante di azione: Avanti o successivo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31EB48-A2E3-4CF3-A532-7C6A03DF5A49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58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74751D6-7CE5-481C-9941-190293B8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17" y="111722"/>
            <a:ext cx="2263189" cy="6634555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9BFDF8E8-A5A5-450E-8457-E7BCBCDE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477963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Struttura 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4D7D51-6E67-478B-92DC-66DD471AD2BA}"/>
              </a:ext>
            </a:extLst>
          </p:cNvPr>
          <p:cNvSpPr txBox="1"/>
          <p:nvPr/>
        </p:nvSpPr>
        <p:spPr>
          <a:xfrm>
            <a:off x="3640822" y="1477963"/>
            <a:ext cx="7944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screenshot allegato presenta la struttura del progetto. Essa è composta da tre classi mappate come entità, raggruppate nel package «entity», che rappresentano le categorie di articoli presenti nel volantino.</a:t>
            </a:r>
          </a:p>
          <a:p>
            <a:endParaRPr lang="it-IT" dirty="0"/>
          </a:p>
          <a:p>
            <a:r>
              <a:rPr lang="it-IT" dirty="0"/>
              <a:t>Il package «repository» contiene le interfacce che estendono JPA Repository, finalizzate a definire i metodi (CRUD base ed eventuali metodi aggiuntivi) da sovrascrivere nelle classi presenti nel package «service».</a:t>
            </a:r>
          </a:p>
          <a:p>
            <a:endParaRPr lang="it-IT" dirty="0"/>
          </a:p>
          <a:p>
            <a:r>
              <a:rPr lang="it-IT" dirty="0"/>
              <a:t>Il «controller» definisce i metodi che richiamano le pagine html. Esso è responsabile dell’elaborazione delle richieste in arrivo, sfruttando il protocollo http.</a:t>
            </a:r>
          </a:p>
          <a:p>
            <a:endParaRPr lang="it-IT" dirty="0"/>
          </a:p>
          <a:p>
            <a:r>
              <a:rPr lang="it-IT" dirty="0"/>
              <a:t>L’application properties è un file, posto a livello della cartella src/main/resources, in cui viene stabilita la connessione col dbms (dBeaver nel nostro caso).</a:t>
            </a:r>
          </a:p>
          <a:p>
            <a:endParaRPr lang="it-IT" dirty="0"/>
          </a:p>
          <a:p>
            <a:r>
              <a:rPr lang="it-IT" dirty="0"/>
              <a:t>Il «pom» (Project Object Model) è un file .xml , usato da Maven, in cui sono definite tutte le dipendenze usate per la realizzazione della web app.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028C054-332C-409C-A5B1-403E351C04BE}"/>
              </a:ext>
            </a:extLst>
          </p:cNvPr>
          <p:cNvCxnSpPr>
            <a:cxnSpLocks/>
          </p:cNvCxnSpPr>
          <p:nvPr/>
        </p:nvCxnSpPr>
        <p:spPr>
          <a:xfrm flipV="1">
            <a:off x="2709644" y="4756558"/>
            <a:ext cx="981512" cy="414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ulsante di azione: Avanti o successivo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ADA520-22DB-49BA-A51A-92FC0AF6A710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40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48F9610-3D27-420D-9032-EB0726B72419}"/>
              </a:ext>
            </a:extLst>
          </p:cNvPr>
          <p:cNvSpPr txBox="1">
            <a:spLocks/>
          </p:cNvSpPr>
          <p:nvPr/>
        </p:nvSpPr>
        <p:spPr>
          <a:xfrm>
            <a:off x="105752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Un po’ di codice</a:t>
            </a:r>
            <a:endParaRPr lang="it-IT" sz="4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B63243-DE68-494C-B2B7-3AD096B57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8" y="1587627"/>
            <a:ext cx="3427411" cy="216616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D773DA3-BDD8-43D4-94A1-125A333F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8" y="4738332"/>
            <a:ext cx="6225075" cy="14191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63DB55-B9D0-4C56-B82E-736BF228B6FD}"/>
              </a:ext>
            </a:extLst>
          </p:cNvPr>
          <p:cNvSpPr txBox="1"/>
          <p:nvPr/>
        </p:nvSpPr>
        <p:spPr>
          <a:xfrm>
            <a:off x="4941116" y="1908121"/>
            <a:ext cx="364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entity class in cui vengono definiti gli attributi della classe java come colonne della rispettiva tabella sul database.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B68971-5308-4058-A36C-23854534DF37}"/>
              </a:ext>
            </a:extLst>
          </p:cNvPr>
          <p:cNvSpPr txBox="1"/>
          <p:nvPr/>
        </p:nvSpPr>
        <p:spPr>
          <a:xfrm>
            <a:off x="7516536" y="5788188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Interfaccia Repository</a:t>
            </a:r>
          </a:p>
        </p:txBody>
      </p:sp>
      <p:sp>
        <p:nvSpPr>
          <p:cNvPr id="13" name="Pulsante di azione: Avanti o successivo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EF35111-2D31-4E19-A137-2DC7768B9968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9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48F9610-3D27-420D-9032-EB0726B72419}"/>
              </a:ext>
            </a:extLst>
          </p:cNvPr>
          <p:cNvSpPr txBox="1">
            <a:spLocks/>
          </p:cNvSpPr>
          <p:nvPr/>
        </p:nvSpPr>
        <p:spPr>
          <a:xfrm>
            <a:off x="105752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Un po’ di codice</a:t>
            </a:r>
            <a:endParaRPr lang="it-IT" sz="4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63DB55-B9D0-4C56-B82E-736BF228B6FD}"/>
              </a:ext>
            </a:extLst>
          </p:cNvPr>
          <p:cNvSpPr txBox="1"/>
          <p:nvPr/>
        </p:nvSpPr>
        <p:spPr>
          <a:xfrm>
            <a:off x="1772877" y="528686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Service class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B68971-5308-4058-A36C-23854534DF37}"/>
              </a:ext>
            </a:extLst>
          </p:cNvPr>
          <p:cNvSpPr txBox="1"/>
          <p:nvPr/>
        </p:nvSpPr>
        <p:spPr>
          <a:xfrm>
            <a:off x="7206143" y="3965550"/>
            <a:ext cx="364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Metodo nel controller che richiama la pagina html per la visualizzazione degli articoli Elettronici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AB534F-0E80-4ED3-86D2-83C8A9E0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" y="1839296"/>
            <a:ext cx="3212473" cy="3330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90435D-C9C6-4FAC-92EB-FAB902FC8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22" y="2558533"/>
            <a:ext cx="5753903" cy="1438476"/>
          </a:xfrm>
          <a:prstGeom prst="rect">
            <a:avLst/>
          </a:prstGeom>
        </p:spPr>
      </p:pic>
      <p:sp>
        <p:nvSpPr>
          <p:cNvPr id="13" name="Pulsante di azione: Avanti o successivo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7F0C31B-EFBC-4EC4-9733-4A80CFD09F99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57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3A4896E-35C9-4F97-A6F0-EEEE677E1663}"/>
              </a:ext>
            </a:extLst>
          </p:cNvPr>
          <p:cNvSpPr txBox="1">
            <a:spLocks/>
          </p:cNvSpPr>
          <p:nvPr/>
        </p:nvSpPr>
        <p:spPr>
          <a:xfrm>
            <a:off x="105752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Come si presenta</a:t>
            </a:r>
            <a:endParaRPr lang="it-IT" sz="4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8E7D28-7544-4315-9F12-6F687F90A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7" y="1431301"/>
            <a:ext cx="7491369" cy="39953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DA67D4-1346-48F7-93D0-2E64E260B9BF}"/>
              </a:ext>
            </a:extLst>
          </p:cNvPr>
          <p:cNvSpPr txBox="1"/>
          <p:nvPr/>
        </p:nvSpPr>
        <p:spPr>
          <a:xfrm>
            <a:off x="1057523" y="5511567"/>
            <a:ext cx="1002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Così è come si presenta la home della nostra web app. </a:t>
            </a:r>
          </a:p>
          <a:p>
            <a:pPr algn="ctr"/>
            <a:r>
              <a:rPr lang="it-IT" dirty="0"/>
              <a:t>Cliccando sulla voce «inserisci» si avrà la possibilità di aggiungere un articolo della categoria desiderata, mentre cliccando sull’immagine verremo reindirizzati alla pagina contenente la lista di articoli.</a:t>
            </a:r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54239CB-8A02-4521-9FF8-701EED1A44AE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5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3A4896E-35C9-4F97-A6F0-EEEE677E1663}"/>
              </a:ext>
            </a:extLst>
          </p:cNvPr>
          <p:cNvSpPr txBox="1">
            <a:spLocks/>
          </p:cNvSpPr>
          <p:nvPr/>
        </p:nvSpPr>
        <p:spPr>
          <a:xfrm>
            <a:off x="105752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400" dirty="0"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</a:rPr>
              <a:t>Come si presenta</a:t>
            </a:r>
            <a:endParaRPr lang="it-IT" sz="4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DA67D4-1346-48F7-93D0-2E64E260B9BF}"/>
              </a:ext>
            </a:extLst>
          </p:cNvPr>
          <p:cNvSpPr txBox="1"/>
          <p:nvPr/>
        </p:nvSpPr>
        <p:spPr>
          <a:xfrm>
            <a:off x="1057523" y="5511567"/>
            <a:ext cx="10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Lista degli articoli. E’ possibile effettuare tre tipi di operazioni in questa pagina : modificare, eliminare o ricercare un articolo.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0036BB-91B9-437E-A0C2-B81F357D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92" y="1440996"/>
            <a:ext cx="7455016" cy="3976008"/>
          </a:xfrm>
          <a:prstGeom prst="rect">
            <a:avLst/>
          </a:prstGeom>
        </p:spPr>
      </p:pic>
      <p:sp>
        <p:nvSpPr>
          <p:cNvPr id="10" name="Pulsante di azione: Avanti o successivo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9F0B12C-E7A5-4DF0-9EF5-2DE088D41C40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66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3A4896E-35C9-4F97-A6F0-EEEE677E1663}"/>
              </a:ext>
            </a:extLst>
          </p:cNvPr>
          <p:cNvSpPr txBox="1">
            <a:spLocks/>
          </p:cNvSpPr>
          <p:nvPr/>
        </p:nvSpPr>
        <p:spPr>
          <a:xfrm>
            <a:off x="105752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76200" dir="5400000" algn="ctr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Come si presenta</a:t>
            </a:r>
            <a:endParaRPr kumimoji="0" lang="it-IT" sz="4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DA67D4-1346-48F7-93D0-2E64E260B9BF}"/>
              </a:ext>
            </a:extLst>
          </p:cNvPr>
          <p:cNvSpPr txBox="1"/>
          <p:nvPr/>
        </p:nvSpPr>
        <p:spPr>
          <a:xfrm>
            <a:off x="938677" y="3833768"/>
            <a:ext cx="100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white"/>
                </a:solidFill>
                <a:latin typeface="Tw Cen MT" panose="020B0602020104020603"/>
              </a:rPr>
              <a:t>Pagina di creazione di un articolo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8D4867-D6A0-4B4D-9804-D3D9AEAC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63" y="1776346"/>
            <a:ext cx="9666914" cy="1847790"/>
          </a:xfrm>
          <a:prstGeom prst="rect">
            <a:avLst/>
          </a:prstGeom>
        </p:spPr>
      </p:pic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607E71-739B-4CBE-A730-DF306DFC3361}"/>
              </a:ext>
            </a:extLst>
          </p:cNvPr>
          <p:cNvSpPr/>
          <p:nvPr/>
        </p:nvSpPr>
        <p:spPr>
          <a:xfrm>
            <a:off x="11638834" y="6323802"/>
            <a:ext cx="394283" cy="394283"/>
          </a:xfrm>
          <a:prstGeom prst="actionButtonForwardNex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55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</TotalTime>
  <Words>392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WEB APPLICATION JAVA   VOLANTINO DIGITALE</vt:lpstr>
      <vt:lpstr>Presentazione del progetto</vt:lpstr>
      <vt:lpstr>Tecnologie utilizzate</vt:lpstr>
      <vt:lpstr>Struttura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JAVA   VOLANTINO DIGITALE</dc:title>
  <dc:creator>Alfredo Esposito</dc:creator>
  <cp:lastModifiedBy>Alfredo Esposito</cp:lastModifiedBy>
  <cp:revision>10</cp:revision>
  <dcterms:created xsi:type="dcterms:W3CDTF">2021-01-12T08:14:23Z</dcterms:created>
  <dcterms:modified xsi:type="dcterms:W3CDTF">2021-01-12T10:22:26Z</dcterms:modified>
</cp:coreProperties>
</file>