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f9fbe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f9fbe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b86d99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3b86d99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a1b9b6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fa1b9b6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fa1b9b6b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fa1b9b6b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a1b9b6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a1b9b6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b="1" lang="en" sz="1600">
                <a:solidFill>
                  <a:srgbClr val="595959"/>
                </a:solidFill>
              </a:rPr>
              <a:t>Features</a:t>
            </a:r>
            <a:endParaRPr b="1" sz="16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Futures Market Volume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>
                <a:solidFill>
                  <a:srgbClr val="595959"/>
                </a:solidFill>
              </a:rPr>
              <a:t>How well do market participants understand market direction?</a:t>
            </a:r>
            <a:endParaRPr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Drought and Temperature Trends 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>
                <a:solidFill>
                  <a:srgbClr val="595959"/>
                </a:solidFill>
              </a:rPr>
              <a:t>Are the effects of climate patterns felt more by renewable sources?</a:t>
            </a:r>
            <a:endParaRPr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Distribution of Fuel Sources in a State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>
                <a:solidFill>
                  <a:srgbClr val="595959"/>
                </a:solidFill>
              </a:rPr>
              <a:t>What percent of production is from coal, solar, etc.?</a:t>
            </a:r>
            <a:endParaRPr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Consumption measured in electricity sales</a:t>
            </a:r>
            <a:endParaRPr sz="1300">
              <a:solidFill>
                <a:srgbClr val="595959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■"/>
            </a:pPr>
            <a:r>
              <a:rPr lang="en">
                <a:solidFill>
                  <a:srgbClr val="595959"/>
                </a:solidFill>
              </a:rPr>
              <a:t>Do states that have more businesses and industry have a less stable price?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3b86d99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3b86d9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a1b9b6b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a1b9b6b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b86d99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b86d99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3b86d9985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3b86d9985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b86d99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b86d99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a1b9b6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a1b9b6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Volatility in US Electricity Prices 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 Franklin, </a:t>
            </a:r>
            <a:r>
              <a:rPr lang="en"/>
              <a:t>David Harper,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Goldstein, Himanshu Ghritalhre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by State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67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Training MSE by State								Test MSE by State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18652" r="0" t="0"/>
          <a:stretch/>
        </p:blipFill>
        <p:spPr>
          <a:xfrm>
            <a:off x="0" y="2193200"/>
            <a:ext cx="4463226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0" l="17484" r="0" t="0"/>
          <a:stretch/>
        </p:blipFill>
        <p:spPr>
          <a:xfrm>
            <a:off x="4463225" y="2262650"/>
            <a:ext cx="45793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374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Data 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EIA was very a very helpful starting point, but was limited by the number of years it had records for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model would likely benefit the most from just having more data to learn from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 Reduction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Many of our final models use all ~120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 reduction algorithms would help reduce the complexity of the models, and improve the performance without the need for new data </a:t>
            </a:r>
            <a:endParaRPr sz="1400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4572000" y="1374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into a Classification Model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began to explore classification models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buckets for target variable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Basic increase or decrease in COV from previous year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Buckets of Low, Medium and High COV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73825"/>
            <a:ext cx="85206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0170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price volatility is important to understand</a:t>
            </a:r>
            <a:endParaRPr/>
          </a:p>
          <a:p>
            <a:pPr indent="-317500" lvl="1" marL="914400" marR="1017089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 U.S. starts looking more into renewable energy, it is important to understand what impacts it could have</a:t>
            </a:r>
            <a:endParaRPr/>
          </a:p>
          <a:p>
            <a:pPr indent="-317500" lvl="1" marL="914400" marR="101708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this volatility could help with a smooth transition into renewable energy sources</a:t>
            </a:r>
            <a:endParaRPr/>
          </a:p>
          <a:p>
            <a:pPr indent="-317500" lvl="1" marL="914400" marR="101708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understanding could also help with decision making for non-renewable energy sources</a:t>
            </a:r>
            <a:endParaRPr/>
          </a:p>
          <a:p>
            <a:pPr indent="-317500" lvl="1" marL="914400" marR="101708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Decide on which parties to incentivize new adoption in where price volatility won’t be as effected. I.e Residential, </a:t>
            </a:r>
            <a:r>
              <a:rPr lang="en"/>
              <a:t>Commercial</a:t>
            </a:r>
            <a:r>
              <a:rPr lang="en"/>
              <a:t>, or Industrial customers.</a:t>
            </a:r>
            <a:endParaRPr/>
          </a:p>
          <a:p>
            <a:pPr indent="-317500" lvl="1" marL="914400" marR="1017089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states could feel the least impact from changes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13425" y="1454900"/>
            <a:ext cx="42603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95959"/>
                </a:solidFill>
              </a:rPr>
              <a:t>Target</a:t>
            </a:r>
            <a:endParaRPr b="1" sz="1600">
              <a:solidFill>
                <a:srgbClr val="595959"/>
              </a:solidFill>
            </a:endParaRPr>
          </a:p>
          <a:p>
            <a:pPr indent="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</a:rPr>
              <a:t>The goal of this project is to produce a model predicting the price volatility of electricity for a given </a:t>
            </a:r>
            <a:r>
              <a:rPr b="1" lang="en" sz="1300">
                <a:solidFill>
                  <a:srgbClr val="595959"/>
                </a:solidFill>
              </a:rPr>
              <a:t>year</a:t>
            </a:r>
            <a:r>
              <a:rPr lang="en" sz="1300">
                <a:solidFill>
                  <a:srgbClr val="595959"/>
                </a:solidFill>
              </a:rPr>
              <a:t>. We measure the volatility using the Coefficient of Variation, to normalize the data and facilitate state to state comparisons.</a:t>
            </a:r>
            <a:endParaRPr sz="13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31" y="3176775"/>
            <a:ext cx="353346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450" y="1517950"/>
            <a:ext cx="4534125" cy="26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 (2001 - 2021)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28225" y="1251238"/>
            <a:ext cx="8551675" cy="3749388"/>
            <a:chOff x="204425" y="1251238"/>
            <a:chExt cx="8551675" cy="3749388"/>
          </a:xfrm>
        </p:grpSpPr>
        <p:pic>
          <p:nvPicPr>
            <p:cNvPr id="79" name="Google Shape;79;p16"/>
            <p:cNvPicPr preferRelativeResize="0"/>
            <p:nvPr/>
          </p:nvPicPr>
          <p:blipFill rotWithShape="1">
            <a:blip r:embed="rId3">
              <a:alphaModFix/>
            </a:blip>
            <a:srcRect b="36012" l="0" r="0" t="33096"/>
            <a:stretch/>
          </p:blipFill>
          <p:spPr>
            <a:xfrm>
              <a:off x="443425" y="1680225"/>
              <a:ext cx="4579878" cy="1295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" name="Google Shape;80;p16"/>
            <p:cNvGrpSpPr/>
            <p:nvPr/>
          </p:nvGrpSpPr>
          <p:grpSpPr>
            <a:xfrm>
              <a:off x="204425" y="1251238"/>
              <a:ext cx="8551675" cy="3749388"/>
              <a:chOff x="204425" y="1098838"/>
              <a:chExt cx="8551675" cy="3749388"/>
            </a:xfrm>
          </p:grpSpPr>
          <p:pic>
            <p:nvPicPr>
              <p:cNvPr id="81" name="Google Shape;81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11640" r="14916" t="0"/>
              <a:stretch/>
            </p:blipFill>
            <p:spPr>
              <a:xfrm>
                <a:off x="5514702" y="3368400"/>
                <a:ext cx="2911600" cy="1479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6900" y="3530125"/>
                <a:ext cx="3046625" cy="1116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737375" y="1499050"/>
                <a:ext cx="2331716" cy="129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" name="Google Shape;84;p16"/>
              <p:cNvSpPr txBox="1"/>
              <p:nvPr/>
            </p:nvSpPr>
            <p:spPr>
              <a:xfrm>
                <a:off x="204425" y="1098838"/>
                <a:ext cx="4999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Power Plants, Electricity Sales, and Electricity Accounts</a:t>
                </a:r>
                <a:endParaRPr b="1"/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>
                <a:off x="5642100" y="1098850"/>
                <a:ext cx="311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US State Population Estimates</a:t>
                </a:r>
                <a:endParaRPr b="1"/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>
                <a:off x="204425" y="3115300"/>
                <a:ext cx="1949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Future Contracts</a:t>
                </a:r>
                <a:endParaRPr b="1"/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>
                <a:off x="5718300" y="3039100"/>
                <a:ext cx="2003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Weather and Drought</a:t>
                </a:r>
                <a:endParaRPr b="1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20685" r="28650" t="0"/>
          <a:stretch/>
        </p:blipFill>
        <p:spPr>
          <a:xfrm>
            <a:off x="1190400" y="2031225"/>
            <a:ext cx="4632749" cy="266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92439" r="0" t="0"/>
          <a:stretch/>
        </p:blipFill>
        <p:spPr>
          <a:xfrm>
            <a:off x="6516775" y="2031225"/>
            <a:ext cx="691349" cy="26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517275" y="1614575"/>
            <a:ext cx="43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Coefficient of Variation by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highly correlated variable with the coefficient of variation is the prior years coefficient of variation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75" y="2059131"/>
            <a:ext cx="8796439" cy="25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518995" y="1772150"/>
            <a:ext cx="1682236" cy="2315275"/>
            <a:chOff x="1083025" y="1574025"/>
            <a:chExt cx="1834900" cy="2315275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10830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1215700" y="2680000"/>
              <a:ext cx="15456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Used aggregations and calculations to create new features with different information</a:t>
              </a:r>
              <a:endParaRPr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Scaled numerical columns to fit with in [0,1]</a:t>
              </a:r>
              <a:endParaRPr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" name="Google Shape;112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Pipeline</a:t>
            </a:r>
            <a:endParaRPr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2125020" y="1772150"/>
            <a:ext cx="1682236" cy="2315275"/>
            <a:chOff x="1083025" y="1574025"/>
            <a:chExt cx="1834900" cy="2315275"/>
          </a:xfrm>
        </p:grpSpPr>
        <p:sp>
          <p:nvSpPr>
            <p:cNvPr id="115" name="Google Shape;115;p19"/>
            <p:cNvSpPr txBox="1"/>
            <p:nvPr/>
          </p:nvSpPr>
          <p:spPr>
            <a:xfrm>
              <a:off x="10830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Model Selection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 txBox="1"/>
            <p:nvPr/>
          </p:nvSpPr>
          <p:spPr>
            <a:xfrm>
              <a:off x="1215700" y="2680000"/>
              <a:ext cx="15456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All of our </a:t>
              </a: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potential</a:t>
              </a: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algorithms are organized</a:t>
              </a: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cleanly into one place for quick access </a:t>
              </a:r>
              <a:endParaRPr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" name="Google Shape;119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0" name="Google Shape;120;p19"/>
          <p:cNvGrpSpPr/>
          <p:nvPr/>
        </p:nvGrpSpPr>
        <p:grpSpPr>
          <a:xfrm>
            <a:off x="3731045" y="1772150"/>
            <a:ext cx="1682236" cy="2315275"/>
            <a:chOff x="1083025" y="1574025"/>
            <a:chExt cx="1834900" cy="2315275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10830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Model 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Training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 txBox="1"/>
            <p:nvPr/>
          </p:nvSpPr>
          <p:spPr>
            <a:xfrm>
              <a:off x="1215700" y="2680000"/>
              <a:ext cx="15456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 strike="sng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6" name="Google Shape;126;p19"/>
          <p:cNvGrpSpPr/>
          <p:nvPr/>
        </p:nvGrpSpPr>
        <p:grpSpPr>
          <a:xfrm>
            <a:off x="5337070" y="1772150"/>
            <a:ext cx="1682236" cy="2315275"/>
            <a:chOff x="1083025" y="1574025"/>
            <a:chExt cx="1834900" cy="2315275"/>
          </a:xfrm>
        </p:grpSpPr>
        <p:sp>
          <p:nvSpPr>
            <p:cNvPr id="127" name="Google Shape;127;p19"/>
            <p:cNvSpPr txBox="1"/>
            <p:nvPr/>
          </p:nvSpPr>
          <p:spPr>
            <a:xfrm>
              <a:off x="10830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Log 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1215700" y="2680000"/>
              <a:ext cx="15456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Neptune AI</a:t>
              </a:r>
              <a:endParaRPr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" name="Google Shape;132;p19"/>
          <p:cNvGrpSpPr/>
          <p:nvPr/>
        </p:nvGrpSpPr>
        <p:grpSpPr>
          <a:xfrm>
            <a:off x="6943095" y="1772150"/>
            <a:ext cx="1682236" cy="2315275"/>
            <a:chOff x="1083025" y="1574025"/>
            <a:chExt cx="1834900" cy="2315275"/>
          </a:xfrm>
        </p:grpSpPr>
        <p:sp>
          <p:nvSpPr>
            <p:cNvPr id="133" name="Google Shape;133;p19"/>
            <p:cNvSpPr txBox="1"/>
            <p:nvPr/>
          </p:nvSpPr>
          <p:spPr>
            <a:xfrm>
              <a:off x="1083026" y="1574025"/>
              <a:ext cx="114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Compare</a:t>
              </a: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Models</a:t>
              </a:r>
              <a:endParaRPr b="1"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1215700" y="2680000"/>
              <a:ext cx="15456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We compared Models using Adjusted R</a:t>
              </a: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^2, a metric that shows the percent of variance explained by the model. While accounting for model complexity.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038" y="2879575"/>
            <a:ext cx="1430300" cy="4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AI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50" y="1706275"/>
            <a:ext cx="4632400" cy="14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43625" y="1958250"/>
            <a:ext cx="302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Experiments - </a:t>
            </a:r>
            <a:r>
              <a:rPr b="1" lang="en"/>
              <a:t>217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Pipelines - </a:t>
            </a:r>
            <a:r>
              <a:rPr b="1" lang="en"/>
              <a:t>15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17 unique models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 </a:t>
            </a: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nsemble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10 </a:t>
            </a:r>
            <a:r>
              <a:rPr lang="en"/>
              <a:t>Linear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319200"/>
            <a:ext cx="8211154" cy="16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Choice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3750" y="1276500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XGBoost Tree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Was able to account for the most variance in our data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(Adjusted R</a:t>
            </a:r>
            <a:r>
              <a:rPr baseline="30000" lang="en" sz="1700"/>
              <a:t>2</a:t>
            </a:r>
            <a:r>
              <a:rPr lang="en" sz="1700"/>
              <a:t>=0.77)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Found that the most important </a:t>
            </a:r>
            <a:r>
              <a:rPr lang="en"/>
              <a:t>features were: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variance of the previous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total plant 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State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metrics reflecting supply and demand of electricity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25" y="582775"/>
            <a:ext cx="5015675" cy="232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300" y="2989150"/>
            <a:ext cx="3566725" cy="18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