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f50522b2b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f50522b2b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f50522b2b7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f50522b2b7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f50522b2b7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f50522b2b7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f50522b2b7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f50522b2b7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f50522b2b7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f50522b2b7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f50522b2b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f50522b2b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f50522b2b7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f50522b2b7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f4c6254cf8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f4c6254cf8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f4c6254cf8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f4c6254cf8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f4c6254cf8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f4c6254cf8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f50522b2b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f50522b2b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f50522b2b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f50522b2b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f50522b2b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f50522b2b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f50522b2b7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f50522b2b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f50522b2b7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f50522b2b7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0" name="Google Shape;50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649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224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649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649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5.png"/><Relationship Id="rId2" Type="http://schemas.openxmlformats.org/officeDocument/2006/relationships/image" Target="../media/image9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159445" y="4144200"/>
            <a:ext cx="984551" cy="9993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6497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2224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" name="Google Shape;10;p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600" y="65336"/>
            <a:ext cx="1913424" cy="44082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Relationship Id="rId5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Relationship Id="rId4" Type="http://schemas.openxmlformats.org/officeDocument/2006/relationships/image" Target="../media/image18.png"/><Relationship Id="rId5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towardsdatascience.com/analyzing-electricity-price-time-series-data-using-python-time-series-decomposition-and-price-4cd61924ef49" TargetMode="External"/><Relationship Id="rId4" Type="http://schemas.openxmlformats.org/officeDocument/2006/relationships/hyperlink" Target="http://dannychua.github.io/Electricity-Price-Predictor/" TargetMode="External"/><Relationship Id="rId5" Type="http://schemas.openxmlformats.org/officeDocument/2006/relationships/hyperlink" Target="http://www.energyonline.com/reports/files/lcg_volatility.pdf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Volatility in US Electricity Prices </a:t>
            </a:r>
            <a:endParaRPr/>
          </a:p>
        </p:txBody>
      </p:sp>
      <p:sp>
        <p:nvSpPr>
          <p:cNvPr id="58" name="Google Shape;58;p13"/>
          <p:cNvSpPr txBox="1"/>
          <p:nvPr>
            <p:ph idx="1" type="subTitle"/>
          </p:nvPr>
        </p:nvSpPr>
        <p:spPr>
          <a:xfrm>
            <a:off x="311700" y="2834125"/>
            <a:ext cx="8520600" cy="11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 Franklin, </a:t>
            </a:r>
            <a:r>
              <a:rPr lang="en"/>
              <a:t>David Harper,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Adam Goldstein, Himanshu Ghritalhre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649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Monthly Energy Consumption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7" name="Google Shape;117;p22"/>
          <p:cNvGrpSpPr/>
          <p:nvPr/>
        </p:nvGrpSpPr>
        <p:grpSpPr>
          <a:xfrm>
            <a:off x="695000" y="1222456"/>
            <a:ext cx="8506124" cy="3850694"/>
            <a:chOff x="695000" y="1222456"/>
            <a:chExt cx="8506124" cy="3850694"/>
          </a:xfrm>
        </p:grpSpPr>
        <p:pic>
          <p:nvPicPr>
            <p:cNvPr id="118" name="Google Shape;118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213275" y="1222456"/>
              <a:ext cx="3987849" cy="478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9" name="Google Shape;119;p2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95000" y="1727525"/>
              <a:ext cx="7468298" cy="171303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0" name="Google Shape;120;p2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95000" y="3440558"/>
              <a:ext cx="7468298" cy="163259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649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Monthly Energy Consumption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3275" y="1222456"/>
            <a:ext cx="3987849" cy="47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853406"/>
            <a:ext cx="8839204" cy="25809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649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Monthly </a:t>
            </a:r>
            <a:r>
              <a:rPr lang="en"/>
              <a:t>Energy Consumption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3" name="Google Shape;133;p24"/>
          <p:cNvGrpSpPr/>
          <p:nvPr/>
        </p:nvGrpSpPr>
        <p:grpSpPr>
          <a:xfrm>
            <a:off x="152400" y="1359656"/>
            <a:ext cx="8839204" cy="3127672"/>
            <a:chOff x="152400" y="1359656"/>
            <a:chExt cx="8839204" cy="3127672"/>
          </a:xfrm>
        </p:grpSpPr>
        <p:pic>
          <p:nvPicPr>
            <p:cNvPr id="134" name="Google Shape;134;p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844450" y="1359656"/>
              <a:ext cx="3987849" cy="478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5" name="Google Shape;135;p2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52400" y="1975406"/>
              <a:ext cx="8839204" cy="251192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311700" y="649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Monthly Energy Consumption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1" name="Google Shape;141;p25"/>
          <p:cNvGrpSpPr/>
          <p:nvPr/>
        </p:nvGrpSpPr>
        <p:grpSpPr>
          <a:xfrm>
            <a:off x="152400" y="1359656"/>
            <a:ext cx="8839204" cy="3203297"/>
            <a:chOff x="152400" y="1359656"/>
            <a:chExt cx="8839204" cy="3203297"/>
          </a:xfrm>
        </p:grpSpPr>
        <p:pic>
          <p:nvPicPr>
            <p:cNvPr id="142" name="Google Shape;142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844450" y="1359656"/>
              <a:ext cx="3987849" cy="478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3" name="Google Shape;143;p2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52400" y="1990606"/>
              <a:ext cx="8839204" cy="257234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311700" y="649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Plant Data</a:t>
            </a:r>
            <a:endParaRPr/>
          </a:p>
        </p:txBody>
      </p:sp>
      <p:pic>
        <p:nvPicPr>
          <p:cNvPr id="149" name="Google Shape;14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575" y="2389025"/>
            <a:ext cx="7389998" cy="252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91754" y="750775"/>
            <a:ext cx="1551349" cy="1384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55925" y="750775"/>
            <a:ext cx="1988075" cy="1384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6"/>
          <p:cNvPicPr preferRelativeResize="0"/>
          <p:nvPr/>
        </p:nvPicPr>
        <p:blipFill rotWithShape="1">
          <a:blip r:embed="rId3">
            <a:alphaModFix/>
          </a:blip>
          <a:srcRect b="57290" l="87451" r="0" t="0"/>
          <a:stretch/>
        </p:blipFill>
        <p:spPr>
          <a:xfrm>
            <a:off x="7155925" y="2389025"/>
            <a:ext cx="1850450" cy="215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type="title"/>
          </p:nvPr>
        </p:nvSpPr>
        <p:spPr>
          <a:xfrm>
            <a:off x="311700" y="649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Similar Projects</a:t>
            </a:r>
            <a:endParaRPr/>
          </a:p>
        </p:txBody>
      </p:sp>
      <p:sp>
        <p:nvSpPr>
          <p:cNvPr id="158" name="Google Shape;158;p27"/>
          <p:cNvSpPr txBox="1"/>
          <p:nvPr>
            <p:ph idx="1" type="body"/>
          </p:nvPr>
        </p:nvSpPr>
        <p:spPr>
          <a:xfrm>
            <a:off x="311700" y="12224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82608"/>
              </a:lnSpc>
              <a:spcBef>
                <a:spcPts val="1400"/>
              </a:spcBef>
              <a:spcAft>
                <a:spcPts val="0"/>
              </a:spcAft>
              <a:buSzPts val="1200"/>
              <a:buChar char="●"/>
            </a:pPr>
            <a:r>
              <a:rPr b="1" lang="en" sz="1200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Forecasting Electricity Price Time Series Data in Python using a VAR Model</a:t>
            </a:r>
            <a:endParaRPr sz="21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 u="sng">
                <a:solidFill>
                  <a:srgbClr val="1155CC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http://dannychua.github.io/Electricity-Price-Predictor/</a:t>
            </a:r>
            <a:endParaRPr sz="21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 u="sng">
                <a:solidFill>
                  <a:srgbClr val="1155CC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http://www.energyonline.com/reports/files/lcg_volatility.pdf</a:t>
            </a:r>
            <a:endParaRPr sz="21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/>
          <p:nvPr>
            <p:ph type="title"/>
          </p:nvPr>
        </p:nvSpPr>
        <p:spPr>
          <a:xfrm>
            <a:off x="311700" y="649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164" name="Google Shape;164;p28"/>
          <p:cNvSpPr txBox="1"/>
          <p:nvPr>
            <p:ph idx="1" type="body"/>
          </p:nvPr>
        </p:nvSpPr>
        <p:spPr>
          <a:xfrm>
            <a:off x="311700" y="12224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Additional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Look into </a:t>
            </a:r>
            <a:r>
              <a:rPr lang="en"/>
              <a:t>transportation</a:t>
            </a:r>
            <a:r>
              <a:rPr lang="en"/>
              <a:t> sector (TRA) for why there are gaps in the monthly consumption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Per Capita Calculation - Add United States population to compare with electric accounts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Emissions allowance market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Combine data sources into one table of </a:t>
            </a:r>
            <a:r>
              <a:rPr lang="en"/>
              <a:t>features</a:t>
            </a:r>
            <a:r>
              <a:rPr lang="en"/>
              <a:t> to begin modeling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Start with regression models and simplify into classification models if needed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Evaluate</a:t>
            </a:r>
            <a:r>
              <a:rPr lang="en"/>
              <a:t> what </a:t>
            </a:r>
            <a:r>
              <a:rPr lang="en"/>
              <a:t>features</a:t>
            </a:r>
            <a:r>
              <a:rPr lang="en"/>
              <a:t> are the strongest for our model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649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</a:t>
            </a:r>
            <a:r>
              <a:rPr lang="en"/>
              <a:t>Overview</a:t>
            </a:r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222450"/>
            <a:ext cx="8520600" cy="37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Target</a:t>
            </a:r>
            <a:endParaRPr b="1"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The goal of this project is to produce a model predicting the price volatility of electricity for a given year. We measure the volatility using the Coefficient of Variation, to normalize the data and facilitate state to state comparisons.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b="1" lang="en" sz="1600"/>
              <a:t>Features</a:t>
            </a:r>
            <a:endParaRPr b="1"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 </a:t>
            </a:r>
            <a:r>
              <a:rPr lang="en"/>
              <a:t>Distribution of fuel sources in a state (i.e. what percent of production is from coal, solar, etc.)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Whether or not the state is a net producer or consumer of electricity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Are the imports greater than the exports?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Is the state’s consumption of electricity greater than its production of electricity?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effect do weather patterns have on price stability?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Do these effects felt impact renewable sources just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activity in the Futures Contract Market help predict price action?</a:t>
            </a:r>
            <a:endParaRPr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8138" y="2366525"/>
            <a:ext cx="4367724" cy="70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7050" y="1329704"/>
            <a:ext cx="5989900" cy="346702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649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the Target Variable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649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the Target Variable </a:t>
            </a:r>
            <a:r>
              <a:rPr lang="en"/>
              <a:t>Con’t</a:t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78513"/>
            <a:ext cx="8839200" cy="24328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649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120"/>
              <a:t>Data Collection and EDA</a:t>
            </a:r>
            <a:endParaRPr sz="312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649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Futures Data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2224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Prices and Volume for Contracts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BZ - Brent Crude Oil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NG - Natural Gas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 - Light Sweet Crude Oil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 - Heating Oil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More will probably be added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b="1" lang="en"/>
              <a:t>Hypothesis:</a:t>
            </a:r>
            <a:r>
              <a:rPr lang="en"/>
              <a:t> In times of energy price volatility, people may be buying or selling more futures contracts to lock in their price before big moves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649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Weather Data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222450"/>
            <a:ext cx="8707800" cy="19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Monthly Average Temperature at 6m above ground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 of the United States gridded at 60km X 60km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 sz="1600"/>
              <a:t>Hypothesis: </a:t>
            </a:r>
            <a:r>
              <a:rPr lang="en"/>
              <a:t>Temperature impacts price volatility because during hot and cold spells, residents are using a higher than average </a:t>
            </a:r>
            <a:r>
              <a:rPr lang="en"/>
              <a:t>amount</a:t>
            </a:r>
            <a:r>
              <a:rPr lang="en"/>
              <a:t> of electricity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 sz="1600"/>
              <a:t>Plan:</a:t>
            </a:r>
            <a:r>
              <a:rPr lang="en"/>
              <a:t> Define a metric that determines how far above average summer temperatures were for per year by state. Define another metric that measure how below average winter temperatures were.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6600" y="3099800"/>
            <a:ext cx="2853000" cy="195497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9"/>
          <p:cNvSpPr txBox="1"/>
          <p:nvPr/>
        </p:nvSpPr>
        <p:spPr>
          <a:xfrm>
            <a:off x="322350" y="3335575"/>
            <a:ext cx="5844300" cy="13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b="1" lang="en" sz="1600">
                <a:solidFill>
                  <a:schemeClr val="dk2"/>
                </a:solidFill>
              </a:rPr>
              <a:t>Possible Hurdles</a:t>
            </a:r>
            <a:r>
              <a:rPr lang="en">
                <a:solidFill>
                  <a:schemeClr val="dk2"/>
                </a:solidFill>
              </a:rPr>
              <a:t>: Heat waves or cold spells that impact a particular region may not get detected when calculating metrics for an entire state</a:t>
            </a:r>
            <a:endParaRPr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649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Weather Data (contd)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2224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Palmer Drought Severity Index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 of the Lower United States gridded at 60km X 60km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 sz="1600"/>
              <a:t>Hypothesis: </a:t>
            </a:r>
            <a:r>
              <a:rPr lang="en"/>
              <a:t>Droughts impact price volatility in regions that rely on hydroelectric power.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 sz="1600"/>
              <a:t>Plan:</a:t>
            </a:r>
            <a:r>
              <a:rPr lang="en"/>
              <a:t> Calculate how many standard deviations above average a state is in terms of their drought index for all years of interest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8663" y="2857663"/>
            <a:ext cx="3533775" cy="178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649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Monthly </a:t>
            </a:r>
            <a:r>
              <a:rPr lang="en"/>
              <a:t>Energy Consumption</a:t>
            </a:r>
            <a:endParaRPr/>
          </a:p>
        </p:txBody>
      </p:sp>
      <p:grpSp>
        <p:nvGrpSpPr>
          <p:cNvPr id="109" name="Google Shape;109;p21"/>
          <p:cNvGrpSpPr/>
          <p:nvPr/>
        </p:nvGrpSpPr>
        <p:grpSpPr>
          <a:xfrm>
            <a:off x="466838" y="1464706"/>
            <a:ext cx="8484261" cy="2791695"/>
            <a:chOff x="466838" y="1464706"/>
            <a:chExt cx="8484261" cy="2791695"/>
          </a:xfrm>
        </p:grpSpPr>
        <p:pic>
          <p:nvPicPr>
            <p:cNvPr id="110" name="Google Shape;110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963250" y="1464706"/>
              <a:ext cx="3987849" cy="478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1" name="Google Shape;111;p2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66838" y="1943250"/>
              <a:ext cx="8210324" cy="23131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