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ECC4B2-56F2-4C08-BA14-306692B28280}">
  <a:tblStyle styleId="{AEECC4B2-56F2-4C08-BA14-306692B28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66ba5b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d66ba5b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0522b2b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0522b2b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4c6254c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4c6254c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35b03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35b03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15acd2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15acd2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15acd2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15acd2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Statistics of U.S. Businesses (a program run by US Census)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15acd2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15acd2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15acd2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15acd2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66ba5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66ba5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15acd2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15acd2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Volatility in US Electricity Prices 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Franklin, </a:t>
            </a:r>
            <a:r>
              <a:rPr lang="en"/>
              <a:t>David Harper,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Goldstein, Himanshu Ghritalhre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</a:t>
            </a:r>
            <a:r>
              <a:rPr lang="en"/>
              <a:t>Linear Regression Model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MSE -&gt; </a:t>
            </a:r>
            <a:r>
              <a:rPr lang="en"/>
              <a:t>0.0003 ; </a:t>
            </a:r>
            <a:r>
              <a:rPr b="1" lang="en"/>
              <a:t>Adjusted R-squared -&gt; </a:t>
            </a:r>
            <a:r>
              <a:rPr lang="en"/>
              <a:t>0.588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35691" l="0" r="0" t="0"/>
          <a:stretch/>
        </p:blipFill>
        <p:spPr>
          <a:xfrm>
            <a:off x="-25" y="1727100"/>
            <a:ext cx="5596150" cy="32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125" y="2685625"/>
            <a:ext cx="3327800" cy="23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622" y="649750"/>
            <a:ext cx="312930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Backfill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Improve accuracy of word classification by using lemmatization before searching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Dataset Engineering to Improve Model Performance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Sampling</a:t>
            </a:r>
            <a:endParaRPr b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Synthetic Minority Over-Sampling Technique (SMOTE) for Regression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Feature Engineering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 Plant Fuel Type by aggregation categories. Ex. Coal, Biomass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features based on thresholds of correlation. Ex. </a:t>
            </a:r>
            <a:r>
              <a:rPr b="1" lang="en"/>
              <a:t>corr &gt; list(0.30,0.40,...)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Reframe problem to classification where classes are ranges of COV (i.e </a:t>
            </a:r>
            <a:r>
              <a:rPr lang="en"/>
              <a:t>[0.05 - 0.10]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</a:t>
            </a:r>
            <a:r>
              <a:rPr lang="en"/>
              <a:t> what </a:t>
            </a:r>
            <a:r>
              <a:rPr lang="en"/>
              <a:t>features</a:t>
            </a:r>
            <a:r>
              <a:rPr lang="en"/>
              <a:t> are the strongest for our model</a:t>
            </a:r>
            <a:r>
              <a:rPr lang="en"/>
              <a:t> (i.e LR - Weights)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Logging - </a:t>
            </a:r>
            <a:r>
              <a:rPr lang="en" sz="1600"/>
              <a:t>Log performance and model metadata to understand </a:t>
            </a:r>
            <a:r>
              <a:rPr lang="en" sz="1600"/>
              <a:t>experiments</a:t>
            </a:r>
            <a:r>
              <a:rPr lang="en" sz="1600"/>
              <a:t> overtime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146250"/>
            <a:ext cx="85206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" sz="1600">
                <a:solidFill>
                  <a:srgbClr val="595959"/>
                </a:solidFill>
              </a:rPr>
              <a:t>Target</a:t>
            </a:r>
            <a:endParaRPr b="1" sz="1600">
              <a:solidFill>
                <a:srgbClr val="595959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n" sz="1300">
                <a:solidFill>
                  <a:srgbClr val="595959"/>
                </a:solidFill>
              </a:rPr>
              <a:t>The goal of this project is to produce a model predicting the price volatility of electricity for a given </a:t>
            </a:r>
            <a:r>
              <a:rPr b="1" lang="en" sz="1300">
                <a:solidFill>
                  <a:srgbClr val="595959"/>
                </a:solidFill>
              </a:rPr>
              <a:t>year</a:t>
            </a:r>
            <a:r>
              <a:rPr lang="en" sz="1300">
                <a:solidFill>
                  <a:srgbClr val="595959"/>
                </a:solidFill>
              </a:rPr>
              <a:t>. We measure the volatility using the Coefficient of Variation, to normalize the data and facilitate state to state comparisons.</a:t>
            </a:r>
            <a:endParaRPr sz="13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600">
                <a:solidFill>
                  <a:srgbClr val="595959"/>
                </a:solidFill>
              </a:rPr>
              <a:t>Features</a:t>
            </a:r>
            <a:endParaRPr b="1" sz="16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Futures Market Volume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How well do market participants understand market direction?</a:t>
            </a:r>
            <a:endParaRPr sz="11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Drought and Temperature Trends 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Are the effects of climate patterns felt more by renewable sources?</a:t>
            </a:r>
            <a:endParaRPr sz="11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Distribution of Fuel Sources in a State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What percent of production is from coal, solar, etc.?</a:t>
            </a:r>
            <a:endParaRPr sz="11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Consumption measured in electricity sales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 sz="1100">
                <a:solidFill>
                  <a:srgbClr val="595959"/>
                </a:solidFill>
              </a:rPr>
              <a:t>Do states that have more businesses and industry have a less stable price?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38" y="2217788"/>
            <a:ext cx="4367724" cy="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Project 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Expanded dataset from 2008-2020 to </a:t>
            </a:r>
            <a:r>
              <a:rPr lang="en"/>
              <a:t>2001 - 2020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Backfilled </a:t>
            </a:r>
            <a:r>
              <a:rPr lang="en"/>
              <a:t>electric accounts for RES, COM, and IND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 - US Census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 and IND - Statistics of U.S. Businesses (SUSB, a program run by US Census)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modeling with Decision Tree and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Research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2450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Rows =  50_states * 20_years (2001-2020) = 1000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 - 123 (</a:t>
            </a:r>
            <a:r>
              <a:rPr lang="en"/>
              <a:t>Fuel Type - 37 unique)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75" y="2355550"/>
            <a:ext cx="7833051" cy="26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Fill Model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2450"/>
            <a:ext cx="900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 - Electric Accounts data was not recorded for </a:t>
            </a:r>
            <a:r>
              <a:rPr b="1" lang="en"/>
              <a:t>2001-2008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r>
              <a:rPr lang="en"/>
              <a:t> - Predict using other </a:t>
            </a:r>
            <a:r>
              <a:rPr b="1" lang="en"/>
              <a:t>yearly</a:t>
            </a:r>
            <a:r>
              <a:rPr lang="en"/>
              <a:t> data with </a:t>
            </a:r>
            <a:r>
              <a:rPr b="1" lang="en"/>
              <a:t>greater</a:t>
            </a:r>
            <a:r>
              <a:rPr lang="en"/>
              <a:t> than </a:t>
            </a:r>
            <a:r>
              <a:rPr b="1" lang="en"/>
              <a:t>0.75 R^2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25" y="3385875"/>
            <a:ext cx="1750650" cy="159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025" y="3385875"/>
            <a:ext cx="1924050" cy="159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633625" y="2764200"/>
            <a:ext cx="30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Approach 1 -</a:t>
            </a:r>
            <a:r>
              <a:rPr lang="en" sz="1800">
                <a:solidFill>
                  <a:schemeClr val="dk2"/>
                </a:solidFill>
              </a:rPr>
              <a:t> US Census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66000" y="2766750"/>
            <a:ext cx="49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Approach 2</a:t>
            </a:r>
            <a:r>
              <a:rPr lang="en" sz="1800">
                <a:solidFill>
                  <a:schemeClr val="dk2"/>
                </a:solidFill>
              </a:rPr>
              <a:t> - </a:t>
            </a:r>
            <a:r>
              <a:rPr lang="en" sz="1800">
                <a:solidFill>
                  <a:schemeClr val="dk2"/>
                </a:solidFill>
              </a:rPr>
              <a:t>SUSB</a:t>
            </a:r>
            <a:r>
              <a:rPr lang="en" sz="1800">
                <a:solidFill>
                  <a:schemeClr val="dk2"/>
                </a:solidFill>
              </a:rPr>
              <a:t> Employment Count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2955075" y="4836338"/>
            <a:ext cx="26754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2951350" y="4482300"/>
            <a:ext cx="2665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729500" y="4075250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≈ </a:t>
            </a:r>
            <a:r>
              <a:rPr b="1" lang="en" sz="1800">
                <a:solidFill>
                  <a:schemeClr val="dk2"/>
                </a:solidFill>
              </a:rPr>
              <a:t>+ </a:t>
            </a:r>
            <a:r>
              <a:rPr b="1" lang="en" sz="1800">
                <a:solidFill>
                  <a:srgbClr val="008000"/>
                </a:solidFill>
              </a:rPr>
              <a:t>0.02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29500" y="4456250"/>
            <a:ext cx="10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≈ </a:t>
            </a:r>
            <a:r>
              <a:rPr b="1" lang="en" sz="1800">
                <a:solidFill>
                  <a:schemeClr val="dk2"/>
                </a:solidFill>
              </a:rPr>
              <a:t>+ </a:t>
            </a:r>
            <a:r>
              <a:rPr b="1" lang="en" sz="1800">
                <a:solidFill>
                  <a:srgbClr val="008000"/>
                </a:solidFill>
              </a:rPr>
              <a:t>0.09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650" y="1566400"/>
            <a:ext cx="5620875" cy="32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BackFill 2001-2008 - Approach 2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0" y="1222450"/>
            <a:ext cx="37875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given a description of types of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assumption on key words for IND and COM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string search so plurals, prefixes, and suffixes did not impact the classification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001400" y="1141450"/>
            <a:ext cx="1830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Ex. </a:t>
            </a:r>
            <a:r>
              <a:rPr b="1" lang="en"/>
              <a:t>Description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Accommodation &amp; food</a:t>
            </a:r>
            <a:r>
              <a:rPr lang="en">
                <a:solidFill>
                  <a:srgbClr val="008000"/>
                </a:solidFill>
              </a:rPr>
              <a:t>services</a:t>
            </a:r>
            <a:endParaRPr>
              <a:solidFill>
                <a:srgbClr val="008000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372400" y="2055600"/>
            <a:ext cx="1830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Ex. Description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Model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76" y="1366275"/>
            <a:ext cx="4368274" cy="33555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19"/>
          <p:cNvGraphicFramePr/>
          <p:nvPr/>
        </p:nvGraphicFramePr>
        <p:xfrm>
          <a:off x="466225" y="29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{AEECC4B2-56F2-4C08-BA14-306692B28280}</a:tableStyleId>
              </a:tblPr>
              <a:tblGrid>
                <a:gridCol w="1492300"/>
                <a:gridCol w="776300"/>
                <a:gridCol w="701300"/>
                <a:gridCol w="720950"/>
              </a:tblGrid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R^2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Adjusted R^2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63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Optimal Model from GridSearchCV Results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0.2715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-9.4416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0.0006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66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Default Parameters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0.1139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-11.70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0.0007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01150"/>
            <a:ext cx="39999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Search Cross Validation for parameter optimization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Criterion (Loss Function)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Max Number of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Max Tree Depth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Minimum Number of Sample per Leaf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Filtering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Comparing different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Dealing with multicollinearity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1222450"/>
            <a:ext cx="5293075" cy="244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250" y="3624250"/>
            <a:ext cx="2086527" cy="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REGRESSOR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4300"/>
            <a:ext cx="8734449" cy="36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