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71" r:id="rId6"/>
    <p:sldId id="266" r:id="rId7"/>
    <p:sldId id="265" r:id="rId8"/>
    <p:sldId id="267" r:id="rId9"/>
    <p:sldId id="268" r:id="rId10"/>
    <p:sldId id="269" r:id="rId11"/>
    <p:sldId id="270" r:id="rId12"/>
    <p:sldId id="272"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2719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35996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5183E-B607-48FA-B307-7A7F4782CF28}" type="slidenum">
              <a:rPr lang="da-DK" smtClean="0"/>
              <a:t>‹#›</a:t>
            </a:fld>
            <a:endParaRPr lang="da-D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690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31527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84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7096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44284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7406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30899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39409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97902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2D013-316E-44C4-AC54-0354DE20DA82}" type="datetimeFigureOut">
              <a:rPr lang="da-DK" smtClean="0"/>
              <a:t>05-08-2020</a:t>
            </a:fld>
            <a:endParaRPr lang="da-DK"/>
          </a:p>
        </p:txBody>
      </p:sp>
      <p:sp>
        <p:nvSpPr>
          <p:cNvPr id="8" name="Footer Placeholder 7"/>
          <p:cNvSpPr>
            <a:spLocks noGrp="1"/>
          </p:cNvSpPr>
          <p:nvPr>
            <p:ph type="ftr" sz="quarter" idx="11"/>
          </p:nvPr>
        </p:nvSpPr>
        <p:spPr/>
        <p:txBody>
          <a:bodyPr/>
          <a:lstStyle/>
          <a:p>
            <a:endParaRPr lang="da-D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42297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2D013-316E-44C4-AC54-0354DE20DA82}" type="datetimeFigureOut">
              <a:rPr lang="da-DK" smtClean="0"/>
              <a:t>05-08-2020</a:t>
            </a:fld>
            <a:endParaRPr lang="da-DK"/>
          </a:p>
        </p:txBody>
      </p:sp>
      <p:sp>
        <p:nvSpPr>
          <p:cNvPr id="4" name="Footer Placeholder 3"/>
          <p:cNvSpPr>
            <a:spLocks noGrp="1"/>
          </p:cNvSpPr>
          <p:nvPr>
            <p:ph type="ftr" sz="quarter" idx="11"/>
          </p:nvPr>
        </p:nvSpPr>
        <p:spPr/>
        <p:txBody>
          <a:bodyPr/>
          <a:lstStyle/>
          <a:p>
            <a:endParaRPr lang="da-D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90904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2D013-316E-44C4-AC54-0354DE20DA82}" type="datetimeFigureOut">
              <a:rPr lang="da-DK" smtClean="0"/>
              <a:t>05-08-2020</a:t>
            </a:fld>
            <a:endParaRPr lang="da-DK"/>
          </a:p>
        </p:txBody>
      </p:sp>
      <p:sp>
        <p:nvSpPr>
          <p:cNvPr id="3" name="Footer Placeholder 2"/>
          <p:cNvSpPr>
            <a:spLocks noGrp="1"/>
          </p:cNvSpPr>
          <p:nvPr>
            <p:ph type="ftr" sz="quarter" idx="11"/>
          </p:nvPr>
        </p:nvSpPr>
        <p:spPr/>
        <p:txBody>
          <a:bodyPr/>
          <a:lstStyle/>
          <a:p>
            <a:endParaRPr lang="da-D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99735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34797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58284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a-DK"/>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A2D013-316E-44C4-AC54-0354DE20DA82}" type="datetimeFigureOut">
              <a:rPr lang="da-DK" smtClean="0"/>
              <a:t>05-08-2020</a:t>
            </a:fld>
            <a:endParaRPr lang="da-D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a-D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5183E-B607-48FA-B307-7A7F4782CF28}" type="slidenum">
              <a:rPr lang="da-DK" smtClean="0"/>
              <a:t>‹#›</a:t>
            </a:fld>
            <a:endParaRPr lang="da-DK"/>
          </a:p>
        </p:txBody>
      </p:sp>
      <p:graphicFrame>
        <p:nvGraphicFramePr>
          <p:cNvPr id="36" name="Object 35" hidden="1">
            <a:extLst>
              <a:ext uri="{FF2B5EF4-FFF2-40B4-BE49-F238E27FC236}">
                <a16:creationId xmlns:a16="http://schemas.microsoft.com/office/drawing/2014/main" id="{29BD54EE-6E0A-4E4C-8E59-C46C0D540259}"/>
              </a:ext>
            </a:extLst>
          </p:cNvPr>
          <p:cNvGraphicFramePr>
            <a:graphicFrameLocks noChangeAspect="1"/>
          </p:cNvGraphicFramePr>
          <p:nvPr userDrawn="1">
            <p:custDataLst>
              <p:tags r:id="rId19"/>
            </p:custDataLst>
            <p:extLst>
              <p:ext uri="{D42A27DB-BD31-4B8C-83A1-F6EECF244321}">
                <p14:modId xmlns:p14="http://schemas.microsoft.com/office/powerpoint/2010/main" val="310141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 name="think-cell Slide" r:id="rId21" imgW="592" imgH="591" progId="TCLayout.ActiveDocument.1">
                  <p:embed/>
                </p:oleObj>
              </mc:Choice>
              <mc:Fallback>
                <p:oleObj name="think-cell Slide" r:id="rId21" imgW="592" imgH="591" progId="TCLayout.ActiveDocument.1">
                  <p:embed/>
                  <p:pic>
                    <p:nvPicPr>
                      <p:cNvPr id="8" name="Object 7" hidden="1">
                        <a:extLst>
                          <a:ext uri="{FF2B5EF4-FFF2-40B4-BE49-F238E27FC236}">
                            <a16:creationId xmlns:a16="http://schemas.microsoft.com/office/drawing/2014/main" id="{D5A59998-A901-4E06-881A-27C15E1B4265}"/>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37" name="Rectangle 36" hidden="1">
            <a:extLst>
              <a:ext uri="{FF2B5EF4-FFF2-40B4-BE49-F238E27FC236}">
                <a16:creationId xmlns:a16="http://schemas.microsoft.com/office/drawing/2014/main" id="{DE73CA6F-FF1F-4E8A-8819-E6F76A8FC901}"/>
              </a:ext>
            </a:extLst>
          </p:cNvPr>
          <p:cNvSpPr/>
          <p:nvPr userDrawn="1">
            <p:custDataLst>
              <p:tags r:id="rId2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525175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xml"/><Relationship Id="rId7" Type="http://schemas.openxmlformats.org/officeDocument/2006/relationships/image" Target="../media/image6.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3.xml"/><Relationship Id="rId7" Type="http://schemas.openxmlformats.org/officeDocument/2006/relationships/image" Target="../media/image8.png"/><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xml"/><Relationship Id="rId7" Type="http://schemas.openxmlformats.org/officeDocument/2006/relationships/hyperlink" Target="https://developer.foursquare.com/docs/build-with-foursquare/categories/" TargetMode="Externa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905D8B8-F361-485F-B248-A5285B445491}"/>
              </a:ext>
            </a:extLst>
          </p:cNvPr>
          <p:cNvGraphicFramePr>
            <a:graphicFrameLocks noChangeAspect="1"/>
          </p:cNvGraphicFramePr>
          <p:nvPr>
            <p:custDataLst>
              <p:tags r:id="rId2"/>
            </p:custDataLst>
            <p:extLst>
              <p:ext uri="{D42A27DB-BD31-4B8C-83A1-F6EECF244321}">
                <p14:modId xmlns:p14="http://schemas.microsoft.com/office/powerpoint/2010/main" val="274272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047B7F9-7670-4ACA-B203-E4D758F9FC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a-DK" sz="5400" dirty="0">
              <a:latin typeface="Century Gothic" panose="020B0502020202020204" pitchFamily="34" charset="0"/>
              <a:ea typeface="+mj-ea"/>
              <a:cs typeface="+mj-cs"/>
              <a:sym typeface="Century Gothic" panose="020B0502020202020204" pitchFamily="34" charset="0"/>
            </a:endParaRPr>
          </a:p>
        </p:txBody>
      </p:sp>
      <p:sp>
        <p:nvSpPr>
          <p:cNvPr id="5" name="Title 4">
            <a:extLst>
              <a:ext uri="{FF2B5EF4-FFF2-40B4-BE49-F238E27FC236}">
                <a16:creationId xmlns:a16="http://schemas.microsoft.com/office/drawing/2014/main" id="{22B3F691-05BF-4977-83D7-51125A0EE038}"/>
              </a:ext>
            </a:extLst>
          </p:cNvPr>
          <p:cNvSpPr>
            <a:spLocks noGrp="1"/>
          </p:cNvSpPr>
          <p:nvPr>
            <p:ph type="ctrTitle"/>
          </p:nvPr>
        </p:nvSpPr>
        <p:spPr/>
        <p:txBody>
          <a:bodyPr/>
          <a:lstStyle/>
          <a:p>
            <a:r>
              <a:rPr lang="da-DK" dirty="0"/>
              <a:t>Exchange Student Decision Assistant</a:t>
            </a:r>
          </a:p>
        </p:txBody>
      </p:sp>
      <p:sp>
        <p:nvSpPr>
          <p:cNvPr id="6" name="Subtitle 5">
            <a:extLst>
              <a:ext uri="{FF2B5EF4-FFF2-40B4-BE49-F238E27FC236}">
                <a16:creationId xmlns:a16="http://schemas.microsoft.com/office/drawing/2014/main" id="{9D6C3D90-2DBF-4B2B-AC60-89844D596AC0}"/>
              </a:ext>
            </a:extLst>
          </p:cNvPr>
          <p:cNvSpPr>
            <a:spLocks noGrp="1"/>
          </p:cNvSpPr>
          <p:nvPr>
            <p:ph type="subTitle" idx="1"/>
          </p:nvPr>
        </p:nvSpPr>
        <p:spPr/>
        <p:txBody>
          <a:bodyPr/>
          <a:lstStyle/>
          <a:p>
            <a:r>
              <a:rPr lang="da-DK" dirty="0"/>
              <a:t>Denmark Edition</a:t>
            </a:r>
          </a:p>
        </p:txBody>
      </p:sp>
    </p:spTree>
    <p:extLst>
      <p:ext uri="{BB962C8B-B14F-4D97-AF65-F5344CB8AC3E}">
        <p14:creationId xmlns:p14="http://schemas.microsoft.com/office/powerpoint/2010/main" val="111898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6C6697-AA35-46E7-B264-E903D450875E}"/>
              </a:ext>
            </a:extLst>
          </p:cNvPr>
          <p:cNvGraphicFramePr>
            <a:graphicFrameLocks noChangeAspect="1"/>
          </p:cNvGraphicFramePr>
          <p:nvPr>
            <p:custDataLst>
              <p:tags r:id="rId2"/>
            </p:custDataLst>
            <p:extLst>
              <p:ext uri="{D42A27DB-BD31-4B8C-83A1-F6EECF244321}">
                <p14:modId xmlns:p14="http://schemas.microsoft.com/office/powerpoint/2010/main" val="2781450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8D6C6697-AA35-46E7-B264-E903D45087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99D17F0-871A-49F5-A857-0425D03990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6ECF699-0C0C-4849-8508-2B8B4BE41544}"/>
              </a:ext>
            </a:extLst>
          </p:cNvPr>
          <p:cNvSpPr>
            <a:spLocks noGrp="1"/>
          </p:cNvSpPr>
          <p:nvPr>
            <p:ph type="title"/>
          </p:nvPr>
        </p:nvSpPr>
        <p:spPr/>
        <p:txBody>
          <a:bodyPr/>
          <a:lstStyle/>
          <a:p>
            <a:r>
              <a:rPr lang="en-US"/>
              <a:t>Output: Phase 1 &amp; Phase 2</a:t>
            </a:r>
          </a:p>
        </p:txBody>
      </p:sp>
      <p:sp>
        <p:nvSpPr>
          <p:cNvPr id="3" name="Content Placeholder 2">
            <a:extLst>
              <a:ext uri="{FF2B5EF4-FFF2-40B4-BE49-F238E27FC236}">
                <a16:creationId xmlns:a16="http://schemas.microsoft.com/office/drawing/2014/main" id="{CF6F6852-A9FD-4830-9B87-7267EDB949E4}"/>
              </a:ext>
            </a:extLst>
          </p:cNvPr>
          <p:cNvSpPr>
            <a:spLocks noGrp="1"/>
          </p:cNvSpPr>
          <p:nvPr>
            <p:ph idx="1"/>
          </p:nvPr>
        </p:nvSpPr>
        <p:spPr/>
        <p:txBody>
          <a:bodyPr/>
          <a:lstStyle/>
          <a:p>
            <a:r>
              <a:rPr lang="en-US" b="1"/>
              <a:t>Phase 1</a:t>
            </a:r>
            <a:r>
              <a:rPr lang="en-US"/>
              <a:t>: Count of venues within the chosen distance for each university</a:t>
            </a:r>
          </a:p>
          <a:p>
            <a:endParaRPr lang="en-US"/>
          </a:p>
          <a:p>
            <a:endParaRPr lang="en-US"/>
          </a:p>
          <a:p>
            <a:endParaRPr lang="en-US"/>
          </a:p>
          <a:p>
            <a:endParaRPr lang="en-US"/>
          </a:p>
          <a:p>
            <a:r>
              <a:rPr lang="en-US" b="1"/>
              <a:t>Phase 2:</a:t>
            </a:r>
            <a:r>
              <a:rPr lang="en-US"/>
              <a:t> Ranking of each university with respect to Venue</a:t>
            </a:r>
            <a:endParaRPr lang="en-US" b="1"/>
          </a:p>
        </p:txBody>
      </p:sp>
      <p:pic>
        <p:nvPicPr>
          <p:cNvPr id="5" name="Picture 4">
            <a:extLst>
              <a:ext uri="{FF2B5EF4-FFF2-40B4-BE49-F238E27FC236}">
                <a16:creationId xmlns:a16="http://schemas.microsoft.com/office/drawing/2014/main" id="{CCD36FF9-E327-4A65-A10F-4013F5E15465}"/>
              </a:ext>
            </a:extLst>
          </p:cNvPr>
          <p:cNvPicPr>
            <a:picLocks noChangeAspect="1"/>
          </p:cNvPicPr>
          <p:nvPr/>
        </p:nvPicPr>
        <p:blipFill>
          <a:blip r:embed="rId7"/>
          <a:stretch>
            <a:fillRect/>
          </a:stretch>
        </p:blipFill>
        <p:spPr>
          <a:xfrm>
            <a:off x="4703762" y="2707166"/>
            <a:ext cx="4686300" cy="1171575"/>
          </a:xfrm>
          <a:prstGeom prst="rect">
            <a:avLst/>
          </a:prstGeom>
        </p:spPr>
      </p:pic>
      <p:pic>
        <p:nvPicPr>
          <p:cNvPr id="7" name="Picture 6">
            <a:extLst>
              <a:ext uri="{FF2B5EF4-FFF2-40B4-BE49-F238E27FC236}">
                <a16:creationId xmlns:a16="http://schemas.microsoft.com/office/drawing/2014/main" id="{5D6F27AA-8F15-423D-9531-B687BB77E507}"/>
              </a:ext>
            </a:extLst>
          </p:cNvPr>
          <p:cNvPicPr>
            <a:picLocks noChangeAspect="1"/>
          </p:cNvPicPr>
          <p:nvPr/>
        </p:nvPicPr>
        <p:blipFill>
          <a:blip r:embed="rId8"/>
          <a:stretch>
            <a:fillRect/>
          </a:stretch>
        </p:blipFill>
        <p:spPr>
          <a:xfrm>
            <a:off x="4756149" y="4709702"/>
            <a:ext cx="4581525" cy="1095375"/>
          </a:xfrm>
          <a:prstGeom prst="rect">
            <a:avLst/>
          </a:prstGeom>
        </p:spPr>
      </p:pic>
    </p:spTree>
    <p:extLst>
      <p:ext uri="{BB962C8B-B14F-4D97-AF65-F5344CB8AC3E}">
        <p14:creationId xmlns:p14="http://schemas.microsoft.com/office/powerpoint/2010/main" val="318402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6C6697-AA35-46E7-B264-E903D450875E}"/>
              </a:ext>
            </a:extLst>
          </p:cNvPr>
          <p:cNvGraphicFramePr>
            <a:graphicFrameLocks noChangeAspect="1"/>
          </p:cNvGraphicFramePr>
          <p:nvPr>
            <p:custDataLst>
              <p:tags r:id="rId2"/>
            </p:custDataLst>
            <p:extLst>
              <p:ext uri="{D42A27DB-BD31-4B8C-83A1-F6EECF244321}">
                <p14:modId xmlns:p14="http://schemas.microsoft.com/office/powerpoint/2010/main" val="2084914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2"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8D6C6697-AA35-46E7-B264-E903D45087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99D17F0-871A-49F5-A857-0425D03990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6ECF699-0C0C-4849-8508-2B8B4BE41544}"/>
              </a:ext>
            </a:extLst>
          </p:cNvPr>
          <p:cNvSpPr>
            <a:spLocks noGrp="1"/>
          </p:cNvSpPr>
          <p:nvPr>
            <p:ph type="title"/>
          </p:nvPr>
        </p:nvSpPr>
        <p:spPr/>
        <p:txBody>
          <a:bodyPr/>
          <a:lstStyle/>
          <a:p>
            <a:r>
              <a:rPr lang="en-US"/>
              <a:t>Output: Phase 3 &amp; Recommendation</a:t>
            </a:r>
          </a:p>
        </p:txBody>
      </p:sp>
      <p:sp>
        <p:nvSpPr>
          <p:cNvPr id="3" name="Content Placeholder 2">
            <a:extLst>
              <a:ext uri="{FF2B5EF4-FFF2-40B4-BE49-F238E27FC236}">
                <a16:creationId xmlns:a16="http://schemas.microsoft.com/office/drawing/2014/main" id="{CF6F6852-A9FD-4830-9B87-7267EDB949E4}"/>
              </a:ext>
            </a:extLst>
          </p:cNvPr>
          <p:cNvSpPr>
            <a:spLocks noGrp="1"/>
          </p:cNvSpPr>
          <p:nvPr>
            <p:ph idx="1"/>
          </p:nvPr>
        </p:nvSpPr>
        <p:spPr/>
        <p:txBody>
          <a:bodyPr/>
          <a:lstStyle/>
          <a:p>
            <a:r>
              <a:rPr lang="en-US" b="1"/>
              <a:t>Phase 3</a:t>
            </a:r>
            <a:r>
              <a:rPr lang="en-US"/>
              <a:t>: Match Score calculated</a:t>
            </a:r>
          </a:p>
          <a:p>
            <a:endParaRPr lang="en-US"/>
          </a:p>
          <a:p>
            <a:endParaRPr lang="en-US"/>
          </a:p>
          <a:p>
            <a:endParaRPr lang="en-US"/>
          </a:p>
          <a:p>
            <a:endParaRPr lang="en-US"/>
          </a:p>
          <a:p>
            <a:r>
              <a:rPr lang="en-US" b="1"/>
              <a:t>Recommendation:</a:t>
            </a:r>
            <a:r>
              <a:rPr lang="en-US"/>
              <a:t> Final recommendation for choice of University based on user input</a:t>
            </a:r>
            <a:endParaRPr lang="en-US" b="1"/>
          </a:p>
        </p:txBody>
      </p:sp>
      <p:pic>
        <p:nvPicPr>
          <p:cNvPr id="8" name="Picture 7">
            <a:extLst>
              <a:ext uri="{FF2B5EF4-FFF2-40B4-BE49-F238E27FC236}">
                <a16:creationId xmlns:a16="http://schemas.microsoft.com/office/drawing/2014/main" id="{48425CB8-40B8-49E4-B334-49B8F62A8EAF}"/>
              </a:ext>
            </a:extLst>
          </p:cNvPr>
          <p:cNvPicPr>
            <a:picLocks noChangeAspect="1"/>
          </p:cNvPicPr>
          <p:nvPr/>
        </p:nvPicPr>
        <p:blipFill>
          <a:blip r:embed="rId7"/>
          <a:stretch>
            <a:fillRect/>
          </a:stretch>
        </p:blipFill>
        <p:spPr>
          <a:xfrm>
            <a:off x="3865561" y="2664784"/>
            <a:ext cx="6362700" cy="1133475"/>
          </a:xfrm>
          <a:prstGeom prst="rect">
            <a:avLst/>
          </a:prstGeom>
        </p:spPr>
      </p:pic>
      <p:pic>
        <p:nvPicPr>
          <p:cNvPr id="9" name="Picture 8">
            <a:extLst>
              <a:ext uri="{FF2B5EF4-FFF2-40B4-BE49-F238E27FC236}">
                <a16:creationId xmlns:a16="http://schemas.microsoft.com/office/drawing/2014/main" id="{6297B69E-2BF6-4BC3-ADC7-A25354AF201B}"/>
              </a:ext>
            </a:extLst>
          </p:cNvPr>
          <p:cNvPicPr>
            <a:picLocks noChangeAspect="1"/>
          </p:cNvPicPr>
          <p:nvPr/>
        </p:nvPicPr>
        <p:blipFill>
          <a:blip r:embed="rId8"/>
          <a:stretch>
            <a:fillRect/>
          </a:stretch>
        </p:blipFill>
        <p:spPr>
          <a:xfrm>
            <a:off x="3360736" y="5067077"/>
            <a:ext cx="7372350" cy="657225"/>
          </a:xfrm>
          <a:prstGeom prst="rect">
            <a:avLst/>
          </a:prstGeom>
        </p:spPr>
      </p:pic>
    </p:spTree>
    <p:extLst>
      <p:ext uri="{BB962C8B-B14F-4D97-AF65-F5344CB8AC3E}">
        <p14:creationId xmlns:p14="http://schemas.microsoft.com/office/powerpoint/2010/main" val="405040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3FE3F12-1496-4F65-93B9-F0D540CA2CAB}"/>
              </a:ext>
            </a:extLst>
          </p:cNvPr>
          <p:cNvGraphicFramePr>
            <a:graphicFrameLocks noChangeAspect="1"/>
          </p:cNvGraphicFramePr>
          <p:nvPr>
            <p:custDataLst>
              <p:tags r:id="rId2"/>
            </p:custDataLst>
            <p:extLst>
              <p:ext uri="{D42A27DB-BD31-4B8C-83A1-F6EECF244321}">
                <p14:modId xmlns:p14="http://schemas.microsoft.com/office/powerpoint/2010/main" val="19341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5"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D92573D-0B73-4D7E-80DA-48215B62AAE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a-DK"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ABCA644B-FBA9-4AC2-AB2E-ACB50679A4D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6242A9A8-88E5-4DF2-80F8-02C962EDC341}"/>
              </a:ext>
            </a:extLst>
          </p:cNvPr>
          <p:cNvSpPr>
            <a:spLocks noGrp="1"/>
          </p:cNvSpPr>
          <p:nvPr>
            <p:ph idx="1"/>
          </p:nvPr>
        </p:nvSpPr>
        <p:spPr/>
        <p:txBody>
          <a:bodyPr/>
          <a:lstStyle/>
          <a:p>
            <a:r>
              <a:rPr lang="en-US"/>
              <a:t>In </a:t>
            </a:r>
            <a:r>
              <a:rPr lang="en-US" b="1"/>
              <a:t>conclusion</a:t>
            </a:r>
            <a:r>
              <a:rPr lang="en-US"/>
              <a:t> the ‘Exchange Student Decision Assistant’ is a strong tool for helping exchange students, to decide where to study in Denmark, based on their own favourite types of venues</a:t>
            </a:r>
          </a:p>
          <a:p>
            <a:endParaRPr lang="en-US"/>
          </a:p>
          <a:p>
            <a:r>
              <a:rPr lang="en-US"/>
              <a:t>For future development, it could be considered to implement ‘geopy’ and hence make the current static parameters of universities in Denmark be dynamic instead. Furthermore, it can be considered to increase the number of venues to be part of the decision process</a:t>
            </a:r>
          </a:p>
        </p:txBody>
      </p:sp>
    </p:spTree>
    <p:extLst>
      <p:ext uri="{BB962C8B-B14F-4D97-AF65-F5344CB8AC3E}">
        <p14:creationId xmlns:p14="http://schemas.microsoft.com/office/powerpoint/2010/main" val="312180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D5378B8-9599-4DDF-9A3D-C59667886AC8}"/>
              </a:ext>
            </a:extLst>
          </p:cNvPr>
          <p:cNvGraphicFramePr>
            <a:graphicFrameLocks noChangeAspect="1"/>
          </p:cNvGraphicFramePr>
          <p:nvPr>
            <p:custDataLst>
              <p:tags r:id="rId2"/>
            </p:custDataLst>
            <p:extLst>
              <p:ext uri="{D42A27DB-BD31-4B8C-83A1-F6EECF244321}">
                <p14:modId xmlns:p14="http://schemas.microsoft.com/office/powerpoint/2010/main" val="2209605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DC1235B-6D63-4B48-9795-69A2F29C624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A91191B0-D648-4A3F-975C-FD71F446155D}"/>
              </a:ext>
            </a:extLst>
          </p:cNvPr>
          <p:cNvSpPr>
            <a:spLocks noGrp="1"/>
          </p:cNvSpPr>
          <p:nvPr>
            <p:ph type="title"/>
          </p:nvPr>
        </p:nvSpPr>
        <p:spPr/>
        <p:txBody>
          <a:bodyPr/>
          <a:lstStyle/>
          <a:p>
            <a:r>
              <a:rPr lang="en-US"/>
              <a:t>Purpose &amp; Scope</a:t>
            </a:r>
          </a:p>
        </p:txBody>
      </p:sp>
      <p:sp>
        <p:nvSpPr>
          <p:cNvPr id="3" name="Content Placeholder 2">
            <a:extLst>
              <a:ext uri="{FF2B5EF4-FFF2-40B4-BE49-F238E27FC236}">
                <a16:creationId xmlns:a16="http://schemas.microsoft.com/office/drawing/2014/main" id="{531C5E0D-0A3B-4185-80DE-B322DB05D782}"/>
              </a:ext>
            </a:extLst>
          </p:cNvPr>
          <p:cNvSpPr>
            <a:spLocks noGrp="1"/>
          </p:cNvSpPr>
          <p:nvPr>
            <p:ph idx="1"/>
          </p:nvPr>
        </p:nvSpPr>
        <p:spPr/>
        <p:txBody>
          <a:bodyPr/>
          <a:lstStyle/>
          <a:p>
            <a:r>
              <a:rPr lang="en-US"/>
              <a:t>The </a:t>
            </a:r>
            <a:r>
              <a:rPr lang="en-US" b="1"/>
              <a:t>purpose</a:t>
            </a:r>
            <a:r>
              <a:rPr lang="en-US"/>
              <a:t> of the Exchange Student Decision Assistant is to help aspiring exchange students with selecting the University which encompass their interests the most</a:t>
            </a:r>
          </a:p>
          <a:p>
            <a:endParaRPr lang="en-US"/>
          </a:p>
          <a:p>
            <a:r>
              <a:rPr lang="en-US"/>
              <a:t>The </a:t>
            </a:r>
            <a:r>
              <a:rPr lang="en-US" b="1"/>
              <a:t>scope</a:t>
            </a:r>
            <a:r>
              <a:rPr lang="en-US"/>
              <a:t> is to provide students who seek to study in Denmark, within medicine, a quantitative approach to evaluating which university would serve them best</a:t>
            </a:r>
          </a:p>
        </p:txBody>
      </p:sp>
    </p:spTree>
    <p:extLst>
      <p:ext uri="{BB962C8B-B14F-4D97-AF65-F5344CB8AC3E}">
        <p14:creationId xmlns:p14="http://schemas.microsoft.com/office/powerpoint/2010/main" val="66997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2B9055-04D2-42C3-B5F5-21C31427011E}"/>
              </a:ext>
            </a:extLst>
          </p:cNvPr>
          <p:cNvGraphicFramePr>
            <a:graphicFrameLocks noChangeAspect="1"/>
          </p:cNvGraphicFramePr>
          <p:nvPr>
            <p:custDataLst>
              <p:tags r:id="rId2"/>
            </p:custDataLst>
            <p:extLst>
              <p:ext uri="{D42A27DB-BD31-4B8C-83A1-F6EECF244321}">
                <p14:modId xmlns:p14="http://schemas.microsoft.com/office/powerpoint/2010/main" val="2814713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70B4E8-4B6B-4C96-890E-52534409192E}"/>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663BD72B-F4BB-438D-95C0-70637EE6F12B}"/>
              </a:ext>
            </a:extLst>
          </p:cNvPr>
          <p:cNvSpPr>
            <a:spLocks noGrp="1"/>
          </p:cNvSpPr>
          <p:nvPr>
            <p:ph idx="1"/>
          </p:nvPr>
        </p:nvSpPr>
        <p:spPr/>
        <p:txBody>
          <a:bodyPr/>
          <a:lstStyle/>
          <a:p>
            <a:r>
              <a:rPr lang="en-US"/>
              <a:t>There are three main universities in Denmark, where you can study medicine</a:t>
            </a:r>
          </a:p>
          <a:p>
            <a:pPr lvl="1"/>
            <a:r>
              <a:rPr lang="en-US"/>
              <a:t>University of Copenhagen (Zealand)</a:t>
            </a:r>
          </a:p>
          <a:p>
            <a:pPr lvl="1"/>
            <a:r>
              <a:rPr lang="en-US"/>
              <a:t>Aarhus University (Jutland)</a:t>
            </a:r>
          </a:p>
          <a:p>
            <a:pPr lvl="1"/>
            <a:r>
              <a:rPr lang="en-US"/>
              <a:t>University of Southern Denmark (Funen)</a:t>
            </a:r>
          </a:p>
          <a:p>
            <a:pPr lvl="1"/>
            <a:endParaRPr lang="en-US"/>
          </a:p>
          <a:p>
            <a:r>
              <a:rPr lang="en-US"/>
              <a:t>All three universities are equally renowned and provide the same high level of education</a:t>
            </a:r>
          </a:p>
          <a:p>
            <a:endParaRPr lang="en-US"/>
          </a:p>
          <a:p>
            <a:r>
              <a:rPr lang="en-US"/>
              <a:t>The student has no prior preference to either university</a:t>
            </a:r>
          </a:p>
        </p:txBody>
      </p:sp>
    </p:spTree>
    <p:extLst>
      <p:ext uri="{BB962C8B-B14F-4D97-AF65-F5344CB8AC3E}">
        <p14:creationId xmlns:p14="http://schemas.microsoft.com/office/powerpoint/2010/main" val="423600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AA4CA-D8FB-4B91-93FA-0361EBAEE0AE}"/>
              </a:ext>
            </a:extLst>
          </p:cNvPr>
          <p:cNvGraphicFramePr>
            <a:graphicFrameLocks noChangeAspect="1"/>
          </p:cNvGraphicFramePr>
          <p:nvPr>
            <p:custDataLst>
              <p:tags r:id="rId2"/>
            </p:custDataLst>
            <p:extLst>
              <p:ext uri="{D42A27DB-BD31-4B8C-83A1-F6EECF244321}">
                <p14:modId xmlns:p14="http://schemas.microsoft.com/office/powerpoint/2010/main" val="1924160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C38435B-78B4-4D5C-BB69-A1FC6F459B7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A96F1E65-C8FF-4F3C-8B37-4446CE616440}"/>
              </a:ext>
            </a:extLst>
          </p:cNvPr>
          <p:cNvSpPr>
            <a:spLocks noGrp="1"/>
          </p:cNvSpPr>
          <p:nvPr>
            <p:ph type="title"/>
          </p:nvPr>
        </p:nvSpPr>
        <p:spPr/>
        <p:txBody>
          <a:bodyPr/>
          <a:lstStyle/>
          <a:p>
            <a:r>
              <a:rPr lang="en-US"/>
              <a:t>Denmark - Visualization</a:t>
            </a:r>
          </a:p>
        </p:txBody>
      </p:sp>
      <p:sp>
        <p:nvSpPr>
          <p:cNvPr id="3" name="Content Placeholder 2">
            <a:extLst>
              <a:ext uri="{FF2B5EF4-FFF2-40B4-BE49-F238E27FC236}">
                <a16:creationId xmlns:a16="http://schemas.microsoft.com/office/drawing/2014/main" id="{40F65914-F238-406D-B8C9-B9E507DD987E}"/>
              </a:ext>
            </a:extLst>
          </p:cNvPr>
          <p:cNvSpPr>
            <a:spLocks noGrp="1"/>
          </p:cNvSpPr>
          <p:nvPr>
            <p:ph idx="1"/>
          </p:nvPr>
        </p:nvSpPr>
        <p:spPr/>
        <p:txBody>
          <a:bodyPr/>
          <a:lstStyle/>
          <a:p>
            <a:r>
              <a:rPr lang="en-US" dirty="0"/>
              <a:t>Denmark consists of three main components (but not limited to)</a:t>
            </a:r>
          </a:p>
          <a:p>
            <a:pPr lvl="1"/>
            <a:r>
              <a:rPr lang="en-US" dirty="0"/>
              <a:t>The island: Zealand </a:t>
            </a:r>
          </a:p>
          <a:p>
            <a:pPr lvl="1"/>
            <a:r>
              <a:rPr lang="en-US" dirty="0"/>
              <a:t>The island: Funen</a:t>
            </a:r>
          </a:p>
          <a:p>
            <a:pPr lvl="1"/>
            <a:r>
              <a:rPr lang="en-US" dirty="0"/>
              <a:t>The peninsula: Jutland</a:t>
            </a:r>
          </a:p>
          <a:p>
            <a:r>
              <a:rPr lang="en-US" dirty="0"/>
              <a:t>Each university have been </a:t>
            </a:r>
          </a:p>
          <a:p>
            <a:pPr marL="0" indent="0">
              <a:buNone/>
            </a:pPr>
            <a:r>
              <a:rPr lang="en-US" dirty="0"/>
              <a:t>plotted with respect to their</a:t>
            </a:r>
          </a:p>
          <a:p>
            <a:pPr marL="0" indent="0">
              <a:buNone/>
            </a:pPr>
            <a:r>
              <a:rPr lang="en-US" dirty="0"/>
              <a:t>geographic placement</a:t>
            </a:r>
          </a:p>
          <a:p>
            <a:pPr marL="0" indent="0">
              <a:buNone/>
            </a:pPr>
            <a:r>
              <a:rPr lang="en-US" dirty="0"/>
              <a:t>(the blue dots)</a:t>
            </a:r>
          </a:p>
        </p:txBody>
      </p:sp>
      <p:pic>
        <p:nvPicPr>
          <p:cNvPr id="7" name="Picture 6">
            <a:extLst>
              <a:ext uri="{FF2B5EF4-FFF2-40B4-BE49-F238E27FC236}">
                <a16:creationId xmlns:a16="http://schemas.microsoft.com/office/drawing/2014/main" id="{23975DE2-7509-41FC-A2DC-65D2749E6535}"/>
              </a:ext>
            </a:extLst>
          </p:cNvPr>
          <p:cNvPicPr>
            <a:picLocks noChangeAspect="1"/>
          </p:cNvPicPr>
          <p:nvPr/>
        </p:nvPicPr>
        <p:blipFill>
          <a:blip r:embed="rId7"/>
          <a:stretch>
            <a:fillRect/>
          </a:stretch>
        </p:blipFill>
        <p:spPr>
          <a:xfrm>
            <a:off x="6096000" y="2683597"/>
            <a:ext cx="5980694" cy="3853006"/>
          </a:xfrm>
          <a:prstGeom prst="rect">
            <a:avLst/>
          </a:prstGeom>
        </p:spPr>
      </p:pic>
    </p:spTree>
    <p:extLst>
      <p:ext uri="{BB962C8B-B14F-4D97-AF65-F5344CB8AC3E}">
        <p14:creationId xmlns:p14="http://schemas.microsoft.com/office/powerpoint/2010/main" val="77377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FAC54C9-E2F2-4F26-A77D-AC3CBA88933F}"/>
              </a:ext>
            </a:extLst>
          </p:cNvPr>
          <p:cNvGraphicFramePr>
            <a:graphicFrameLocks noChangeAspect="1"/>
          </p:cNvGraphicFramePr>
          <p:nvPr>
            <p:custDataLst>
              <p:tags r:id="rId2"/>
            </p:custDataLst>
            <p:extLst>
              <p:ext uri="{D42A27DB-BD31-4B8C-83A1-F6EECF244321}">
                <p14:modId xmlns:p14="http://schemas.microsoft.com/office/powerpoint/2010/main" val="1288536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8"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DD564F4-229C-483D-B0CB-F547AC8ED267}"/>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49120A54-F7CB-4419-B2A0-2F28B25688BD}"/>
              </a:ext>
            </a:extLst>
          </p:cNvPr>
          <p:cNvSpPr>
            <a:spLocks noGrp="1"/>
          </p:cNvSpPr>
          <p:nvPr>
            <p:ph idx="1"/>
          </p:nvPr>
        </p:nvSpPr>
        <p:spPr/>
        <p:txBody>
          <a:bodyPr/>
          <a:lstStyle/>
          <a:p>
            <a:r>
              <a:rPr lang="en-US" dirty="0"/>
              <a:t>The data requested through Foursquare is treated in three steps</a:t>
            </a:r>
          </a:p>
          <a:p>
            <a:pPr lvl="1"/>
            <a:endParaRPr lang="en-US" dirty="0"/>
          </a:p>
          <a:p>
            <a:pPr lvl="1"/>
            <a:r>
              <a:rPr lang="en-US" dirty="0"/>
              <a:t>The </a:t>
            </a:r>
            <a:r>
              <a:rPr lang="en-US" b="1" dirty="0"/>
              <a:t>count</a:t>
            </a:r>
            <a:r>
              <a:rPr lang="en-US" dirty="0"/>
              <a:t> of number of venues within the selected distance is done with respect to each university and venue</a:t>
            </a:r>
          </a:p>
          <a:p>
            <a:pPr lvl="1"/>
            <a:r>
              <a:rPr lang="en-US" dirty="0"/>
              <a:t>Then each university is </a:t>
            </a:r>
            <a:r>
              <a:rPr lang="en-US" b="1" dirty="0"/>
              <a:t>ranked</a:t>
            </a:r>
            <a:r>
              <a:rPr lang="en-US" dirty="0"/>
              <a:t> through the in-built ‘.rank()’ function. As there are three universities the rank can be between 1 and 3. Three being the highest (</a:t>
            </a:r>
            <a:r>
              <a:rPr lang="en-US" dirty="0" err="1"/>
              <a:t>ie</a:t>
            </a:r>
            <a:r>
              <a:rPr lang="en-US" dirty="0"/>
              <a:t>. Most venues within this category)</a:t>
            </a:r>
          </a:p>
          <a:p>
            <a:pPr lvl="1"/>
            <a:r>
              <a:rPr lang="en-US" dirty="0"/>
              <a:t>Then the user input for ‘Weight Factors’ is used to calculate the ‘</a:t>
            </a:r>
            <a:r>
              <a:rPr lang="en-US" b="1" dirty="0"/>
              <a:t>Match Score</a:t>
            </a:r>
            <a:r>
              <a:rPr lang="en-US" dirty="0"/>
              <a:t>’ for each venue type and university. The formula used is the following:</a:t>
            </a:r>
          </a:p>
          <a:p>
            <a:pPr lvl="2"/>
            <a:r>
              <a:rPr lang="en-US" dirty="0"/>
              <a:t>Rank * (1/3) * Weight Factor / 100</a:t>
            </a:r>
          </a:p>
        </p:txBody>
      </p:sp>
    </p:spTree>
    <p:extLst>
      <p:ext uri="{BB962C8B-B14F-4D97-AF65-F5344CB8AC3E}">
        <p14:creationId xmlns:p14="http://schemas.microsoft.com/office/powerpoint/2010/main" val="226682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BF98186-4EE9-4DBF-9B83-B2B9B1EA5896}"/>
              </a:ext>
            </a:extLst>
          </p:cNvPr>
          <p:cNvGraphicFramePr>
            <a:graphicFrameLocks noChangeAspect="1"/>
          </p:cNvGraphicFramePr>
          <p:nvPr>
            <p:custDataLst>
              <p:tags r:id="rId2"/>
            </p:custDataLst>
            <p:extLst>
              <p:ext uri="{D42A27DB-BD31-4B8C-83A1-F6EECF244321}">
                <p14:modId xmlns:p14="http://schemas.microsoft.com/office/powerpoint/2010/main" val="3524430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4"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ABF98186-4EE9-4DBF-9B83-B2B9B1EA58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AD5169-385A-48E0-9221-681F1BA479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AE4919A-3CAF-4EA2-9AD4-4E3E9AE8E849}"/>
              </a:ext>
            </a:extLst>
          </p:cNvPr>
          <p:cNvSpPr>
            <a:spLocks noGrp="1"/>
          </p:cNvSpPr>
          <p:nvPr>
            <p:ph type="title"/>
          </p:nvPr>
        </p:nvSpPr>
        <p:spPr/>
        <p:txBody>
          <a:bodyPr/>
          <a:lstStyle/>
          <a:p>
            <a:r>
              <a:rPr lang="en-US"/>
              <a:t>Input parameter: Distance</a:t>
            </a:r>
          </a:p>
        </p:txBody>
      </p:sp>
      <p:sp>
        <p:nvSpPr>
          <p:cNvPr id="3" name="Content Placeholder 2">
            <a:extLst>
              <a:ext uri="{FF2B5EF4-FFF2-40B4-BE49-F238E27FC236}">
                <a16:creationId xmlns:a16="http://schemas.microsoft.com/office/drawing/2014/main" id="{3591070D-4C14-4F14-A5A0-8640DB8D01DB}"/>
              </a:ext>
            </a:extLst>
          </p:cNvPr>
          <p:cNvSpPr>
            <a:spLocks noGrp="1"/>
          </p:cNvSpPr>
          <p:nvPr>
            <p:ph idx="1"/>
          </p:nvPr>
        </p:nvSpPr>
        <p:spPr/>
        <p:txBody>
          <a:bodyPr>
            <a:normAutofit/>
          </a:bodyPr>
          <a:lstStyle/>
          <a:p>
            <a:r>
              <a:rPr lang="en-US"/>
              <a:t>The aspiring exchange student will first have to evaluate the distance (radius) from the universities in which they will explore. The distance (DIST) takes input in the unit of [meter]</a:t>
            </a:r>
          </a:p>
          <a:p>
            <a:endParaRPr lang="en-US"/>
          </a:p>
          <a:p>
            <a:endParaRPr lang="en-US"/>
          </a:p>
          <a:p>
            <a:endParaRPr lang="en-US"/>
          </a:p>
          <a:p>
            <a:r>
              <a:rPr lang="en-US"/>
              <a:t>It is essential to evaluate what seems reasonable to travel and consider the infrastructure with both regards to public transportation and bicycling (very popular in Denmark)</a:t>
            </a:r>
          </a:p>
          <a:p>
            <a:endParaRPr lang="en-US"/>
          </a:p>
          <a:p>
            <a:endParaRPr lang="en-US"/>
          </a:p>
        </p:txBody>
      </p:sp>
      <p:pic>
        <p:nvPicPr>
          <p:cNvPr id="7" name="Picture 6">
            <a:extLst>
              <a:ext uri="{FF2B5EF4-FFF2-40B4-BE49-F238E27FC236}">
                <a16:creationId xmlns:a16="http://schemas.microsoft.com/office/drawing/2014/main" id="{8F8E2DA1-212E-48D8-823D-D1F97B30B464}"/>
              </a:ext>
            </a:extLst>
          </p:cNvPr>
          <p:cNvPicPr>
            <a:picLocks noChangeAspect="1"/>
          </p:cNvPicPr>
          <p:nvPr/>
        </p:nvPicPr>
        <p:blipFill>
          <a:blip r:embed="rId7"/>
          <a:stretch>
            <a:fillRect/>
          </a:stretch>
        </p:blipFill>
        <p:spPr>
          <a:xfrm>
            <a:off x="3422649" y="3346136"/>
            <a:ext cx="7248525" cy="676275"/>
          </a:xfrm>
          <a:prstGeom prst="rect">
            <a:avLst/>
          </a:prstGeom>
        </p:spPr>
      </p:pic>
    </p:spTree>
    <p:extLst>
      <p:ext uri="{BB962C8B-B14F-4D97-AF65-F5344CB8AC3E}">
        <p14:creationId xmlns:p14="http://schemas.microsoft.com/office/powerpoint/2010/main" val="371442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BF98186-4EE9-4DBF-9B83-B2B9B1EA5896}"/>
              </a:ext>
            </a:extLst>
          </p:cNvPr>
          <p:cNvGraphicFramePr>
            <a:graphicFrameLocks noChangeAspect="1"/>
          </p:cNvGraphicFramePr>
          <p:nvPr>
            <p:custDataLst>
              <p:tags r:id="rId2"/>
            </p:custDataLst>
            <p:extLst>
              <p:ext uri="{D42A27DB-BD31-4B8C-83A1-F6EECF244321}">
                <p14:modId xmlns:p14="http://schemas.microsoft.com/office/powerpoint/2010/main" val="2927192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0"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AD5169-385A-48E0-9221-681F1BA479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AE4919A-3CAF-4EA2-9AD4-4E3E9AE8E849}"/>
              </a:ext>
            </a:extLst>
          </p:cNvPr>
          <p:cNvSpPr>
            <a:spLocks noGrp="1"/>
          </p:cNvSpPr>
          <p:nvPr>
            <p:ph type="title"/>
          </p:nvPr>
        </p:nvSpPr>
        <p:spPr/>
        <p:txBody>
          <a:bodyPr/>
          <a:lstStyle/>
          <a:p>
            <a:r>
              <a:rPr lang="en-US"/>
              <a:t>Input parameter: Favourite Venues</a:t>
            </a:r>
          </a:p>
        </p:txBody>
      </p:sp>
      <p:sp>
        <p:nvSpPr>
          <p:cNvPr id="3" name="Content Placeholder 2">
            <a:extLst>
              <a:ext uri="{FF2B5EF4-FFF2-40B4-BE49-F238E27FC236}">
                <a16:creationId xmlns:a16="http://schemas.microsoft.com/office/drawing/2014/main" id="{3591070D-4C14-4F14-A5A0-8640DB8D01DB}"/>
              </a:ext>
            </a:extLst>
          </p:cNvPr>
          <p:cNvSpPr>
            <a:spLocks noGrp="1"/>
          </p:cNvSpPr>
          <p:nvPr>
            <p:ph idx="1"/>
          </p:nvPr>
        </p:nvSpPr>
        <p:spPr/>
        <p:txBody>
          <a:bodyPr>
            <a:normAutofit/>
          </a:bodyPr>
          <a:lstStyle/>
          <a:p>
            <a:r>
              <a:rPr lang="en-US"/>
              <a:t>Next the student have to select their three favourite type of venues from </a:t>
            </a:r>
            <a:r>
              <a:rPr lang="en-US">
                <a:hlinkClick r:id="rId7"/>
              </a:rPr>
              <a:t>Foursquare</a:t>
            </a:r>
            <a:r>
              <a:rPr lang="en-US"/>
              <a:t>, and pass the Name and CategoryId into the tool</a:t>
            </a:r>
          </a:p>
          <a:p>
            <a:endParaRPr lang="en-US"/>
          </a:p>
        </p:txBody>
      </p:sp>
      <p:pic>
        <p:nvPicPr>
          <p:cNvPr id="8" name="Picture 7">
            <a:extLst>
              <a:ext uri="{FF2B5EF4-FFF2-40B4-BE49-F238E27FC236}">
                <a16:creationId xmlns:a16="http://schemas.microsoft.com/office/drawing/2014/main" id="{E12D4C4D-3D63-417C-B35F-9420EA16FB2B}"/>
              </a:ext>
            </a:extLst>
          </p:cNvPr>
          <p:cNvPicPr>
            <a:picLocks noChangeAspect="1"/>
          </p:cNvPicPr>
          <p:nvPr/>
        </p:nvPicPr>
        <p:blipFill>
          <a:blip r:embed="rId8"/>
          <a:stretch>
            <a:fillRect/>
          </a:stretch>
        </p:blipFill>
        <p:spPr>
          <a:xfrm>
            <a:off x="2840307" y="3056525"/>
            <a:ext cx="8413209" cy="2548349"/>
          </a:xfrm>
          <a:prstGeom prst="rect">
            <a:avLst/>
          </a:prstGeom>
        </p:spPr>
      </p:pic>
    </p:spTree>
    <p:extLst>
      <p:ext uri="{BB962C8B-B14F-4D97-AF65-F5344CB8AC3E}">
        <p14:creationId xmlns:p14="http://schemas.microsoft.com/office/powerpoint/2010/main" val="6485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E424E17-599C-4A0D-BD0E-63B8661FA6A1}"/>
              </a:ext>
            </a:extLst>
          </p:cNvPr>
          <p:cNvGraphicFramePr>
            <a:graphicFrameLocks noChangeAspect="1"/>
          </p:cNvGraphicFramePr>
          <p:nvPr>
            <p:custDataLst>
              <p:tags r:id="rId2"/>
            </p:custDataLst>
            <p:extLst>
              <p:ext uri="{D42A27DB-BD31-4B8C-83A1-F6EECF244321}">
                <p14:modId xmlns:p14="http://schemas.microsoft.com/office/powerpoint/2010/main" val="1305273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4"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FD32FA7-49E4-42EE-9BFB-1AB63D7B76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E4D9BD1-31A5-4073-8509-0148C71B8129}"/>
              </a:ext>
            </a:extLst>
          </p:cNvPr>
          <p:cNvSpPr>
            <a:spLocks noGrp="1"/>
          </p:cNvSpPr>
          <p:nvPr>
            <p:ph type="title"/>
          </p:nvPr>
        </p:nvSpPr>
        <p:spPr/>
        <p:txBody>
          <a:bodyPr/>
          <a:lstStyle/>
          <a:p>
            <a:r>
              <a:rPr lang="en-US"/>
              <a:t>Input parameter: Weight Factor</a:t>
            </a:r>
          </a:p>
        </p:txBody>
      </p:sp>
      <p:sp>
        <p:nvSpPr>
          <p:cNvPr id="3" name="Content Placeholder 2">
            <a:extLst>
              <a:ext uri="{FF2B5EF4-FFF2-40B4-BE49-F238E27FC236}">
                <a16:creationId xmlns:a16="http://schemas.microsoft.com/office/drawing/2014/main" id="{FD8B182B-899B-408F-AAA0-F8D7D65BAA7A}"/>
              </a:ext>
            </a:extLst>
          </p:cNvPr>
          <p:cNvSpPr>
            <a:spLocks noGrp="1"/>
          </p:cNvSpPr>
          <p:nvPr>
            <p:ph idx="1"/>
          </p:nvPr>
        </p:nvSpPr>
        <p:spPr/>
        <p:txBody>
          <a:bodyPr/>
          <a:lstStyle/>
          <a:p>
            <a:r>
              <a:rPr lang="en-US"/>
              <a:t>Last the student will have to rate each of their favourite venues, by distributing 100 points between the three venues. Leading to three different Weight Factors (the example below is for one weight factor)</a:t>
            </a:r>
          </a:p>
        </p:txBody>
      </p:sp>
      <p:pic>
        <p:nvPicPr>
          <p:cNvPr id="7" name="Picture 6">
            <a:extLst>
              <a:ext uri="{FF2B5EF4-FFF2-40B4-BE49-F238E27FC236}">
                <a16:creationId xmlns:a16="http://schemas.microsoft.com/office/drawing/2014/main" id="{ECBDCE49-9640-49D6-B861-3DEEE12468A6}"/>
              </a:ext>
            </a:extLst>
          </p:cNvPr>
          <p:cNvPicPr>
            <a:picLocks noChangeAspect="1"/>
          </p:cNvPicPr>
          <p:nvPr/>
        </p:nvPicPr>
        <p:blipFill>
          <a:blip r:embed="rId7"/>
          <a:stretch>
            <a:fillRect/>
          </a:stretch>
        </p:blipFill>
        <p:spPr>
          <a:xfrm>
            <a:off x="1956311" y="3479800"/>
            <a:ext cx="10181202" cy="2078916"/>
          </a:xfrm>
          <a:prstGeom prst="rect">
            <a:avLst/>
          </a:prstGeom>
        </p:spPr>
      </p:pic>
    </p:spTree>
    <p:extLst>
      <p:ext uri="{BB962C8B-B14F-4D97-AF65-F5344CB8AC3E}">
        <p14:creationId xmlns:p14="http://schemas.microsoft.com/office/powerpoint/2010/main" val="27426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6C6697-AA35-46E7-B264-E903D450875E}"/>
              </a:ext>
            </a:extLst>
          </p:cNvPr>
          <p:cNvGraphicFramePr>
            <a:graphicFrameLocks noChangeAspect="1"/>
          </p:cNvGraphicFramePr>
          <p:nvPr>
            <p:custDataLst>
              <p:tags r:id="rId2"/>
            </p:custDataLst>
            <p:extLst>
              <p:ext uri="{D42A27DB-BD31-4B8C-83A1-F6EECF244321}">
                <p14:modId xmlns:p14="http://schemas.microsoft.com/office/powerpoint/2010/main" val="31014532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99D17F0-871A-49F5-A857-0425D03990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a-DK"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6ECF699-0C0C-4849-8508-2B8B4BE41544}"/>
              </a:ext>
            </a:extLst>
          </p:cNvPr>
          <p:cNvSpPr>
            <a:spLocks noGrp="1"/>
          </p:cNvSpPr>
          <p:nvPr>
            <p:ph type="title"/>
          </p:nvPr>
        </p:nvSpPr>
        <p:spPr/>
        <p:txBody>
          <a:bodyPr/>
          <a:lstStyle/>
          <a:p>
            <a:r>
              <a:rPr lang="en-US"/>
              <a:t>Output</a:t>
            </a:r>
          </a:p>
        </p:txBody>
      </p:sp>
      <p:sp>
        <p:nvSpPr>
          <p:cNvPr id="3" name="Content Placeholder 2">
            <a:extLst>
              <a:ext uri="{FF2B5EF4-FFF2-40B4-BE49-F238E27FC236}">
                <a16:creationId xmlns:a16="http://schemas.microsoft.com/office/drawing/2014/main" id="{CF6F6852-A9FD-4830-9B87-7267EDB949E4}"/>
              </a:ext>
            </a:extLst>
          </p:cNvPr>
          <p:cNvSpPr>
            <a:spLocks noGrp="1"/>
          </p:cNvSpPr>
          <p:nvPr>
            <p:ph idx="1"/>
          </p:nvPr>
        </p:nvSpPr>
        <p:spPr/>
        <p:txBody>
          <a:bodyPr/>
          <a:lstStyle/>
          <a:p>
            <a:r>
              <a:rPr lang="en-US"/>
              <a:t>Based on the input provided by the exchange student the tool provides output in three phases, before the final recommendation is presented</a:t>
            </a:r>
          </a:p>
          <a:p>
            <a:pPr lvl="1"/>
            <a:r>
              <a:rPr lang="en-US"/>
              <a:t>Phase 1 – Count</a:t>
            </a:r>
          </a:p>
          <a:p>
            <a:pPr lvl="1"/>
            <a:r>
              <a:rPr lang="en-US"/>
              <a:t>Phase 2 – Rank</a:t>
            </a:r>
          </a:p>
          <a:p>
            <a:pPr lvl="1"/>
            <a:r>
              <a:rPr lang="en-US"/>
              <a:t>Phase 3 – Match Score</a:t>
            </a:r>
          </a:p>
          <a:p>
            <a:pPr lvl="1"/>
            <a:r>
              <a:rPr lang="en-US"/>
              <a:t>Recommendation</a:t>
            </a:r>
          </a:p>
          <a:p>
            <a:endParaRPr lang="en-US"/>
          </a:p>
        </p:txBody>
      </p:sp>
    </p:spTree>
    <p:extLst>
      <p:ext uri="{BB962C8B-B14F-4D97-AF65-F5344CB8AC3E}">
        <p14:creationId xmlns:p14="http://schemas.microsoft.com/office/powerpoint/2010/main" val="565104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3t8N5hgYdQFrBS0uegj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uvon6iL27uFRqW.c0qUTw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uvon6iL27uFRqW.c0qUT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nf3z49sBOJbs0lNweyuA5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rNzsU648SVB2rGxTeJi2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rNzsU648SVB2rGxTeJi2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rNzsU648SVB2rGxTeJi2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iANEfCrhF6W7PQt.zBr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hvqYUtB92pZMu4frCCR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_U3rxK957nL1QtVyO2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VaU0PNgOr_NnvtASnNw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TotalTime>
  <Words>586</Words>
  <Application>Microsoft Office PowerPoint</Application>
  <PresentationFormat>Widescreen</PresentationFormat>
  <Paragraphs>65</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 Light</vt:lpstr>
      <vt:lpstr>Century Gothic</vt:lpstr>
      <vt:lpstr>Wingdings 3</vt:lpstr>
      <vt:lpstr>Wisp</vt:lpstr>
      <vt:lpstr>think-cell Slide</vt:lpstr>
      <vt:lpstr>Exchange Student Decision Assistant</vt:lpstr>
      <vt:lpstr>Purpose &amp; Scope</vt:lpstr>
      <vt:lpstr>Assumptions</vt:lpstr>
      <vt:lpstr>Denmark - Visualization</vt:lpstr>
      <vt:lpstr>Methodology</vt:lpstr>
      <vt:lpstr>Input parameter: Distance</vt:lpstr>
      <vt:lpstr>Input parameter: Favourite Venues</vt:lpstr>
      <vt:lpstr>Input parameter: Weight Factor</vt:lpstr>
      <vt:lpstr>Output</vt:lpstr>
      <vt:lpstr>Output: Phase 1 &amp; Phase 2</vt:lpstr>
      <vt:lpstr>Output: Phase 3 &amp; 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Student Decision Assistant</dc:title>
  <dc:creator>Nicklas Gregersen</dc:creator>
  <cp:lastModifiedBy>Nicklas Gregersen</cp:lastModifiedBy>
  <cp:revision>8</cp:revision>
  <dcterms:created xsi:type="dcterms:W3CDTF">2020-08-04T20:05:59Z</dcterms:created>
  <dcterms:modified xsi:type="dcterms:W3CDTF">2020-08-04T23:10:40Z</dcterms:modified>
</cp:coreProperties>
</file>