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68" r:id="rId9"/>
    <p:sldId id="275" r:id="rId10"/>
    <p:sldId id="262" r:id="rId11"/>
    <p:sldId id="263" r:id="rId12"/>
    <p:sldId id="264" r:id="rId13"/>
    <p:sldId id="265" r:id="rId14"/>
    <p:sldId id="259" r:id="rId15"/>
    <p:sldId id="260" r:id="rId16"/>
    <p:sldId id="257" r:id="rId17"/>
    <p:sldId id="266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681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5;&#1086;&#1083;&#1100;&#1079;&#1086;&#1074;&#1072;&#1090;&#1077;&#1083;&#1100;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5;&#1086;&#1083;&#1100;&#1079;&#1086;&#1074;&#1072;&#1090;&#1077;&#1083;&#1100;\Desktop\University\2020-2021\&#1054;&#1075;%20&#1090;&#1072;%20&#1050;&#1075;\&#1045;&#1082;&#1079;&#1072;&#1084;&#1077;&#1085;\&#1047;&#1072;&#1076;&#1072;&#1095;&#1110;_&#1077;&#1082;&#1079;&#1072;&#1084;&#1077;&#1085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0000">
                  <a:alpha val="15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Лист7!$D$4:$D$7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Лист7!$E$4:$E$7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AB-42A5-AA0D-2126682A4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93504"/>
        <c:axId val="358889896"/>
      </c:scatterChart>
      <c:valAx>
        <c:axId val="35889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58889896"/>
        <c:crosses val="autoZero"/>
        <c:crossBetween val="midCat"/>
      </c:valAx>
      <c:valAx>
        <c:axId val="35888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5889350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50000"/>
          <a:alpha val="83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66460624376302E-2"/>
          <c:y val="2.9440638421436481E-2"/>
          <c:w val="0.91276606988180453"/>
          <c:h val="0.8730142182815159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'E21'!$I$12:$I$42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1.3000000000000003</c:v>
                </c:pt>
                <c:pt idx="14">
                  <c:v>1.4000000000000004</c:v>
                </c:pt>
                <c:pt idx="15">
                  <c:v>1.5000000000000004</c:v>
                </c:pt>
                <c:pt idx="16">
                  <c:v>1.6000000000000005</c:v>
                </c:pt>
                <c:pt idx="17">
                  <c:v>1.7000000000000006</c:v>
                </c:pt>
                <c:pt idx="18">
                  <c:v>1.8000000000000007</c:v>
                </c:pt>
                <c:pt idx="19">
                  <c:v>1.9000000000000008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  <c:pt idx="24">
                  <c:v>2.4000000000000004</c:v>
                </c:pt>
                <c:pt idx="25">
                  <c:v>2.5000000000000004</c:v>
                </c:pt>
                <c:pt idx="26">
                  <c:v>2.6000000000000005</c:v>
                </c:pt>
                <c:pt idx="27">
                  <c:v>2.7000000000000006</c:v>
                </c:pt>
                <c:pt idx="28">
                  <c:v>2.8000000000000007</c:v>
                </c:pt>
                <c:pt idx="29">
                  <c:v>2.9000000000000008</c:v>
                </c:pt>
                <c:pt idx="30">
                  <c:v>3</c:v>
                </c:pt>
              </c:numCache>
            </c:numRef>
          </c:xVal>
          <c:yVal>
            <c:numRef>
              <c:f>'E21'!$J$12:$J$42</c:f>
              <c:numCache>
                <c:formatCode>General</c:formatCode>
                <c:ptCount val="31"/>
                <c:pt idx="0">
                  <c:v>1</c:v>
                </c:pt>
                <c:pt idx="1">
                  <c:v>1.1460000000000001</c:v>
                </c:pt>
                <c:pt idx="2">
                  <c:v>1.3679999999999999</c:v>
                </c:pt>
                <c:pt idx="3">
                  <c:v>1.6420000000000001</c:v>
                </c:pt>
                <c:pt idx="4">
                  <c:v>1.9440000000000002</c:v>
                </c:pt>
                <c:pt idx="5">
                  <c:v>2.25</c:v>
                </c:pt>
                <c:pt idx="6">
                  <c:v>2.536</c:v>
                </c:pt>
                <c:pt idx="7">
                  <c:v>2.7779999999999996</c:v>
                </c:pt>
                <c:pt idx="8">
                  <c:v>2.9519999999999995</c:v>
                </c:pt>
                <c:pt idx="9">
                  <c:v>3.0340000000000003</c:v>
                </c:pt>
                <c:pt idx="10">
                  <c:v>3</c:v>
                </c:pt>
                <c:pt idx="11">
                  <c:v>2.8114999999999997</c:v>
                </c:pt>
                <c:pt idx="12">
                  <c:v>2.4719999999999991</c:v>
                </c:pt>
                <c:pt idx="13">
                  <c:v>2.0204999999999989</c:v>
                </c:pt>
                <c:pt idx="14">
                  <c:v>1.495999999999998</c:v>
                </c:pt>
                <c:pt idx="15">
                  <c:v>0.93749999999999734</c:v>
                </c:pt>
                <c:pt idx="16">
                  <c:v>0.38399999999999701</c:v>
                </c:pt>
                <c:pt idx="17">
                  <c:v>-0.12550000000000283</c:v>
                </c:pt>
                <c:pt idx="18">
                  <c:v>-0.55200000000000271</c:v>
                </c:pt>
                <c:pt idx="19">
                  <c:v>-0.85650000000000048</c:v>
                </c:pt>
                <c:pt idx="20">
                  <c:v>-1</c:v>
                </c:pt>
                <c:pt idx="21">
                  <c:v>-0.98350000000000004</c:v>
                </c:pt>
                <c:pt idx="22">
                  <c:v>-0.84799999999999964</c:v>
                </c:pt>
                <c:pt idx="23">
                  <c:v>-0.61449999999999927</c:v>
                </c:pt>
                <c:pt idx="24">
                  <c:v>-0.30399999999999888</c:v>
                </c:pt>
                <c:pt idx="25">
                  <c:v>6.2500000000001721E-2</c:v>
                </c:pt>
                <c:pt idx="26">
                  <c:v>0.46400000000000219</c:v>
                </c:pt>
                <c:pt idx="27">
                  <c:v>0.87950000000000217</c:v>
                </c:pt>
                <c:pt idx="28">
                  <c:v>1.2880000000000025</c:v>
                </c:pt>
                <c:pt idx="29">
                  <c:v>1.668500000000003</c:v>
                </c:pt>
                <c:pt idx="3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84-4DD3-B058-84C678C345A1}"/>
            </c:ext>
          </c:extLst>
        </c:ser>
        <c:ser>
          <c:idx val="1"/>
          <c:order val="1"/>
          <c:tx>
            <c:v>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'E21'!$B$3:$B$6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'E21'!$C$3:$C$6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84-4DD3-B058-84C678C34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179904"/>
        <c:axId val="437181872"/>
      </c:scatterChart>
      <c:valAx>
        <c:axId val="43717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437181872"/>
        <c:crosses val="autoZero"/>
        <c:crossBetween val="midCat"/>
        <c:majorUnit val="1"/>
      </c:valAx>
      <c:valAx>
        <c:axId val="43718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437179904"/>
        <c:crosses val="autoZero"/>
        <c:crossBetween val="midCat"/>
        <c:majorUnit val="1"/>
      </c:valAx>
      <c:spPr>
        <a:solidFill>
          <a:schemeClr val="bg1">
            <a:alpha val="64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53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1FDE-2E80-486C-B9CA-535D7F60676C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39BA-C3C3-4F9E-B8C1-38F559130E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041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1" dirty="0" smtClean="0"/>
              <a:t>Поворот</a:t>
            </a:r>
            <a:r>
              <a:rPr lang="ru-RU" b="1" dirty="0" smtClean="0"/>
              <a:t>ы!!!</a:t>
            </a:r>
          </a:p>
          <a:p>
            <a:r>
              <a:rPr lang="ru-RU" dirty="0" smtClean="0"/>
              <a:t>Формулы приведены для вращения точки в пространстве </a:t>
            </a:r>
            <a:r>
              <a:rPr lang="ru-RU" b="1" dirty="0" smtClean="0"/>
              <a:t>вокруг осей правой системы </a:t>
            </a:r>
            <a:r>
              <a:rPr lang="ru-RU" dirty="0" smtClean="0"/>
              <a:t>координат.</a:t>
            </a:r>
            <a:r>
              <a:rPr lang="ru-RU" baseline="0" dirty="0" smtClean="0"/>
              <a:t> Положительные направления вращения удовлетворяют правилу буравчика.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3636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448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79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06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03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539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18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296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3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037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950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6EEC5-75F4-42E4-841F-486D0027274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674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730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050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19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1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03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845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56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1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41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67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311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49A0-61EB-4FC8-A2EF-6CABA8E12BE4}" type="datetimeFigureOut">
              <a:rPr lang="uk-UA" smtClean="0"/>
              <a:t>02.01.2022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01F1-CE2C-41D1-80CE-CC87D488FB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39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61.png"/><Relationship Id="rId12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9.png"/><Relationship Id="rId6" Type="http://schemas.openxmlformats.org/officeDocument/2006/relationships/image" Target="../media/image43.png"/><Relationship Id="rId10" Type="http://schemas.openxmlformats.org/officeDocument/2006/relationships/image" Target="../media/image158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164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1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7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15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40" Type="http://schemas.openxmlformats.org/officeDocument/2006/relationships/image" Target="../media/image16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15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chart" Target="../charts/chart1.xml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22.png"/><Relationship Id="rId21" Type="http://schemas.openxmlformats.org/officeDocument/2006/relationships/image" Target="../media/image100.png"/><Relationship Id="rId34" Type="http://schemas.openxmlformats.org/officeDocument/2006/relationships/image" Target="../media/image111.png"/><Relationship Id="rId7" Type="http://schemas.openxmlformats.org/officeDocument/2006/relationships/image" Target="../media/image59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0.png"/><Relationship Id="rId2" Type="http://schemas.openxmlformats.org/officeDocument/2006/relationships/image" Target="../media/image2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20.png"/><Relationship Id="rId5" Type="http://schemas.openxmlformats.org/officeDocument/2006/relationships/image" Target="../media/image56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chart" Target="../charts/chart2.xml"/><Relationship Id="rId4" Type="http://schemas.openxmlformats.org/officeDocument/2006/relationships/image" Target="../media/image2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3" Type="http://schemas.openxmlformats.org/officeDocument/2006/relationships/image" Target="../media/image112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9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0.png"/><Relationship Id="rId7" Type="http://schemas.openxmlformats.org/officeDocument/2006/relationships/image" Target="../media/image1130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5" Type="http://schemas.openxmlformats.org/officeDocument/2006/relationships/image" Target="../media/image1110.png"/><Relationship Id="rId10" Type="http://schemas.openxmlformats.org/officeDocument/2006/relationships/image" Target="../media/image116.png"/><Relationship Id="rId4" Type="http://schemas.openxmlformats.org/officeDocument/2006/relationships/image" Target="../media/image1100.png"/><Relationship Id="rId9" Type="http://schemas.openxmlformats.org/officeDocument/2006/relationships/image" Target="../media/image115.png"/><Relationship Id="rId14" Type="http://schemas.openxmlformats.org/officeDocument/2006/relationships/image" Target="../media/image114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0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gif"/><Relationship Id="rId5" Type="http://schemas.openxmlformats.org/officeDocument/2006/relationships/image" Target="../media/image123.png"/><Relationship Id="rId4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4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0.png"/><Relationship Id="rId5" Type="http://schemas.openxmlformats.org/officeDocument/2006/relationships/image" Target="../media/image132.png"/><Relationship Id="rId10" Type="http://schemas.openxmlformats.org/officeDocument/2006/relationships/image" Target="../media/image129.png"/><Relationship Id="rId9" Type="http://schemas.openxmlformats.org/officeDocument/2006/relationships/image" Target="../media/image1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297229" y="1558073"/>
            <a:ext cx="6096000" cy="20352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RU" sz="3200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Типи</a:t>
            </a:r>
            <a:r>
              <a:rPr lang="ru-RU" sz="32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задач на </a:t>
            </a:r>
            <a:r>
              <a:rPr lang="ru-RU" sz="3200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екзамені</a:t>
            </a:r>
            <a:r>
              <a:rPr lang="ru-RU" sz="32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2400" b="1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Геометричні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перетворення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просторі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uk-UA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Сплайн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Катмула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-Рома / Крива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Безьє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7107" y="169841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61696" y="768017"/>
            <a:ext cx="11053095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321050" indent="-3321050"/>
            <a:r>
              <a:rPr lang="uk-UA" b="1" dirty="0" err="1" smtClean="0">
                <a:solidFill>
                  <a:srgbClr val="0070C0"/>
                </a:solidFill>
              </a:rPr>
              <a:t>Сплайн</a:t>
            </a:r>
            <a:r>
              <a:rPr lang="uk-UA" b="1" dirty="0" smtClean="0">
                <a:solidFill>
                  <a:srgbClr val="0070C0"/>
                </a:solidFill>
              </a:rPr>
              <a:t> </a:t>
            </a:r>
            <a:r>
              <a:rPr lang="uk-UA" b="1" dirty="0" err="1" smtClean="0">
                <a:solidFill>
                  <a:srgbClr val="0070C0"/>
                </a:solidFill>
              </a:rPr>
              <a:t>Катмула</a:t>
            </a:r>
            <a:r>
              <a:rPr lang="uk-UA" b="1" dirty="0" smtClean="0">
                <a:solidFill>
                  <a:srgbClr val="0070C0"/>
                </a:solidFill>
              </a:rPr>
              <a:t>-Рома </a:t>
            </a:r>
            <a:r>
              <a:rPr lang="uk-UA" dirty="0" smtClean="0"/>
              <a:t>– </a:t>
            </a:r>
            <a:r>
              <a:rPr lang="uk-UA" dirty="0" err="1" smtClean="0"/>
              <a:t>сплайн</a:t>
            </a:r>
            <a:r>
              <a:rPr lang="uk-UA" dirty="0" smtClean="0"/>
              <a:t> </a:t>
            </a:r>
            <a:r>
              <a:rPr lang="uk-UA" dirty="0" err="1" smtClean="0"/>
              <a:t>Ерміта</a:t>
            </a:r>
            <a:r>
              <a:rPr lang="uk-UA" dirty="0" smtClean="0"/>
              <a:t>, похідні якого обчислюються за формулою:</a:t>
            </a:r>
            <a:endParaRPr lang="en-US" dirty="0" smtClean="0"/>
          </a:p>
          <a:p>
            <a:pPr marL="3321050" indent="-332105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75045" y="824227"/>
                <a:ext cx="2080441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045" y="824227"/>
                <a:ext cx="2080441" cy="5216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87790" y="1403418"/>
            <a:ext cx="1084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</a:t>
            </a:r>
            <a:r>
              <a:rPr lang="ru-RU" u="sng" dirty="0" err="1" smtClean="0"/>
              <a:t>Типи</a:t>
            </a:r>
            <a:r>
              <a:rPr lang="ru-RU" u="sng" dirty="0" smtClean="0"/>
              <a:t> </a:t>
            </a:r>
            <a:r>
              <a:rPr lang="ru-RU" u="sng" dirty="0" err="1" smtClean="0"/>
              <a:t>крайових</a:t>
            </a:r>
            <a:r>
              <a:rPr lang="ru-RU" u="sng" dirty="0" smtClean="0"/>
              <a:t> умов на межах </a:t>
            </a:r>
            <a:r>
              <a:rPr lang="ru-RU" u="sng" dirty="0" err="1" smtClean="0"/>
              <a:t>заданої</a:t>
            </a:r>
            <a:r>
              <a:rPr lang="ru-RU" u="sng" dirty="0" smtClean="0"/>
              <a:t> </a:t>
            </a:r>
            <a:r>
              <a:rPr lang="ru-RU" u="sng" dirty="0" err="1" smtClean="0"/>
              <a:t>області</a:t>
            </a:r>
            <a:r>
              <a:rPr lang="ru-RU" u="sng" dirty="0" smtClean="0"/>
              <a:t>:</a:t>
            </a:r>
          </a:p>
          <a:p>
            <a:pPr marL="369887" indent="-285750">
              <a:buFontTx/>
              <a:buChar char="-"/>
            </a:pPr>
            <a:r>
              <a:rPr lang="ru-RU" dirty="0" err="1" smtClean="0"/>
              <a:t>природні</a:t>
            </a:r>
            <a:r>
              <a:rPr lang="ru-RU" dirty="0" smtClean="0"/>
              <a:t> </a:t>
            </a:r>
            <a:r>
              <a:rPr lang="ru-RU" dirty="0" err="1"/>
              <a:t>умови</a:t>
            </a:r>
            <a:r>
              <a:rPr lang="ru-RU" dirty="0"/>
              <a:t> - </a:t>
            </a:r>
            <a:r>
              <a:rPr lang="ru-RU" dirty="0" err="1"/>
              <a:t>кінці</a:t>
            </a:r>
            <a:r>
              <a:rPr lang="ru-RU" dirty="0"/>
              <a:t> сплайна </a:t>
            </a:r>
            <a:r>
              <a:rPr lang="ru-RU" dirty="0" err="1" smtClean="0"/>
              <a:t>вільні</a:t>
            </a:r>
            <a:r>
              <a:rPr lang="ru-RU" dirty="0" smtClean="0"/>
              <a:t> (друга </a:t>
            </a:r>
            <a:r>
              <a:rPr lang="ru-RU" dirty="0" err="1" smtClean="0"/>
              <a:t>похідна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нулю);</a:t>
            </a:r>
          </a:p>
          <a:p>
            <a:pPr marL="369887" indent="-285750">
              <a:buFontTx/>
              <a:buChar char="-"/>
            </a:pPr>
            <a:r>
              <a:rPr lang="uk-UA" dirty="0" err="1" smtClean="0"/>
              <a:t>кі</a:t>
            </a:r>
            <a:r>
              <a:rPr lang="ru-RU" dirty="0" err="1" smtClean="0"/>
              <a:t>нці</a:t>
            </a:r>
            <a:r>
              <a:rPr lang="ru-RU" dirty="0" smtClean="0"/>
              <a:t> </a:t>
            </a:r>
            <a:r>
              <a:rPr lang="ru-RU" dirty="0" err="1" smtClean="0"/>
              <a:t>жорстко</a:t>
            </a:r>
            <a:r>
              <a:rPr lang="ru-RU" dirty="0" smtClean="0"/>
              <a:t> </a:t>
            </a:r>
            <a:r>
              <a:rPr lang="ru-RU" dirty="0" err="1" smtClean="0"/>
              <a:t>затиснені</a:t>
            </a:r>
            <a:r>
              <a:rPr lang="ru-RU" dirty="0" smtClean="0"/>
              <a:t>;</a:t>
            </a:r>
          </a:p>
          <a:p>
            <a:pPr marL="369887" indent="-285750">
              <a:buFontTx/>
              <a:buChar char="-"/>
            </a:pPr>
            <a:r>
              <a:rPr lang="ru-RU" dirty="0" smtClean="0"/>
              <a:t>сплайн </a:t>
            </a:r>
            <a:r>
              <a:rPr lang="ru-RU" dirty="0" err="1"/>
              <a:t>завершується</a:t>
            </a:r>
            <a:r>
              <a:rPr lang="ru-RU" dirty="0"/>
              <a:t> </a:t>
            </a:r>
            <a:r>
              <a:rPr lang="ru-RU" dirty="0" smtClean="0"/>
              <a:t>параболою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граничні</a:t>
            </a:r>
            <a:r>
              <a:rPr lang="ru-RU" dirty="0" smtClean="0"/>
              <a:t> </a:t>
            </a:r>
            <a:r>
              <a:rPr lang="ru-RU" dirty="0" err="1"/>
              <a:t>ділянки</a:t>
            </a:r>
            <a:r>
              <a:rPr lang="ru-RU" dirty="0"/>
              <a:t> </a:t>
            </a:r>
            <a:r>
              <a:rPr lang="ru-RU" dirty="0" err="1"/>
              <a:t>описуються</a:t>
            </a:r>
            <a:r>
              <a:rPr lang="ru-RU" dirty="0"/>
              <a:t> </a:t>
            </a:r>
            <a:r>
              <a:rPr lang="ru-RU" dirty="0" err="1"/>
              <a:t>поліномом</a:t>
            </a:r>
            <a:r>
              <a:rPr lang="ru-RU" dirty="0"/>
              <a:t> 2 </a:t>
            </a:r>
            <a:r>
              <a:rPr lang="ru-RU" dirty="0" err="1" smtClean="0"/>
              <a:t>ступеня</a:t>
            </a:r>
            <a:r>
              <a:rPr lang="ru-RU" dirty="0" smtClean="0"/>
              <a:t>);</a:t>
            </a:r>
          </a:p>
          <a:p>
            <a:pPr marL="369887" indent="-285750">
              <a:buFontTx/>
              <a:buChar char="-"/>
            </a:pPr>
            <a:r>
              <a:rPr lang="ru-RU" dirty="0" err="1" smtClean="0"/>
              <a:t>періодичні</a:t>
            </a:r>
            <a:r>
              <a:rPr lang="ru-RU" dirty="0" smtClean="0"/>
              <a:t> </a:t>
            </a:r>
            <a:r>
              <a:rPr lang="ru-RU" dirty="0" err="1"/>
              <a:t>граничні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(</a:t>
            </a:r>
            <a:r>
              <a:rPr lang="ru-RU" dirty="0" err="1"/>
              <a:t>використовуються</a:t>
            </a:r>
            <a:r>
              <a:rPr lang="ru-RU" dirty="0"/>
              <a:t> при </a:t>
            </a:r>
            <a:r>
              <a:rPr lang="ru-RU" dirty="0" err="1"/>
              <a:t>моделюванні</a:t>
            </a:r>
            <a:r>
              <a:rPr lang="ru-RU" dirty="0"/>
              <a:t> </a:t>
            </a:r>
            <a:r>
              <a:rPr lang="ru-RU" dirty="0" err="1"/>
              <a:t>періодичних</a:t>
            </a:r>
            <a:r>
              <a:rPr lang="ru-RU" dirty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16025" y="3206765"/>
            <a:ext cx="77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1).  Для кожної внутрішньої </a:t>
            </a:r>
            <a:r>
              <a:rPr lang="uk-UA" i="1" u="sng" dirty="0" smtClean="0"/>
              <a:t>і </a:t>
            </a:r>
            <a:r>
              <a:rPr lang="uk-UA" u="sng" dirty="0" smtClean="0"/>
              <a:t>– ї ділянки </a:t>
            </a:r>
            <a:r>
              <a:rPr lang="uk-UA" u="sng" dirty="0" err="1" smtClean="0"/>
              <a:t>сплайн</a:t>
            </a:r>
            <a:r>
              <a:rPr lang="uk-UA" u="sng" dirty="0" smtClean="0"/>
              <a:t> шукаємо у вигляді: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7668" y="3617447"/>
                <a:ext cx="5739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68" y="3617447"/>
                <a:ext cx="5739648" cy="307777"/>
              </a:xfrm>
              <a:prstGeom prst="rect">
                <a:avLst/>
              </a:prstGeom>
              <a:blipFill>
                <a:blip r:embed="rId11"/>
                <a:stretch>
                  <a:fillRect l="-955" t="-1961" r="-212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822435" y="4045580"/>
            <a:ext cx="353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2).  Врахуємо умови для похідних: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498450" y="4053011"/>
                <a:ext cx="4591642" cy="341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50" y="4053011"/>
                <a:ext cx="4591642" cy="341440"/>
              </a:xfrm>
              <a:prstGeom prst="rect">
                <a:avLst/>
              </a:prstGeom>
              <a:blipFill>
                <a:blip r:embed="rId12"/>
                <a:stretch>
                  <a:fillRect l="-930" r="-133" b="-196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279036" y="4522238"/>
            <a:ext cx="365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Маємо значення двох коефіцієнтів: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358982" y="4552728"/>
                <a:ext cx="1052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82" y="4552728"/>
                <a:ext cx="105214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410469" y="4511648"/>
                <a:ext cx="1964576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69" y="4511648"/>
                <a:ext cx="1964576" cy="613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713615" y="5273181"/>
                <a:ext cx="7169207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15" y="5273181"/>
                <a:ext cx="7169207" cy="613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25646" y="4994872"/>
            <a:ext cx="4639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3).  Ще два коефіцієнти отримаємо з рівнянь: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755656" y="5967572"/>
                <a:ext cx="7511872" cy="5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uk-UA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uk-UA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uk-UA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6" y="5967572"/>
                <a:ext cx="7511872" cy="545406"/>
              </a:xfrm>
              <a:prstGeom prst="rect">
                <a:avLst/>
              </a:prstGeom>
              <a:blipFill>
                <a:blip r:embed="rId9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879291" y="2862127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Алгоритм побудови </a:t>
            </a:r>
            <a:r>
              <a:rPr lang="uk-UA" b="1" dirty="0" err="1" smtClean="0">
                <a:solidFill>
                  <a:srgbClr val="00B050"/>
                </a:solidFill>
              </a:rPr>
              <a:t>сплайна</a:t>
            </a:r>
            <a:r>
              <a:rPr lang="uk-UA" b="1" dirty="0" smtClean="0">
                <a:solidFill>
                  <a:srgbClr val="00B050"/>
                </a:solidFill>
              </a:rPr>
              <a:t> </a:t>
            </a:r>
            <a:r>
              <a:rPr lang="uk-UA" b="1" dirty="0" err="1" smtClean="0">
                <a:solidFill>
                  <a:srgbClr val="00B050"/>
                </a:solidFill>
              </a:rPr>
              <a:t>Катмула</a:t>
            </a:r>
            <a:r>
              <a:rPr lang="uk-UA" b="1" dirty="0" smtClean="0">
                <a:solidFill>
                  <a:srgbClr val="00B050"/>
                </a:solidFill>
              </a:rPr>
              <a:t>-Рома: </a:t>
            </a:r>
            <a:endParaRPr lang="uk-U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118288" y="3627399"/>
                <a:ext cx="971804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88" y="3627399"/>
                <a:ext cx="971804" cy="3699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11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871764" y="448583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283" y="119817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4).   </a:t>
            </a:r>
            <a:r>
              <a:rPr lang="uk-UA" u="sng" dirty="0" err="1" smtClean="0"/>
              <a:t>Оберемо</a:t>
            </a:r>
            <a:r>
              <a:rPr lang="uk-UA" u="sng" dirty="0" smtClean="0"/>
              <a:t> крайові умови у вигляді: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4772" y="1732332"/>
                <a:ext cx="602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772" y="1732332"/>
                <a:ext cx="6021264" cy="276999"/>
              </a:xfrm>
              <a:prstGeom prst="rect">
                <a:avLst/>
              </a:prstGeom>
              <a:blipFill>
                <a:blip r:embed="rId13"/>
                <a:stretch>
                  <a:fillRect l="-405" t="-4348" r="-506" b="-173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1430114" y="2174729"/>
            <a:ext cx="286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5).  Умови фіксації у вузлах: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0406" y="2266485"/>
                <a:ext cx="1389996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06" y="2266485"/>
                <a:ext cx="1389996" cy="304571"/>
              </a:xfrm>
              <a:prstGeom prst="rect">
                <a:avLst/>
              </a:prstGeom>
              <a:blipFill>
                <a:blip r:embed="rId4"/>
                <a:stretch>
                  <a:fillRect l="-3947" b="-1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0406" y="2675347"/>
                <a:ext cx="1214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06" y="2675347"/>
                <a:ext cx="1214307" cy="276999"/>
              </a:xfrm>
              <a:prstGeom prst="rect">
                <a:avLst/>
              </a:prstGeom>
              <a:blipFill>
                <a:blip r:embed="rId5"/>
                <a:stretch>
                  <a:fillRect l="-4523" r="-1005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3932" y="2200218"/>
                <a:ext cx="2091150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32" y="2200218"/>
                <a:ext cx="2091150" cy="304571"/>
              </a:xfrm>
              <a:prstGeom prst="rect">
                <a:avLst/>
              </a:prstGeom>
              <a:blipFill>
                <a:blip r:embed="rId15"/>
                <a:stretch>
                  <a:fillRect l="-2041" b="-1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9270" y="2571056"/>
                <a:ext cx="1638654" cy="30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270" y="2571056"/>
                <a:ext cx="1638654" cy="304571"/>
              </a:xfrm>
              <a:prstGeom prst="rect">
                <a:avLst/>
              </a:prstGeom>
              <a:blipFill>
                <a:blip r:embed="rId16"/>
                <a:stretch>
                  <a:fillRect l="-2985" b="-16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418314" y="3207741"/>
            <a:ext cx="446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6).  Для внутрішніх точок крайових ділянок: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7827954" y="3278687"/>
            <a:ext cx="39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для правої </a:t>
            </a:r>
            <a:r>
              <a:rPr lang="uk-UA" dirty="0" err="1" smtClean="0"/>
              <a:t>точаки</a:t>
            </a:r>
            <a:r>
              <a:rPr lang="uk-UA" dirty="0" smtClean="0"/>
              <a:t> лівої ділянки;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62315" y="3178649"/>
                <a:ext cx="1782155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315" y="3178649"/>
                <a:ext cx="1782155" cy="5196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60402" y="3894097"/>
                <a:ext cx="2432845" cy="521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02" y="3894097"/>
                <a:ext cx="2432845" cy="521361"/>
              </a:xfrm>
              <a:prstGeom prst="rect">
                <a:avLst/>
              </a:prstGeom>
              <a:blipFill>
                <a:blip r:embed="rId9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68862" y="3893408"/>
            <a:ext cx="35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для лівої точки правої ділянки;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303283" y="4368957"/>
            <a:ext cx="5728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/>
              <a:t>7).  Маємо такі значення коефіцієнтів</a:t>
            </a:r>
            <a:r>
              <a:rPr lang="en-US" u="sng" dirty="0" smtClean="0"/>
              <a:t> (</a:t>
            </a:r>
            <a:r>
              <a:rPr lang="uk-UA" u="sng" dirty="0" smtClean="0"/>
              <a:t>для лівого краю):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793803" y="4736491"/>
                <a:ext cx="11810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uk-UA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3" y="4736491"/>
                <a:ext cx="118102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793803" y="5160841"/>
                <a:ext cx="1697260" cy="613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uk-U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3" y="5160841"/>
                <a:ext cx="1697260" cy="613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793803" y="5632090"/>
                <a:ext cx="484100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uk-UA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03" y="5632090"/>
                <a:ext cx="4841005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783231" y="5019900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uk-UA" dirty="0" smtClean="0"/>
              <a:t>8).  Для правого краю розрахунки виконуються аналогічно.</a:t>
            </a:r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5838244" y="2429650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</a:t>
            </a:r>
            <a:r>
              <a:rPr lang="uk-UA" dirty="0"/>
              <a:t>л</a:t>
            </a:r>
            <a:r>
              <a:rPr lang="uk-UA" dirty="0" smtClean="0"/>
              <a:t>івий вузол;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9998400" y="2386390"/>
            <a:ext cx="29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- правий вузол;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3956476" y="6441358"/>
            <a:ext cx="4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Таким чином, знайдені коефіцієнти </a:t>
            </a:r>
            <a:r>
              <a:rPr lang="uk-UA" b="1" dirty="0" err="1" smtClean="0">
                <a:solidFill>
                  <a:srgbClr val="00B050"/>
                </a:solidFill>
              </a:rPr>
              <a:t>сплайна</a:t>
            </a:r>
            <a:r>
              <a:rPr lang="uk-UA" b="1" dirty="0" smtClean="0">
                <a:solidFill>
                  <a:srgbClr val="00B050"/>
                </a:solidFill>
              </a:rPr>
              <a:t> </a:t>
            </a:r>
            <a:endParaRPr lang="uk-U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57798" y="6444261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12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83437" y="65652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719" y="738591"/>
            <a:ext cx="744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Задача.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uk-UA" sz="2000" dirty="0" smtClean="0"/>
              <a:t>Побудувати </a:t>
            </a:r>
            <a:r>
              <a:rPr lang="uk-UA" sz="2000" dirty="0" err="1" smtClean="0"/>
              <a:t>сплайн</a:t>
            </a:r>
            <a:r>
              <a:rPr lang="uk-UA" sz="2000" dirty="0" smtClean="0"/>
              <a:t> </a:t>
            </a:r>
            <a:r>
              <a:rPr lang="uk-UA" sz="2000" dirty="0" err="1" smtClean="0"/>
              <a:t>Катмула</a:t>
            </a:r>
            <a:r>
              <a:rPr lang="uk-UA" sz="2000" dirty="0" smtClean="0"/>
              <a:t>-Рома для заданих точок</a:t>
            </a:r>
            <a:endParaRPr lang="uk-UA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8234178" y="593886"/>
          <a:ext cx="29952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41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1403" y="1497877"/>
                <a:ext cx="44473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3" y="1497877"/>
                <a:ext cx="4447308" cy="215444"/>
              </a:xfrm>
              <a:prstGeom prst="rect">
                <a:avLst/>
              </a:prstGeom>
              <a:blipFill>
                <a:blip r:embed="rId3"/>
                <a:stretch>
                  <a:fillRect l="-412" b="-342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Диаграмма 10"/>
          <p:cNvGraphicFramePr>
            <a:graphicFrameLocks/>
          </p:cNvGraphicFramePr>
          <p:nvPr>
            <p:extLst/>
          </p:nvPr>
        </p:nvGraphicFramePr>
        <p:xfrm>
          <a:off x="786482" y="1372595"/>
          <a:ext cx="3545654" cy="268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222" y="1922729"/>
                <a:ext cx="2069926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2−0</m:t>
                          </m:r>
                        </m:den>
                      </m:f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2" y="1922729"/>
                <a:ext cx="2069926" cy="378245"/>
              </a:xfrm>
              <a:prstGeom prst="rect">
                <a:avLst/>
              </a:prstGeom>
              <a:blipFill>
                <a:blip r:embed="rId8"/>
                <a:stretch>
                  <a:fillRect l="-588" t="-1613" r="-1176" b="-8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48467" y="1920082"/>
                <a:ext cx="1906419" cy="377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67" y="1920082"/>
                <a:ext cx="1906419" cy="377989"/>
              </a:xfrm>
              <a:prstGeom prst="rect">
                <a:avLst/>
              </a:prstGeom>
              <a:blipFill>
                <a:blip r:embed="rId9"/>
                <a:stretch>
                  <a:fillRect l="-639" t="-3226" r="-1278" b="-8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1403" y="2410714"/>
                <a:ext cx="34574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3" y="2410714"/>
                <a:ext cx="3457420" cy="215444"/>
              </a:xfrm>
              <a:prstGeom prst="rect">
                <a:avLst/>
              </a:prstGeom>
              <a:blipFill>
                <a:blip r:embed="rId10"/>
                <a:stretch>
                  <a:fillRect l="-705" b="-3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88343" y="2800114"/>
            <a:ext cx="360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Умови фіксації у вузлах: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766403" y="2796268"/>
                <a:ext cx="17334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uk-UA" sz="1600" dirty="0" smtClean="0"/>
                  <a:t>;</a:t>
                </a:r>
                <a:endParaRPr lang="uk-UA" sz="16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403" y="2796268"/>
                <a:ext cx="1733423" cy="338554"/>
              </a:xfrm>
              <a:prstGeom prst="rect">
                <a:avLst/>
              </a:prstGeom>
              <a:blipFill>
                <a:blip r:embed="rId11"/>
                <a:stretch>
                  <a:fillRect t="-5455" r="-1056" b="-2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7836368" y="2861156"/>
            <a:ext cx="635476" cy="25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8775285" y="2822606"/>
                <a:ext cx="3510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285" y="2822606"/>
                <a:ext cx="351038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579741" y="3142514"/>
            <a:ext cx="3014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безперервності похідних: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7495065" y="3204069"/>
                <a:ext cx="15183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uk-UA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65" y="3204069"/>
                <a:ext cx="151830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8209633" y="3204069"/>
            <a:ext cx="763658" cy="278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013365" y="3144308"/>
                <a:ext cx="2517164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4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5" y="3144308"/>
                <a:ext cx="2517164" cy="396519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01291" y="3463742"/>
            <a:ext cx="296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Маємо систему: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235227" y="3532156"/>
                <a:ext cx="1396921" cy="72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uk-UA" sz="105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  <m:r>
                                  <a:rPr lang="uk-UA" sz="105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50" dirty="0"/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  <m:r>
                                  <a:rPr lang="uk-UA" sz="1050" b="0" i="1" dirty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sz="10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27" y="3532156"/>
                <a:ext cx="1396921" cy="728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95564" y="6005963"/>
                <a:ext cx="1214628" cy="411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uk-UA" sz="1200" b="0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nor/>
                                  </m:rPr>
                                  <a:rPr lang="uk-UA" sz="12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  <m:r>
                                  <a:rPr lang="uk-UA" sz="1200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64" y="6005963"/>
                <a:ext cx="1214628" cy="411972"/>
              </a:xfrm>
              <a:prstGeom prst="rect">
                <a:avLst/>
              </a:prstGeom>
              <a:blipFill>
                <a:blip r:embed="rId16"/>
                <a:stretch>
                  <a:fillRect l="-61000" t="-225000" r="-2500" b="-325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9013365" y="3604945"/>
                <a:ext cx="7576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1200" dirty="0" smtClean="0"/>
                  <a:t>6.5</a:t>
                </a:r>
                <a:endParaRPr lang="uk-UA" sz="12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5" y="3604945"/>
                <a:ext cx="757643" cy="276999"/>
              </a:xfrm>
              <a:prstGeom prst="rect">
                <a:avLst/>
              </a:prstGeom>
              <a:blipFill>
                <a:blip r:embed="rId1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7849668" y="3614020"/>
                <a:ext cx="957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=−9.5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68" y="3614020"/>
                <a:ext cx="95750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/>
          <p:cNvSpPr/>
          <p:nvPr/>
        </p:nvSpPr>
        <p:spPr>
          <a:xfrm>
            <a:off x="7848712" y="3612819"/>
            <a:ext cx="1922296" cy="26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48974" y="4052976"/>
                <a:ext cx="3881741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3−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−9.5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.5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974" y="4052976"/>
                <a:ext cx="3881741" cy="215444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319456" y="4121153"/>
            <a:ext cx="544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u="sng" dirty="0">
                <a:solidFill>
                  <a:srgbClr val="0070C0"/>
                </a:solidFill>
              </a:rPr>
              <a:t>Для </a:t>
            </a:r>
            <a:r>
              <a:rPr lang="uk-UA" sz="1400" b="1" u="sng" dirty="0" smtClean="0">
                <a:solidFill>
                  <a:srgbClr val="0070C0"/>
                </a:solidFill>
              </a:rPr>
              <a:t>крайових ділянок будуємо квадратичні </a:t>
            </a:r>
            <a:r>
              <a:rPr lang="uk-UA" sz="1400" b="1" u="sng" dirty="0" err="1" smtClean="0">
                <a:solidFill>
                  <a:srgbClr val="0070C0"/>
                </a:solidFill>
              </a:rPr>
              <a:t>сплайни</a:t>
            </a:r>
            <a:r>
              <a:rPr lang="uk-UA" sz="1400" b="1" u="sng" dirty="0" smtClean="0">
                <a:solidFill>
                  <a:srgbClr val="0070C0"/>
                </a:solidFill>
              </a:rPr>
              <a:t>:</a:t>
            </a:r>
            <a:endParaRPr lang="uk-UA" sz="1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0943" y="4583442"/>
                <a:ext cx="32584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43" y="4583442"/>
                <a:ext cx="3258456" cy="215444"/>
              </a:xfrm>
              <a:prstGeom prst="rect">
                <a:avLst/>
              </a:prstGeom>
              <a:blipFill>
                <a:blip r:embed="rId20"/>
                <a:stretch>
                  <a:fillRect l="-749" b="-1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4356263" y="4685576"/>
                <a:ext cx="9224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63" y="4685576"/>
                <a:ext cx="92249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980604" y="4798886"/>
                <a:ext cx="32321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sz="1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04" y="4798886"/>
                <a:ext cx="3232167" cy="307777"/>
              </a:xfrm>
              <a:prstGeom prst="rect">
                <a:avLst/>
              </a:prstGeom>
              <a:blipFill>
                <a:blip r:embed="rId2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701877" y="5120403"/>
            <a:ext cx="1544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фіксації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  <a:r>
              <a:rPr lang="uk-UA" sz="1600" dirty="0" smtClean="0">
                <a:solidFill>
                  <a:srgbClr val="0070C0"/>
                </a:solidFill>
              </a:rPr>
              <a:t> 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2257987" y="5143975"/>
                <a:ext cx="14144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1400" dirty="0" smtClean="0"/>
                  <a:t>=1;</a:t>
                </a:r>
                <a:endParaRPr lang="uk-UA" sz="1400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87" y="5143975"/>
                <a:ext cx="1414490" cy="307777"/>
              </a:xfrm>
              <a:prstGeom prst="rect">
                <a:avLst/>
              </a:prstGeom>
              <a:blipFill>
                <a:blip r:embed="rId23"/>
                <a:stretch>
                  <a:fillRect t="-4000" r="-431" b="-2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/>
          <p:cNvSpPr/>
          <p:nvPr/>
        </p:nvSpPr>
        <p:spPr>
          <a:xfrm>
            <a:off x="3042009" y="5157989"/>
            <a:ext cx="635476" cy="25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2176274" y="5402789"/>
                <a:ext cx="24810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74" y="5402789"/>
                <a:ext cx="248100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2718433" y="5695182"/>
                <a:ext cx="1979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sz="1400" dirty="0" smtClean="0"/>
                  <a:t>=-1</a:t>
                </a:r>
                <a:endParaRPr lang="uk-UA" sz="1400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33" y="5695182"/>
                <a:ext cx="1979132" cy="307777"/>
              </a:xfrm>
              <a:prstGeom prst="rect">
                <a:avLst/>
              </a:prstGeom>
              <a:blipFill>
                <a:blip r:embed="rId2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/>
          <p:cNvSpPr/>
          <p:nvPr/>
        </p:nvSpPr>
        <p:spPr>
          <a:xfrm>
            <a:off x="654329" y="5695182"/>
            <a:ext cx="2040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>
                <a:solidFill>
                  <a:srgbClr val="0070C0"/>
                </a:solidFill>
              </a:rPr>
              <a:t>Безперервність похідн</a:t>
            </a:r>
            <a:r>
              <a:rPr lang="uk-UA" sz="1400" dirty="0">
                <a:solidFill>
                  <a:srgbClr val="0070C0"/>
                </a:solidFill>
              </a:rPr>
              <a:t>ої</a:t>
            </a:r>
            <a:endParaRPr lang="uk-UA" sz="14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2435319" y="6080947"/>
            <a:ext cx="1962910" cy="310889"/>
            <a:chOff x="2723339" y="6292893"/>
            <a:chExt cx="1962910" cy="310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/>
                <p:cNvSpPr/>
                <p:nvPr/>
              </p:nvSpPr>
              <p:spPr>
                <a:xfrm>
                  <a:off x="2723339" y="6296005"/>
                  <a:ext cx="196291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=5;        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uk-UA" sz="1400" dirty="0"/>
                </a:p>
              </p:txBody>
            </p:sp>
          </mc:Choice>
          <mc:Fallback xmlns="">
            <p:sp>
              <p:nvSpPr>
                <p:cNvPr id="47" name="Прямоугольник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339" y="6296005"/>
                  <a:ext cx="196291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Прямоугольник 49"/>
            <p:cNvSpPr/>
            <p:nvPr/>
          </p:nvSpPr>
          <p:spPr>
            <a:xfrm>
              <a:off x="2761955" y="6292893"/>
              <a:ext cx="1882328" cy="292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51" name="Прямоугольник 50"/>
          <p:cNvSpPr/>
          <p:nvPr/>
        </p:nvSpPr>
        <p:spPr>
          <a:xfrm>
            <a:off x="5518619" y="4386374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u="sng" dirty="0">
                <a:solidFill>
                  <a:srgbClr val="0070C0"/>
                </a:solidFill>
              </a:rPr>
              <a:t>Для </a:t>
            </a:r>
            <a:r>
              <a:rPr lang="en-US" sz="1400" u="sng" dirty="0" smtClean="0">
                <a:solidFill>
                  <a:srgbClr val="0070C0"/>
                </a:solidFill>
              </a:rPr>
              <a:t>[</a:t>
            </a:r>
            <a:r>
              <a:rPr lang="uk-UA" sz="1400" u="sng" dirty="0" smtClean="0">
                <a:solidFill>
                  <a:srgbClr val="0070C0"/>
                </a:solidFill>
              </a:rPr>
              <a:t>2</a:t>
            </a:r>
            <a:r>
              <a:rPr lang="en-US" sz="1400" u="sng" dirty="0" smtClean="0">
                <a:solidFill>
                  <a:srgbClr val="0070C0"/>
                </a:solidFill>
              </a:rPr>
              <a:t>;</a:t>
            </a:r>
            <a:r>
              <a:rPr lang="uk-UA" sz="1400" u="sng" dirty="0" smtClean="0">
                <a:solidFill>
                  <a:srgbClr val="0070C0"/>
                </a:solidFill>
              </a:rPr>
              <a:t>3</a:t>
            </a:r>
            <a:r>
              <a:rPr lang="en-US" sz="1400" u="sng" dirty="0" smtClean="0">
                <a:solidFill>
                  <a:srgbClr val="0070C0"/>
                </a:solidFill>
              </a:rPr>
              <a:t>]</a:t>
            </a:r>
            <a:r>
              <a:rPr lang="uk-UA" sz="1400" u="sng" dirty="0" smtClean="0">
                <a:solidFill>
                  <a:srgbClr val="0070C0"/>
                </a:solidFill>
              </a:rPr>
              <a:t>:</a:t>
            </a:r>
            <a:endParaRPr lang="uk-UA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1400917" y="6472936"/>
                <a:ext cx="191853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=1+5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17" y="6472936"/>
                <a:ext cx="191853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6543013" y="4368140"/>
                <a:ext cx="3287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3" y="4368140"/>
                <a:ext cx="3287438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6518193" y="4605257"/>
                <a:ext cx="23262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193" y="4605257"/>
                <a:ext cx="2326278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/>
          <p:cNvSpPr/>
          <p:nvPr/>
        </p:nvSpPr>
        <p:spPr>
          <a:xfrm>
            <a:off x="5450361" y="4819832"/>
            <a:ext cx="1544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фіксації</a:t>
            </a:r>
            <a:r>
              <a:rPr lang="en-US" sz="1600" dirty="0">
                <a:solidFill>
                  <a:srgbClr val="0070C0"/>
                </a:solidFill>
              </a:rPr>
              <a:t>:</a:t>
            </a:r>
            <a:r>
              <a:rPr lang="uk-UA" sz="1600" dirty="0" smtClean="0">
                <a:solidFill>
                  <a:srgbClr val="0070C0"/>
                </a:solidFill>
              </a:rPr>
              <a:t> </a:t>
            </a:r>
            <a:endParaRPr lang="uk-UA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6913653" y="4839066"/>
                <a:ext cx="38973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</a:t>
                </a:r>
                <a:r>
                  <a:rPr lang="uk-UA" sz="1400" dirty="0" smtClean="0"/>
                  <a:t> </a:t>
                </a:r>
                <a:r>
                  <a:rPr lang="en-US" sz="1400" dirty="0" smtClean="0"/>
                  <a:t>-1;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400" dirty="0" smtClean="0"/>
                  <a:t>=2</a:t>
                </a:r>
                <a:endParaRPr lang="uk-UA" sz="1400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53" y="4839066"/>
                <a:ext cx="3897349" cy="307777"/>
              </a:xfrm>
              <a:prstGeom prst="rect">
                <a:avLst/>
              </a:prstGeom>
              <a:blipFill>
                <a:blip r:embed="rId3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450361" y="5120403"/>
            <a:ext cx="2088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>
                <a:solidFill>
                  <a:srgbClr val="0070C0"/>
                </a:solidFill>
              </a:rPr>
              <a:t>Безперервність похідної:</a:t>
            </a:r>
            <a:endParaRPr lang="uk-UA" sz="1400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5278759" y="4347955"/>
            <a:ext cx="0" cy="14067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786482" y="4248164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u="sng" dirty="0">
                <a:solidFill>
                  <a:srgbClr val="0070C0"/>
                </a:solidFill>
              </a:rPr>
              <a:t>Для </a:t>
            </a:r>
            <a:r>
              <a:rPr lang="en-US" sz="1400" u="sng" dirty="0">
                <a:solidFill>
                  <a:srgbClr val="0070C0"/>
                </a:solidFill>
              </a:rPr>
              <a:t>[0;1] </a:t>
            </a:r>
            <a:endParaRPr lang="uk-UA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7513908" y="5065473"/>
                <a:ext cx="1514967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k-UA" sz="1400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08" y="5065473"/>
                <a:ext cx="1514967" cy="396519"/>
              </a:xfrm>
              <a:prstGeom prst="rect">
                <a:avLst/>
              </a:prstGeom>
              <a:blipFill>
                <a:blip r:embed="rId3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8314148" y="5118220"/>
            <a:ext cx="662559" cy="330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p:sp>
        <p:nvSpPr>
          <p:cNvPr id="66" name="Прямоугольник 65"/>
          <p:cNvSpPr/>
          <p:nvPr/>
        </p:nvSpPr>
        <p:spPr>
          <a:xfrm>
            <a:off x="7708484" y="4813612"/>
            <a:ext cx="662559" cy="30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9322160" y="5156997"/>
                <a:ext cx="943400" cy="307777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60" y="5156997"/>
                <a:ext cx="943400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/>
              <p:cNvSpPr/>
              <p:nvPr/>
            </p:nvSpPr>
            <p:spPr>
              <a:xfrm>
                <a:off x="7805835" y="5468733"/>
                <a:ext cx="2808654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.5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200" dirty="0"/>
              </a:p>
            </p:txBody>
          </p:sp>
        </mc:Choice>
        <mc:Fallback xmlns="">
          <p:sp>
            <p:nvSpPr>
              <p:cNvPr id="68" name="Прямоугольник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35" y="5468733"/>
                <a:ext cx="280865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Прямоугольник 68"/>
          <p:cNvSpPr/>
          <p:nvPr/>
        </p:nvSpPr>
        <p:spPr>
          <a:xfrm>
            <a:off x="4700711" y="5727448"/>
            <a:ext cx="4272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b="1" u="sng" dirty="0" smtClean="0">
                <a:solidFill>
                  <a:srgbClr val="0070C0"/>
                </a:solidFill>
              </a:rPr>
              <a:t>Відповідь:</a:t>
            </a:r>
            <a:r>
              <a:rPr lang="uk-UA" sz="1400" b="1" dirty="0" smtClean="0">
                <a:solidFill>
                  <a:srgbClr val="0070C0"/>
                </a:solidFill>
              </a:rPr>
              <a:t> </a:t>
            </a:r>
            <a:r>
              <a:rPr lang="uk-UA" sz="1400" dirty="0" smtClean="0">
                <a:solidFill>
                  <a:srgbClr val="0070C0"/>
                </a:solidFill>
              </a:rPr>
              <a:t> </a:t>
            </a:r>
            <a:r>
              <a:rPr lang="uk-UA" sz="1400" dirty="0" smtClean="0"/>
              <a:t>для ділянки </a:t>
            </a:r>
            <a:r>
              <a:rPr lang="en-US" sz="1400" dirty="0" smtClean="0"/>
              <a:t>[0;3]</a:t>
            </a:r>
            <a:r>
              <a:rPr lang="uk-UA" sz="1400" dirty="0" smtClean="0"/>
              <a:t>отримано такий </a:t>
            </a:r>
            <a:r>
              <a:rPr lang="uk-UA" sz="1400" dirty="0" err="1" smtClean="0"/>
              <a:t>сплайн</a:t>
            </a:r>
            <a:r>
              <a:rPr lang="uk-UA" sz="1400" dirty="0" smtClean="0"/>
              <a:t>:</a:t>
            </a:r>
            <a:r>
              <a:rPr lang="uk-UA" sz="1400" b="1" dirty="0" smtClean="0">
                <a:solidFill>
                  <a:srgbClr val="0070C0"/>
                </a:solidFill>
              </a:rPr>
              <a:t> </a:t>
            </a:r>
            <a:endParaRPr lang="uk-UA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5847259" y="6020473"/>
                <a:ext cx="416428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=1+5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   0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 smtClean="0"/>
                  <a:t>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3−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uk-UA" sz="1200" i="1">
                        <a:latin typeface="Cambria Math" panose="02040503050406030204" pitchFamily="18" charset="0"/>
                      </a:rPr>
                      <m:t>−9.5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6.5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 1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 smtClean="0"/>
                  <a:t>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−1−0.5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1200" i="1">
                        <a:latin typeface="Cambria Math" panose="02040503050406030204" pitchFamily="18" charset="0"/>
                      </a:rPr>
                      <m:t>3.5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 smtClean="0"/>
                  <a:t>3</a:t>
                </a:r>
                <a:endParaRPr lang="uk-UA" sz="1200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59" y="6020473"/>
                <a:ext cx="4164282" cy="646331"/>
              </a:xfrm>
              <a:prstGeom prst="rect">
                <a:avLst/>
              </a:prstGeom>
              <a:blipFill>
                <a:blip r:embed="rId34"/>
                <a:stretch>
                  <a:fillRect b="-648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513918" y="1112196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00B050"/>
                </a:solidFill>
              </a:rPr>
              <a:t>Розв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err="1" smtClean="0">
                <a:solidFill>
                  <a:srgbClr val="00B050"/>
                </a:solidFill>
              </a:rPr>
              <a:t>язання</a:t>
            </a:r>
            <a:r>
              <a:rPr lang="uk-UA" b="1" dirty="0" smtClean="0">
                <a:solidFill>
                  <a:srgbClr val="00B050"/>
                </a:solidFill>
              </a:rPr>
              <a:t>: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6559" y="1379107"/>
            <a:ext cx="3509273" cy="260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3267" y="2399491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267" y="2399491"/>
                <a:ext cx="352084" cy="307777"/>
              </a:xfrm>
              <a:prstGeom prst="rect">
                <a:avLst/>
              </a:prstGeom>
              <a:blipFill>
                <a:blip r:embed="rId36"/>
                <a:stretch>
                  <a:fillRect l="-17241" r="-8621" b="-1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2248" y="1698752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48" y="1698752"/>
                <a:ext cx="352084" cy="307777"/>
              </a:xfrm>
              <a:prstGeom prst="rect">
                <a:avLst/>
              </a:prstGeom>
              <a:blipFill>
                <a:blip r:embed="rId40"/>
                <a:stretch>
                  <a:fillRect l="-15517" r="-8621" b="-18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57701" y="2707268"/>
                <a:ext cx="3520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uk-UA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701" y="2707268"/>
                <a:ext cx="352084" cy="307777"/>
              </a:xfrm>
              <a:prstGeom prst="rect">
                <a:avLst/>
              </a:prstGeom>
              <a:blipFill>
                <a:blip r:embed="rId38"/>
                <a:stretch>
                  <a:fillRect l="-17241" r="-8621" b="-156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83437" y="65652"/>
            <a:ext cx="4065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Сплайн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Катмула</a:t>
            </a:r>
            <a:r>
              <a:rPr lang="uk-UA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-Рома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9719" y="738591"/>
            <a:ext cx="7441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Задача.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 </a:t>
            </a:r>
            <a:r>
              <a:rPr lang="uk-UA" sz="2000" dirty="0" smtClean="0"/>
              <a:t>Побудувати </a:t>
            </a:r>
            <a:r>
              <a:rPr lang="uk-UA" sz="2000" dirty="0" err="1" smtClean="0"/>
              <a:t>сплайн</a:t>
            </a:r>
            <a:r>
              <a:rPr lang="uk-UA" sz="2000" dirty="0" smtClean="0"/>
              <a:t> </a:t>
            </a:r>
            <a:r>
              <a:rPr lang="uk-UA" sz="2000" dirty="0" err="1" smtClean="0"/>
              <a:t>Катмула</a:t>
            </a:r>
            <a:r>
              <a:rPr lang="uk-UA" sz="2000" dirty="0" smtClean="0"/>
              <a:t>-Рома для заданих </a:t>
            </a:r>
            <a:r>
              <a:rPr lang="uk-UA" sz="2000" dirty="0" smtClean="0"/>
              <a:t>точок</a:t>
            </a:r>
            <a:r>
              <a:rPr lang="uk-UA" sz="2000" dirty="0" smtClean="0"/>
              <a:t>, якщо задані значення похідних на кінцях </a:t>
            </a:r>
            <a:r>
              <a:rPr lang="en-US" sz="2000" dirty="0" smtClean="0"/>
              <a:t>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=1, m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=3.</a:t>
            </a:r>
            <a:endParaRPr lang="uk-UA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21412"/>
              </p:ext>
            </p:extLst>
          </p:nvPr>
        </p:nvGraphicFramePr>
        <p:xfrm>
          <a:off x="8234178" y="593886"/>
          <a:ext cx="29952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41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18662" y="1507208"/>
                <a:ext cx="45210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62" y="1507208"/>
                <a:ext cx="4521046" cy="215444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62222" y="1922729"/>
                <a:ext cx="2069926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2−0</m:t>
                          </m:r>
                        </m:den>
                      </m:f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uk-UA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2" y="1922729"/>
                <a:ext cx="2069926" cy="378245"/>
              </a:xfrm>
              <a:prstGeom prst="rect">
                <a:avLst/>
              </a:prstGeom>
              <a:blipFill>
                <a:blip r:embed="rId3"/>
                <a:stretch>
                  <a:fillRect l="-588" t="-1613" r="-1176" b="-8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748467" y="1920082"/>
                <a:ext cx="1906419" cy="377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67" y="1920082"/>
                <a:ext cx="1906419" cy="377989"/>
              </a:xfrm>
              <a:prstGeom prst="rect">
                <a:avLst/>
              </a:prstGeom>
              <a:blipFill>
                <a:blip r:embed="rId4"/>
                <a:stretch>
                  <a:fillRect l="-639" t="-3226" r="-1278" b="-80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91403" y="2410714"/>
                <a:ext cx="34574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3" y="2410714"/>
                <a:ext cx="3457420" cy="215444"/>
              </a:xfrm>
              <a:prstGeom prst="rect">
                <a:avLst/>
              </a:prstGeom>
              <a:blipFill>
                <a:blip r:embed="rId5"/>
                <a:stretch>
                  <a:fillRect l="-705" b="-3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88343" y="2800114"/>
            <a:ext cx="360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Умови фіксації у вузлах: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6766403" y="2796268"/>
                <a:ext cx="17334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uk-UA" sz="1600" dirty="0" smtClean="0"/>
                  <a:t>;</a:t>
                </a:r>
                <a:endParaRPr lang="uk-UA" sz="16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403" y="2796268"/>
                <a:ext cx="1733423" cy="338554"/>
              </a:xfrm>
              <a:prstGeom prst="rect">
                <a:avLst/>
              </a:prstGeom>
              <a:blipFill>
                <a:blip r:embed="rId6"/>
                <a:stretch>
                  <a:fillRect t="-5455" r="-1056" b="-2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836368" y="2861156"/>
            <a:ext cx="635476" cy="25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p:sp>
        <p:nvSpPr>
          <p:cNvPr id="14" name="Прямоугольник 13"/>
          <p:cNvSpPr/>
          <p:nvPr/>
        </p:nvSpPr>
        <p:spPr>
          <a:xfrm>
            <a:off x="4579741" y="3142514"/>
            <a:ext cx="3014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solidFill>
                  <a:srgbClr val="0070C0"/>
                </a:solidFill>
              </a:rPr>
              <a:t>Умови </a:t>
            </a:r>
            <a:r>
              <a:rPr lang="uk-UA" sz="1600" dirty="0" smtClean="0">
                <a:solidFill>
                  <a:srgbClr val="0070C0"/>
                </a:solidFill>
              </a:rPr>
              <a:t>безперервності похідних: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7495065" y="3204069"/>
                <a:ext cx="15183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uk-UA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65" y="3204069"/>
                <a:ext cx="15183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8209633" y="3204069"/>
            <a:ext cx="763658" cy="278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9013365" y="3144308"/>
                <a:ext cx="2517164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400" dirty="0" smtClean="0"/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uk-UA" sz="1400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5" y="3144308"/>
                <a:ext cx="2517164" cy="396519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601291" y="3463742"/>
            <a:ext cx="296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Маємо систему: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235227" y="3532156"/>
                <a:ext cx="1396921" cy="72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uk-UA" sz="105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  <m:r>
                                  <a:rPr lang="uk-UA" sz="105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050" dirty="0"/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uk-UA" sz="1050" dirty="0"/>
                                  <m:t> </m:t>
                                </m:r>
                                <m:r>
                                  <a:rPr lang="uk-UA" sz="1050" b="0" i="1" dirty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sz="105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27" y="3532156"/>
                <a:ext cx="1396921" cy="728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9013365" y="3604945"/>
                <a:ext cx="7576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sz="1200" dirty="0" smtClean="0"/>
                  <a:t>6.5</a:t>
                </a:r>
                <a:endParaRPr lang="uk-UA" sz="1200" dirty="0"/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5" y="3604945"/>
                <a:ext cx="757643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Прямоугольник 20"/>
              <p:cNvSpPr/>
              <p:nvPr/>
            </p:nvSpPr>
            <p:spPr>
              <a:xfrm>
                <a:off x="7849668" y="3614020"/>
                <a:ext cx="957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=−9.5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68" y="3614020"/>
                <a:ext cx="95750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7848712" y="3612819"/>
            <a:ext cx="1922296" cy="26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948974" y="4052976"/>
                <a:ext cx="3881741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3−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−9.5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.5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974" y="4052976"/>
                <a:ext cx="3881741" cy="215444"/>
              </a:xfrm>
              <a:prstGeom prst="rect">
                <a:avLst/>
              </a:prstGeom>
              <a:blipFill>
                <a:blip r:embed="rId12"/>
                <a:stretch>
                  <a:fillRect b="-1351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1418161" y="1420933"/>
            <a:ext cx="357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00B050"/>
                </a:solidFill>
              </a:rPr>
              <a:t>Розв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err="1" smtClean="0">
                <a:solidFill>
                  <a:srgbClr val="00B050"/>
                </a:solidFill>
              </a:rPr>
              <a:t>язання</a:t>
            </a:r>
            <a:r>
              <a:rPr lang="uk-UA" b="1" dirty="0" smtClean="0">
                <a:solidFill>
                  <a:srgbClr val="00B050"/>
                </a:solidFill>
              </a:rPr>
              <a:t>: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sz="1600" b="1" dirty="0" smtClean="0"/>
              <a:t>1. </a:t>
            </a:r>
            <a:r>
              <a:rPr lang="uk-UA" sz="1600" i="1" dirty="0" smtClean="0"/>
              <a:t>(в</a:t>
            </a:r>
            <a:r>
              <a:rPr lang="uk-UA" sz="1600" i="1" dirty="0" smtClean="0"/>
              <a:t>нутрішня ділянка)</a:t>
            </a:r>
            <a:endParaRPr lang="uk-UA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21546" y="4315409"/>
                <a:ext cx="45016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46" y="4315409"/>
                <a:ext cx="4501617" cy="215444"/>
              </a:xfrm>
              <a:prstGeom prst="rect">
                <a:avLst/>
              </a:prstGeom>
              <a:blipFill>
                <a:blip r:embed="rId13"/>
                <a:stretch>
                  <a:fillRect l="-135" b="-342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583436" y="4938138"/>
                <a:ext cx="45485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6" y="4938138"/>
                <a:ext cx="4548553" cy="307777"/>
              </a:xfrm>
              <a:prstGeom prst="rect">
                <a:avLst/>
              </a:prstGeom>
              <a:blipFill>
                <a:blip r:embed="rId1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/>
              <p:cNvSpPr/>
              <p:nvPr/>
            </p:nvSpPr>
            <p:spPr>
              <a:xfrm>
                <a:off x="597538" y="5149642"/>
                <a:ext cx="7511872" cy="452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uk-UA" sz="1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uk-UA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uk-UA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8" y="5149642"/>
                <a:ext cx="7511872" cy="4523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739401" y="4530853"/>
                <a:ext cx="2003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uk-UA" dirty="0" smtClean="0"/>
                  <a:t>;</a:t>
                </a:r>
                <a:endParaRPr lang="uk-UA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01" y="4530853"/>
                <a:ext cx="2003241" cy="369332"/>
              </a:xfrm>
              <a:prstGeom prst="rect">
                <a:avLst/>
              </a:prstGeom>
              <a:blipFill>
                <a:blip r:embed="rId16"/>
                <a:stretch>
                  <a:fillRect t="-8197" r="-1520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Прямоугольник 29"/>
              <p:cNvSpPr/>
              <p:nvPr/>
            </p:nvSpPr>
            <p:spPr>
              <a:xfrm>
                <a:off x="3718332" y="4589927"/>
                <a:ext cx="14136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uk-UA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32" y="4589927"/>
                <a:ext cx="141365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/>
          <p:cNvCxnSpPr/>
          <p:nvPr/>
        </p:nvCxnSpPr>
        <p:spPr>
          <a:xfrm flipH="1">
            <a:off x="4996256" y="1363675"/>
            <a:ext cx="949659" cy="3269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12614" y="4930345"/>
            <a:ext cx="4652787" cy="698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ямоугольник 41"/>
              <p:cNvSpPr/>
              <p:nvPr/>
            </p:nvSpPr>
            <p:spPr>
              <a:xfrm>
                <a:off x="252185" y="5712101"/>
                <a:ext cx="20881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5" y="5712101"/>
                <a:ext cx="208813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Прямоугольник 42"/>
              <p:cNvSpPr/>
              <p:nvPr/>
            </p:nvSpPr>
            <p:spPr>
              <a:xfrm>
                <a:off x="236595" y="5999317"/>
                <a:ext cx="7511872" cy="43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uk-UA" sz="1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uk-UA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uk-UA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5" y="5999317"/>
                <a:ext cx="7511872" cy="439992"/>
              </a:xfrm>
              <a:prstGeom prst="rect">
                <a:avLst/>
              </a:prstGeom>
              <a:blipFill>
                <a:blip r:embed="rId1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Прямоугольник 43"/>
              <p:cNvSpPr/>
              <p:nvPr/>
            </p:nvSpPr>
            <p:spPr>
              <a:xfrm>
                <a:off x="2855895" y="5718945"/>
                <a:ext cx="13264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95" y="5718945"/>
                <a:ext cx="132645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Прямоугольник 44"/>
              <p:cNvSpPr/>
              <p:nvPr/>
            </p:nvSpPr>
            <p:spPr>
              <a:xfrm>
                <a:off x="2855895" y="6077609"/>
                <a:ext cx="75118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uk-UA" sz="1400" dirty="0" smtClean="0"/>
                  <a:t>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uk-UA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Прямоуголь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95" y="6077609"/>
                <a:ext cx="7511872" cy="338554"/>
              </a:xfrm>
              <a:prstGeom prst="rect">
                <a:avLst/>
              </a:prstGeom>
              <a:blipFill>
                <a:blip r:embed="rId21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Прямоугольник 45"/>
              <p:cNvSpPr/>
              <p:nvPr/>
            </p:nvSpPr>
            <p:spPr>
              <a:xfrm>
                <a:off x="1100878" y="6467783"/>
                <a:ext cx="1030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78" y="6467783"/>
                <a:ext cx="103098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Прямоугольник 46"/>
              <p:cNvSpPr/>
              <p:nvPr/>
            </p:nvSpPr>
            <p:spPr>
              <a:xfrm>
                <a:off x="2253839" y="6467050"/>
                <a:ext cx="1204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uk-UA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9" y="6467050"/>
                <a:ext cx="1204112" cy="369332"/>
              </a:xfrm>
              <a:prstGeom prst="rect">
                <a:avLst/>
              </a:prstGeom>
              <a:blipFill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рямоугольник 47"/>
          <p:cNvSpPr/>
          <p:nvPr/>
        </p:nvSpPr>
        <p:spPr>
          <a:xfrm>
            <a:off x="739401" y="3734693"/>
            <a:ext cx="175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2</a:t>
            </a:r>
            <a:r>
              <a:rPr lang="en-US" b="1" dirty="0" smtClean="0"/>
              <a:t>. </a:t>
            </a:r>
            <a:r>
              <a:rPr lang="uk-UA" i="1" dirty="0" smtClean="0"/>
              <a:t>(ліва </a:t>
            </a:r>
            <a:r>
              <a:rPr lang="uk-UA" i="1" dirty="0"/>
              <a:t>ділянка)</a:t>
            </a:r>
            <a:endParaRPr lang="uk-UA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5412963" y="4388651"/>
            <a:ext cx="194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3</a:t>
            </a:r>
            <a:r>
              <a:rPr lang="en-US" b="1" dirty="0" smtClean="0"/>
              <a:t>. </a:t>
            </a:r>
            <a:r>
              <a:rPr lang="uk-UA" i="1" dirty="0" smtClean="0"/>
              <a:t>(права </a:t>
            </a:r>
            <a:r>
              <a:rPr lang="uk-UA" i="1" dirty="0"/>
              <a:t>ділянка)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319006" y="4504429"/>
                <a:ext cx="45518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006" y="4504429"/>
                <a:ext cx="4551822" cy="215444"/>
              </a:xfrm>
              <a:prstGeom prst="rect">
                <a:avLst/>
              </a:prstGeom>
              <a:blipFill>
                <a:blip r:embed="rId2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Прямоугольник 50"/>
              <p:cNvSpPr/>
              <p:nvPr/>
            </p:nvSpPr>
            <p:spPr>
              <a:xfrm>
                <a:off x="5647556" y="4719387"/>
                <a:ext cx="2137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uk-UA" dirty="0" smtClean="0"/>
                  <a:t>;</a:t>
                </a:r>
                <a:endParaRPr lang="uk-UA" dirty="0"/>
              </a:p>
            </p:txBody>
          </p:sp>
        </mc:Choice>
        <mc:Fallback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556" y="4719387"/>
                <a:ext cx="2137893" cy="369332"/>
              </a:xfrm>
              <a:prstGeom prst="rect">
                <a:avLst/>
              </a:prstGeom>
              <a:blipFill>
                <a:blip r:embed="rId25"/>
                <a:stretch>
                  <a:fillRect t="-8197" r="-1425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Прямоугольник 51"/>
              <p:cNvSpPr/>
              <p:nvPr/>
            </p:nvSpPr>
            <p:spPr>
              <a:xfrm>
                <a:off x="7791799" y="4775526"/>
                <a:ext cx="16893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uk-U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−1/2</m:t>
                      </m:r>
                      <m:r>
                        <a:rPr lang="uk-UA" sz="12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799" y="4775526"/>
                <a:ext cx="1689373" cy="276999"/>
              </a:xfrm>
              <a:prstGeom prst="rect">
                <a:avLst/>
              </a:prstGeom>
              <a:blipFill>
                <a:blip r:embed="rId2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Прямоугольник 52"/>
              <p:cNvSpPr/>
              <p:nvPr/>
            </p:nvSpPr>
            <p:spPr>
              <a:xfrm>
                <a:off x="5630962" y="5045199"/>
                <a:ext cx="45485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uk-UA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962" y="5045199"/>
                <a:ext cx="4548553" cy="307777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Прямоугольник 53"/>
              <p:cNvSpPr/>
              <p:nvPr/>
            </p:nvSpPr>
            <p:spPr>
              <a:xfrm>
                <a:off x="5647556" y="5277982"/>
                <a:ext cx="7511872" cy="416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uk-UA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uk-UA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uk-UA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556" y="5277982"/>
                <a:ext cx="7511872" cy="4165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Прямоугольник 54"/>
              <p:cNvSpPr/>
              <p:nvPr/>
            </p:nvSpPr>
            <p:spPr>
              <a:xfrm>
                <a:off x="9672897" y="5307885"/>
                <a:ext cx="1030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897" y="5307885"/>
                <a:ext cx="103098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Прямоугольник 55"/>
              <p:cNvSpPr/>
              <p:nvPr/>
            </p:nvSpPr>
            <p:spPr>
              <a:xfrm>
                <a:off x="10720479" y="5332092"/>
                <a:ext cx="1349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uk-U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−3.5</m:t>
                      </m:r>
                    </m:oMath>
                  </m:oMathPara>
                </a14:m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479" y="5332092"/>
                <a:ext cx="134998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Прямоугольник 56"/>
          <p:cNvSpPr/>
          <p:nvPr/>
        </p:nvSpPr>
        <p:spPr>
          <a:xfrm>
            <a:off x="895167" y="6445741"/>
            <a:ext cx="2651658" cy="36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Прямоугольник 57"/>
          <p:cNvSpPr/>
          <p:nvPr/>
        </p:nvSpPr>
        <p:spPr>
          <a:xfrm>
            <a:off x="9670871" y="5378470"/>
            <a:ext cx="2257939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6561602" y="1430514"/>
            <a:ext cx="1960630" cy="3943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Диаграмма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988450"/>
              </p:ext>
            </p:extLst>
          </p:nvPr>
        </p:nvGraphicFramePr>
        <p:xfrm>
          <a:off x="2533417" y="1786895"/>
          <a:ext cx="1930004" cy="213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pic>
        <p:nvPicPr>
          <p:cNvPr id="63" name="Рисунок 6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6220" y="1723367"/>
            <a:ext cx="2197891" cy="2078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Прямоугольник 65"/>
              <p:cNvSpPr/>
              <p:nvPr/>
            </p:nvSpPr>
            <p:spPr>
              <a:xfrm>
                <a:off x="5760576" y="5853251"/>
                <a:ext cx="14627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76" y="5853251"/>
                <a:ext cx="1462708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Прямоугольник 66"/>
              <p:cNvSpPr/>
              <p:nvPr/>
            </p:nvSpPr>
            <p:spPr>
              <a:xfrm>
                <a:off x="5758429" y="6122103"/>
                <a:ext cx="16775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29" y="6122103"/>
                <a:ext cx="1677511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Таблица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8604"/>
              </p:ext>
            </p:extLst>
          </p:nvPr>
        </p:nvGraphicFramePr>
        <p:xfrm>
          <a:off x="5629851" y="5543402"/>
          <a:ext cx="2995258" cy="13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5121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339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sz="14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uk-UA" sz="14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uk-UA" sz="12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-9,5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6,5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91766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uk-UA" sz="12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-0,5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-3,5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28795"/>
                  </a:ext>
                </a:extLst>
              </a:tr>
            </a:tbl>
          </a:graphicData>
        </a:graphic>
      </p:graphicFrame>
      <p:sp>
        <p:nvSpPr>
          <p:cNvPr id="68" name="Прямоугольник 67"/>
          <p:cNvSpPr/>
          <p:nvPr/>
        </p:nvSpPr>
        <p:spPr>
          <a:xfrm>
            <a:off x="1210613" y="6376952"/>
            <a:ext cx="2167854" cy="4168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Прямоугольник 68"/>
          <p:cNvSpPr/>
          <p:nvPr/>
        </p:nvSpPr>
        <p:spPr>
          <a:xfrm>
            <a:off x="1962727" y="4506973"/>
            <a:ext cx="794991" cy="4168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Прямоугольник 69"/>
          <p:cNvSpPr/>
          <p:nvPr/>
        </p:nvSpPr>
        <p:spPr>
          <a:xfrm>
            <a:off x="4444766" y="4506973"/>
            <a:ext cx="794991" cy="416846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1" name="Прямоугольник 70"/>
          <p:cNvSpPr/>
          <p:nvPr/>
        </p:nvSpPr>
        <p:spPr>
          <a:xfrm>
            <a:off x="9628254" y="5306674"/>
            <a:ext cx="2351907" cy="436560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2" name="Прямоугольник 71"/>
          <p:cNvSpPr/>
          <p:nvPr/>
        </p:nvSpPr>
        <p:spPr>
          <a:xfrm>
            <a:off x="8516584" y="4676926"/>
            <a:ext cx="1023124" cy="436560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3" name="Прямоугольник 72"/>
          <p:cNvSpPr/>
          <p:nvPr/>
        </p:nvSpPr>
        <p:spPr>
          <a:xfrm>
            <a:off x="6852074" y="4667271"/>
            <a:ext cx="867943" cy="436560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65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5" y="1135974"/>
            <a:ext cx="3062862" cy="4759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607" y="329520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solidFill>
                  <a:srgbClr val="0070C0"/>
                </a:solidFill>
              </a:rPr>
              <a:t>Крива </a:t>
            </a:r>
            <a:r>
              <a:rPr lang="uk-UA" sz="3200" dirty="0" err="1" smtClean="0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14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0029" y="3025411"/>
                <a:ext cx="3212481" cy="84055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29" y="3025411"/>
                <a:ext cx="3212481" cy="840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0029" y="4545791"/>
                <a:ext cx="3100272" cy="840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29" y="4545791"/>
                <a:ext cx="3100272" cy="840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40029" y="5360534"/>
                <a:ext cx="3100272" cy="840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29" y="5360534"/>
                <a:ext cx="3100272" cy="840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40029" y="1868061"/>
            <a:ext cx="417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Pi</a:t>
            </a:r>
            <a:r>
              <a:rPr lang="en-US" dirty="0" smtClean="0"/>
              <a:t> – </a:t>
            </a:r>
            <a:r>
              <a:rPr lang="uk-UA" dirty="0" smtClean="0"/>
              <a:t>опорні точки</a:t>
            </a:r>
            <a:r>
              <a:rPr lang="en-US" dirty="0" smtClean="0"/>
              <a:t> (</a:t>
            </a:r>
            <a:r>
              <a:rPr lang="uk-UA" dirty="0" smtClean="0"/>
              <a:t>орієнтири)</a:t>
            </a:r>
            <a:r>
              <a:rPr lang="en-US" dirty="0" smtClean="0"/>
              <a:t> 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664930" y="3261020"/>
                <a:ext cx="1806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30" y="3261020"/>
                <a:ext cx="18061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8915746" y="3096048"/>
                <a:ext cx="1772344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746" y="3096048"/>
                <a:ext cx="1772344" cy="6501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70170" y="6356449"/>
            <a:ext cx="2743200" cy="365125"/>
          </a:xfrm>
        </p:spPr>
        <p:txBody>
          <a:bodyPr/>
          <a:lstStyle/>
          <a:p>
            <a:fld id="{CD41DFC3-27C8-4EA9-813D-1D0E8C0088F3}" type="slidenum">
              <a:rPr lang="uk-UA" smtClean="0"/>
              <a:t>15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6383" y="1222669"/>
                <a:ext cx="11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1.    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3" y="1222669"/>
                <a:ext cx="11728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39268" y="121340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uk-UA" dirty="0" smtClean="0"/>
              <a:t>дві точки</a:t>
            </a:r>
            <a:r>
              <a:rPr lang="en-US" dirty="0" smtClean="0"/>
              <a:t>)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30323" y="1222669"/>
                <a:ext cx="7777450" cy="864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/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323" y="1222669"/>
                <a:ext cx="7777450" cy="864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79387" y="2263508"/>
                <a:ext cx="7913641" cy="365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uk-UA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uk-UA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/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16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uk-UA" sz="16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87" y="2263508"/>
                <a:ext cx="7913641" cy="365741"/>
              </a:xfrm>
              <a:prstGeom prst="rect">
                <a:avLst/>
              </a:prstGeom>
              <a:blipFill>
                <a:blip r:embed="rId5"/>
                <a:stretch>
                  <a:fillRect t="-93333" b="-158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7" descr="bezier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06" y="1859275"/>
            <a:ext cx="17208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74241" y="2061851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41" y="2061851"/>
                <a:ext cx="6334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6383" y="3261206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3" y="3261206"/>
                <a:ext cx="63344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3226199" y="2594284"/>
                <a:ext cx="8020016" cy="127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/>
                      </m:s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uk-UA" sz="1600" dirty="0"/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uk-UA" sz="1600" dirty="0"/>
              </a:p>
              <a:p>
                <a:endParaRPr lang="uk-UA" sz="1600" dirty="0"/>
              </a:p>
              <a:p>
                <a:endParaRPr lang="uk-UA" sz="16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99" y="2594284"/>
                <a:ext cx="8020016" cy="12766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279387" y="3429000"/>
            <a:ext cx="81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Крива </a:t>
            </a:r>
            <a:r>
              <a:rPr lang="uk-UA" dirty="0" err="1" smtClean="0">
                <a:solidFill>
                  <a:srgbClr val="0070C0"/>
                </a:solidFill>
              </a:rPr>
              <a:t>Безьє</a:t>
            </a:r>
            <a:r>
              <a:rPr lang="uk-UA" dirty="0" smtClean="0">
                <a:solidFill>
                  <a:srgbClr val="0070C0"/>
                </a:solidFill>
              </a:rPr>
              <a:t>, побудована на 2 опорних точках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uk-UA" dirty="0" smtClean="0">
                <a:solidFill>
                  <a:srgbClr val="0070C0"/>
                </a:solidFill>
              </a:rPr>
              <a:t> вироджується в пряму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7929" y="4111735"/>
                <a:ext cx="11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29" y="4111735"/>
                <a:ext cx="11728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59410" y="411173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uk-UA" dirty="0" smtClean="0"/>
              <a:t>три точки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24" name="Дуга 23"/>
          <p:cNvSpPr/>
          <p:nvPr/>
        </p:nvSpPr>
        <p:spPr>
          <a:xfrm rot="986420">
            <a:off x="1173350" y="5036500"/>
            <a:ext cx="2075716" cy="1751468"/>
          </a:xfrm>
          <a:prstGeom prst="arc">
            <a:avLst>
              <a:gd name="adj1" fmla="val 10160078"/>
              <a:gd name="adj2" fmla="val 1588479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TextBox 24"/>
          <p:cNvSpPr txBox="1"/>
          <p:nvPr/>
        </p:nvSpPr>
        <p:spPr>
          <a:xfrm>
            <a:off x="927752" y="4785090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1</a:t>
            </a:r>
            <a:endParaRPr lang="uk-UA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68316" y="3526586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0</a:t>
            </a:r>
            <a:endParaRPr lang="uk-UA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72297" y="2371131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1</a:t>
            </a:r>
            <a:endParaRPr lang="uk-UA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04944" y="5820355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0</a:t>
            </a:r>
            <a:endParaRPr lang="uk-UA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58685" y="4919558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2</a:t>
            </a:r>
            <a:endParaRPr lang="uk-UA" sz="1600" i="1" dirty="0"/>
          </a:p>
        </p:txBody>
      </p:sp>
      <p:cxnSp>
        <p:nvCxnSpPr>
          <p:cNvPr id="31" name="Прямая соединительная линия 30"/>
          <p:cNvCxnSpPr>
            <a:stCxn id="24" idx="0"/>
          </p:cNvCxnSpPr>
          <p:nvPr/>
        </p:nvCxnSpPr>
        <p:spPr>
          <a:xfrm flipH="1" flipV="1">
            <a:off x="1181306" y="5017478"/>
            <a:ext cx="4392" cy="791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1168316" y="5023451"/>
            <a:ext cx="1173076" cy="3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2316045" y="2442542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Овал 36"/>
          <p:cNvSpPr/>
          <p:nvPr/>
        </p:nvSpPr>
        <p:spPr>
          <a:xfrm>
            <a:off x="1299825" y="3470188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/>
          <p:cNvSpPr/>
          <p:nvPr/>
        </p:nvSpPr>
        <p:spPr>
          <a:xfrm>
            <a:off x="1142131" y="4983442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Овал 38"/>
          <p:cNvSpPr/>
          <p:nvPr/>
        </p:nvSpPr>
        <p:spPr>
          <a:xfrm>
            <a:off x="1149594" y="5754295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/>
          <p:cNvSpPr/>
          <p:nvPr/>
        </p:nvSpPr>
        <p:spPr>
          <a:xfrm>
            <a:off x="2302244" y="5005576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26199" y="4610517"/>
                <a:ext cx="49129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99" y="4610517"/>
                <a:ext cx="4912912" cy="307777"/>
              </a:xfrm>
              <a:prstGeom prst="rect">
                <a:avLst/>
              </a:prstGeom>
              <a:blipFill>
                <a:blip r:embed="rId11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4439" y="5638218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9" y="5638218"/>
                <a:ext cx="63344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76236" y="4707897"/>
                <a:ext cx="6334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6" y="4707897"/>
                <a:ext cx="6334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2308" y="5224626"/>
                <a:ext cx="769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08" y="5224626"/>
                <a:ext cx="76969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Овал 44"/>
          <p:cNvSpPr/>
          <p:nvPr/>
        </p:nvSpPr>
        <p:spPr>
          <a:xfrm>
            <a:off x="1409174" y="5222853"/>
            <a:ext cx="85280" cy="68071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TextBox 45"/>
          <p:cNvSpPr txBox="1"/>
          <p:nvPr/>
        </p:nvSpPr>
        <p:spPr>
          <a:xfrm>
            <a:off x="4403306" y="5010828"/>
            <a:ext cx="81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Крива </a:t>
            </a:r>
            <a:r>
              <a:rPr lang="uk-UA" dirty="0" err="1" smtClean="0">
                <a:solidFill>
                  <a:srgbClr val="0070C0"/>
                </a:solidFill>
              </a:rPr>
              <a:t>Безьє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для 3 точок - квадратична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48" name="Picture 2" descr="Bezier quadratic anim.gif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95" y="4269997"/>
            <a:ext cx="18097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Рисунок 40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536" y="3030865"/>
            <a:ext cx="2311283" cy="19865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16</a:t>
            </a:fld>
            <a:endParaRPr lang="uk-UA"/>
          </a:p>
        </p:txBody>
      </p:sp>
      <p:pic>
        <p:nvPicPr>
          <p:cNvPr id="6" name="Picture 11" descr="bezier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12" y="1724578"/>
            <a:ext cx="17208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320113" y="255092"/>
            <a:ext cx="10515600" cy="80645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>
                <a:solidFill>
                  <a:srgbClr val="0070C0"/>
                </a:solidFill>
              </a:rPr>
              <a:t>Безьє</a:t>
            </a:r>
            <a:endParaRPr lang="uk-UA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8016" y="1061546"/>
                <a:ext cx="1172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3.    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16" y="1061546"/>
                <a:ext cx="11728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379497" y="106154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uk-UA" dirty="0" smtClean="0"/>
              <a:t>чотири опорні точки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4100" name="Picture 4" descr="Bezier cubic anim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78" y="1015558"/>
            <a:ext cx="2762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7677" y="3429000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0</a:t>
            </a:r>
            <a:endParaRPr lang="uk-UA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7949" y="3370394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1</a:t>
            </a:r>
            <a:endParaRPr lang="uk-UA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63798" y="1843187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2</a:t>
            </a:r>
            <a:endParaRPr lang="uk-UA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50241" y="1874436"/>
            <a:ext cx="2413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3</a:t>
            </a:r>
            <a:endParaRPr lang="uk-UA" sz="1600" i="1" dirty="0"/>
          </a:p>
        </p:txBody>
      </p:sp>
      <p:sp>
        <p:nvSpPr>
          <p:cNvPr id="17" name="Овал 16"/>
          <p:cNvSpPr/>
          <p:nvPr/>
        </p:nvSpPr>
        <p:spPr>
          <a:xfrm>
            <a:off x="2328261" y="2198100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1243478" y="3332129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1765855" y="3332128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1796657" y="2212990"/>
            <a:ext cx="85280" cy="680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3" name="Прямая соединительная линия 22"/>
          <p:cNvCxnSpPr>
            <a:stCxn id="19" idx="3"/>
          </p:cNvCxnSpPr>
          <p:nvPr/>
        </p:nvCxnSpPr>
        <p:spPr>
          <a:xfrm flipH="1">
            <a:off x="1462514" y="3390230"/>
            <a:ext cx="315830" cy="103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22" idx="0"/>
            <a:endCxn id="19" idx="4"/>
          </p:cNvCxnSpPr>
          <p:nvPr/>
        </p:nvCxnSpPr>
        <p:spPr>
          <a:xfrm flipH="1">
            <a:off x="1808495" y="2212990"/>
            <a:ext cx="30802" cy="11872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5"/>
            <a:endCxn id="22" idx="0"/>
          </p:cNvCxnSpPr>
          <p:nvPr/>
        </p:nvCxnSpPr>
        <p:spPr>
          <a:xfrm flipH="1" flipV="1">
            <a:off x="1839297" y="2212990"/>
            <a:ext cx="561755" cy="43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20429" y="2303184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29" y="2303184"/>
                <a:ext cx="8445653" cy="307777"/>
              </a:xfrm>
              <a:prstGeom prst="rect">
                <a:avLst/>
              </a:prstGeom>
              <a:blipFill>
                <a:blip r:embed="rId7"/>
                <a:stretch>
                  <a:fillRect t="-4000" b="-3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79697" y="2931511"/>
                <a:ext cx="5834802" cy="1061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−6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3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97" y="2931511"/>
                <a:ext cx="5834802" cy="1061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637780" y="2770356"/>
            <a:ext cx="398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Крива </a:t>
            </a:r>
            <a:r>
              <a:rPr lang="uk-UA" b="1" dirty="0" err="1" smtClean="0">
                <a:solidFill>
                  <a:srgbClr val="00B050"/>
                </a:solidFill>
              </a:rPr>
              <a:t>Безье</a:t>
            </a:r>
            <a:r>
              <a:rPr lang="uk-UA" b="1" dirty="0" smtClean="0">
                <a:solidFill>
                  <a:srgbClr val="00B050"/>
                </a:solidFill>
              </a:rPr>
              <a:t> у матричному вигляді: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4096" name="Rectangle 5"/>
          <p:cNvSpPr>
            <a:spLocks noChangeArrowheads="1"/>
          </p:cNvSpPr>
          <p:nvPr/>
        </p:nvSpPr>
        <p:spPr bwMode="auto">
          <a:xfrm>
            <a:off x="935540" y="4246235"/>
            <a:ext cx="9516140" cy="31880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b="1" dirty="0">
                <a:solidFill>
                  <a:srgbClr val="00B050"/>
                </a:solidFill>
              </a:rPr>
              <a:t>Алгоритм </a:t>
            </a:r>
            <a:r>
              <a:rPr lang="uk-UA" altLang="uk-UA" b="1" dirty="0" smtClean="0">
                <a:solidFill>
                  <a:srgbClr val="00B050"/>
                </a:solidFill>
              </a:rPr>
              <a:t>побудови кривої за </a:t>
            </a:r>
            <a:r>
              <a:rPr lang="uk-UA" altLang="uk-UA" b="1" dirty="0">
                <a:solidFill>
                  <a:srgbClr val="00B050"/>
                </a:solidFill>
              </a:rPr>
              <a:t>«</a:t>
            </a:r>
            <a:r>
              <a:rPr lang="uk-UA" altLang="uk-UA" b="1" dirty="0" smtClean="0">
                <a:solidFill>
                  <a:srgbClr val="00B050"/>
                </a:solidFill>
              </a:rPr>
              <a:t>методом </a:t>
            </a:r>
            <a:r>
              <a:rPr lang="uk-UA" altLang="uk-UA" b="1" dirty="0">
                <a:solidFill>
                  <a:srgbClr val="00B050"/>
                </a:solidFill>
              </a:rPr>
              <a:t>де </a:t>
            </a:r>
            <a:r>
              <a:rPr lang="uk-UA" altLang="uk-UA" b="1" dirty="0" err="1">
                <a:solidFill>
                  <a:srgbClr val="00B050"/>
                </a:solidFill>
              </a:rPr>
              <a:t>Кастельжо</a:t>
            </a:r>
            <a:r>
              <a:rPr lang="uk-UA" altLang="uk-UA" b="1" dirty="0" smtClean="0">
                <a:solidFill>
                  <a:srgbClr val="00B050"/>
                </a:solidFill>
              </a:rPr>
              <a:t>»: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b="1" dirty="0" smtClean="0">
                <a:solidFill>
                  <a:srgbClr val="00B050"/>
                </a:solidFill>
              </a:rPr>
              <a:t>- </a:t>
            </a:r>
            <a:r>
              <a:rPr lang="uk-UA" altLang="uk-UA" dirty="0" smtClean="0"/>
              <a:t>Ставимо контрольні точки;</a:t>
            </a:r>
            <a:endParaRPr lang="uk-UA" alt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altLang="uk-UA" dirty="0" smtClean="0"/>
              <a:t>- Будуємо відрізки між контрольними точками;</a:t>
            </a:r>
            <a:endParaRPr lang="uk-UA" altLang="uk-UA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uk-UA" altLang="uk-UA" dirty="0" smtClean="0"/>
              <a:t>Змінюємо значення параметру</a:t>
            </a:r>
            <a:r>
              <a:rPr lang="uk-UA" altLang="uk-UA" dirty="0"/>
              <a:t> t </a:t>
            </a:r>
            <a:r>
              <a:rPr lang="uk-UA" altLang="uk-UA" dirty="0" smtClean="0"/>
              <a:t>від</a:t>
            </a:r>
            <a:r>
              <a:rPr lang="uk-UA" altLang="uk-UA" dirty="0"/>
              <a:t> 0 до </a:t>
            </a:r>
            <a:r>
              <a:rPr lang="uk-UA" altLang="uk-UA" dirty="0" smtClean="0"/>
              <a:t>1, обчислюємо координати на відрізках, з</a:t>
            </a:r>
            <a:r>
              <a:rPr lang="en-US" altLang="uk-UA" dirty="0" smtClean="0"/>
              <a:t>’</a:t>
            </a:r>
            <a:r>
              <a:rPr lang="uk-UA" altLang="uk-UA" dirty="0" err="1" smtClean="0"/>
              <a:t>єднуємо</a:t>
            </a:r>
            <a:r>
              <a:rPr lang="uk-UA" altLang="uk-UA" dirty="0" smtClean="0"/>
              <a:t> ці точки на сусідніх відрізках, поки не утвориться один відрізок: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uk-UA" altLang="uk-UA" dirty="0" smtClean="0"/>
              <a:t>На останньому відрізку знаходимо точку, відповідну до значення параметру – це і буде точка кривої </a:t>
            </a:r>
            <a:r>
              <a:rPr lang="uk-UA" altLang="uk-UA" dirty="0" err="1" smtClean="0"/>
              <a:t>Безьє</a:t>
            </a:r>
            <a:r>
              <a:rPr lang="uk-UA" altLang="uk-UA" dirty="0" smtClean="0"/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uk-UA" altLang="uk-UA" dirty="0" smtClean="0"/>
              <a:t>Сукупність точок, отриманих у такій спосіб, дає криву </a:t>
            </a:r>
            <a:r>
              <a:rPr lang="uk-UA" altLang="uk-UA" dirty="0" err="1" smtClean="0"/>
              <a:t>Безьє</a:t>
            </a:r>
            <a:endParaRPr lang="uk-UA" altLang="uk-UA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uk-UA" altLang="uk-UA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uk-UA" alt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8741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DFC3-27C8-4EA9-813D-1D0E8C0088F3}" type="slidenum">
              <a:rPr lang="uk-UA" smtClean="0"/>
              <a:t>17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470376" y="1003680"/>
            <a:ext cx="618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00B050"/>
                </a:solidFill>
              </a:rPr>
              <a:t>Задача.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uk-UA" dirty="0" smtClean="0"/>
              <a:t>Побудувати криву </a:t>
            </a:r>
            <a:r>
              <a:rPr lang="uk-UA" dirty="0" err="1" smtClean="0"/>
              <a:t>Безьє</a:t>
            </a:r>
            <a:r>
              <a:rPr lang="uk-UA" dirty="0" smtClean="0"/>
              <a:t> за заданими орієнтирами: 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12561" y="448582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solidFill>
                  <a:srgbClr val="0070C0"/>
                </a:solidFill>
              </a:rPr>
              <a:t>Крива </a:t>
            </a:r>
            <a:r>
              <a:rPr lang="uk-UA" sz="3200" dirty="0" err="1">
                <a:solidFill>
                  <a:srgbClr val="0070C0"/>
                </a:solidFill>
              </a:rPr>
              <a:t>Безьє</a:t>
            </a:r>
            <a:endParaRPr lang="uk-UA" sz="32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8610600" y="864012"/>
          <a:ext cx="29952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41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999685" y="1731160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00B050"/>
                </a:solidFill>
              </a:rPr>
              <a:t>Розв</a:t>
            </a:r>
            <a:r>
              <a:rPr lang="en-US" b="1" dirty="0" smtClean="0">
                <a:solidFill>
                  <a:srgbClr val="00B050"/>
                </a:solidFill>
              </a:rPr>
              <a:t>’</a:t>
            </a:r>
            <a:r>
              <a:rPr lang="uk-UA" b="1" dirty="0" err="1" smtClean="0">
                <a:solidFill>
                  <a:srgbClr val="00B050"/>
                </a:solidFill>
              </a:rPr>
              <a:t>язання</a:t>
            </a:r>
            <a:r>
              <a:rPr lang="uk-UA" b="1" dirty="0" smtClean="0">
                <a:solidFill>
                  <a:srgbClr val="00B050"/>
                </a:solidFill>
              </a:rPr>
              <a:t>:</a:t>
            </a:r>
            <a:endParaRPr lang="uk-UA" dirty="0"/>
          </a:p>
        </p:txBody>
      </p:sp>
      <p:pic>
        <p:nvPicPr>
          <p:cNvPr id="11" name="Рисунок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2974" y="1373012"/>
            <a:ext cx="2880000" cy="30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91574" y="2124125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74" y="2124125"/>
                <a:ext cx="8445653" cy="307777"/>
              </a:xfrm>
              <a:prstGeom prst="rect">
                <a:avLst/>
              </a:prstGeom>
              <a:blipFill>
                <a:blip r:embed="rId5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6708" y="2741879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08" y="2741879"/>
                <a:ext cx="8445653" cy="307777"/>
              </a:xfrm>
              <a:prstGeom prst="rect">
                <a:avLst/>
              </a:prstGeom>
              <a:blipFill>
                <a:blip r:embed="rId6"/>
                <a:stretch>
                  <a:fillRect t="-4000" b="-3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66708" y="3121223"/>
                <a:ext cx="844565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08" y="3121223"/>
                <a:ext cx="8445653" cy="307777"/>
              </a:xfrm>
              <a:prstGeom prst="rect">
                <a:avLst/>
              </a:prstGeom>
              <a:blipFill>
                <a:blip r:embed="rId7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70514" y="3794476"/>
                <a:ext cx="7783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0+3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3794476"/>
                <a:ext cx="7783286" cy="307777"/>
              </a:xfrm>
              <a:prstGeom prst="rect">
                <a:avLst/>
              </a:prstGeom>
              <a:blipFill>
                <a:blip r:embed="rId8"/>
                <a:stretch>
                  <a:fillRect t="-1961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/>
          <p:cNvSpPr/>
          <p:nvPr/>
        </p:nvSpPr>
        <p:spPr>
          <a:xfrm>
            <a:off x="4120055" y="2741879"/>
            <a:ext cx="136635" cy="6871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12561" y="4187532"/>
                <a:ext cx="40321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61" y="4187532"/>
                <a:ext cx="4032189" cy="276999"/>
              </a:xfrm>
              <a:prstGeom prst="rect">
                <a:avLst/>
              </a:prstGeom>
              <a:blipFill>
                <a:blip r:embed="rId9"/>
                <a:stretch>
                  <a:fillRect l="-2118" t="-4444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4613515" y="4717316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Відповідь:</a:t>
            </a:r>
            <a:endParaRPr lang="uk-UA" dirty="0"/>
          </a:p>
        </p:txBody>
      </p:sp>
      <p:pic>
        <p:nvPicPr>
          <p:cNvPr id="10" name="Рисунок 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06597" y="1365767"/>
            <a:ext cx="2876377" cy="304336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2112" y="4560048"/>
            <a:ext cx="2470862" cy="2104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54088" y="4326032"/>
            <a:ext cx="28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smtClean="0"/>
              <a:t>Крива </a:t>
            </a:r>
            <a:r>
              <a:rPr lang="uk-UA" sz="1600" i="1" dirty="0" err="1" smtClean="0"/>
              <a:t>Безьє</a:t>
            </a:r>
            <a:endParaRPr lang="uk-UA" sz="1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76690" y="6524725"/>
            <a:ext cx="28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i="1" dirty="0" err="1" smtClean="0"/>
              <a:t>Сплайн</a:t>
            </a:r>
            <a:r>
              <a:rPr lang="uk-UA" sz="1600" i="1" dirty="0" smtClean="0"/>
              <a:t> </a:t>
            </a:r>
            <a:r>
              <a:rPr lang="uk-UA" sz="1600" i="1" dirty="0" err="1" smtClean="0"/>
              <a:t>Катмула</a:t>
            </a:r>
            <a:r>
              <a:rPr lang="uk-UA" sz="1600" i="1" dirty="0" smtClean="0"/>
              <a:t>-Рома</a:t>
            </a:r>
            <a:endParaRPr lang="uk-UA" sz="1600" i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6065280" y="4771255"/>
          <a:ext cx="2995258" cy="97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5121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339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600" b="1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600" b="1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600" b="1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600" b="1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X(t)</a:t>
                      </a:r>
                      <a:endParaRPr kumimoji="0" lang="uk-UA" sz="14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Y(t)</a:t>
                      </a:r>
                      <a:endParaRPr kumimoji="0" lang="uk-UA" sz="12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91766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4613514" y="5820727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Відповідь: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244560" y="4696626"/>
            <a:ext cx="58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 - 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2433" y="5800037"/>
            <a:ext cx="58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 </a:t>
            </a:r>
            <a:r>
              <a:rPr lang="en-US" b="1" dirty="0">
                <a:solidFill>
                  <a:srgbClr val="00B050"/>
                </a:solidFill>
              </a:rPr>
              <a:t>- </a:t>
            </a:r>
            <a:endParaRPr lang="uk-UA" b="1" dirty="0">
              <a:solidFill>
                <a:srgbClr val="00B050"/>
              </a:solidFill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/>
          </p:nvPr>
        </p:nvGraphicFramePr>
        <p:xfrm>
          <a:off x="6075585" y="5864774"/>
          <a:ext cx="2995258" cy="97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1">
                  <a:extLst>
                    <a:ext uri="{9D8B030D-6E8A-4147-A177-3AD203B41FA5}">
                      <a16:colId xmlns:a16="http://schemas.microsoft.com/office/drawing/2014/main" val="2860329456"/>
                    </a:ext>
                  </a:extLst>
                </a:gridCol>
                <a:gridCol w="551217">
                  <a:extLst>
                    <a:ext uri="{9D8B030D-6E8A-4147-A177-3AD203B41FA5}">
                      <a16:colId xmlns:a16="http://schemas.microsoft.com/office/drawing/2014/main" val="3455448004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754384858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500042497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3906381492"/>
                    </a:ext>
                  </a:extLst>
                </a:gridCol>
              </a:tblGrid>
              <a:tr h="293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</a:t>
                      </a:r>
                      <a:endParaRPr kumimoji="0" lang="uk-UA" sz="16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0,25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0,5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0,8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uk-UA" sz="1600" b="1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0611"/>
                  </a:ext>
                </a:extLst>
              </a:tr>
              <a:tr h="339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X(t)</a:t>
                      </a:r>
                      <a:endParaRPr kumimoji="0" lang="uk-UA" sz="14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271568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Y(t)</a:t>
                      </a:r>
                      <a:endParaRPr kumimoji="0" lang="uk-UA" sz="1200" b="1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9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 animBg="1"/>
      <p:bldP spid="17" grpId="0"/>
      <p:bldP spid="20" grpId="0"/>
      <p:bldP spid="22" grpId="0"/>
      <p:bldP spid="23" grpId="0"/>
      <p:bldP spid="25" grpId="0"/>
      <p:bldP spid="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Стрелка вниз 39"/>
          <p:cNvSpPr/>
          <p:nvPr/>
        </p:nvSpPr>
        <p:spPr>
          <a:xfrm flipH="1">
            <a:off x="10545328" y="5052513"/>
            <a:ext cx="123358" cy="2063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62531" y="5505188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Зсув: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412" y="3397772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Обертання: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1106905" y="1122170"/>
            <a:ext cx="9638865" cy="972702"/>
            <a:chOff x="1193533" y="5388632"/>
            <a:chExt cx="9638865" cy="972702"/>
          </a:xfrm>
        </p:grpSpPr>
        <p:sp>
          <p:nvSpPr>
            <p:cNvPr id="2" name="TextBox 1"/>
            <p:cNvSpPr txBox="1"/>
            <p:nvPr/>
          </p:nvSpPr>
          <p:spPr>
            <a:xfrm>
              <a:off x="1193533" y="5592279"/>
              <a:ext cx="220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 smtClean="0">
                  <a:solidFill>
                    <a:schemeClr val="accent4">
                      <a:lumMod val="75000"/>
                    </a:schemeClr>
                  </a:solidFill>
                </a:rPr>
                <a:t>Масштабування</a:t>
              </a:r>
              <a:r>
                <a:rPr lang="uk-UA" dirty="0" smtClean="0">
                  <a:solidFill>
                    <a:srgbClr val="0070C0"/>
                  </a:solidFill>
                </a:rPr>
                <a:t>:</a:t>
              </a:r>
              <a:endParaRPr lang="uk-UA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19135" y="5388632"/>
                  <a:ext cx="4895740" cy="972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35" y="5388632"/>
                  <a:ext cx="4895740" cy="972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7784576" y="5388632"/>
                  <a:ext cx="3047822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76" y="5388632"/>
                  <a:ext cx="3047822" cy="9727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1106906" y="2217725"/>
            <a:ext cx="68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Відображення (відносно координатних площин):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984790" y="2608035"/>
                <a:ext cx="2156296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90" y="2608035"/>
                <a:ext cx="2156296" cy="824906"/>
              </a:xfrm>
              <a:prstGeom prst="rect">
                <a:avLst/>
              </a:prstGeom>
              <a:blipFill>
                <a:blip r:embed="rId5"/>
                <a:stretch>
                  <a:fillRect r="-141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566505" y="2607624"/>
                <a:ext cx="223606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505" y="2607624"/>
                <a:ext cx="223606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697949" y="2607624"/>
                <a:ext cx="213827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49" y="2607624"/>
                <a:ext cx="2138278" cy="824906"/>
              </a:xfrm>
              <a:prstGeom prst="rect">
                <a:avLst/>
              </a:prstGeom>
              <a:blipFill>
                <a:blip r:embed="rId7"/>
                <a:stretch>
                  <a:fillRect r="-11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/>
          <p:cNvGrpSpPr/>
          <p:nvPr/>
        </p:nvGrpSpPr>
        <p:grpSpPr>
          <a:xfrm>
            <a:off x="1575588" y="3681681"/>
            <a:ext cx="9713585" cy="1011800"/>
            <a:chOff x="1663609" y="4060839"/>
            <a:chExt cx="9713585" cy="101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/>
                <p:cNvSpPr/>
                <p:nvPr/>
              </p:nvSpPr>
              <p:spPr>
                <a:xfrm>
                  <a:off x="1663609" y="4060839"/>
                  <a:ext cx="3063852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>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16" name="Прямоугольник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609" y="4060839"/>
                  <a:ext cx="3063852" cy="972702"/>
                </a:xfrm>
                <a:prstGeom prst="rect">
                  <a:avLst/>
                </a:prstGeom>
                <a:blipFill>
                  <a:blip r:embed="rId8"/>
                  <a:stretch>
                    <a:fillRect r="-139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/>
                <p:cNvSpPr/>
                <p:nvPr/>
              </p:nvSpPr>
              <p:spPr>
                <a:xfrm>
                  <a:off x="4885419" y="4099937"/>
                  <a:ext cx="3093924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>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17" name="Прямоугольник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19" y="4099937"/>
                  <a:ext cx="3093924" cy="972702"/>
                </a:xfrm>
                <a:prstGeom prst="rect">
                  <a:avLst/>
                </a:prstGeom>
                <a:blipFill>
                  <a:blip r:embed="rId9"/>
                  <a:stretch>
                    <a:fillRect r="-394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8295260" y="4166525"/>
                  <a:ext cx="3081934" cy="8395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dirty="0" smtClean="0"/>
                    <a:t>;</a:t>
                  </a:r>
                  <a:endParaRPr lang="uk-UA" dirty="0"/>
                </a:p>
              </p:txBody>
            </p:sp>
          </mc:Choice>
          <mc:Fallback xmlns=""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260" y="4166525"/>
                  <a:ext cx="3081934" cy="839525"/>
                </a:xfrm>
                <a:prstGeom prst="rect">
                  <a:avLst/>
                </a:prstGeom>
                <a:blipFill>
                  <a:blip r:embed="rId10"/>
                  <a:stretch>
                    <a:fillRect r="-39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Прямоугольник 18"/>
          <p:cNvSpPr/>
          <p:nvPr/>
        </p:nvSpPr>
        <p:spPr>
          <a:xfrm>
            <a:off x="1327981" y="4652667"/>
            <a:ext cx="4570710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uk-UA" sz="1600" dirty="0">
                <a:solidFill>
                  <a:srgbClr val="0070C0"/>
                </a:solidFill>
              </a:rPr>
              <a:t>Для будь яких векторів </a:t>
            </a:r>
            <a:r>
              <a:rPr lang="uk-UA" sz="1600" b="1" i="1" dirty="0">
                <a:solidFill>
                  <a:srgbClr val="0070C0"/>
                </a:solidFill>
              </a:rPr>
              <a:t>u</a:t>
            </a:r>
            <a:r>
              <a:rPr lang="uk-UA" sz="1600" dirty="0">
                <a:solidFill>
                  <a:srgbClr val="0070C0"/>
                </a:solidFill>
              </a:rPr>
              <a:t> і </a:t>
            </a:r>
            <a:r>
              <a:rPr lang="uk-UA" sz="1600" b="1" i="1" dirty="0">
                <a:solidFill>
                  <a:srgbClr val="0070C0"/>
                </a:solidFill>
              </a:rPr>
              <a:t>v</a:t>
            </a:r>
            <a:r>
              <a:rPr lang="uk-UA" sz="1600" dirty="0">
                <a:solidFill>
                  <a:srgbClr val="0070C0"/>
                </a:solidFill>
              </a:rPr>
              <a:t> </a:t>
            </a:r>
            <a:r>
              <a:rPr lang="uk-UA" sz="1600" dirty="0" smtClean="0">
                <a:solidFill>
                  <a:srgbClr val="0070C0"/>
                </a:solidFill>
              </a:rPr>
              <a:t>виконується:</a:t>
            </a:r>
            <a:endParaRPr lang="uk-UA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5315705" y="4724270"/>
                <a:ext cx="3006400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pl-PL" sz="1600" dirty="0" smtClean="0">
                    <a:latin typeface="PTSerif-Regular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600" dirty="0">
                    <a:latin typeface="PTSerif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1600" dirty="0">
                    <a:latin typeface="PTSerif-Regular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600" dirty="0">
                    <a:latin typeface="PTSerif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sz="1600" b="0" i="0" baseline="3000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1600" dirty="0">
                    <a:latin typeface="PTSerif-Regular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1600" dirty="0">
                    <a:latin typeface="PTSerif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1600" dirty="0">
                    <a:latin typeface="PTSerif-Regular"/>
                  </a:rPr>
                  <a:t>).</a:t>
                </a:r>
                <a:endParaRPr lang="uk-UA" sz="16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05" y="4724270"/>
                <a:ext cx="3006400" cy="338554"/>
              </a:xfrm>
              <a:prstGeom prst="rect">
                <a:avLst/>
              </a:prstGeom>
              <a:blipFill>
                <a:blip r:embed="rId11"/>
                <a:stretch>
                  <a:fillRect l="-1010" t="-5172" b="-172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39545" y="5292357"/>
                <a:ext cx="3003082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𝑑𝑧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45" y="5292357"/>
                <a:ext cx="3003082" cy="99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27794" y="5388537"/>
                <a:ext cx="15688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i="1" dirty="0" smtClean="0">
                    <a:latin typeface="Cambria Math" panose="02040503050406030204" pitchFamily="18" charset="0"/>
                  </a:rPr>
                  <a:t> Y 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94" y="5388537"/>
                <a:ext cx="1568855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975847" y="4753510"/>
                <a:ext cx="139025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sz="1600" baseline="300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sz="1600" baseline="300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 smtClean="0"/>
                  <a:t>=I</a:t>
                </a:r>
                <a:endParaRPr lang="uk-UA" sz="16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847" y="4753510"/>
                <a:ext cx="1390252" cy="338554"/>
              </a:xfrm>
              <a:prstGeom prst="rect">
                <a:avLst/>
              </a:prstGeom>
              <a:blipFill>
                <a:blip r:embed="rId14"/>
                <a:stretch>
                  <a:fillRect t="-3509" r="-866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9794151" y="5259913"/>
                <a:ext cx="1749069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ru-RU" sz="16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151" y="5259913"/>
                <a:ext cx="1749069" cy="338554"/>
              </a:xfrm>
              <a:prstGeom prst="rect">
                <a:avLst/>
              </a:prstGeom>
              <a:blipFill>
                <a:blip r:embed="rId15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336802" y="4735685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>
                <a:solidFill>
                  <a:srgbClr val="0070C0"/>
                </a:solidFill>
              </a:rPr>
              <a:t>Ортогональність:</a:t>
            </a:r>
            <a:endParaRPr lang="uk-UA" sz="1600" dirty="0">
              <a:solidFill>
                <a:srgbClr val="0070C0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630375" y="5142860"/>
            <a:ext cx="0" cy="1512741"/>
          </a:xfrm>
          <a:prstGeom prst="line">
            <a:avLst/>
          </a:prstGeom>
          <a:ln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90853" y="5276729"/>
            <a:ext cx="322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rgbClr val="0070C0"/>
                </a:solidFill>
              </a:rPr>
              <a:t>Табличне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err="1">
                <a:solidFill>
                  <a:srgbClr val="0070C0"/>
                </a:solidFill>
              </a:rPr>
              <a:t>обертання</a:t>
            </a:r>
            <a:r>
              <a:rPr lang="ru-RU" sz="1600" dirty="0">
                <a:solidFill>
                  <a:srgbClr val="0070C0"/>
                </a:solidFill>
              </a:rPr>
              <a:t>:</a:t>
            </a:r>
            <a:endParaRPr lang="uk-UA" sz="1600" dirty="0">
              <a:solidFill>
                <a:srgbClr val="0070C0"/>
              </a:solidFill>
            </a:endParaRPr>
          </a:p>
        </p:txBody>
      </p:sp>
      <p:grpSp>
        <p:nvGrpSpPr>
          <p:cNvPr id="42" name="Группа 41"/>
          <p:cNvGrpSpPr/>
          <p:nvPr/>
        </p:nvGrpSpPr>
        <p:grpSpPr>
          <a:xfrm>
            <a:off x="6314237" y="5600761"/>
            <a:ext cx="3224844" cy="413152"/>
            <a:chOff x="6468747" y="5824715"/>
            <a:chExt cx="3094546" cy="382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545938" y="5824715"/>
                  <a:ext cx="301735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938" y="5824715"/>
                  <a:ext cx="3017355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29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6468747" y="5825914"/>
              <a:ext cx="1170701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(N+1)</a:t>
              </a:r>
              <a:r>
                <a:rPr lang="en-US" dirty="0" smtClean="0"/>
                <a:t>:</a:t>
              </a:r>
              <a:endParaRPr lang="uk-UA" dirty="0"/>
            </a:p>
          </p:txBody>
        </p:sp>
      </p:grpSp>
      <p:sp>
        <p:nvSpPr>
          <p:cNvPr id="38" name="Стрелка вниз 37"/>
          <p:cNvSpPr/>
          <p:nvPr/>
        </p:nvSpPr>
        <p:spPr>
          <a:xfrm flipH="1">
            <a:off x="7751458" y="6008985"/>
            <a:ext cx="123358" cy="2063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86144" y="6231234"/>
                <a:ext cx="3777343" cy="369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44" y="6231234"/>
                <a:ext cx="3777343" cy="3699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882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510115" y="203078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683600" y="1725538"/>
            <a:ext cx="2525181" cy="2835732"/>
            <a:chOff x="683600" y="1725538"/>
            <a:chExt cx="2525181" cy="2835732"/>
          </a:xfrm>
        </p:grpSpPr>
        <p:cxnSp>
          <p:nvCxnSpPr>
            <p:cNvPr id="6" name="Прямая со стрелкой 5"/>
            <p:cNvCxnSpPr/>
            <p:nvPr/>
          </p:nvCxnSpPr>
          <p:spPr>
            <a:xfrm flipV="1">
              <a:off x="1260421" y="3763120"/>
              <a:ext cx="1632702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1260421" y="1834849"/>
              <a:ext cx="0" cy="193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902887" y="3753497"/>
              <a:ext cx="357533" cy="44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1270008" y="3243714"/>
              <a:ext cx="818674" cy="52135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025297" y="3243714"/>
              <a:ext cx="10633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329" y="3964455"/>
              <a:ext cx="8626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292882" y="3060834"/>
              <a:ext cx="1007556" cy="19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807264" y="1887197"/>
              <a:ext cx="1563899" cy="113523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081653" y="3060835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2245633" y="3104244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2066866" y="3070459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2009551" y="3324827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081653" y="3243715"/>
              <a:ext cx="0" cy="72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037468" y="3763120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841" y="2010551"/>
              <a:ext cx="68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200" b="1" i="1" dirty="0" smtClean="0"/>
                <a:t>.</a:t>
              </a:r>
              <a:r>
                <a:rPr lang="uk-UA" b="1" i="1" dirty="0" smtClean="0"/>
                <a:t> А</a:t>
              </a:r>
              <a:endParaRPr lang="uk-UA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6637" y="3721138"/>
              <a:ext cx="612144" cy="40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3600" y="4161160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311" y="172553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729" y="344939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723" y="2792962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7264" y="3702854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3468957" y="2246202"/>
            <a:ext cx="3775598" cy="428360"/>
            <a:chOff x="3468957" y="2246202"/>
            <a:chExt cx="3775598" cy="428360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3468957" y="2246202"/>
              <a:ext cx="14602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b="1" u="sng" dirty="0" err="1" smtClean="0">
                  <a:solidFill>
                    <a:schemeClr val="accent5"/>
                  </a:solidFill>
                </a:rPr>
                <a:t>Розв</a:t>
              </a:r>
              <a:r>
                <a:rPr lang="en-US" b="1" u="sng" dirty="0" smtClean="0">
                  <a:solidFill>
                    <a:schemeClr val="accent5"/>
                  </a:solidFill>
                </a:rPr>
                <a:t>’</a:t>
              </a:r>
              <a:r>
                <a:rPr lang="uk-UA" b="1" u="sng" dirty="0" err="1" smtClean="0">
                  <a:solidFill>
                    <a:schemeClr val="accent5"/>
                  </a:solidFill>
                </a:rPr>
                <a:t>язання</a:t>
              </a:r>
              <a:r>
                <a:rPr lang="uk-UA" b="1" u="sng" dirty="0" smtClean="0">
                  <a:solidFill>
                    <a:schemeClr val="accent5"/>
                  </a:solidFill>
                </a:rPr>
                <a:t>:</a:t>
              </a:r>
              <a:endParaRPr lang="uk-U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809363" y="2305230"/>
                  <a:ext cx="243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63" y="2305230"/>
                  <a:ext cx="243519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Группа 50"/>
          <p:cNvGrpSpPr/>
          <p:nvPr/>
        </p:nvGrpSpPr>
        <p:grpSpPr>
          <a:xfrm>
            <a:off x="3468957" y="2895418"/>
            <a:ext cx="4905021" cy="393492"/>
            <a:chOff x="3468957" y="2895418"/>
            <a:chExt cx="4905021" cy="393492"/>
          </a:xfrm>
        </p:grpSpPr>
        <p:sp>
          <p:nvSpPr>
            <p:cNvPr id="49" name="TextBox 48"/>
            <p:cNvSpPr txBox="1"/>
            <p:nvPr/>
          </p:nvSpPr>
          <p:spPr>
            <a:xfrm>
              <a:off x="3468957" y="2895418"/>
              <a:ext cx="162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 smtClean="0">
                  <a:solidFill>
                    <a:schemeClr val="accent4">
                      <a:lumMod val="75000"/>
                    </a:schemeClr>
                  </a:solidFill>
                </a:rPr>
                <a:t>Крок 1:</a:t>
              </a:r>
              <a:endParaRPr lang="uk-UA" u="sng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1873" y="2919578"/>
              <a:ext cx="3922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Зсув системи координат в точку А</a:t>
              </a:r>
              <a:endParaRPr lang="uk-U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60943" y="2615534"/>
                <a:ext cx="3003082" cy="100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943" y="2615534"/>
                <a:ext cx="3003082" cy="1000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/>
          <p:cNvGrpSpPr/>
          <p:nvPr/>
        </p:nvGrpSpPr>
        <p:grpSpPr>
          <a:xfrm>
            <a:off x="3510115" y="3652014"/>
            <a:ext cx="8444461" cy="670491"/>
            <a:chOff x="3468957" y="2895418"/>
            <a:chExt cx="8060860" cy="670491"/>
          </a:xfrm>
        </p:grpSpPr>
        <p:sp>
          <p:nvSpPr>
            <p:cNvPr id="54" name="TextBox 53"/>
            <p:cNvSpPr txBox="1"/>
            <p:nvPr/>
          </p:nvSpPr>
          <p:spPr>
            <a:xfrm>
              <a:off x="3468957" y="2895418"/>
              <a:ext cx="162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Крок </a:t>
              </a:r>
              <a:r>
                <a:rPr lang="en-US" u="sng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: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51873" y="2919578"/>
              <a:ext cx="7077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І</a:t>
              </a:r>
              <a:r>
                <a:rPr lang="uk-UA" dirty="0" smtClean="0"/>
                <a:t>дея - </a:t>
              </a:r>
              <a:r>
                <a:rPr lang="ru-RU" dirty="0" err="1"/>
                <a:t>сумістити</a:t>
              </a:r>
              <a:r>
                <a:rPr lang="ru-RU" dirty="0"/>
                <a:t> </a:t>
              </a:r>
              <a:r>
                <a:rPr lang="ru-RU" dirty="0" err="1"/>
                <a:t>пряму</a:t>
              </a:r>
              <a:r>
                <a:rPr lang="ru-RU" dirty="0"/>
                <a:t> з </a:t>
              </a:r>
              <a:r>
                <a:rPr lang="ru-RU" dirty="0" err="1"/>
                <a:t>однієї</a:t>
              </a:r>
              <a:r>
                <a:rPr lang="ru-RU" dirty="0"/>
                <a:t> з </a:t>
              </a:r>
              <a:r>
                <a:rPr lang="ru-RU" dirty="0" err="1"/>
                <a:t>координатних</a:t>
              </a:r>
              <a:r>
                <a:rPr lang="ru-RU" dirty="0"/>
                <a:t> осей і </a:t>
              </a:r>
              <a:r>
                <a:rPr lang="ru-RU" dirty="0" err="1"/>
                <a:t>використати</a:t>
              </a:r>
              <a:r>
                <a:rPr lang="ru-RU" dirty="0"/>
                <a:t> </a:t>
              </a:r>
              <a:r>
                <a:rPr lang="ru-RU" dirty="0" err="1"/>
                <a:t>базову</a:t>
              </a:r>
              <a:r>
                <a:rPr lang="ru-RU" dirty="0"/>
                <a:t> </a:t>
              </a:r>
              <a:r>
                <a:rPr lang="ru-RU" dirty="0" err="1"/>
                <a:t>операцію</a:t>
              </a:r>
              <a:r>
                <a:rPr lang="ru-RU" dirty="0"/>
                <a:t> </a:t>
              </a:r>
              <a:r>
                <a:rPr lang="ru-RU" dirty="0" err="1" smtClean="0"/>
                <a:t>обертання</a:t>
              </a:r>
              <a:r>
                <a:rPr lang="ru-RU" dirty="0" smtClean="0"/>
                <a:t>. </a:t>
              </a:r>
              <a:endParaRPr lang="uk-UA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052236" y="4285131"/>
            <a:ext cx="7902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 err="1" smtClean="0"/>
              <a:t>Викона</a:t>
            </a:r>
            <a:r>
              <a:rPr lang="uk-UA" sz="1600" dirty="0" err="1" smtClean="0"/>
              <a:t>ємо</a:t>
            </a:r>
            <a:r>
              <a:rPr lang="uk-UA" sz="1600" dirty="0" smtClean="0"/>
              <a:t> обертання навколо одної з координатних осей таки чином, щоб пряма належала одної з координатних площин;</a:t>
            </a:r>
          </a:p>
          <a:p>
            <a:pPr marL="285750" indent="-285750">
              <a:buFontTx/>
              <a:buChar char="-"/>
            </a:pPr>
            <a:r>
              <a:rPr lang="ru-RU" sz="1600" dirty="0" err="1"/>
              <a:t>Викона</a:t>
            </a:r>
            <a:r>
              <a:rPr lang="uk-UA" sz="1600" dirty="0" err="1"/>
              <a:t>ємо</a:t>
            </a:r>
            <a:r>
              <a:rPr lang="uk-UA" sz="1600" dirty="0"/>
              <a:t> обертання навколо </a:t>
            </a:r>
            <a:r>
              <a:rPr lang="uk-UA" sz="1600" dirty="0" smtClean="0"/>
              <a:t>другої координатної осі </a:t>
            </a:r>
            <a:r>
              <a:rPr lang="uk-UA" sz="1600" dirty="0"/>
              <a:t>таки чином, щоб </a:t>
            </a:r>
            <a:r>
              <a:rPr lang="ru-RU" sz="1600" dirty="0"/>
              <a:t>пряма </a:t>
            </a:r>
            <a:r>
              <a:rPr lang="ru-RU" sz="1600" dirty="0" err="1"/>
              <a:t>збігалася</a:t>
            </a:r>
            <a:r>
              <a:rPr lang="ru-RU" sz="1600" dirty="0"/>
              <a:t> з </a:t>
            </a:r>
            <a:r>
              <a:rPr lang="ru-RU" sz="1600" dirty="0" err="1"/>
              <a:t>координатної</a:t>
            </a:r>
            <a:r>
              <a:rPr lang="ru-RU" sz="1600" dirty="0"/>
              <a:t> </a:t>
            </a:r>
            <a:r>
              <a:rPr lang="ru-RU" sz="1600" dirty="0" err="1"/>
              <a:t>віссю</a:t>
            </a:r>
            <a:endParaRPr lang="uk-UA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208781" y="5316788"/>
            <a:ext cx="934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обертання виконується навколо осі Х</a:t>
            </a:r>
            <a:r>
              <a:rPr lang="en-US" dirty="0" smtClean="0"/>
              <a:t> </a:t>
            </a:r>
            <a:r>
              <a:rPr lang="uk-UA" dirty="0" smtClean="0"/>
              <a:t>до </a:t>
            </a:r>
            <a:r>
              <a:rPr lang="uk-UA" dirty="0" err="1" smtClean="0"/>
              <a:t>співпадання</a:t>
            </a:r>
            <a:r>
              <a:rPr lang="uk-UA" dirty="0" smtClean="0"/>
              <a:t> прямої з площиною </a:t>
            </a:r>
            <a:r>
              <a:rPr lang="en-US" dirty="0" smtClean="0"/>
              <a:t>XZ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 Як обчислити потрібний кут?</a:t>
            </a:r>
            <a:endParaRPr lang="uk-UA" dirty="0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H="1" flipV="1">
            <a:off x="1679345" y="4957129"/>
            <a:ext cx="1009126" cy="122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883865" y="4441400"/>
            <a:ext cx="2009258" cy="2017270"/>
            <a:chOff x="883865" y="4441400"/>
            <a:chExt cx="2009258" cy="2017270"/>
          </a:xfrm>
        </p:grpSpPr>
        <p:cxnSp>
          <p:nvCxnSpPr>
            <p:cNvPr id="60" name="Прямая со стрелкой 59"/>
            <p:cNvCxnSpPr/>
            <p:nvPr/>
          </p:nvCxnSpPr>
          <p:spPr>
            <a:xfrm flipH="1" flipV="1">
              <a:off x="2666191" y="4632747"/>
              <a:ext cx="24149" cy="154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H="1">
              <a:off x="1249763" y="6166161"/>
              <a:ext cx="1438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641092" y="444140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83865" y="605856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Прямая соединительная линия 68"/>
            <p:cNvCxnSpPr/>
            <p:nvPr/>
          </p:nvCxnSpPr>
          <p:spPr>
            <a:xfrm>
              <a:off x="1679345" y="4957129"/>
              <a:ext cx="98684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1691394" y="4957129"/>
              <a:ext cx="0" cy="12090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58548" y="4774049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18234" y="605856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Скругленная соединительная линия 75"/>
            <p:cNvCxnSpPr/>
            <p:nvPr/>
          </p:nvCxnSpPr>
          <p:spPr>
            <a:xfrm rot="5400000">
              <a:off x="2025466" y="5892681"/>
              <a:ext cx="374867" cy="172092"/>
            </a:xfrm>
            <a:prstGeom prst="curvedConnector3">
              <a:avLst>
                <a:gd name="adj1" fmla="val 89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848657" y="5651103"/>
              <a:ext cx="349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98947" y="5234740"/>
              <a:ext cx="234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3249376" y="5991274"/>
            <a:ext cx="5143086" cy="598831"/>
            <a:chOff x="3249376" y="5991274"/>
            <a:chExt cx="5143086" cy="598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49376" y="6051213"/>
                  <a:ext cx="2622036" cy="435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     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376" y="6051213"/>
                  <a:ext cx="2622036" cy="4354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Прямоугольник 87"/>
                <p:cNvSpPr/>
                <p:nvPr/>
              </p:nvSpPr>
              <p:spPr>
                <a:xfrm>
                  <a:off x="5357257" y="6023411"/>
                  <a:ext cx="1339403" cy="5666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8" name="Прямоугольник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7" y="6023411"/>
                  <a:ext cx="1339403" cy="566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555841" y="5991274"/>
                  <a:ext cx="1836621" cy="564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841" y="5991274"/>
                  <a:ext cx="1836621" cy="5648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Прямоугольник 1"/>
          <p:cNvSpPr/>
          <p:nvPr/>
        </p:nvSpPr>
        <p:spPr>
          <a:xfrm>
            <a:off x="2079755" y="735696"/>
            <a:ext cx="904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Побудувати матрицю перетворення просторових координат для обертання  точок об</a:t>
            </a:r>
            <a:r>
              <a:rPr lang="en-US" dirty="0"/>
              <a:t>'</a:t>
            </a:r>
            <a:r>
              <a:rPr lang="uk-UA" dirty="0" err="1"/>
              <a:t>єктів</a:t>
            </a:r>
            <a:r>
              <a:rPr lang="uk-UA" dirty="0"/>
              <a:t> сцени навколо прямої, напрям якої співпадає з вектором </a:t>
            </a:r>
            <a:r>
              <a:rPr lang="ru-RU" i="1" dirty="0" smtClean="0"/>
              <a:t>(</a:t>
            </a:r>
            <a:r>
              <a:rPr lang="en-US" i="1" dirty="0" smtClean="0"/>
              <a:t>l, m, n)</a:t>
            </a:r>
            <a:r>
              <a:rPr lang="uk-UA" dirty="0" smtClean="0"/>
              <a:t> </a:t>
            </a:r>
            <a:r>
              <a:rPr lang="uk-UA" dirty="0"/>
              <a:t>, пряма проходить через </a:t>
            </a:r>
            <a:r>
              <a:rPr lang="uk-UA" dirty="0" smtClean="0"/>
              <a:t>точку А. Знайти нові координати для точки </a:t>
            </a:r>
            <a:r>
              <a:rPr lang="ru-RU" i="1" dirty="0" smtClean="0"/>
              <a:t>Р</a:t>
            </a:r>
            <a:r>
              <a:rPr lang="en-US" i="1" dirty="0" smtClean="0"/>
              <a:t>(x, y, z</a:t>
            </a:r>
            <a:r>
              <a:rPr lang="en-US" i="1" dirty="0" smtClean="0"/>
              <a:t>).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85364" y="685054"/>
            <a:ext cx="16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Задача </a:t>
            </a:r>
            <a:r>
              <a:rPr lang="en-US" sz="2000" b="1" dirty="0" smtClean="0">
                <a:solidFill>
                  <a:srgbClr val="00B050"/>
                </a:solidFill>
              </a:rPr>
              <a:t> 1.1</a:t>
            </a:r>
            <a:endParaRPr lang="uk-U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9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882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510115" y="189802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683600" y="1725538"/>
            <a:ext cx="2525181" cy="2835732"/>
            <a:chOff x="683600" y="1725538"/>
            <a:chExt cx="2525181" cy="2835732"/>
          </a:xfrm>
        </p:grpSpPr>
        <p:cxnSp>
          <p:nvCxnSpPr>
            <p:cNvPr id="6" name="Прямая со стрелкой 5"/>
            <p:cNvCxnSpPr/>
            <p:nvPr/>
          </p:nvCxnSpPr>
          <p:spPr>
            <a:xfrm flipV="1">
              <a:off x="1260421" y="3763120"/>
              <a:ext cx="1632702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1260421" y="1834849"/>
              <a:ext cx="0" cy="193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902887" y="3753497"/>
              <a:ext cx="357533" cy="44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1270008" y="3243714"/>
              <a:ext cx="818674" cy="52135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025297" y="3243714"/>
              <a:ext cx="10633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329" y="3964455"/>
              <a:ext cx="8626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292882" y="3060834"/>
              <a:ext cx="1007556" cy="19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807264" y="1887197"/>
              <a:ext cx="1563899" cy="113523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081653" y="3060835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2245633" y="3104244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2066866" y="3070459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2009551" y="3324827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081653" y="3243715"/>
              <a:ext cx="0" cy="72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037468" y="3763120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841" y="2010551"/>
              <a:ext cx="68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200" b="1" i="1" dirty="0" smtClean="0"/>
                <a:t>.</a:t>
              </a:r>
              <a:r>
                <a:rPr lang="uk-UA" b="1" i="1" dirty="0" smtClean="0"/>
                <a:t> А</a:t>
              </a:r>
              <a:endParaRPr lang="uk-UA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6637" y="3721138"/>
              <a:ext cx="612144" cy="40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3600" y="4161160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311" y="172553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729" y="344939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723" y="2792962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7264" y="3702854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3468957" y="2246202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3510115" y="3710470"/>
            <a:ext cx="1698839" cy="39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8954" y="2267298"/>
            <a:ext cx="58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Знайдемо нові координати </a:t>
            </a:r>
            <a:r>
              <a:rPr lang="uk-UA" dirty="0" err="1" smtClean="0"/>
              <a:t>вектора</a:t>
            </a:r>
            <a:r>
              <a:rPr lang="uk-UA" dirty="0" smtClean="0"/>
              <a:t> </a:t>
            </a:r>
            <a:r>
              <a:rPr lang="ru-RU" i="1" dirty="0"/>
              <a:t>(</a:t>
            </a:r>
            <a:r>
              <a:rPr lang="en-US" i="1" dirty="0"/>
              <a:t>l, m, n)</a:t>
            </a:r>
            <a:r>
              <a:rPr lang="uk-UA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75398" y="2955495"/>
                <a:ext cx="3838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98" y="2955495"/>
                <a:ext cx="383803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3676461" y="2681893"/>
                <a:ext cx="3197863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61" y="2681893"/>
                <a:ext cx="3197863" cy="1112805"/>
              </a:xfrm>
              <a:prstGeom prst="rect">
                <a:avLst/>
              </a:prstGeom>
              <a:blipFill>
                <a:blip r:embed="rId4"/>
                <a:stretch>
                  <a:fillRect r="-5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3322214" y="3878927"/>
            <a:ext cx="8286049" cy="385798"/>
            <a:chOff x="3322214" y="3878927"/>
            <a:chExt cx="8286049" cy="385798"/>
          </a:xfrm>
        </p:grpSpPr>
        <p:sp>
          <p:nvSpPr>
            <p:cNvPr id="45" name="TextBox 44"/>
            <p:cNvSpPr txBox="1"/>
            <p:nvPr/>
          </p:nvSpPr>
          <p:spPr>
            <a:xfrm>
              <a:off x="3322214" y="3878927"/>
              <a:ext cx="169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Крок </a:t>
              </a:r>
              <a:r>
                <a:rPr lang="en-US" u="sng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: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314760" y="3895393"/>
              <a:ext cx="7293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uk-UA" dirty="0" smtClean="0"/>
                <a:t>Далі виконуємо обертання навколо </a:t>
              </a:r>
              <a:r>
                <a:rPr lang="uk-UA" dirty="0"/>
                <a:t>осі </a:t>
              </a:r>
              <a:r>
                <a:rPr lang="en-US" dirty="0" smtClean="0"/>
                <a:t>Y </a:t>
              </a:r>
              <a:r>
                <a:rPr lang="uk-UA" dirty="0"/>
                <a:t>до </a:t>
              </a:r>
              <a:r>
                <a:rPr lang="uk-UA" dirty="0" err="1"/>
                <a:t>співпадання</a:t>
              </a:r>
              <a:r>
                <a:rPr lang="uk-UA" dirty="0"/>
                <a:t> прямої з </a:t>
              </a:r>
              <a:r>
                <a:rPr lang="uk-UA" dirty="0" smtClean="0"/>
                <a:t>віссю </a:t>
              </a:r>
              <a:r>
                <a:rPr lang="en-US" dirty="0" smtClean="0"/>
                <a:t>Z</a:t>
              </a:r>
              <a:endParaRPr lang="uk-UA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 rot="10800000">
            <a:off x="943438" y="4571468"/>
            <a:ext cx="2173718" cy="2097990"/>
            <a:chOff x="883866" y="4416438"/>
            <a:chExt cx="2173718" cy="2097990"/>
          </a:xfrm>
        </p:grpSpPr>
        <p:cxnSp>
          <p:nvCxnSpPr>
            <p:cNvPr id="60" name="Прямая со стрелкой 59"/>
            <p:cNvCxnSpPr/>
            <p:nvPr/>
          </p:nvCxnSpPr>
          <p:spPr>
            <a:xfrm flipH="1" flipV="1">
              <a:off x="2666191" y="4632747"/>
              <a:ext cx="24149" cy="154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>
              <a:off x="1249763" y="6166161"/>
              <a:ext cx="1438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92281" y="4416438"/>
              <a:ext cx="365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3866" y="6058560"/>
              <a:ext cx="364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/>
            <p:cNvCxnSpPr/>
            <p:nvPr/>
          </p:nvCxnSpPr>
          <p:spPr>
            <a:xfrm>
              <a:off x="1679345" y="4957129"/>
              <a:ext cx="98684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691394" y="4957129"/>
              <a:ext cx="0" cy="12090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2536138" y="4774904"/>
              <a:ext cx="439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93251" y="6114318"/>
              <a:ext cx="50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Скругленная соединительная линия 67"/>
            <p:cNvCxnSpPr/>
            <p:nvPr/>
          </p:nvCxnSpPr>
          <p:spPr>
            <a:xfrm flipV="1">
              <a:off x="2362506" y="5548782"/>
              <a:ext cx="345634" cy="212676"/>
            </a:xfrm>
            <a:prstGeom prst="curvedConnector3">
              <a:avLst>
                <a:gd name="adj1" fmla="val 54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 rot="10800000">
                  <a:off x="2178466" y="5268181"/>
                  <a:ext cx="4877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oMath>
                    </m:oMathPara>
                  </a14:m>
                  <a:endParaRPr lang="uk-U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2178466" y="5268181"/>
                  <a:ext cx="48772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Прямая соединительная линия 70"/>
          <p:cNvCxnSpPr/>
          <p:nvPr/>
        </p:nvCxnSpPr>
        <p:spPr>
          <a:xfrm flipH="1" flipV="1">
            <a:off x="1322744" y="4935990"/>
            <a:ext cx="933111" cy="117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3510115" y="4245733"/>
            <a:ext cx="6152169" cy="670120"/>
            <a:chOff x="3510115" y="4245733"/>
            <a:chExt cx="6152169" cy="670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Прямоугольник 71"/>
                <p:cNvSpPr/>
                <p:nvPr/>
              </p:nvSpPr>
              <p:spPr>
                <a:xfrm>
                  <a:off x="3510115" y="4245733"/>
                  <a:ext cx="3836586" cy="670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72" name="Прямоугольник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115" y="4245733"/>
                  <a:ext cx="3836586" cy="6701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Прямоугольник 72"/>
                <p:cNvSpPr/>
                <p:nvPr/>
              </p:nvSpPr>
              <p:spPr>
                <a:xfrm>
                  <a:off x="5825698" y="4245733"/>
                  <a:ext cx="3836586" cy="670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73" name="Прямоугольник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698" y="4245733"/>
                  <a:ext cx="3836586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62512" y="4962260"/>
                <a:ext cx="82380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 smtClean="0"/>
                  <a:t>Обертання за годинниковою стрілкою, тому беремо кут </a:t>
                </a:r>
                <a14:m>
                  <m:oMath xmlns:m="http://schemas.openxmlformats.org/officeDocument/2006/math">
                    <m:r>
                      <a:rPr lang="uk-UA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uk-U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12" y="4962260"/>
                <a:ext cx="8238003" cy="338554"/>
              </a:xfrm>
              <a:prstGeom prst="rect">
                <a:avLst/>
              </a:prstGeom>
              <a:blipFill>
                <a:blip r:embed="rId8"/>
                <a:stretch>
                  <a:fillRect l="-444" t="-5357" b="-21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/>
              <p:cNvSpPr/>
              <p:nvPr/>
            </p:nvSpPr>
            <p:spPr>
              <a:xfrm>
                <a:off x="3511244" y="5340344"/>
                <a:ext cx="283584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44" y="5340344"/>
                <a:ext cx="2835841" cy="1112805"/>
              </a:xfrm>
              <a:prstGeom prst="rect">
                <a:avLst/>
              </a:prstGeom>
              <a:blipFill>
                <a:blip r:embed="rId9"/>
                <a:stretch>
                  <a:fillRect r="-86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47085" y="5417605"/>
            <a:ext cx="57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Перевіремо</a:t>
            </a:r>
            <a:r>
              <a:rPr lang="uk-UA" dirty="0" smtClean="0"/>
              <a:t>, чи співпадає зараз вектор </a:t>
            </a:r>
            <a:r>
              <a:rPr lang="ru-RU" i="1" dirty="0"/>
              <a:t>(</a:t>
            </a:r>
            <a:r>
              <a:rPr lang="en-US" i="1" dirty="0"/>
              <a:t>l, m, n</a:t>
            </a:r>
            <a:r>
              <a:rPr lang="en-US" i="1" dirty="0" smtClean="0"/>
              <a:t>)</a:t>
            </a:r>
            <a:r>
              <a:rPr lang="uk-UA" i="1" dirty="0" smtClean="0"/>
              <a:t> </a:t>
            </a:r>
            <a:r>
              <a:rPr lang="uk-UA" dirty="0" smtClean="0"/>
              <a:t>з віссю </a:t>
            </a:r>
            <a:r>
              <a:rPr lang="en-US" i="1" dirty="0" smtClean="0"/>
              <a:t>Z:</a:t>
            </a:r>
            <a:r>
              <a:rPr lang="uk-UA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51216" y="5923262"/>
                <a:ext cx="3838034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6" y="5923262"/>
                <a:ext cx="3838034" cy="411010"/>
              </a:xfrm>
              <a:prstGeom prst="rect">
                <a:avLst/>
              </a:prstGeom>
              <a:blipFill>
                <a:blip r:embed="rId10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/>
          <p:cNvSpPr/>
          <p:nvPr/>
        </p:nvSpPr>
        <p:spPr>
          <a:xfrm>
            <a:off x="2079755" y="735696"/>
            <a:ext cx="904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Побудувати матрицю перетворення просторових координат для обертання  точок об</a:t>
            </a:r>
            <a:r>
              <a:rPr lang="en-US" dirty="0"/>
              <a:t>'</a:t>
            </a:r>
            <a:r>
              <a:rPr lang="uk-UA" dirty="0" err="1"/>
              <a:t>єктів</a:t>
            </a:r>
            <a:r>
              <a:rPr lang="uk-UA" dirty="0"/>
              <a:t> сцени навколо прямої, напрям якої співпадає з вектором </a:t>
            </a:r>
            <a:r>
              <a:rPr lang="ru-RU" i="1" dirty="0" smtClean="0"/>
              <a:t>(</a:t>
            </a:r>
            <a:r>
              <a:rPr lang="en-US" i="1" dirty="0" smtClean="0"/>
              <a:t>l, m, n)</a:t>
            </a:r>
            <a:r>
              <a:rPr lang="uk-UA" dirty="0" smtClean="0"/>
              <a:t> </a:t>
            </a:r>
            <a:r>
              <a:rPr lang="uk-UA" dirty="0"/>
              <a:t>, пряма проходить через </a:t>
            </a:r>
            <a:r>
              <a:rPr lang="uk-UA" dirty="0" smtClean="0"/>
              <a:t>точку А. Знайти нові координати для точки </a:t>
            </a:r>
            <a:r>
              <a:rPr lang="ru-RU" i="1" dirty="0" smtClean="0"/>
              <a:t>Р</a:t>
            </a:r>
            <a:r>
              <a:rPr lang="en-US" i="1" dirty="0" smtClean="0"/>
              <a:t>(x, y, z</a:t>
            </a:r>
            <a:r>
              <a:rPr lang="en-US" i="1" dirty="0" smtClean="0"/>
              <a:t>).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585364" y="685054"/>
            <a:ext cx="16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Задача </a:t>
            </a:r>
            <a:r>
              <a:rPr lang="en-US" sz="2000" b="1" dirty="0" smtClean="0">
                <a:solidFill>
                  <a:srgbClr val="00B050"/>
                </a:solidFill>
              </a:rPr>
              <a:t> 1.1</a:t>
            </a:r>
            <a:endParaRPr lang="uk-U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  <p:bldP spid="22" grpId="0"/>
      <p:bldP spid="74" grpId="0"/>
      <p:bldP spid="2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882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3632666" y="183501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683600" y="1725538"/>
            <a:ext cx="2525181" cy="2835732"/>
            <a:chOff x="683600" y="1725538"/>
            <a:chExt cx="2525181" cy="2835732"/>
          </a:xfrm>
        </p:grpSpPr>
        <p:cxnSp>
          <p:nvCxnSpPr>
            <p:cNvPr id="6" name="Прямая со стрелкой 5"/>
            <p:cNvCxnSpPr/>
            <p:nvPr/>
          </p:nvCxnSpPr>
          <p:spPr>
            <a:xfrm flipV="1">
              <a:off x="1260421" y="3763120"/>
              <a:ext cx="1632702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1260421" y="1834849"/>
              <a:ext cx="0" cy="193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H="1">
              <a:off x="902887" y="3753497"/>
              <a:ext cx="357533" cy="44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1270008" y="3243714"/>
              <a:ext cx="818674" cy="52135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025297" y="3243714"/>
              <a:ext cx="106338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329" y="3964455"/>
              <a:ext cx="8626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292882" y="3060834"/>
              <a:ext cx="1007556" cy="19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807264" y="1887197"/>
              <a:ext cx="1563899" cy="113523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1081653" y="3060835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2245633" y="3104244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2066866" y="3070459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2009551" y="3324827"/>
              <a:ext cx="0" cy="6492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1081653" y="3243715"/>
              <a:ext cx="0" cy="72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037468" y="3763120"/>
              <a:ext cx="178767" cy="1828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841" y="2010551"/>
              <a:ext cx="683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200" b="1" i="1" dirty="0" smtClean="0"/>
                <a:t>.</a:t>
              </a:r>
              <a:r>
                <a:rPr lang="uk-UA" b="1" i="1" dirty="0" smtClean="0"/>
                <a:t> А</a:t>
              </a:r>
              <a:endParaRPr lang="uk-UA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6637" y="3721138"/>
              <a:ext cx="612144" cy="40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3600" y="4161160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311" y="172553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09729" y="3449398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8723" y="2792962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7264" y="3702854"/>
              <a:ext cx="683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uk-UA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3468957" y="2246202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3510115" y="3710470"/>
            <a:ext cx="1698839" cy="39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u="sng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2670" y="2581198"/>
            <a:ext cx="16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3632666" y="3033774"/>
                <a:ext cx="341535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66" y="3033774"/>
                <a:ext cx="3415359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312089" y="2603008"/>
                <a:ext cx="72935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Матриця обертання на кут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uk-UA" dirty="0" smtClean="0"/>
                  <a:t> навколо </a:t>
                </a:r>
                <a:r>
                  <a:rPr lang="uk-UA" dirty="0"/>
                  <a:t>осі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</a:t>
                </a:r>
                <a:r>
                  <a:rPr lang="uk-UA" dirty="0" smtClean="0"/>
                  <a:t>має вигляд:</a:t>
                </a:r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089" y="2603008"/>
                <a:ext cx="7293503" cy="369332"/>
              </a:xfrm>
              <a:prstGeom prst="rect">
                <a:avLst/>
              </a:prstGeom>
              <a:blipFill>
                <a:blip r:embed="rId4"/>
                <a:stretch>
                  <a:fillRect l="-668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49641" y="4376604"/>
            <a:ext cx="16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279142" y="4380180"/>
                <a:ext cx="4951485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Повертаємося в початковий ракурс перегляду:</a:t>
                </a:r>
              </a:p>
              <a:p>
                <a:pPr marL="285750" indent="-285750">
                  <a:buFontTx/>
                  <a:buChar char="-"/>
                </a:pPr>
                <a:r>
                  <a:rPr lang="uk-UA" dirty="0" smtClean="0"/>
                  <a:t>обертаємося навколо </a:t>
                </a:r>
                <a:r>
                  <a:rPr lang="en-US" dirty="0" smtClean="0"/>
                  <a:t>Y </a:t>
                </a:r>
                <a:r>
                  <a:rPr lang="uk-UA" dirty="0" smtClean="0"/>
                  <a:t>на кут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uk-UA" dirty="0" smtClean="0"/>
                  <a:t> ;</a:t>
                </a:r>
              </a:p>
              <a:p>
                <a:pPr marL="285750" indent="-285750">
                  <a:buFontTx/>
                  <a:buChar char="-"/>
                </a:pPr>
                <a:r>
                  <a:rPr lang="uk-UA" dirty="0"/>
                  <a:t>обертаємося навколо </a:t>
                </a:r>
                <a:r>
                  <a:rPr lang="uk-UA" dirty="0" smtClean="0"/>
                  <a:t>Х</a:t>
                </a:r>
                <a:r>
                  <a:rPr lang="en-US" dirty="0" smtClean="0"/>
                  <a:t> </a:t>
                </a:r>
                <a:r>
                  <a:rPr lang="uk-UA" dirty="0"/>
                  <a:t>на кут </a:t>
                </a:r>
                <a14:m>
                  <m:oMath xmlns:m="http://schemas.openxmlformats.org/officeDocument/2006/math">
                    <m:r>
                      <a:rPr lang="uk-U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;</a:t>
                </a:r>
              </a:p>
              <a:p>
                <a:pPr marL="285750" indent="-285750">
                  <a:buFontTx/>
                  <a:buChar char="-"/>
                </a:pPr>
                <a:r>
                  <a:rPr lang="uk-UA" dirty="0"/>
                  <a:t>в</a:t>
                </a:r>
                <a:r>
                  <a:rPr lang="uk-UA" dirty="0" smtClean="0"/>
                  <a:t>иконуємо зсув на </a:t>
                </a:r>
                <a:r>
                  <a:rPr lang="en-US" i="1" dirty="0" err="1"/>
                  <a:t>x</a:t>
                </a:r>
                <a:r>
                  <a:rPr lang="en-US" sz="1200" i="1" dirty="0" err="1"/>
                  <a:t>A</a:t>
                </a:r>
                <a:r>
                  <a:rPr lang="en-US" i="1" dirty="0"/>
                  <a:t>, </a:t>
                </a:r>
                <a:r>
                  <a:rPr lang="en-US" i="1" dirty="0" err="1"/>
                  <a:t>y</a:t>
                </a:r>
                <a:r>
                  <a:rPr lang="en-US" sz="1100" i="1" dirty="0" err="1"/>
                  <a:t>A</a:t>
                </a:r>
                <a:r>
                  <a:rPr lang="en-US" i="1" dirty="0"/>
                  <a:t>, </a:t>
                </a:r>
                <a:r>
                  <a:rPr lang="en-US" i="1" dirty="0" err="1"/>
                  <a:t>z</a:t>
                </a:r>
                <a:r>
                  <a:rPr lang="en-US" sz="1200" i="1" dirty="0" err="1"/>
                  <a:t>A</a:t>
                </a:r>
                <a:endParaRPr lang="uk-UA" dirty="0"/>
              </a:p>
              <a:p>
                <a:pPr marL="285750" indent="-285750">
                  <a:buFontTx/>
                  <a:buChar char="-"/>
                </a:pPr>
                <a:endParaRPr lang="uk-UA" dirty="0" smtClean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42" y="4380180"/>
                <a:ext cx="4951485" cy="1754326"/>
              </a:xfrm>
              <a:prstGeom prst="rect">
                <a:avLst/>
              </a:prstGeom>
              <a:blipFill>
                <a:blip r:embed="rId5"/>
                <a:stretch>
                  <a:fillRect l="-1108" t="-20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1081653" y="5942027"/>
            <a:ext cx="9724699" cy="451632"/>
            <a:chOff x="683600" y="5907649"/>
            <a:chExt cx="9724699" cy="451632"/>
          </a:xfrm>
        </p:grpSpPr>
        <p:sp>
          <p:nvSpPr>
            <p:cNvPr id="57" name="TextBox 56"/>
            <p:cNvSpPr txBox="1"/>
            <p:nvPr/>
          </p:nvSpPr>
          <p:spPr>
            <a:xfrm>
              <a:off x="683600" y="5907649"/>
              <a:ext cx="480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u="sng" dirty="0">
                  <a:solidFill>
                    <a:schemeClr val="accent4">
                      <a:lumMod val="75000"/>
                    </a:schemeClr>
                  </a:solidFill>
                </a:rPr>
                <a:t>Шукана матриця перетворення: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041900" y="5948271"/>
                  <a:ext cx="6366399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⌈"/>
                            <m:endChr m:val="⌉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900" y="5948271"/>
                  <a:ext cx="6366399" cy="411010"/>
                </a:xfrm>
                <a:prstGeom prst="rect">
                  <a:avLst/>
                </a:prstGeom>
                <a:blipFill>
                  <a:blip r:embed="rId6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Прямоугольник 43"/>
          <p:cNvSpPr/>
          <p:nvPr/>
        </p:nvSpPr>
        <p:spPr>
          <a:xfrm>
            <a:off x="2079755" y="735696"/>
            <a:ext cx="904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Побудувати матрицю перетворення просторових координат для обертання  точок об</a:t>
            </a:r>
            <a:r>
              <a:rPr lang="en-US" dirty="0"/>
              <a:t>'</a:t>
            </a:r>
            <a:r>
              <a:rPr lang="uk-UA" dirty="0" err="1"/>
              <a:t>єктів</a:t>
            </a:r>
            <a:r>
              <a:rPr lang="uk-UA" dirty="0"/>
              <a:t> сцени навколо прямої, напрям якої співпадає з вектором </a:t>
            </a:r>
            <a:r>
              <a:rPr lang="ru-RU" i="1" dirty="0" smtClean="0"/>
              <a:t>(</a:t>
            </a:r>
            <a:r>
              <a:rPr lang="en-US" i="1" dirty="0" smtClean="0"/>
              <a:t>l, m, n)</a:t>
            </a:r>
            <a:r>
              <a:rPr lang="uk-UA" dirty="0" smtClean="0"/>
              <a:t> </a:t>
            </a:r>
            <a:r>
              <a:rPr lang="uk-UA" dirty="0"/>
              <a:t>, пряма проходить через </a:t>
            </a:r>
            <a:r>
              <a:rPr lang="uk-UA" dirty="0" smtClean="0"/>
              <a:t>точку А. Знайти нові координати для точки </a:t>
            </a:r>
            <a:r>
              <a:rPr lang="ru-RU" i="1" dirty="0" smtClean="0"/>
              <a:t>Р</a:t>
            </a:r>
            <a:r>
              <a:rPr lang="en-US" i="1" dirty="0" smtClean="0"/>
              <a:t>(x, y, z</a:t>
            </a:r>
            <a:r>
              <a:rPr lang="en-US" i="1" dirty="0" smtClean="0"/>
              <a:t>).</a:t>
            </a:r>
            <a:endParaRPr lang="uk-UA" dirty="0"/>
          </a:p>
        </p:txBody>
      </p:sp>
      <p:sp>
        <p:nvSpPr>
          <p:cNvPr id="48" name="TextBox 47"/>
          <p:cNvSpPr txBox="1"/>
          <p:nvPr/>
        </p:nvSpPr>
        <p:spPr>
          <a:xfrm>
            <a:off x="585364" y="685054"/>
            <a:ext cx="16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Задача </a:t>
            </a:r>
            <a:r>
              <a:rPr lang="en-US" sz="2000" b="1" dirty="0" smtClean="0">
                <a:solidFill>
                  <a:srgbClr val="00B050"/>
                </a:solidFill>
              </a:rPr>
              <a:t> 1.1</a:t>
            </a:r>
            <a:endParaRPr lang="uk-U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10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276950" y="1043860"/>
            <a:ext cx="10061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4738" indent="-1074738"/>
            <a:r>
              <a:rPr lang="ru-RU" b="1" u="sng" dirty="0">
                <a:solidFill>
                  <a:schemeClr val="accent5"/>
                </a:solidFill>
              </a:rPr>
              <a:t>Задача </a:t>
            </a:r>
            <a:r>
              <a:rPr lang="en-US" b="1" u="sng" dirty="0" smtClean="0">
                <a:solidFill>
                  <a:schemeClr val="accent5"/>
                </a:solidFill>
              </a:rPr>
              <a:t>2</a:t>
            </a:r>
            <a:r>
              <a:rPr lang="ru-RU" b="1" u="sng" dirty="0" smtClean="0">
                <a:solidFill>
                  <a:schemeClr val="accent5"/>
                </a:solidFill>
              </a:rPr>
              <a:t> </a:t>
            </a:r>
            <a:r>
              <a:rPr lang="ru-RU" b="1" u="sng" dirty="0">
                <a:solidFill>
                  <a:schemeClr val="accent5"/>
                </a:solidFill>
              </a:rPr>
              <a:t>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 smtClean="0"/>
              <a:t>Побудувати</a:t>
            </a:r>
            <a:r>
              <a:rPr lang="ru-RU" dirty="0" smtClean="0"/>
              <a:t> </a:t>
            </a:r>
            <a:r>
              <a:rPr lang="ru-RU" dirty="0" err="1" smtClean="0"/>
              <a:t>матрицю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довільної</a:t>
            </a:r>
            <a:r>
              <a:rPr lang="ru-RU" dirty="0"/>
              <a:t> </a:t>
            </a:r>
            <a:r>
              <a:rPr lang="ru-RU" dirty="0" err="1"/>
              <a:t>площини</a:t>
            </a:r>
            <a:r>
              <a:rPr lang="ru-RU" dirty="0"/>
              <a:t>, </a:t>
            </a:r>
            <a:r>
              <a:rPr lang="ru-RU" dirty="0" smtClean="0"/>
              <a:t>яка проходить через </a:t>
            </a:r>
            <a:r>
              <a:rPr lang="ru-RU" dirty="0"/>
              <a:t>початок </a:t>
            </a:r>
            <a:r>
              <a:rPr lang="ru-RU" dirty="0" err="1" smtClean="0"/>
              <a:t>системи</a:t>
            </a:r>
            <a:r>
              <a:rPr lang="ru-RU" dirty="0" smtClean="0"/>
              <a:t> координат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950" y="1771251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 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543165" y="2577142"/>
            <a:ext cx="10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ru-RU" u="sng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10805" y="1771251"/>
            <a:ext cx="8958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Рівняння площини в </a:t>
            </a:r>
            <a:r>
              <a:rPr lang="uk-UA" dirty="0" smtClean="0"/>
              <a:t>просторі:                             , </a:t>
            </a:r>
            <a:r>
              <a:rPr lang="en-US" b="1" i="1" dirty="0" smtClean="0"/>
              <a:t>d</a:t>
            </a:r>
            <a:r>
              <a:rPr lang="en-US" dirty="0" smtClean="0"/>
              <a:t>- </a:t>
            </a:r>
            <a:r>
              <a:rPr lang="uk-UA" dirty="0" smtClean="0"/>
              <a:t>відстань до початку системи координат,</a:t>
            </a:r>
          </a:p>
          <a:p>
            <a:r>
              <a:rPr lang="en-US" b="1" i="1" dirty="0" smtClean="0"/>
              <a:t>n</a:t>
            </a:r>
            <a:r>
              <a:rPr lang="uk-UA" dirty="0" smtClean="0"/>
              <a:t>-</a:t>
            </a:r>
            <a:r>
              <a:rPr lang="ru-RU" dirty="0" smtClean="0"/>
              <a:t>нормаль до </a:t>
            </a:r>
            <a:r>
              <a:rPr lang="ru-RU" dirty="0" err="1" smtClean="0"/>
              <a:t>площини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У даному випадку маємо рівняння: 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6116" y="1771251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TSerif-Regular"/>
                <a:cs typeface="PTSerif-Regular"/>
              </a:rPr>
              <a:t>(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u</a:t>
            </a:r>
            <a:r>
              <a:rPr lang="uk-UA" dirty="0">
                <a:latin typeface="PTSerif-Regular"/>
                <a:cs typeface="PTSerif-Regular"/>
              </a:rPr>
              <a:t>, 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n</a:t>
            </a:r>
            <a:r>
              <a:rPr lang="uk-UA" dirty="0">
                <a:latin typeface="PTSerif-Regular"/>
                <a:cs typeface="PTSerif-Regular"/>
              </a:rPr>
              <a:t>) + 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d </a:t>
            </a:r>
            <a:r>
              <a:rPr lang="uk-UA" dirty="0">
                <a:latin typeface="PTSerif-Regular"/>
                <a:cs typeface="PTSerif-Regular"/>
              </a:rPr>
              <a:t>= 0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24631" y="204825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PTSerif-Regular"/>
                <a:cs typeface="PTSerif-Regular"/>
              </a:rPr>
              <a:t>(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u</a:t>
            </a:r>
            <a:r>
              <a:rPr lang="uk-UA" dirty="0">
                <a:latin typeface="PTSerif-Regular"/>
                <a:cs typeface="PTSerif-Regular"/>
              </a:rPr>
              <a:t>, </a:t>
            </a:r>
            <a:r>
              <a:rPr lang="uk-UA" i="1" dirty="0">
                <a:latin typeface="PTSerif-Italic"/>
                <a:ea typeface="PTSerif-Regular"/>
                <a:cs typeface="PTSerif-Italic"/>
              </a:rPr>
              <a:t>n</a:t>
            </a:r>
            <a:r>
              <a:rPr lang="uk-UA" dirty="0" smtClean="0">
                <a:latin typeface="PTSerif-Regular"/>
                <a:cs typeface="PTSerif-Regular"/>
              </a:rPr>
              <a:t>)</a:t>
            </a:r>
            <a:r>
              <a:rPr lang="uk-UA" i="1" dirty="0" smtClean="0">
                <a:latin typeface="PTSerif-Italic"/>
                <a:ea typeface="PTSerif-Regular"/>
                <a:cs typeface="PTSerif-Italic"/>
              </a:rPr>
              <a:t> </a:t>
            </a:r>
            <a:r>
              <a:rPr lang="uk-UA" dirty="0">
                <a:latin typeface="PTSerif-Regular"/>
                <a:cs typeface="PTSerif-Regular"/>
              </a:rPr>
              <a:t>= 0</a:t>
            </a:r>
            <a:endParaRPr lang="uk-UA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79" y="2444906"/>
            <a:ext cx="3067005" cy="111679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40021" y="2626611"/>
            <a:ext cx="266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Обертання навколо </a:t>
            </a:r>
            <a:r>
              <a:rPr lang="uk-UA" dirty="0"/>
              <a:t>осі Х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65" y="3555950"/>
            <a:ext cx="5641959" cy="83889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335" y="4402049"/>
            <a:ext cx="1730220" cy="140792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983" y="5941791"/>
            <a:ext cx="2431596" cy="587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445" y="4857791"/>
            <a:ext cx="2644780" cy="1671560"/>
          </a:xfrm>
          <a:prstGeom prst="rect">
            <a:avLst/>
          </a:prstGeom>
        </p:spPr>
      </p:pic>
      <p:sp>
        <p:nvSpPr>
          <p:cNvPr id="17" name="Стрелка вправо 16"/>
          <p:cNvSpPr/>
          <p:nvPr/>
        </p:nvSpPr>
        <p:spPr>
          <a:xfrm>
            <a:off x="4420243" y="5338030"/>
            <a:ext cx="500743" cy="1546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Стрелка вправо 17"/>
          <p:cNvSpPr/>
          <p:nvPr/>
        </p:nvSpPr>
        <p:spPr>
          <a:xfrm>
            <a:off x="8263588" y="5415372"/>
            <a:ext cx="500743" cy="1546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091" y="5081310"/>
            <a:ext cx="1590675" cy="1457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01725" y="4857791"/>
            <a:ext cx="409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Отримаємо нові координати нормалі: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1276950" y="1043860"/>
            <a:ext cx="10061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4738" indent="-1074738"/>
            <a:r>
              <a:rPr lang="ru-RU" b="1" u="sng" dirty="0">
                <a:solidFill>
                  <a:schemeClr val="accent5"/>
                </a:solidFill>
              </a:rPr>
              <a:t>Задача </a:t>
            </a:r>
            <a:r>
              <a:rPr lang="en-US" b="1" u="sng" dirty="0" smtClean="0">
                <a:solidFill>
                  <a:schemeClr val="accent5"/>
                </a:solidFill>
              </a:rPr>
              <a:t>2</a:t>
            </a:r>
            <a:r>
              <a:rPr lang="ru-RU" b="1" u="sng" dirty="0" smtClean="0">
                <a:solidFill>
                  <a:schemeClr val="accent5"/>
                </a:solidFill>
              </a:rPr>
              <a:t> </a:t>
            </a:r>
            <a:r>
              <a:rPr lang="ru-RU" b="1" u="sng" dirty="0">
                <a:solidFill>
                  <a:schemeClr val="accent5"/>
                </a:solidFill>
              </a:rPr>
              <a:t>.</a:t>
            </a:r>
            <a:r>
              <a:rPr lang="ru-RU" b="1" dirty="0">
                <a:solidFill>
                  <a:schemeClr val="accent5"/>
                </a:solidFill>
              </a:rPr>
              <a:t> </a:t>
            </a:r>
            <a:r>
              <a:rPr lang="ru-RU" dirty="0" err="1" smtClean="0"/>
              <a:t>Побудувати</a:t>
            </a:r>
            <a:r>
              <a:rPr lang="ru-RU" dirty="0" smtClean="0"/>
              <a:t> </a:t>
            </a:r>
            <a:r>
              <a:rPr lang="ru-RU" dirty="0" err="1" smtClean="0"/>
              <a:t>матрицю</a:t>
            </a:r>
            <a:r>
              <a:rPr lang="ru-RU" dirty="0" smtClean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щодо</a:t>
            </a:r>
            <a:r>
              <a:rPr lang="ru-RU" dirty="0" smtClean="0"/>
              <a:t> 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/>
              <a:t>відносно</a:t>
            </a:r>
            <a:r>
              <a:rPr lang="ru-RU" dirty="0"/>
              <a:t> </a:t>
            </a:r>
            <a:r>
              <a:rPr lang="ru-RU" dirty="0" err="1"/>
              <a:t>довільної</a:t>
            </a:r>
            <a:r>
              <a:rPr lang="ru-RU" dirty="0"/>
              <a:t> </a:t>
            </a:r>
            <a:r>
              <a:rPr lang="ru-RU" dirty="0" err="1"/>
              <a:t>площини</a:t>
            </a:r>
            <a:r>
              <a:rPr lang="ru-RU" dirty="0"/>
              <a:t>, </a:t>
            </a:r>
            <a:r>
              <a:rPr lang="ru-RU" dirty="0" smtClean="0"/>
              <a:t>яка проходить через </a:t>
            </a:r>
            <a:r>
              <a:rPr lang="ru-RU" dirty="0"/>
              <a:t>початок </a:t>
            </a:r>
            <a:r>
              <a:rPr lang="ru-RU" dirty="0" err="1" smtClean="0"/>
              <a:t>системи</a:t>
            </a:r>
            <a:r>
              <a:rPr lang="ru-RU" dirty="0" smtClean="0"/>
              <a:t> координат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13336" y="501135"/>
            <a:ext cx="522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0070C0"/>
                </a:solidFill>
              </a:rPr>
              <a:t>Геометричні перетворення у </a:t>
            </a:r>
            <a:r>
              <a:rPr lang="uk-UA" sz="2400" b="1" dirty="0" smtClean="0">
                <a:solidFill>
                  <a:srgbClr val="0070C0"/>
                </a:solidFill>
              </a:rPr>
              <a:t>просторі</a:t>
            </a:r>
            <a:endParaRPr lang="uk-UA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6950" y="1771251"/>
            <a:ext cx="15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err="1" smtClean="0">
                <a:solidFill>
                  <a:schemeClr val="accent5"/>
                </a:solidFill>
              </a:rPr>
              <a:t>Розв</a:t>
            </a:r>
            <a:r>
              <a:rPr lang="en-US" b="1" u="sng" dirty="0" smtClean="0">
                <a:solidFill>
                  <a:schemeClr val="accent5"/>
                </a:solidFill>
              </a:rPr>
              <a:t>’</a:t>
            </a:r>
            <a:r>
              <a:rPr lang="uk-UA" b="1" u="sng" dirty="0" err="1" smtClean="0">
                <a:solidFill>
                  <a:schemeClr val="accent5"/>
                </a:solidFill>
              </a:rPr>
              <a:t>язання</a:t>
            </a:r>
            <a:r>
              <a:rPr lang="uk-UA" b="1" u="sng" dirty="0" smtClean="0">
                <a:solidFill>
                  <a:schemeClr val="accent5"/>
                </a:solidFill>
              </a:rPr>
              <a:t>:  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1785676" y="2221643"/>
            <a:ext cx="10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ru-RU" u="sng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42956" y="2221643"/>
            <a:ext cx="5199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Суміщення </a:t>
            </a:r>
            <a:r>
              <a:rPr lang="uk-UA" dirty="0" err="1"/>
              <a:t>вектора</a:t>
            </a:r>
            <a:r>
              <a:rPr lang="uk-UA" dirty="0"/>
              <a:t> нормалі з координатної віссю </a:t>
            </a:r>
            <a:r>
              <a:rPr lang="uk-UA" i="1" dirty="0"/>
              <a:t>Z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06942" y="2591932"/>
            <a:ext cx="1291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latin typeface="PTSerif-Italic"/>
              </a:rPr>
              <a:t>n</a:t>
            </a:r>
            <a:r>
              <a:rPr lang="en-US" dirty="0" err="1" smtClean="0">
                <a:latin typeface="EuclidSymbol"/>
              </a:rPr>
              <a:t>”</a:t>
            </a:r>
            <a:r>
              <a:rPr lang="en-US" sz="800" i="1" dirty="0" err="1" smtClean="0">
                <a:latin typeface="PTSerif-Italic"/>
              </a:rPr>
              <a:t>z</a:t>
            </a:r>
            <a:r>
              <a:rPr lang="en-US" sz="800" i="1" dirty="0" smtClean="0">
                <a:latin typeface="PTSerif-Italic"/>
              </a:rPr>
              <a:t> </a:t>
            </a:r>
            <a:r>
              <a:rPr lang="en-US" dirty="0">
                <a:latin typeface="PTSerif-Regular"/>
              </a:rPr>
              <a:t>= 0.</a:t>
            </a:r>
            <a:endParaRPr lang="uk-UA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30" y="3038475"/>
            <a:ext cx="2105025" cy="9334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587" y="2776773"/>
            <a:ext cx="895350" cy="11525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207" y="2672035"/>
            <a:ext cx="3511598" cy="1471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85676" y="4234759"/>
            <a:ext cx="10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Крок 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uk-UA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24829" y="4234759"/>
            <a:ext cx="861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Після виконаних перетворень площина, відносно якої здійснюється відображення співпадає з площиною </a:t>
            </a:r>
            <a:r>
              <a:rPr lang="en-US" b="1" i="1" dirty="0" smtClean="0"/>
              <a:t>Y</a:t>
            </a:r>
            <a:r>
              <a:rPr lang="uk-UA" b="1" i="1" dirty="0" smtClean="0"/>
              <a:t>Z</a:t>
            </a:r>
            <a:r>
              <a:rPr lang="uk-UA" b="1" dirty="0" smtClean="0"/>
              <a:t>,</a:t>
            </a:r>
            <a:r>
              <a:rPr lang="uk-UA" dirty="0" smtClean="0"/>
              <a:t> тому обираємо наступну матрицю </a:t>
            </a:r>
            <a:r>
              <a:rPr lang="uk-UA" dirty="0" err="1" smtClean="0"/>
              <a:t>ваідображення</a:t>
            </a:r>
            <a:r>
              <a:rPr lang="uk-UA" dirty="0" smtClean="0"/>
              <a:t>: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442706" y="4951542"/>
                <a:ext cx="223606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706" y="4951542"/>
                <a:ext cx="223606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24829" y="5930708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chemeClr val="accent4">
                    <a:lumMod val="75000"/>
                  </a:schemeClr>
                </a:solidFill>
              </a:rPr>
              <a:t> Шукана матриця :</a:t>
            </a:r>
            <a:endParaRPr lang="uk-UA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207" y="5872064"/>
            <a:ext cx="3330650" cy="4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998845" y="749897"/>
            <a:ext cx="9792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Побудувати матрицю перетворення просторових координат для обертання  точок об</a:t>
            </a:r>
            <a:r>
              <a:rPr lang="en-US" dirty="0"/>
              <a:t>'</a:t>
            </a:r>
            <a:r>
              <a:rPr lang="uk-UA" dirty="0" err="1"/>
              <a:t>єктів</a:t>
            </a:r>
            <a:r>
              <a:rPr lang="uk-UA" dirty="0"/>
              <a:t> сцени навколо прямої, яка перпендикулярна </a:t>
            </a:r>
            <a:r>
              <a:rPr lang="uk-UA" dirty="0" smtClean="0"/>
              <a:t>координатній площині </a:t>
            </a:r>
            <a:r>
              <a:rPr lang="uk-UA" dirty="0"/>
              <a:t>____ та проходить через точку </a:t>
            </a:r>
            <a:r>
              <a:rPr lang="en-US" dirty="0"/>
              <a:t>P</a:t>
            </a:r>
            <a:r>
              <a:rPr lang="uk-UA" dirty="0"/>
              <a:t>(_____). Обчислити координати точки А(_____) після  повороту</a:t>
            </a:r>
            <a:r>
              <a:rPr lang="en-US" dirty="0"/>
              <a:t> </a:t>
            </a:r>
            <a:r>
              <a:rPr lang="uk-UA" sz="20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на кут  </a:t>
            </a:r>
            <a:r>
              <a:rPr lang="en-US" sz="20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____</a:t>
            </a:r>
            <a:r>
              <a:rPr lang="uk-UA" dirty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6520" y="664765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chemeClr val="accent5"/>
                </a:solidFill>
              </a:rPr>
              <a:t>Задача </a:t>
            </a:r>
            <a:r>
              <a:rPr lang="en-US" b="1" u="sng" dirty="0" smtClean="0">
                <a:solidFill>
                  <a:schemeClr val="accent5"/>
                </a:solidFill>
              </a:rPr>
              <a:t>2</a:t>
            </a:r>
            <a:r>
              <a:rPr lang="ru-RU" b="1" u="sng" dirty="0" smtClean="0">
                <a:solidFill>
                  <a:schemeClr val="accent5"/>
                </a:solidFill>
              </a:rPr>
              <a:t> .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19" y="1803241"/>
            <a:ext cx="3819525" cy="8001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13" y="3108860"/>
            <a:ext cx="8191500" cy="13525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14" y="5141845"/>
            <a:ext cx="1743075" cy="82867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998845" y="5141845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Відповідь: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864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2358" y="759405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Знайти нові просторові координати відрізку </a:t>
            </a:r>
            <a:r>
              <a:rPr lang="en-US" dirty="0"/>
              <a:t>PQ</a:t>
            </a:r>
            <a:r>
              <a:rPr lang="uk-UA" dirty="0"/>
              <a:t> після віддзеркалення його відносно площини</a:t>
            </a:r>
            <a:r>
              <a:rPr lang="en-US" dirty="0"/>
              <a:t> </a:t>
            </a:r>
            <a:r>
              <a:rPr lang="en-US" dirty="0" err="1"/>
              <a:t>Ax+By+Cz+D</a:t>
            </a:r>
            <a:r>
              <a:rPr lang="en-US" dirty="0"/>
              <a:t>=0</a:t>
            </a:r>
            <a:r>
              <a:rPr lang="uk-UA" dirty="0"/>
              <a:t>. Координати кінців відрізку до перетворення: </a:t>
            </a:r>
            <a:r>
              <a:rPr lang="en-US" dirty="0"/>
              <a:t>P</a:t>
            </a:r>
            <a:r>
              <a:rPr lang="uk-UA" dirty="0"/>
              <a:t>(___), </a:t>
            </a:r>
            <a:r>
              <a:rPr lang="en-US" dirty="0"/>
              <a:t>Q</a:t>
            </a:r>
            <a:r>
              <a:rPr lang="uk-UA" dirty="0"/>
              <a:t>(____)</a:t>
            </a:r>
            <a:r>
              <a:rPr lang="en-US" dirty="0"/>
              <a:t>; </a:t>
            </a:r>
            <a:r>
              <a:rPr lang="uk-UA" dirty="0"/>
              <a:t>значення коефіцієнтів: </a:t>
            </a:r>
            <a:r>
              <a:rPr lang="en-US" dirty="0"/>
              <a:t>A= ,B= ,C= ,D= 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897" y="759405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>
                <a:solidFill>
                  <a:schemeClr val="accent5"/>
                </a:solidFill>
              </a:rPr>
              <a:t>Задача </a:t>
            </a:r>
            <a:r>
              <a:rPr lang="uk-UA" b="1" u="sng" dirty="0">
                <a:solidFill>
                  <a:schemeClr val="accent5"/>
                </a:solidFill>
              </a:rPr>
              <a:t>3</a:t>
            </a:r>
            <a:r>
              <a:rPr lang="ru-RU" b="1" u="sng" dirty="0" smtClean="0">
                <a:solidFill>
                  <a:schemeClr val="accent5"/>
                </a:solidFill>
              </a:rPr>
              <a:t> .</a:t>
            </a:r>
            <a:r>
              <a:rPr lang="ru-RU" b="1" dirty="0" smtClean="0">
                <a:solidFill>
                  <a:schemeClr val="accent5"/>
                </a:solidFill>
              </a:rPr>
              <a:t> 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99" y="2084872"/>
            <a:ext cx="4295775" cy="647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46" y="3257800"/>
            <a:ext cx="4762500" cy="13049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94" y="3305425"/>
            <a:ext cx="1905000" cy="1257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708802" y="3257800"/>
            <a:ext cx="262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Матриця відображення :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91596" y="4903287"/>
            <a:ext cx="168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Зворотній зсув: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112" y="5038824"/>
            <a:ext cx="1876425" cy="12668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786419" y="5202197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Відповідь: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766" y="5672236"/>
            <a:ext cx="2800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оздание документа." ma:contentTypeScope="" ma:versionID="c4c47bbf95d6bf9b19409ea17003b724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f5ba1ccd863baa8223ffdd4232c47179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BBF505-C54C-41B6-BCD6-B97B4D0B59AC}"/>
</file>

<file path=customXml/itemProps2.xml><?xml version="1.0" encoding="utf-8"?>
<ds:datastoreItem xmlns:ds="http://schemas.openxmlformats.org/officeDocument/2006/customXml" ds:itemID="{F0C87B1C-149F-46C6-B5FF-896E23A09FCE}"/>
</file>

<file path=customXml/itemProps3.xml><?xml version="1.0" encoding="utf-8"?>
<ds:datastoreItem xmlns:ds="http://schemas.openxmlformats.org/officeDocument/2006/customXml" ds:itemID="{EA291BE6-DC23-428F-8519-141BAF23A965}"/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1341</Words>
  <Application>Microsoft Office PowerPoint</Application>
  <PresentationFormat>Широкоэкранный</PresentationFormat>
  <Paragraphs>423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EuclidSymbol</vt:lpstr>
      <vt:lpstr>PTSerif-Italic</vt:lpstr>
      <vt:lpstr>PTSerif-Regular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Крива Безьє</vt:lpstr>
      <vt:lpstr>Крива Безьє</vt:lpstr>
      <vt:lpstr>Крива Безьє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Параметричний опис кривих</dc:title>
  <dc:creator>Степанова Н. И.</dc:creator>
  <cp:lastModifiedBy>Степанова Н. И.</cp:lastModifiedBy>
  <cp:revision>18</cp:revision>
  <dcterms:created xsi:type="dcterms:W3CDTF">2022-01-02T18:41:55Z</dcterms:created>
  <dcterms:modified xsi:type="dcterms:W3CDTF">2022-01-03T12:57:38Z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