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5" r:id="rId2"/>
    <p:sldId id="326" r:id="rId3"/>
    <p:sldId id="328" r:id="rId4"/>
    <p:sldId id="329" r:id="rId5"/>
    <p:sldId id="327" r:id="rId6"/>
    <p:sldId id="330" r:id="rId7"/>
    <p:sldId id="331" r:id="rId8"/>
    <p:sldId id="334" r:id="rId9"/>
    <p:sldId id="333" r:id="rId10"/>
    <p:sldId id="337" r:id="rId11"/>
    <p:sldId id="339" r:id="rId12"/>
    <p:sldId id="341" r:id="rId13"/>
    <p:sldId id="335" r:id="rId14"/>
    <p:sldId id="340" r:id="rId15"/>
    <p:sldId id="344" r:id="rId16"/>
    <p:sldId id="345" r:id="rId17"/>
    <p:sldId id="346" r:id="rId18"/>
    <p:sldId id="347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5" r:id="rId28"/>
    <p:sldId id="366" r:id="rId29"/>
    <p:sldId id="367" r:id="rId30"/>
    <p:sldId id="369" r:id="rId31"/>
    <p:sldId id="370" r:id="rId32"/>
    <p:sldId id="371" r:id="rId33"/>
    <p:sldId id="372" r:id="rId34"/>
    <p:sldId id="368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F37"/>
    <a:srgbClr val="FDAB33"/>
    <a:srgbClr val="00FF00"/>
    <a:srgbClr val="F9FDF9"/>
    <a:srgbClr val="D8F2D9"/>
    <a:srgbClr val="6CE06C"/>
    <a:srgbClr val="006400"/>
    <a:srgbClr val="14F2D9"/>
    <a:srgbClr val="339933"/>
    <a:srgbClr val="194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45812" autoAdjust="0"/>
  </p:normalViewPr>
  <p:slideViewPr>
    <p:cSldViewPr snapToGrid="0">
      <p:cViewPr varScale="1">
        <p:scale>
          <a:sx n="66" d="100"/>
          <a:sy n="66" d="100"/>
        </p:scale>
        <p:origin x="9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AA226-F149-4307-9C21-65235913488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5279B-2FCD-4057-ABED-6527928824C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74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3121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.</a:t>
            </a: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186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162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56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35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652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514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181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511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40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50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117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59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764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43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66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23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092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6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7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961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530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4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232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0762-20F7-4260-A2A3-F37A67BB70EC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9DC7E-1D4B-42C1-8A3A-0A9C04C4E17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94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0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0.png"/><Relationship Id="rId9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21" Type="http://schemas.openxmlformats.org/officeDocument/2006/relationships/image" Target="../media/image43.png"/><Relationship Id="rId7" Type="http://schemas.openxmlformats.org/officeDocument/2006/relationships/image" Target="../media/image4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0.png"/><Relationship Id="rId24" Type="http://schemas.openxmlformats.org/officeDocument/2006/relationships/image" Target="../media/image15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14.png"/><Relationship Id="rId10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image" Target="../media/image56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6.png"/><Relationship Id="rId5" Type="http://schemas.openxmlformats.org/officeDocument/2006/relationships/image" Target="../media/image18.png"/><Relationship Id="rId15" Type="http://schemas.openxmlformats.org/officeDocument/2006/relationships/image" Target="../media/image76.png"/><Relationship Id="rId10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Relationship Id="rId1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1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60.png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59.png"/><Relationship Id="rId5" Type="http://schemas.openxmlformats.org/officeDocument/2006/relationships/image" Target="../media/image79.png"/><Relationship Id="rId10" Type="http://schemas.openxmlformats.org/officeDocument/2006/relationships/image" Target="../media/image55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04.png"/><Relationship Id="rId5" Type="http://schemas.openxmlformats.org/officeDocument/2006/relationships/image" Target="../media/image67.png"/><Relationship Id="rId10" Type="http://schemas.openxmlformats.org/officeDocument/2006/relationships/image" Target="../media/image103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5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180.png"/><Relationship Id="rId7" Type="http://schemas.openxmlformats.org/officeDocument/2006/relationships/image" Target="../media/image99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1" Type="http://schemas.openxmlformats.org/officeDocument/2006/relationships/image" Target="../media/image105.png"/><Relationship Id="rId5" Type="http://schemas.openxmlformats.org/officeDocument/2006/relationships/image" Target="../media/image1200.png"/><Relationship Id="rId10" Type="http://schemas.openxmlformats.org/officeDocument/2006/relationships/image" Target="../media/image102.png"/><Relationship Id="rId4" Type="http://schemas.openxmlformats.org/officeDocument/2006/relationships/image" Target="../media/image1190.png"/><Relationship Id="rId9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047771" y="4391426"/>
            <a:ext cx="7251261" cy="1951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800" b="1" dirty="0" smtClean="0">
                <a:solidFill>
                  <a:srgbClr val="0070C0"/>
                </a:solidFill>
              </a:rPr>
              <a:t>Обчислювальна геометрія </a:t>
            </a:r>
            <a:br>
              <a:rPr lang="uk-UA" sz="4800" b="1" dirty="0" smtClean="0">
                <a:solidFill>
                  <a:srgbClr val="0070C0"/>
                </a:solidFill>
              </a:rPr>
            </a:br>
            <a:r>
              <a:rPr lang="uk-UA" sz="4800" b="1" dirty="0" smtClean="0">
                <a:solidFill>
                  <a:srgbClr val="0070C0"/>
                </a:solidFill>
              </a:rPr>
              <a:t>та </a:t>
            </a:r>
            <a:r>
              <a:rPr lang="uk-UA" sz="4800" b="1" dirty="0" err="1" smtClean="0">
                <a:solidFill>
                  <a:srgbClr val="0070C0"/>
                </a:solidFill>
              </a:rPr>
              <a:t>комп</a:t>
            </a:r>
            <a:r>
              <a:rPr lang="en-US" sz="4800" b="1" dirty="0" smtClean="0">
                <a:solidFill>
                  <a:srgbClr val="0070C0"/>
                </a:solidFill>
              </a:rPr>
              <a:t>’</a:t>
            </a:r>
            <a:r>
              <a:rPr lang="uk-UA" sz="4800" b="1" dirty="0" err="1" smtClean="0">
                <a:solidFill>
                  <a:srgbClr val="0070C0"/>
                </a:solidFill>
              </a:rPr>
              <a:t>ютерна</a:t>
            </a:r>
            <a:r>
              <a:rPr lang="uk-UA" sz="4800" b="1" dirty="0" smtClean="0">
                <a:solidFill>
                  <a:srgbClr val="0070C0"/>
                </a:solidFill>
              </a:rPr>
              <a:t> графіка</a:t>
            </a:r>
            <a:endParaRPr lang="uk-UA" sz="4800" b="1" dirty="0">
              <a:solidFill>
                <a:srgbClr val="0070C0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873453" y="6130648"/>
            <a:ext cx="5968374" cy="542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b="1" dirty="0" smtClean="0"/>
              <a:t>Тема 4. Типові алгоритми обчислювальної геометрії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1" y="676275"/>
            <a:ext cx="5945856" cy="38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4977" y="274909"/>
            <a:ext cx="63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Базові  </a:t>
            </a:r>
            <a:r>
              <a:rPr lang="uk-UA" sz="2400" b="1" u="sng" dirty="0">
                <a:solidFill>
                  <a:srgbClr val="0070C0"/>
                </a:solidFill>
              </a:rPr>
              <a:t>тести </a:t>
            </a:r>
            <a:r>
              <a:rPr lang="uk-UA" sz="2400" b="1" u="sng" dirty="0" smtClean="0">
                <a:solidFill>
                  <a:srgbClr val="0070C0"/>
                </a:solidFill>
              </a:rPr>
              <a:t>КГ на площині</a:t>
            </a:r>
            <a:endParaRPr lang="uk-UA" sz="2400" b="1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857" y="1101559"/>
            <a:ext cx="73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</a:t>
            </a:r>
            <a:r>
              <a:rPr lang="uk-UA" i="1" dirty="0" smtClean="0">
                <a:solidFill>
                  <a:srgbClr val="0070C0"/>
                </a:solidFill>
              </a:rPr>
              <a:t>тест паралельності / </a:t>
            </a:r>
            <a:r>
              <a:rPr lang="uk-UA" i="1" dirty="0" err="1" smtClean="0">
                <a:solidFill>
                  <a:srgbClr val="0070C0"/>
                </a:solidFill>
              </a:rPr>
              <a:t>антіпаралельності</a:t>
            </a:r>
            <a:r>
              <a:rPr lang="uk-UA" i="1" dirty="0" smtClean="0">
                <a:solidFill>
                  <a:srgbClr val="0070C0"/>
                </a:solidFill>
              </a:rPr>
              <a:t> двох векторів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52044" y="1553771"/>
                <a:ext cx="1124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4" y="1553771"/>
                <a:ext cx="1124795" cy="276999"/>
              </a:xfrm>
              <a:prstGeom prst="rect">
                <a:avLst/>
              </a:prstGeom>
              <a:blipFill>
                <a:blip r:embed="rId3"/>
                <a:stretch>
                  <a:fillRect l="-2703" r="-4324" b="-1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90353" y="1521388"/>
                <a:ext cx="1014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53" y="1521388"/>
                <a:ext cx="1014188" cy="276999"/>
              </a:xfrm>
              <a:prstGeom prst="rect">
                <a:avLst/>
              </a:prstGeom>
              <a:blipFill>
                <a:blip r:embed="rId4"/>
                <a:stretch>
                  <a:fillRect l="-3012" r="-4819" b="-888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7355692" y="1482652"/>
                <a:ext cx="1375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692" y="1482652"/>
                <a:ext cx="13758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672146" y="1901148"/>
            <a:ext cx="7610780" cy="1007854"/>
            <a:chOff x="-226307" y="2007700"/>
            <a:chExt cx="7610780" cy="1007854"/>
          </a:xfrm>
        </p:grpSpPr>
        <p:sp>
          <p:nvSpPr>
            <p:cNvPr id="7" name="TextBox 6"/>
            <p:cNvSpPr txBox="1"/>
            <p:nvPr/>
          </p:nvSpPr>
          <p:spPr>
            <a:xfrm>
              <a:off x="-226307" y="2007700"/>
              <a:ext cx="56307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uk-UA" i="1" dirty="0">
                  <a:solidFill>
                    <a:srgbClr val="0070C0"/>
                  </a:solidFill>
                </a:rPr>
                <a:t>- тест ортогональності двох векторів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183627" y="2332320"/>
                  <a:ext cx="95167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627" y="2332320"/>
                  <a:ext cx="95167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205" r="-5128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рямоугольник 27"/>
                <p:cNvSpPr/>
                <p:nvPr/>
              </p:nvSpPr>
              <p:spPr>
                <a:xfrm>
                  <a:off x="3981151" y="2612429"/>
                  <a:ext cx="137999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8" name="Прямоугольник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151" y="2612429"/>
                  <a:ext cx="137999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Прямоугольник 28"/>
                <p:cNvSpPr/>
                <p:nvPr/>
              </p:nvSpPr>
              <p:spPr>
                <a:xfrm>
                  <a:off x="5361144" y="2624500"/>
                  <a:ext cx="59663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uk-UA" i="1">
                            <a:latin typeface="Cambria Math" panose="02040503050406030204" pitchFamily="18" charset="0"/>
                          </a:rPr>
                          <m:t>або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9" name="Прямоугольник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144" y="2624500"/>
                  <a:ext cx="5966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Прямоугольник 29"/>
                <p:cNvSpPr/>
                <p:nvPr/>
              </p:nvSpPr>
              <p:spPr>
                <a:xfrm>
                  <a:off x="6076872" y="2646222"/>
                  <a:ext cx="1307601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0" name="Прямоугольник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72" y="2646222"/>
                  <a:ext cx="130760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Прямоугольник 2"/>
          <p:cNvSpPr/>
          <p:nvPr/>
        </p:nvSpPr>
        <p:spPr>
          <a:xfrm>
            <a:off x="4856254" y="2193117"/>
            <a:ext cx="3403322" cy="811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угольник 30"/>
          <p:cNvSpPr/>
          <p:nvPr/>
        </p:nvSpPr>
        <p:spPr>
          <a:xfrm>
            <a:off x="3449280" y="1453557"/>
            <a:ext cx="1730325" cy="482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угольник 25"/>
          <p:cNvSpPr/>
          <p:nvPr/>
        </p:nvSpPr>
        <p:spPr>
          <a:xfrm>
            <a:off x="5434331" y="1443395"/>
            <a:ext cx="3433690" cy="475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3654977" y="3073931"/>
            <a:ext cx="7815714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при </a:t>
            </a:r>
            <a:r>
              <a:rPr lang="ru-RU" dirty="0" err="1"/>
              <a:t>русі</a:t>
            </a:r>
            <a:r>
              <a:rPr lang="ru-RU" dirty="0"/>
              <a:t> </a:t>
            </a:r>
            <a:r>
              <a:rPr lang="ru-RU" dirty="0" smtClean="0"/>
              <a:t>по </a:t>
            </a:r>
            <a:r>
              <a:rPr lang="ru-RU" dirty="0" err="1"/>
              <a:t>лінії</a:t>
            </a:r>
            <a:r>
              <a:rPr lang="ru-RU" dirty="0"/>
              <a:t> в </a:t>
            </a:r>
            <a:r>
              <a:rPr lang="ru-RU" dirty="0" err="1"/>
              <a:t>напрямку</a:t>
            </a:r>
            <a:r>
              <a:rPr lang="ru-RU" dirty="0"/>
              <a:t> </a:t>
            </a:r>
            <a:r>
              <a:rPr lang="ru-RU" i="1" dirty="0"/>
              <a:t>V</a:t>
            </a:r>
            <a:r>
              <a:rPr lang="ru-RU" dirty="0"/>
              <a:t> вектор </a:t>
            </a:r>
            <a:r>
              <a:rPr lang="ru-RU" i="1" dirty="0"/>
              <a:t>N </a:t>
            </a:r>
            <a:r>
              <a:rPr lang="ru-RU" dirty="0"/>
              <a:t>направлений вправо </a:t>
            </a:r>
            <a:r>
              <a:rPr lang="ru-RU" dirty="0" err="1"/>
              <a:t>від</a:t>
            </a:r>
            <a:r>
              <a:rPr lang="ru-RU" dirty="0"/>
              <a:t> вектора </a:t>
            </a:r>
            <a:r>
              <a:rPr lang="ru-RU" i="1" dirty="0"/>
              <a:t>V </a:t>
            </a:r>
            <a:r>
              <a:rPr lang="ru-RU" dirty="0"/>
              <a:t>(вектор </a:t>
            </a:r>
            <a:r>
              <a:rPr lang="ru-RU" i="1" dirty="0"/>
              <a:t>V </a:t>
            </a:r>
            <a:r>
              <a:rPr lang="ru-RU" dirty="0"/>
              <a:t>– </a:t>
            </a:r>
            <a:r>
              <a:rPr lang="ru-RU" dirty="0" err="1"/>
              <a:t>вліво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i="1" dirty="0"/>
              <a:t>N</a:t>
            </a:r>
            <a:r>
              <a:rPr lang="ru-RU" dirty="0" smtClean="0"/>
              <a:t>); </a:t>
            </a:r>
            <a:r>
              <a:rPr lang="ru-RU" dirty="0" err="1" smtClean="0"/>
              <a:t>правобічна</a:t>
            </a:r>
            <a:r>
              <a:rPr lang="ru-RU" dirty="0" smtClean="0"/>
              <a:t> </a:t>
            </a:r>
            <a:r>
              <a:rPr lang="ru-RU" dirty="0" err="1" smtClean="0"/>
              <a:t>орієнтація</a:t>
            </a:r>
            <a:r>
              <a:rPr lang="ru-RU" dirty="0" smtClean="0"/>
              <a:t> </a:t>
            </a:r>
            <a:r>
              <a:rPr lang="ru-RU" dirty="0" err="1" smtClean="0"/>
              <a:t>нормалі</a:t>
            </a:r>
            <a:endParaRPr lang="uk-UA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95796" y="292405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- тест орієнтації нормалі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40432" y="4894184"/>
            <a:ext cx="493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- тест орієнтації точки р(</a:t>
            </a:r>
            <a:r>
              <a:rPr lang="en-US" i="1" dirty="0" err="1" smtClean="0">
                <a:solidFill>
                  <a:srgbClr val="0070C0"/>
                </a:solidFill>
              </a:rPr>
              <a:t>x,y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uk-UA" i="1" dirty="0" smtClean="0">
                <a:solidFill>
                  <a:srgbClr val="0070C0"/>
                </a:solidFill>
              </a:rPr>
              <a:t> відносно прямої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087656" y="5638934"/>
            <a:ext cx="10383035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/>
              <a:t>- Функція </a:t>
            </a:r>
            <a:r>
              <a:rPr lang="en-US" i="1" dirty="0" smtClean="0"/>
              <a:t>f(p) = Ax + By + C</a:t>
            </a:r>
            <a:r>
              <a:rPr lang="en-US" dirty="0" smtClean="0"/>
              <a:t>, </a:t>
            </a:r>
            <a:r>
              <a:rPr lang="uk-UA" dirty="0"/>
              <a:t>де </a:t>
            </a:r>
            <a:r>
              <a:rPr lang="uk-UA" i="1" dirty="0"/>
              <a:t>р = (</a:t>
            </a:r>
            <a:r>
              <a:rPr lang="en-US" i="1" dirty="0"/>
              <a:t>x, y)</a:t>
            </a:r>
            <a:r>
              <a:rPr lang="en-US" dirty="0"/>
              <a:t>, </a:t>
            </a:r>
            <a:r>
              <a:rPr lang="uk-UA" dirty="0"/>
              <a:t>дозволяє визначити орієнтацію двох точок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uk-UA" dirty="0"/>
              <a:t>відносно </a:t>
            </a:r>
            <a:r>
              <a:rPr lang="uk-UA" dirty="0" smtClean="0"/>
              <a:t>прямої </a:t>
            </a:r>
            <a:r>
              <a:rPr lang="en-US" dirty="0"/>
              <a:t>Ax + By + C = </a:t>
            </a:r>
            <a:r>
              <a:rPr lang="en-US" dirty="0" smtClean="0"/>
              <a:t>0</a:t>
            </a:r>
            <a:r>
              <a:rPr lang="uk-UA" dirty="0" smtClean="0"/>
              <a:t>:</a:t>
            </a:r>
            <a:br>
              <a:rPr lang="uk-UA" dirty="0" smtClean="0"/>
            </a:br>
            <a:r>
              <a:rPr lang="uk-UA" dirty="0" smtClean="0"/>
              <a:t>-   </a:t>
            </a:r>
            <a:r>
              <a:rPr lang="en-US" dirty="0"/>
              <a:t>f(a) f(b) &gt; 0 </a:t>
            </a:r>
            <a:r>
              <a:rPr lang="uk-UA" dirty="0"/>
              <a:t>точки лежать по один бік від </a:t>
            </a:r>
            <a:r>
              <a:rPr lang="uk-UA" dirty="0" smtClean="0"/>
              <a:t>прямої;</a:t>
            </a:r>
          </a:p>
          <a:p>
            <a:r>
              <a:rPr lang="uk-UA" dirty="0" smtClean="0"/>
              <a:t>-   </a:t>
            </a:r>
            <a:r>
              <a:rPr lang="en-US" dirty="0" smtClean="0"/>
              <a:t>f(a</a:t>
            </a:r>
            <a:r>
              <a:rPr lang="en-US" dirty="0"/>
              <a:t>) f(b) &lt; 0 – </a:t>
            </a:r>
            <a:r>
              <a:rPr lang="uk-UA" dirty="0"/>
              <a:t>по різні боки від </a:t>
            </a:r>
            <a:r>
              <a:rPr lang="uk-UA" dirty="0" smtClean="0"/>
              <a:t>прямої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8605" y="400746"/>
            <a:ext cx="1771650" cy="1514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3789" y="807164"/>
            <a:ext cx="617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Використовуємо скалярний та векторний добутки: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637805" y="3627499"/>
            <a:ext cx="396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Задано </a:t>
            </a:r>
            <a:r>
              <a:rPr lang="ru-RU" i="1" dirty="0" err="1" smtClean="0"/>
              <a:t>полігон</a:t>
            </a:r>
            <a:r>
              <a:rPr lang="ru-RU" i="1" dirty="0" smtClean="0"/>
              <a:t>: 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35385" y="3677917"/>
                <a:ext cx="263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5" y="3677917"/>
                <a:ext cx="2639184" cy="276999"/>
              </a:xfrm>
              <a:prstGeom prst="rect">
                <a:avLst/>
              </a:prstGeom>
              <a:blipFill>
                <a:blip r:embed="rId11"/>
                <a:stretch>
                  <a:fillRect l="-1617" t="-2174" r="-3002" b="-369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Прямоугольник 37"/>
          <p:cNvSpPr/>
          <p:nvPr/>
        </p:nvSpPr>
        <p:spPr>
          <a:xfrm>
            <a:off x="3654977" y="4054378"/>
            <a:ext cx="7815714" cy="64633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/>
              <a:t>Зовнішня орієнтація </a:t>
            </a:r>
            <a:r>
              <a:rPr lang="uk-UA" dirty="0" smtClean="0"/>
              <a:t>нормалей </a:t>
            </a:r>
            <a:r>
              <a:rPr lang="uk-UA" dirty="0"/>
              <a:t>до сторін полігону забезпечується при </a:t>
            </a:r>
            <a:r>
              <a:rPr lang="uk-UA" dirty="0" smtClean="0"/>
              <a:t>обході полігону проти </a:t>
            </a:r>
            <a:r>
              <a:rPr lang="uk-UA" dirty="0"/>
              <a:t>годинникової стрілки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42087" y="4887722"/>
            <a:ext cx="623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f(p)&gt;</a:t>
            </a:r>
            <a:r>
              <a:rPr lang="en-US" dirty="0" smtClean="0"/>
              <a:t>0 – </a:t>
            </a:r>
            <a:r>
              <a:rPr lang="uk-UA" dirty="0" smtClean="0"/>
              <a:t>точка з правого боку, </a:t>
            </a:r>
            <a:r>
              <a:rPr lang="ru-RU" dirty="0" smtClean="0"/>
              <a:t> </a:t>
            </a:r>
            <a:r>
              <a:rPr lang="en-US" dirty="0"/>
              <a:t>f(p)&lt;</a:t>
            </a:r>
            <a:r>
              <a:rPr lang="en-US" dirty="0" smtClean="0"/>
              <a:t>0</a:t>
            </a:r>
            <a:r>
              <a:rPr lang="uk-UA" dirty="0" smtClean="0"/>
              <a:t> – з лівого боку від прямої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84511" y="5305431"/>
            <a:ext cx="531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- тест </a:t>
            </a:r>
            <a:r>
              <a:rPr lang="uk-UA" i="1" dirty="0">
                <a:solidFill>
                  <a:srgbClr val="0070C0"/>
                </a:solidFill>
              </a:rPr>
              <a:t>орієнтації</a:t>
            </a:r>
            <a:r>
              <a:rPr lang="uk-UA" dirty="0" smtClean="0"/>
              <a:t> </a:t>
            </a:r>
            <a:r>
              <a:rPr lang="uk-UA" i="1" dirty="0">
                <a:solidFill>
                  <a:srgbClr val="0070C0"/>
                </a:solidFill>
              </a:rPr>
              <a:t>двох точок </a:t>
            </a:r>
            <a:r>
              <a:rPr lang="en-US" i="1" dirty="0">
                <a:solidFill>
                  <a:srgbClr val="0070C0"/>
                </a:solidFill>
              </a:rPr>
              <a:t>a </a:t>
            </a:r>
            <a:r>
              <a:rPr lang="uk-UA" i="1" dirty="0">
                <a:solidFill>
                  <a:srgbClr val="0070C0"/>
                </a:solidFill>
              </a:rPr>
              <a:t>і </a:t>
            </a:r>
            <a:r>
              <a:rPr lang="en-US" i="1" dirty="0">
                <a:solidFill>
                  <a:srgbClr val="0070C0"/>
                </a:solidFill>
              </a:rPr>
              <a:t>b </a:t>
            </a:r>
            <a:r>
              <a:rPr lang="uk-UA" i="1" dirty="0">
                <a:solidFill>
                  <a:srgbClr val="0070C0"/>
                </a:solidFill>
              </a:rPr>
              <a:t>відносно прямої </a:t>
            </a:r>
          </a:p>
        </p:txBody>
      </p:sp>
    </p:spTree>
    <p:extLst>
      <p:ext uri="{BB962C8B-B14F-4D97-AF65-F5344CB8AC3E}">
        <p14:creationId xmlns:p14="http://schemas.microsoft.com/office/powerpoint/2010/main" val="26892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1781" y="1002915"/>
            <a:ext cx="955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- тест </a:t>
            </a:r>
            <a:r>
              <a:rPr lang="ru-RU" i="1" dirty="0" err="1" smtClean="0">
                <a:solidFill>
                  <a:srgbClr val="0070C0"/>
                </a:solidFill>
              </a:rPr>
              <a:t>місцезнаходження</a:t>
            </a:r>
            <a:r>
              <a:rPr lang="ru-RU" i="1" dirty="0" smtClean="0">
                <a:solidFill>
                  <a:srgbClr val="0070C0"/>
                </a:solidFill>
              </a:rPr>
              <a:t> точки </a:t>
            </a:r>
            <a:r>
              <a:rPr lang="ru-RU" i="1" dirty="0" err="1" smtClean="0">
                <a:solidFill>
                  <a:srgbClr val="0070C0"/>
                </a:solidFill>
              </a:rPr>
              <a:t>відносно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двох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заданих</a:t>
            </a:r>
            <a:r>
              <a:rPr lang="ru-RU" i="1" dirty="0" smtClean="0">
                <a:solidFill>
                  <a:srgbClr val="0070C0"/>
                </a:solidFill>
              </a:rPr>
              <a:t> ( тест </a:t>
            </a:r>
            <a:r>
              <a:rPr lang="ru-RU" i="1" dirty="0" err="1" smtClean="0">
                <a:solidFill>
                  <a:srgbClr val="0070C0"/>
                </a:solidFill>
              </a:rPr>
              <a:t>напряму</a:t>
            </a:r>
            <a:r>
              <a:rPr lang="ru-RU" i="1" dirty="0" smtClean="0">
                <a:solidFill>
                  <a:srgbClr val="0070C0"/>
                </a:solidFill>
              </a:rPr>
              <a:t> обхода </a:t>
            </a:r>
            <a:r>
              <a:rPr lang="ru-RU" i="1" dirty="0" err="1">
                <a:solidFill>
                  <a:srgbClr val="0070C0"/>
                </a:solidFill>
              </a:rPr>
              <a:t>трьох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точок</a:t>
            </a:r>
            <a:r>
              <a:rPr lang="ru-RU" i="1" dirty="0" smtClean="0">
                <a:solidFill>
                  <a:srgbClr val="0070C0"/>
                </a:solidFill>
              </a:rPr>
              <a:t>)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6766" y="1504227"/>
            <a:ext cx="11174929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/>
              <a:t>Якщо пряма задана точками </a:t>
            </a:r>
            <a:r>
              <a:rPr lang="uk-UA" i="1" dirty="0" smtClean="0"/>
              <a:t>А</a:t>
            </a:r>
            <a:r>
              <a:rPr lang="ru-RU" i="1" dirty="0" smtClean="0"/>
              <a:t> </a:t>
            </a:r>
            <a:r>
              <a:rPr lang="en-US" i="1" dirty="0"/>
              <a:t>(</a:t>
            </a:r>
            <a:r>
              <a:rPr lang="en-US" i="1" dirty="0" smtClean="0"/>
              <a:t>a</a:t>
            </a:r>
            <a:r>
              <a:rPr lang="en-US" i="1" baseline="-25000" dirty="0" smtClean="0"/>
              <a:t>x </a:t>
            </a:r>
            <a:r>
              <a:rPr lang="en-US" i="1" dirty="0" smtClean="0"/>
              <a:t>, </a:t>
            </a:r>
            <a:r>
              <a:rPr lang="en-US" i="1" dirty="0"/>
              <a:t>a</a:t>
            </a:r>
            <a:r>
              <a:rPr lang="en-US" i="1" baseline="-25000" dirty="0"/>
              <a:t>y</a:t>
            </a:r>
            <a:r>
              <a:rPr lang="ru-RU" i="1" baseline="-25000" dirty="0"/>
              <a:t> </a:t>
            </a:r>
            <a:r>
              <a:rPr lang="en-US" i="1" dirty="0"/>
              <a:t>) </a:t>
            </a:r>
            <a:r>
              <a:rPr lang="uk-UA" dirty="0" smtClean="0"/>
              <a:t>і </a:t>
            </a:r>
            <a:r>
              <a:rPr lang="uk-UA" i="1" dirty="0" smtClean="0"/>
              <a:t>В</a:t>
            </a:r>
            <a:r>
              <a:rPr lang="ru-RU" i="1" dirty="0" smtClean="0"/>
              <a:t> </a:t>
            </a:r>
            <a:r>
              <a:rPr lang="en-US" i="1" dirty="0"/>
              <a:t>(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x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i="1" dirty="0"/>
              <a:t>b</a:t>
            </a:r>
            <a:r>
              <a:rPr lang="en-US" i="1" baseline="-25000" dirty="0"/>
              <a:t>y</a:t>
            </a:r>
            <a:r>
              <a:rPr lang="ru-RU" i="1" baseline="-25000" dirty="0"/>
              <a:t> </a:t>
            </a:r>
            <a:r>
              <a:rPr lang="en-US" i="1" dirty="0" smtClean="0"/>
              <a:t>)</a:t>
            </a:r>
            <a:r>
              <a:rPr lang="uk-UA" i="1" dirty="0" smtClean="0"/>
              <a:t>, </a:t>
            </a:r>
            <a:r>
              <a:rPr lang="uk-UA" dirty="0" smtClean="0"/>
              <a:t>можна визначити </a:t>
            </a:r>
            <a:r>
              <a:rPr lang="uk-UA" dirty="0"/>
              <a:t>місцезнаходження точки </a:t>
            </a:r>
            <a:r>
              <a:rPr lang="en-US" i="1" dirty="0"/>
              <a:t>p(</a:t>
            </a:r>
            <a:r>
              <a:rPr lang="en-US" i="1" dirty="0" err="1"/>
              <a:t>x,y</a:t>
            </a:r>
            <a:r>
              <a:rPr lang="en-US" i="1" dirty="0"/>
              <a:t>) </a:t>
            </a:r>
            <a:r>
              <a:rPr lang="uk-UA" dirty="0"/>
              <a:t>відносно руху по прямій </a:t>
            </a:r>
            <a:r>
              <a:rPr lang="uk-UA" dirty="0" smtClean="0"/>
              <a:t>у напрямку від </a:t>
            </a:r>
            <a:r>
              <a:rPr lang="uk-UA" dirty="0"/>
              <a:t>точки </a:t>
            </a:r>
            <a:r>
              <a:rPr lang="en-US" i="1" dirty="0" smtClean="0"/>
              <a:t>A </a:t>
            </a:r>
            <a:r>
              <a:rPr lang="uk-UA" dirty="0" smtClean="0"/>
              <a:t>до </a:t>
            </a:r>
            <a:r>
              <a:rPr lang="uk-UA" dirty="0"/>
              <a:t>точки </a:t>
            </a:r>
            <a:r>
              <a:rPr lang="en-US" i="1" dirty="0" smtClean="0"/>
              <a:t>B:</a:t>
            </a:r>
            <a:endParaRPr lang="ru-RU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94588" y="2449699"/>
                <a:ext cx="1799532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8" y="2449699"/>
                <a:ext cx="1799532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020691" y="2410523"/>
                <a:ext cx="4807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 smtClean="0"/>
                  <a:t>&gt; 0  - </a:t>
                </a:r>
                <a:r>
                  <a:rPr lang="uk-UA" dirty="0" smtClean="0"/>
                  <a:t>точка знаходиться справа від прямої;</a:t>
                </a:r>
                <a:endParaRPr lang="uk-UA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1" y="2410523"/>
                <a:ext cx="4807791" cy="369332"/>
              </a:xfrm>
              <a:prstGeom prst="rect">
                <a:avLst/>
              </a:prstGeom>
              <a:blipFill>
                <a:blip r:embed="rId4"/>
                <a:stretch>
                  <a:fillRect l="-381" t="-8197" r="-381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20691" y="2761707"/>
                <a:ext cx="4559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 smtClean="0"/>
                  <a:t>&lt; 0</a:t>
                </a:r>
                <a:r>
                  <a:rPr lang="uk-UA" dirty="0" smtClean="0"/>
                  <a:t>  </a:t>
                </a:r>
                <a:r>
                  <a:rPr lang="en-US" dirty="0"/>
                  <a:t>- </a:t>
                </a:r>
                <a:r>
                  <a:rPr lang="uk-UA" dirty="0"/>
                  <a:t>точка знаходиться </a:t>
                </a:r>
                <a:r>
                  <a:rPr lang="uk-UA" dirty="0" smtClean="0"/>
                  <a:t>зліва </a:t>
                </a:r>
                <a:r>
                  <a:rPr lang="uk-UA" dirty="0"/>
                  <a:t>від </a:t>
                </a:r>
                <a:r>
                  <a:rPr lang="uk-UA" dirty="0" smtClean="0"/>
                  <a:t>прямої</a:t>
                </a:r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1" y="2761707"/>
                <a:ext cx="4559069" cy="369332"/>
              </a:xfrm>
              <a:prstGeom prst="rect">
                <a:avLst/>
              </a:prstGeom>
              <a:blipFill>
                <a:blip r:embed="rId5"/>
                <a:stretch>
                  <a:fillRect l="-402" t="-8197" r="-535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902" y="2376542"/>
            <a:ext cx="3073868" cy="95539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62552" y="4397817"/>
            <a:ext cx="2900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- тест </a:t>
            </a:r>
            <a:r>
              <a:rPr lang="ru-RU" i="1" dirty="0" err="1" smtClean="0">
                <a:solidFill>
                  <a:srgbClr val="0070C0"/>
                </a:solidFill>
              </a:rPr>
              <a:t>опукл</a:t>
            </a:r>
            <a:r>
              <a:rPr lang="uk-UA" i="1" dirty="0" smtClean="0">
                <a:solidFill>
                  <a:srgbClr val="0070C0"/>
                </a:solidFill>
              </a:rPr>
              <a:t>ості полігону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64595" y="4786860"/>
            <a:ext cx="11011299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/>
              <a:t>В опуклому полігоні всі вершини </a:t>
            </a:r>
            <a:r>
              <a:rPr lang="en-US" i="1" dirty="0"/>
              <a:t>Pi</a:t>
            </a:r>
            <a:r>
              <a:rPr lang="en-US" dirty="0"/>
              <a:t> </a:t>
            </a:r>
            <a:r>
              <a:rPr lang="uk-UA" dirty="0"/>
              <a:t>обходяться за годинниковою стрілкою чи проти годинникової стрілки. Щоб реалізувати тест опуклості полігона, достатньо підрахувати значення </a:t>
            </a:r>
            <a:r>
              <a:rPr lang="uk-UA" dirty="0" smtClean="0"/>
              <a:t>визначників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:</a:t>
            </a:r>
            <a:endParaRPr lang="uk-UA" baseline="-25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681" y="5403993"/>
            <a:ext cx="7049302" cy="94601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2273031" y="6350003"/>
            <a:ext cx="10805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ru-RU" dirty="0" smtClean="0"/>
              <a:t> </a:t>
            </a:r>
            <a:r>
              <a:rPr lang="ru-RU" dirty="0"/>
              <a:t>одного знака, то </a:t>
            </a:r>
            <a:r>
              <a:rPr lang="ru-RU" dirty="0" err="1"/>
              <a:t>полігон</a:t>
            </a:r>
            <a:r>
              <a:rPr lang="ru-RU" dirty="0"/>
              <a:t> </a:t>
            </a:r>
            <a:r>
              <a:rPr lang="ru-RU" dirty="0" err="1"/>
              <a:t>опуклий</a:t>
            </a:r>
            <a:r>
              <a:rPr lang="ru-RU" dirty="0"/>
              <a:t>, </a:t>
            </a:r>
            <a:r>
              <a:rPr lang="ru-RU" dirty="0" err="1"/>
              <a:t>інакше</a:t>
            </a:r>
            <a:r>
              <a:rPr lang="ru-RU" dirty="0"/>
              <a:t> – </a:t>
            </a:r>
            <a:r>
              <a:rPr lang="ru-RU" dirty="0" err="1" smtClean="0"/>
              <a:t>неопуклий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89025" y="3430180"/>
            <a:ext cx="618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- тест </a:t>
            </a:r>
            <a:r>
              <a:rPr lang="uk-UA" i="1" dirty="0" smtClean="0">
                <a:solidFill>
                  <a:srgbClr val="0070C0"/>
                </a:solidFill>
              </a:rPr>
              <a:t>місцезнаходження точки відносно опуклого полігону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778" y="3740389"/>
            <a:ext cx="11174929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dirty="0"/>
              <a:t>О</a:t>
            </a:r>
            <a:r>
              <a:rPr lang="uk-UA" dirty="0" smtClean="0"/>
              <a:t>бираємо попарно вершини полігону, рухаємося проти годинникової стрілки і застосовуємо тест вище; якщо точка завжди справа – вона лежить зовні, зліва – всередині полігону </a:t>
            </a:r>
            <a:endParaRPr lang="uk-UA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9788893" y="5403993"/>
            <a:ext cx="1145406" cy="21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0934299" y="5612788"/>
            <a:ext cx="558264" cy="54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9788893" y="5370481"/>
            <a:ext cx="92736" cy="995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/>
          <p:cNvSpPr/>
          <p:nvPr/>
        </p:nvSpPr>
        <p:spPr>
          <a:xfrm>
            <a:off x="10924674" y="5566399"/>
            <a:ext cx="92736" cy="1095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11446195" y="6153674"/>
            <a:ext cx="92736" cy="995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9835261" y="5441734"/>
            <a:ext cx="1657302" cy="78319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02188" y="5890545"/>
            <a:ext cx="8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i-1</a:t>
            </a:r>
            <a:endParaRPr lang="uk-UA" i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998158" y="5256657"/>
            <a:ext cx="8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endParaRPr lang="uk-UA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9400584" y="5082182"/>
            <a:ext cx="8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i+1</a:t>
            </a:r>
            <a:endParaRPr lang="uk-UA" i="1" baseline="-250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11446195" y="6231660"/>
            <a:ext cx="33954" cy="303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9406937" y="5427441"/>
            <a:ext cx="405140" cy="21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Дуга 33"/>
          <p:cNvSpPr/>
          <p:nvPr/>
        </p:nvSpPr>
        <p:spPr>
          <a:xfrm rot="21272613">
            <a:off x="10321447" y="5678460"/>
            <a:ext cx="694559" cy="549834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TextBox 34"/>
          <p:cNvSpPr txBox="1"/>
          <p:nvPr/>
        </p:nvSpPr>
        <p:spPr>
          <a:xfrm>
            <a:off x="3795552" y="307554"/>
            <a:ext cx="63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Базові  </a:t>
            </a:r>
            <a:r>
              <a:rPr lang="uk-UA" sz="2400" b="1" u="sng" dirty="0">
                <a:solidFill>
                  <a:srgbClr val="0070C0"/>
                </a:solidFill>
              </a:rPr>
              <a:t>тести </a:t>
            </a:r>
            <a:r>
              <a:rPr lang="uk-UA" sz="2400" b="1" u="sng" dirty="0" smtClean="0">
                <a:solidFill>
                  <a:srgbClr val="0070C0"/>
                </a:solidFill>
              </a:rPr>
              <a:t>КГ на площині</a:t>
            </a:r>
            <a:endParaRPr lang="uk-UA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874934" y="879247"/>
            <a:ext cx="672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r>
              <a:rPr lang="ru-RU" i="1" dirty="0" smtClean="0">
                <a:solidFill>
                  <a:srgbClr val="0070C0"/>
                </a:solidFill>
              </a:rPr>
              <a:t>- тест </a:t>
            </a:r>
            <a:r>
              <a:rPr lang="ru-RU" i="1" dirty="0" err="1" smtClean="0">
                <a:solidFill>
                  <a:srgbClr val="0070C0"/>
                </a:solidFill>
              </a:rPr>
              <a:t>орієнтаці</a:t>
            </a:r>
            <a:r>
              <a:rPr lang="uk-UA" i="1" dirty="0" smtClean="0">
                <a:solidFill>
                  <a:srgbClr val="0070C0"/>
                </a:solidFill>
              </a:rPr>
              <a:t>ї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rgbClr val="0070C0"/>
                </a:solidFill>
              </a:rPr>
              <a:t>точки </a:t>
            </a:r>
            <a:r>
              <a:rPr lang="ru-RU" i="1" dirty="0" err="1">
                <a:solidFill>
                  <a:srgbClr val="0070C0"/>
                </a:solidFill>
              </a:rPr>
              <a:t>відносно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>
                <a:solidFill>
                  <a:srgbClr val="0070C0"/>
                </a:solidFill>
              </a:rPr>
              <a:t>полігона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smtClean="0">
                <a:solidFill>
                  <a:srgbClr val="0070C0"/>
                </a:solidFill>
              </a:rPr>
              <a:t>(</a:t>
            </a:r>
            <a:r>
              <a:rPr lang="ru-RU" i="1" dirty="0" err="1" smtClean="0">
                <a:solidFill>
                  <a:srgbClr val="0070C0"/>
                </a:solidFill>
              </a:rPr>
              <a:t>габаритний</a:t>
            </a:r>
            <a:r>
              <a:rPr lang="ru-RU" i="1" dirty="0" smtClean="0">
                <a:solidFill>
                  <a:srgbClr val="0070C0"/>
                </a:solidFill>
              </a:rPr>
              <a:t> тест)</a:t>
            </a:r>
            <a:endParaRPr lang="uk-UA" i="1" dirty="0">
              <a:solidFill>
                <a:srgbClr val="0070C0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2640177" y="1258115"/>
            <a:ext cx="5115058" cy="1534405"/>
            <a:chOff x="7642459" y="1728559"/>
            <a:chExt cx="5115058" cy="1534405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7642459" y="1751798"/>
              <a:ext cx="1482290" cy="72189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9115124" y="1728559"/>
              <a:ext cx="86626" cy="113495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922619" y="2868328"/>
              <a:ext cx="279133" cy="39463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7642459" y="2473693"/>
              <a:ext cx="1270535" cy="77964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1275227" y="1728559"/>
              <a:ext cx="1482290" cy="72189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/>
        </p:nvSpPr>
        <p:spPr>
          <a:xfrm>
            <a:off x="4382585" y="1825593"/>
            <a:ext cx="45719" cy="45719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2640178" y="1258115"/>
            <a:ext cx="1568918" cy="153440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272945" y="1980010"/>
            <a:ext cx="1343727" cy="41306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55235" y="1302689"/>
            <a:ext cx="333075" cy="56862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7616672" y="1871312"/>
            <a:ext cx="471638" cy="5217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6810055" y="1429022"/>
            <a:ext cx="45719" cy="45719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угольник 31"/>
          <p:cNvSpPr/>
          <p:nvPr/>
        </p:nvSpPr>
        <p:spPr>
          <a:xfrm>
            <a:off x="6255492" y="1258114"/>
            <a:ext cx="1832818" cy="11349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угольник 21"/>
          <p:cNvSpPr/>
          <p:nvPr/>
        </p:nvSpPr>
        <p:spPr>
          <a:xfrm>
            <a:off x="839995" y="4004822"/>
            <a:ext cx="6104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- тест </a:t>
            </a:r>
            <a:r>
              <a:rPr lang="ru-RU" i="1" dirty="0" err="1" smtClean="0">
                <a:solidFill>
                  <a:srgbClr val="0070C0"/>
                </a:solidFill>
              </a:rPr>
              <a:t>орієнтаці</a:t>
            </a:r>
            <a:r>
              <a:rPr lang="uk-UA" i="1" dirty="0" smtClean="0">
                <a:solidFill>
                  <a:srgbClr val="0070C0"/>
                </a:solidFill>
              </a:rPr>
              <a:t>ї</a:t>
            </a:r>
            <a:r>
              <a:rPr lang="ru-RU" i="1" dirty="0" smtClean="0">
                <a:solidFill>
                  <a:srgbClr val="0070C0"/>
                </a:solidFill>
              </a:rPr>
              <a:t> точки </a:t>
            </a:r>
            <a:r>
              <a:rPr lang="ru-RU" i="1" dirty="0" err="1">
                <a:solidFill>
                  <a:srgbClr val="0070C0"/>
                </a:solidFill>
              </a:rPr>
              <a:t>відносно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полігону</a:t>
            </a:r>
            <a:r>
              <a:rPr lang="ru-RU" i="1" dirty="0" smtClean="0">
                <a:solidFill>
                  <a:srgbClr val="0070C0"/>
                </a:solidFill>
              </a:rPr>
              <a:t> (</a:t>
            </a:r>
            <a:r>
              <a:rPr lang="ru-RU" i="1" dirty="0" err="1" smtClean="0">
                <a:solidFill>
                  <a:srgbClr val="0070C0"/>
                </a:solidFill>
              </a:rPr>
              <a:t>кутовий</a:t>
            </a:r>
            <a:r>
              <a:rPr lang="ru-RU" i="1" dirty="0" smtClean="0">
                <a:solidFill>
                  <a:srgbClr val="0070C0"/>
                </a:solidFill>
              </a:rPr>
              <a:t> тест)</a:t>
            </a:r>
          </a:p>
          <a:p>
            <a:pPr marL="285750" indent="-285750">
              <a:buFontTx/>
              <a:buChar char="-"/>
            </a:pPr>
            <a:endParaRPr lang="uk-UA" i="1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2239478" y="4362254"/>
            <a:ext cx="1780674" cy="1418074"/>
            <a:chOff x="7902341" y="3326057"/>
            <a:chExt cx="1780674" cy="1418074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7902341" y="3326057"/>
              <a:ext cx="731520" cy="10893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8633861" y="3352167"/>
              <a:ext cx="1049154" cy="33279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9663764" y="3684958"/>
              <a:ext cx="19251" cy="105917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7902341" y="4244534"/>
              <a:ext cx="962526" cy="17082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8864867" y="4244534"/>
              <a:ext cx="798897" cy="49959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073085" y="4467818"/>
            <a:ext cx="1780674" cy="1418074"/>
            <a:chOff x="7902341" y="3326057"/>
            <a:chExt cx="1780674" cy="1418074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7902341" y="3326057"/>
              <a:ext cx="731520" cy="10893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8633861" y="3352167"/>
              <a:ext cx="1049154" cy="33279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9663764" y="3684958"/>
              <a:ext cx="19251" cy="105917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V="1">
              <a:off x="7902341" y="4244534"/>
              <a:ext cx="962526" cy="17082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8864867" y="4244534"/>
              <a:ext cx="798897" cy="49959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Овал 45"/>
          <p:cNvSpPr/>
          <p:nvPr/>
        </p:nvSpPr>
        <p:spPr>
          <a:xfrm>
            <a:off x="3486336" y="4993221"/>
            <a:ext cx="45719" cy="45719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/>
          <p:cNvSpPr/>
          <p:nvPr/>
        </p:nvSpPr>
        <p:spPr>
          <a:xfrm>
            <a:off x="6961015" y="5590374"/>
            <a:ext cx="45719" cy="45719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 flipV="1">
            <a:off x="6072151" y="5557118"/>
            <a:ext cx="895911" cy="72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endCxn id="46" idx="7"/>
          </p:cNvCxnSpPr>
          <p:nvPr/>
        </p:nvCxnSpPr>
        <p:spPr>
          <a:xfrm flipV="1">
            <a:off x="2253800" y="4999916"/>
            <a:ext cx="1271560" cy="4470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 flipV="1">
            <a:off x="2960557" y="4406328"/>
            <a:ext cx="548638" cy="5946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3483900" y="4703636"/>
            <a:ext cx="524577" cy="336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4"/>
          </p:cNvCxnSpPr>
          <p:nvPr/>
        </p:nvCxnSpPr>
        <p:spPr>
          <a:xfrm>
            <a:off x="3509196" y="5038940"/>
            <a:ext cx="491705" cy="740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7005919" y="4826719"/>
            <a:ext cx="857466" cy="730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6968062" y="5613233"/>
            <a:ext cx="866446" cy="2726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 flipV="1">
            <a:off x="6783922" y="4493928"/>
            <a:ext cx="210322" cy="1085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Дуга 70"/>
          <p:cNvSpPr/>
          <p:nvPr/>
        </p:nvSpPr>
        <p:spPr>
          <a:xfrm>
            <a:off x="3291878" y="4826120"/>
            <a:ext cx="434836" cy="378011"/>
          </a:xfrm>
          <a:prstGeom prst="arc">
            <a:avLst>
              <a:gd name="adj1" fmla="val 14410736"/>
              <a:gd name="adj2" fmla="val 132492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Дуга 71"/>
          <p:cNvSpPr/>
          <p:nvPr/>
        </p:nvSpPr>
        <p:spPr>
          <a:xfrm rot="11884088">
            <a:off x="6798941" y="5440422"/>
            <a:ext cx="434836" cy="378011"/>
          </a:xfrm>
          <a:prstGeom prst="arc">
            <a:avLst>
              <a:gd name="adj1" fmla="val 20832612"/>
              <a:gd name="adj2" fmla="val 103994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TextBox 72"/>
          <p:cNvSpPr txBox="1"/>
          <p:nvPr/>
        </p:nvSpPr>
        <p:spPr>
          <a:xfrm>
            <a:off x="3795552" y="307554"/>
            <a:ext cx="631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Базові  </a:t>
            </a:r>
            <a:r>
              <a:rPr lang="uk-UA" sz="2400" b="1" u="sng" dirty="0">
                <a:solidFill>
                  <a:srgbClr val="0070C0"/>
                </a:solidFill>
              </a:rPr>
              <a:t>тести </a:t>
            </a:r>
            <a:r>
              <a:rPr lang="uk-UA" sz="2400" b="1" u="sng" dirty="0" smtClean="0">
                <a:solidFill>
                  <a:srgbClr val="0070C0"/>
                </a:solidFill>
              </a:rPr>
              <a:t>КГ на площині</a:t>
            </a:r>
            <a:endParaRPr lang="uk-UA" sz="2400" b="1" u="sng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15069" y="5700627"/>
            <a:ext cx="4973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- тест роз</a:t>
            </a:r>
            <a:r>
              <a:rPr lang="uk-UA" i="1" dirty="0" err="1" smtClean="0">
                <a:solidFill>
                  <a:srgbClr val="0070C0"/>
                </a:solidFill>
              </a:rPr>
              <a:t>ташування</a:t>
            </a:r>
            <a:r>
              <a:rPr lang="uk-UA" i="1" dirty="0" smtClean="0">
                <a:solidFill>
                  <a:srgbClr val="0070C0"/>
                </a:solidFill>
              </a:rPr>
              <a:t> прямої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відносно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>
                <a:solidFill>
                  <a:srgbClr val="0070C0"/>
                </a:solidFill>
              </a:rPr>
              <a:t>полігону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0845" y="6208984"/>
            <a:ext cx="10218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Пряма перетинає полігон, якщо знайдеться хоча б одна пара вершин, що лежать від неї по різні </a:t>
            </a:r>
            <a:r>
              <a:rPr lang="uk-UA" dirty="0" smtClean="0"/>
              <a:t>боки</a:t>
            </a:r>
            <a:endParaRPr lang="uk-UA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839995" y="2886509"/>
            <a:ext cx="6444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- тест </a:t>
            </a:r>
            <a:r>
              <a:rPr lang="ru-RU" i="1" dirty="0" err="1" smtClean="0">
                <a:solidFill>
                  <a:srgbClr val="0070C0"/>
                </a:solidFill>
              </a:rPr>
              <a:t>орієнтаці</a:t>
            </a:r>
            <a:r>
              <a:rPr lang="uk-UA" i="1" dirty="0" smtClean="0">
                <a:solidFill>
                  <a:srgbClr val="0070C0"/>
                </a:solidFill>
              </a:rPr>
              <a:t>ї</a:t>
            </a:r>
            <a:r>
              <a:rPr lang="ru-RU" i="1" dirty="0" smtClean="0">
                <a:solidFill>
                  <a:srgbClr val="0070C0"/>
                </a:solidFill>
              </a:rPr>
              <a:t> точки </a:t>
            </a:r>
            <a:r>
              <a:rPr lang="ru-RU" i="1" dirty="0" err="1">
                <a:solidFill>
                  <a:srgbClr val="0070C0"/>
                </a:solidFill>
              </a:rPr>
              <a:t>відносно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полігону</a:t>
            </a:r>
            <a:r>
              <a:rPr lang="ru-RU" i="1" dirty="0" smtClean="0">
                <a:solidFill>
                  <a:srgbClr val="0070C0"/>
                </a:solidFill>
              </a:rPr>
              <a:t> (</a:t>
            </a:r>
            <a:r>
              <a:rPr lang="ru-RU" i="1" dirty="0" err="1" smtClean="0">
                <a:solidFill>
                  <a:srgbClr val="0070C0"/>
                </a:solidFill>
              </a:rPr>
              <a:t>проміневий</a:t>
            </a:r>
            <a:r>
              <a:rPr lang="ru-RU" i="1" dirty="0" smtClean="0">
                <a:solidFill>
                  <a:srgbClr val="0070C0"/>
                </a:solidFill>
              </a:rPr>
              <a:t> тест)</a:t>
            </a:r>
          </a:p>
          <a:p>
            <a:pPr marL="285750" indent="-285750">
              <a:buFontTx/>
              <a:buChar char="-"/>
            </a:pPr>
            <a:endParaRPr lang="uk-UA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05273" y="3303663"/>
            <a:ext cx="9915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Точка є внутрішньою, якщо кількість перетинів </a:t>
            </a:r>
            <a:r>
              <a:rPr lang="uk-UA" dirty="0" err="1"/>
              <a:t>променя</a:t>
            </a:r>
            <a:r>
              <a:rPr lang="uk-UA" dirty="0"/>
              <a:t> з ребрами полігону </a:t>
            </a:r>
            <a:r>
              <a:rPr lang="uk-UA" dirty="0" smtClean="0"/>
              <a:t>є непарним числом,  </a:t>
            </a:r>
            <a:r>
              <a:rPr lang="uk-UA" dirty="0"/>
              <a:t>зовнішньої - якщо це число парне </a:t>
            </a:r>
            <a:r>
              <a:rPr lang="uk-UA" dirty="0" smtClean="0"/>
              <a:t>( у тому числі дорівнює 0)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07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4475748" y="433137"/>
            <a:ext cx="488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u="sng" dirty="0">
                <a:solidFill>
                  <a:srgbClr val="0070C0"/>
                </a:solidFill>
              </a:rPr>
              <a:t>Геометричний пошук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9527" y="1222409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70C0"/>
                </a:solidFill>
              </a:rPr>
              <a:t>Постановка задачі:</a:t>
            </a:r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3221" y="1268575"/>
            <a:ext cx="65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Задано набор геометричних даних (файл). Потрібно встановити, чи володіє цей набір заданою властивістю (запит)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1183907" y="1968564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Запроси</a:t>
            </a:r>
            <a:r>
              <a:rPr lang="uk-UA" dirty="0" smtClean="0"/>
              <a:t>: унікальні і масові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1337911" y="2391554"/>
            <a:ext cx="92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70C0"/>
                </a:solidFill>
              </a:rPr>
              <a:t>Критерії оцінювання якості/ефективності алгоритму </a:t>
            </a:r>
            <a:r>
              <a:rPr lang="uk-UA" u="sng" dirty="0" err="1" smtClean="0">
                <a:solidFill>
                  <a:srgbClr val="0070C0"/>
                </a:solidFill>
              </a:rPr>
              <a:t>розв</a:t>
            </a:r>
            <a:r>
              <a:rPr lang="en-US" u="sng" dirty="0" smtClean="0">
                <a:solidFill>
                  <a:srgbClr val="0070C0"/>
                </a:solidFill>
              </a:rPr>
              <a:t>’</a:t>
            </a:r>
            <a:r>
              <a:rPr lang="uk-UA" u="sng" dirty="0" err="1" smtClean="0">
                <a:solidFill>
                  <a:srgbClr val="0070C0"/>
                </a:solidFill>
              </a:rPr>
              <a:t>язання</a:t>
            </a:r>
            <a:r>
              <a:rPr lang="uk-UA" u="sng" dirty="0" smtClean="0">
                <a:solidFill>
                  <a:srgbClr val="0070C0"/>
                </a:solidFill>
              </a:rPr>
              <a:t> задачі:</a:t>
            </a:r>
            <a:endParaRPr lang="uk-UA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62963" y="2814544"/>
                <a:ext cx="515914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uk-UA" dirty="0" smtClean="0"/>
                  <a:t>час виконання запиту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sub>
                    </m:sSub>
                  </m:oMath>
                </a14:m>
                <a:r>
                  <a:rPr lang="uk-UA" dirty="0" smtClean="0"/>
                  <a:t>;</a:t>
                </a:r>
                <a:endParaRPr lang="uk-UA" dirty="0"/>
              </a:p>
              <a:p>
                <a:pPr marL="285750" indent="-285750">
                  <a:buFontTx/>
                  <a:buChar char="-"/>
                </a:pPr>
                <a:r>
                  <a:rPr lang="uk-UA" dirty="0" smtClean="0"/>
                  <a:t>потрібні ресурси </a:t>
                </a:r>
                <a:r>
                  <a:rPr lang="uk-UA" dirty="0" err="1" smtClean="0"/>
                  <a:t>пам</a:t>
                </a:r>
                <a:r>
                  <a:rPr lang="en-US" dirty="0" smtClean="0"/>
                  <a:t>’</a:t>
                </a:r>
                <a:r>
                  <a:rPr lang="uk-UA" dirty="0" smtClean="0"/>
                  <a:t>яті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lang="uk-UA" dirty="0" smtClean="0"/>
                  <a:t>;</a:t>
                </a: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uk-UA" dirty="0" smtClean="0"/>
                  <a:t>час попередньої обробки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Tx/>
                  <a:buChar char="-"/>
                </a:pPr>
                <a:r>
                  <a:rPr lang="uk-UA" dirty="0" smtClean="0"/>
                  <a:t>час корегування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</m:t>
                        </m:r>
                      </m:sub>
                    </m:sSub>
                  </m:oMath>
                </a14:m>
                <a:endParaRPr lang="uk-UA" dirty="0"/>
              </a:p>
              <a:p>
                <a:pPr marL="285750" indent="-285750">
                  <a:buFontTx/>
                  <a:buChar char="-"/>
                </a:pPr>
                <a:endParaRPr lang="uk-UA" dirty="0" smtClean="0"/>
              </a:p>
              <a:p>
                <a:pPr marL="285750" indent="-285750">
                  <a:buFontTx/>
                  <a:buChar char="-"/>
                </a:pPr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963" y="2814544"/>
                <a:ext cx="5159141" cy="1775743"/>
              </a:xfrm>
              <a:prstGeom prst="rect">
                <a:avLst/>
              </a:prstGeom>
              <a:blipFill>
                <a:blip r:embed="rId3"/>
                <a:stretch>
                  <a:fillRect l="-945" t="-20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61861" y="4590287"/>
            <a:ext cx="31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70C0"/>
                </a:solidFill>
              </a:rPr>
              <a:t>Задачі геометричного пошуку:</a:t>
            </a:r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9432" y="5419023"/>
            <a:ext cx="308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задачі локалізації точки</a:t>
            </a:r>
            <a:endParaRPr lang="en-US" dirty="0" smtClean="0"/>
          </a:p>
          <a:p>
            <a:r>
              <a:rPr lang="en-US" dirty="0"/>
              <a:t>(</a:t>
            </a:r>
            <a:r>
              <a:rPr lang="en-US" i="1" dirty="0" smtClean="0"/>
              <a:t>local problem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6506678" y="5419023"/>
            <a:ext cx="308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задачі регіонального пошуку </a:t>
            </a:r>
          </a:p>
          <a:p>
            <a:r>
              <a:rPr lang="uk-UA" i="1" dirty="0" smtClean="0"/>
              <a:t>(</a:t>
            </a:r>
            <a:r>
              <a:rPr lang="en-US" i="1" dirty="0" smtClean="0"/>
              <a:t>regional search</a:t>
            </a:r>
            <a:r>
              <a:rPr lang="uk-UA" i="1" dirty="0" smtClean="0"/>
              <a:t> </a:t>
            </a:r>
            <a:r>
              <a:rPr lang="en-US" i="1" dirty="0" smtClean="0"/>
              <a:t>problem)</a:t>
            </a:r>
            <a:endParaRPr lang="uk-UA" i="1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4196615" y="5053263"/>
            <a:ext cx="96252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189044" y="5006441"/>
            <a:ext cx="866274" cy="41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4096226" y="481884"/>
            <a:ext cx="3226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70C0"/>
                </a:solidFill>
              </a:rPr>
              <a:t>Задача </a:t>
            </a:r>
            <a:r>
              <a:rPr lang="uk-UA" b="1" u="sng" dirty="0">
                <a:solidFill>
                  <a:srgbClr val="0070C0"/>
                </a:solidFill>
              </a:rPr>
              <a:t>регіонального пошуку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527" y="1222409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70C0"/>
                </a:solidFill>
              </a:rPr>
              <a:t>Постановка задачі:</a:t>
            </a:r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3220" y="1268575"/>
            <a:ext cx="727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Задано набор з </a:t>
            </a:r>
            <a:r>
              <a:rPr lang="en-US" dirty="0" smtClean="0"/>
              <a:t>N </a:t>
            </a:r>
            <a:r>
              <a:rPr lang="uk-UA" dirty="0" smtClean="0"/>
              <a:t>точок (файл). Потрібно встановити, яка кількість точок з набору потрапляють в середину заданої області (запит)</a:t>
            </a:r>
            <a:endParaRPr lang="uk-UA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722922" y="2059806"/>
            <a:ext cx="28876" cy="278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732547" y="4851133"/>
            <a:ext cx="3397718" cy="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3003082" y="24544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2506980" y="31498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894622" y="26498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3686878" y="31721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2712720" y="40337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3226067" y="37244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533498" y="31793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4039277" y="421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4971448" y="4860758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x</a:t>
            </a:r>
            <a:endParaRPr lang="uk-UA" i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0713" y="1875140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y</a:t>
            </a:r>
            <a:endParaRPr lang="uk-UA" i="1" dirty="0"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300438" y="2820202"/>
            <a:ext cx="1738839" cy="1116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2300438" y="3936733"/>
            <a:ext cx="0" cy="93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039277" y="3936733"/>
            <a:ext cx="0" cy="933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1751798" y="2820202"/>
            <a:ext cx="548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722922" y="3936733"/>
            <a:ext cx="5775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1621" y="4880009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a</a:t>
            </a:r>
            <a:endParaRPr lang="uk-UA" i="1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0460" y="4880009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b</a:t>
            </a:r>
            <a:endParaRPr lang="uk-UA" i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5287" y="3772807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c</a:t>
            </a:r>
            <a:endParaRPr lang="uk-UA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8909" y="2649895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d</a:t>
            </a:r>
            <a:endParaRPr lang="uk-UA" i="1" dirty="0">
              <a:latin typeface="+mj-lt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2094808" y="34852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/>
          <p:cNvSpPr/>
          <p:nvPr/>
        </p:nvSpPr>
        <p:spPr>
          <a:xfrm>
            <a:off x="3307882" y="27592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/>
          <p:cNvSpPr/>
          <p:nvPr/>
        </p:nvSpPr>
        <p:spPr>
          <a:xfrm>
            <a:off x="2980222" y="33549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4281" y="2954151"/>
                <a:ext cx="10972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81" y="2954151"/>
                <a:ext cx="1097288" cy="553998"/>
              </a:xfrm>
              <a:prstGeom prst="rect">
                <a:avLst/>
              </a:prstGeom>
              <a:blipFill>
                <a:blip r:embed="rId2"/>
                <a:stretch>
                  <a:fillRect l="-556" r="-222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54281" y="3382735"/>
                <a:ext cx="1039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81" y="3382735"/>
                <a:ext cx="1039515" cy="276999"/>
              </a:xfrm>
              <a:prstGeom prst="rect">
                <a:avLst/>
              </a:prstGeom>
              <a:blipFill>
                <a:blip r:embed="rId3"/>
                <a:stretch>
                  <a:fillRect l="-2924" r="-4678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890660" y="3957473"/>
            <a:ext cx="45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Випадок</a:t>
            </a:r>
            <a:r>
              <a:rPr lang="ru-RU" dirty="0" smtClean="0"/>
              <a:t> </a:t>
            </a:r>
            <a:r>
              <a:rPr lang="ru-RU" dirty="0" err="1" smtClean="0"/>
              <a:t>унікального</a:t>
            </a:r>
            <a:r>
              <a:rPr lang="ru-RU" dirty="0" smtClean="0"/>
              <a:t> </a:t>
            </a:r>
            <a:r>
              <a:rPr lang="ru-RU" dirty="0" err="1" smtClean="0"/>
              <a:t>запиту</a:t>
            </a:r>
            <a:r>
              <a:rPr lang="ru-RU" dirty="0" smtClean="0"/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11103" y="4379744"/>
                <a:ext cx="2504423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=О(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;</a:t>
                </a:r>
                <a:endParaRPr lang="uk-UA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=О(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/>
                  <a:t>;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=О(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103" y="4379744"/>
                <a:ext cx="2504423" cy="1221745"/>
              </a:xfrm>
              <a:prstGeom prst="rect">
                <a:avLst/>
              </a:prstGeom>
              <a:blipFill>
                <a:blip r:embed="rId4"/>
                <a:stretch>
                  <a:fillRect l="-1946" t="-2488" b="-547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4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1482290" y="1977188"/>
            <a:ext cx="2329589" cy="2065422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96226" y="481884"/>
            <a:ext cx="3226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70C0"/>
                </a:solidFill>
              </a:rPr>
              <a:t>Задача </a:t>
            </a:r>
            <a:r>
              <a:rPr lang="uk-UA" b="1" u="sng" dirty="0">
                <a:solidFill>
                  <a:srgbClr val="0070C0"/>
                </a:solidFill>
              </a:rPr>
              <a:t>регіонального пошуку 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472665" y="1232033"/>
            <a:ext cx="28876" cy="278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482290" y="4023360"/>
            <a:ext cx="3397718" cy="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752825" y="16266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2256723" y="23220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3644365" y="18221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3436621" y="23443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2462463" y="32060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2975810" y="2896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4283241" y="23515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789020" y="33847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/>
          <p:cNvSpPr txBox="1"/>
          <p:nvPr/>
        </p:nvSpPr>
        <p:spPr>
          <a:xfrm>
            <a:off x="4721191" y="4032985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x</a:t>
            </a:r>
            <a:endParaRPr lang="uk-UA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0456" y="1047367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y</a:t>
            </a:r>
            <a:endParaRPr lang="uk-UA" i="1" dirty="0">
              <a:latin typeface="+mj-lt"/>
            </a:endParaRPr>
          </a:p>
        </p:txBody>
      </p:sp>
      <p:cxnSp>
        <p:nvCxnSpPr>
          <p:cNvPr id="18" name="Прямая соединительная линия 17"/>
          <p:cNvCxnSpPr>
            <a:stCxn id="36" idx="4"/>
          </p:cNvCxnSpPr>
          <p:nvPr/>
        </p:nvCxnSpPr>
        <p:spPr>
          <a:xfrm flipH="1">
            <a:off x="2050181" y="2031474"/>
            <a:ext cx="22860" cy="2011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29" idx="1"/>
          </p:cNvCxnSpPr>
          <p:nvPr/>
        </p:nvCxnSpPr>
        <p:spPr>
          <a:xfrm flipH="1">
            <a:off x="3789020" y="1894355"/>
            <a:ext cx="45719" cy="2148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1501541" y="1992429"/>
            <a:ext cx="2344428" cy="143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38" idx="3"/>
          </p:cNvCxnSpPr>
          <p:nvPr/>
        </p:nvCxnSpPr>
        <p:spPr>
          <a:xfrm flipH="1" flipV="1">
            <a:off x="1472665" y="3108960"/>
            <a:ext cx="2326657" cy="45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91364" y="4052236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a</a:t>
            </a:r>
            <a:endParaRPr lang="uk-UA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0203" y="4052236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b</a:t>
            </a:r>
            <a:endParaRPr lang="uk-UA" i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5030" y="2945034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c</a:t>
            </a:r>
            <a:endParaRPr lang="uk-UA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8652" y="1822122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d</a:t>
            </a:r>
            <a:endParaRPr lang="uk-UA" i="1" dirty="0">
              <a:latin typeface="+mj-lt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844551" y="26575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3057625" y="1931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2729965" y="25271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TextBox 28"/>
          <p:cNvSpPr txBox="1"/>
          <p:nvPr/>
        </p:nvSpPr>
        <p:spPr>
          <a:xfrm>
            <a:off x="3834739" y="1709689"/>
            <a:ext cx="5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1</a:t>
            </a:r>
            <a:endParaRPr lang="uk-UA" i="1" baseline="-25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0887" y="1593056"/>
            <a:ext cx="5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2</a:t>
            </a:r>
            <a:endParaRPr lang="uk-UA" i="1" baseline="-25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1019" y="3044208"/>
            <a:ext cx="5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3</a:t>
            </a:r>
            <a:endParaRPr lang="uk-UA" i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5969" y="2984234"/>
            <a:ext cx="5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4</a:t>
            </a:r>
            <a:endParaRPr lang="uk-UA" i="1" baseline="-25000" dirty="0">
              <a:latin typeface="+mj-lt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792628" y="19839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/>
          <p:cNvSpPr/>
          <p:nvPr/>
        </p:nvSpPr>
        <p:spPr>
          <a:xfrm>
            <a:off x="2050181" y="19857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/>
          <p:cNvSpPr/>
          <p:nvPr/>
        </p:nvSpPr>
        <p:spPr>
          <a:xfrm>
            <a:off x="2040555" y="30824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/>
          <p:cNvSpPr/>
          <p:nvPr/>
        </p:nvSpPr>
        <p:spPr>
          <a:xfrm>
            <a:off x="3792627" y="31149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5" name="Группа 44"/>
          <p:cNvGrpSpPr/>
          <p:nvPr/>
        </p:nvGrpSpPr>
        <p:grpSpPr>
          <a:xfrm>
            <a:off x="7541846" y="2500735"/>
            <a:ext cx="2429622" cy="671443"/>
            <a:chOff x="6939804" y="1855709"/>
            <a:chExt cx="2429622" cy="671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939805" y="1855709"/>
                  <a:ext cx="1002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805" y="1855709"/>
                  <a:ext cx="100226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30" b="-2391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939804" y="2250153"/>
                  <a:ext cx="1002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804" y="2250153"/>
                  <a:ext cx="100226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061" b="-26667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364343" y="2079021"/>
                  <a:ext cx="1005083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1,4</m:t>
                            </m:r>
                          </m:e>
                        </m:acc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343" y="2079021"/>
                  <a:ext cx="1005083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5455" r="-4848" b="-28889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Прямоугольник 45"/>
          <p:cNvSpPr/>
          <p:nvPr/>
        </p:nvSpPr>
        <p:spPr>
          <a:xfrm>
            <a:off x="7387853" y="2385896"/>
            <a:ext cx="2810577" cy="1033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254117" y="1084153"/>
                <a:ext cx="10972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117" y="1084153"/>
                <a:ext cx="1097288" cy="553998"/>
              </a:xfrm>
              <a:prstGeom prst="rect">
                <a:avLst/>
              </a:prstGeom>
              <a:blipFill>
                <a:blip r:embed="rId5"/>
                <a:stretch>
                  <a:fillRect l="-556" r="-222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254117" y="1512737"/>
                <a:ext cx="1039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117" y="1512737"/>
                <a:ext cx="1039515" cy="276999"/>
              </a:xfrm>
              <a:prstGeom prst="rect">
                <a:avLst/>
              </a:prstGeom>
              <a:blipFill>
                <a:blip r:embed="rId6"/>
                <a:stretch>
                  <a:fillRect l="-2924" r="-4678" b="-239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/>
          <p:cNvSpPr/>
          <p:nvPr/>
        </p:nvSpPr>
        <p:spPr>
          <a:xfrm>
            <a:off x="7397472" y="970701"/>
            <a:ext cx="2810577" cy="1033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51" name="Прямая со стрелкой 50"/>
          <p:cNvCxnSpPr>
            <a:stCxn id="49" idx="2"/>
            <a:endCxn id="46" idx="0"/>
          </p:cNvCxnSpPr>
          <p:nvPr/>
        </p:nvCxnSpPr>
        <p:spPr>
          <a:xfrm flipH="1">
            <a:off x="8793142" y="2003911"/>
            <a:ext cx="9619" cy="38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32857" y="4492954"/>
            <a:ext cx="4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70C0"/>
                </a:solidFill>
              </a:rPr>
              <a:t>Твердження:</a:t>
            </a:r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79897" y="4530359"/>
            <a:ext cx="597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Точка </a:t>
            </a:r>
            <a:r>
              <a:rPr lang="en-US" dirty="0" smtClean="0"/>
              <a:t>/</a:t>
            </a:r>
            <a:r>
              <a:rPr lang="uk-UA" dirty="0" smtClean="0"/>
              <a:t>вектор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uk-UA" dirty="0" smtClean="0"/>
              <a:t>домінує над точкою / вектором </a:t>
            </a:r>
            <a:r>
              <a:rPr lang="en-US" i="1" dirty="0" smtClean="0"/>
              <a:t>W</a:t>
            </a:r>
            <a:r>
              <a:rPr lang="en-US" dirty="0" smtClean="0"/>
              <a:t>, </a:t>
            </a:r>
            <a:r>
              <a:rPr lang="uk-UA" dirty="0" smtClean="0"/>
              <a:t>якщо для всіх </a:t>
            </a:r>
            <a:r>
              <a:rPr lang="uk-UA" i="1" dirty="0" smtClean="0"/>
              <a:t>і</a:t>
            </a:r>
            <a:r>
              <a:rPr lang="uk-UA" dirty="0" smtClean="0"/>
              <a:t> виконується:</a:t>
            </a:r>
          </a:p>
          <a:p>
            <a:r>
              <a:rPr lang="uk-UA" dirty="0" smtClean="0"/>
              <a:t>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17457" y="4831426"/>
                <a:ext cx="788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57" y="4831426"/>
                <a:ext cx="788549" cy="276999"/>
              </a:xfrm>
              <a:prstGeom prst="rect">
                <a:avLst/>
              </a:prstGeom>
              <a:blipFill>
                <a:blip r:embed="rId7"/>
                <a:stretch>
                  <a:fillRect l="-3876" r="-3101" b="-177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1057029" y="5351427"/>
                <a:ext cx="4704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uk-UA" dirty="0" smtClean="0"/>
                  <a:t>множина точок, над якими домінує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29" y="5351427"/>
                <a:ext cx="4704173" cy="369332"/>
              </a:xfrm>
              <a:prstGeom prst="rect">
                <a:avLst/>
              </a:prstGeom>
              <a:blipFill>
                <a:blip r:embed="rId8"/>
                <a:stretch>
                  <a:fillRect l="-259"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1775885" y="6025234"/>
                <a:ext cx="6856044" cy="369332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- </a:t>
                </a:r>
                <a:r>
                  <a:rPr lang="uk-UA" dirty="0" err="1" smtClean="0"/>
                  <a:t>розв</a:t>
                </a:r>
                <a:r>
                  <a:rPr lang="en-US" dirty="0" smtClean="0"/>
                  <a:t>’</a:t>
                </a:r>
                <a:r>
                  <a:rPr lang="uk-UA" dirty="0" err="1" smtClean="0"/>
                  <a:t>зок</a:t>
                </a:r>
                <a:r>
                  <a:rPr lang="uk-UA" dirty="0" smtClean="0"/>
                  <a:t> задачі</a:t>
                </a:r>
                <a:endParaRPr lang="uk-UA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885" y="6025234"/>
                <a:ext cx="6856044" cy="369332"/>
              </a:xfrm>
              <a:prstGeom prst="rect">
                <a:avLst/>
              </a:prstGeom>
              <a:blipFill>
                <a:blip r:embed="rId9"/>
                <a:stretch>
                  <a:fillRect t="-6349" r="-532" b="-22222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4822257" y="1006493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Метод локусів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1414914" y="1876926"/>
            <a:ext cx="28876" cy="278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1424539" y="4668253"/>
            <a:ext cx="3397718" cy="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2695074" y="22715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2198972" y="29669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3586614" y="24670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3378870" y="2989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404712" y="38509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2918059" y="3541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4225490" y="2996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3731269" y="4029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4663440" y="4677878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x</a:t>
            </a:r>
            <a:endParaRPr lang="uk-UA" i="1" dirty="0">
              <a:latin typeface="+mj-lt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208598" y="1597794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1443790" y="2290861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33613" y="4697129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a</a:t>
            </a:r>
            <a:endParaRPr lang="uk-UA" i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2452" y="4697129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b</a:t>
            </a:r>
            <a:endParaRPr lang="uk-UA" i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7279" y="3589927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c</a:t>
            </a:r>
            <a:endParaRPr lang="uk-UA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0901" y="2467015"/>
            <a:ext cx="3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d</a:t>
            </a:r>
            <a:endParaRPr lang="uk-UA" i="1" dirty="0">
              <a:latin typeface="+mj-lt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786800" y="33024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2999874" y="25763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2672214" y="31720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832519" y="1597794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450431" y="1588169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70610" y="1588169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728362" y="1588169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2941722" y="1588169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041980" y="2182528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382880" y="1627190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576864" y="1672909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731269" y="1672909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225490" y="1691583"/>
            <a:ext cx="0" cy="30897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 flipV="1">
            <a:off x="1468253" y="2433846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 flipV="1">
            <a:off x="1468253" y="2539746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1468253" y="2953112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 flipV="1">
            <a:off x="1468253" y="3010613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1468253" y="3174741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1468253" y="3319253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 flipV="1">
            <a:off x="1490169" y="3491778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1461292" y="3858656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 flipV="1">
            <a:off x="1490169" y="4003447"/>
            <a:ext cx="3108960" cy="57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1443786" y="2972111"/>
            <a:ext cx="1598194" cy="1713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64211"/>
              </p:ext>
            </p:extLst>
          </p:nvPr>
        </p:nvGraphicFramePr>
        <p:xfrm>
          <a:off x="6669616" y="2424220"/>
          <a:ext cx="28489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90">
                  <a:extLst>
                    <a:ext uri="{9D8B030D-6E8A-4147-A177-3AD203B41FA5}">
                      <a16:colId xmlns:a16="http://schemas.microsoft.com/office/drawing/2014/main" val="1272668507"/>
                    </a:ext>
                  </a:extLst>
                </a:gridCol>
                <a:gridCol w="406990">
                  <a:extLst>
                    <a:ext uri="{9D8B030D-6E8A-4147-A177-3AD203B41FA5}">
                      <a16:colId xmlns:a16="http://schemas.microsoft.com/office/drawing/2014/main" val="3547846261"/>
                    </a:ext>
                  </a:extLst>
                </a:gridCol>
                <a:gridCol w="406990">
                  <a:extLst>
                    <a:ext uri="{9D8B030D-6E8A-4147-A177-3AD203B41FA5}">
                      <a16:colId xmlns:a16="http://schemas.microsoft.com/office/drawing/2014/main" val="2441628807"/>
                    </a:ext>
                  </a:extLst>
                </a:gridCol>
                <a:gridCol w="406990">
                  <a:extLst>
                    <a:ext uri="{9D8B030D-6E8A-4147-A177-3AD203B41FA5}">
                      <a16:colId xmlns:a16="http://schemas.microsoft.com/office/drawing/2014/main" val="1555384188"/>
                    </a:ext>
                  </a:extLst>
                </a:gridCol>
                <a:gridCol w="406990">
                  <a:extLst>
                    <a:ext uri="{9D8B030D-6E8A-4147-A177-3AD203B41FA5}">
                      <a16:colId xmlns:a16="http://schemas.microsoft.com/office/drawing/2014/main" val="1561328389"/>
                    </a:ext>
                  </a:extLst>
                </a:gridCol>
                <a:gridCol w="406990">
                  <a:extLst>
                    <a:ext uri="{9D8B030D-6E8A-4147-A177-3AD203B41FA5}">
                      <a16:colId xmlns:a16="http://schemas.microsoft.com/office/drawing/2014/main" val="2152048211"/>
                    </a:ext>
                  </a:extLst>
                </a:gridCol>
                <a:gridCol w="406990">
                  <a:extLst>
                    <a:ext uri="{9D8B030D-6E8A-4147-A177-3AD203B41FA5}">
                      <a16:colId xmlns:a16="http://schemas.microsoft.com/office/drawing/2014/main" val="29351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uk-U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uk-U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uk-U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uk-U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uk-U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uk-U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uk-U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9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5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38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145170"/>
                  </a:ext>
                </a:extLst>
              </a:tr>
            </a:tbl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4096226" y="481884"/>
            <a:ext cx="3226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70C0"/>
                </a:solidFill>
              </a:rPr>
              <a:t>Задача </a:t>
            </a:r>
            <a:r>
              <a:rPr lang="uk-UA" b="1" u="sng" dirty="0">
                <a:solidFill>
                  <a:srgbClr val="0070C0"/>
                </a:solidFill>
              </a:rPr>
              <a:t>регіонального пошуку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22257" y="1006493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Метод локусів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9082242" y="35038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/>
          <p:cNvSpPr/>
          <p:nvPr/>
        </p:nvSpPr>
        <p:spPr>
          <a:xfrm>
            <a:off x="4620920" y="32015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/>
          <p:cNvSpPr/>
          <p:nvPr/>
        </p:nvSpPr>
        <p:spPr>
          <a:xfrm>
            <a:off x="7839525" y="38702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/>
          <p:cNvSpPr/>
          <p:nvPr/>
        </p:nvSpPr>
        <p:spPr>
          <a:xfrm>
            <a:off x="8264094" y="27564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TextBox 54"/>
          <p:cNvSpPr txBox="1"/>
          <p:nvPr/>
        </p:nvSpPr>
        <p:spPr>
          <a:xfrm>
            <a:off x="6581330" y="4658883"/>
            <a:ext cx="4307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i="1" dirty="0" smtClean="0"/>
              <a:t>Таблиця для домінантного пошуку</a:t>
            </a:r>
            <a:endParaRPr lang="uk-UA" sz="1400" i="1" dirty="0"/>
          </a:p>
        </p:txBody>
      </p:sp>
      <p:sp>
        <p:nvSpPr>
          <p:cNvPr id="58" name="Овал 57"/>
          <p:cNvSpPr/>
          <p:nvPr/>
        </p:nvSpPr>
        <p:spPr>
          <a:xfrm>
            <a:off x="7438311" y="23965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/>
          <p:cNvSpPr/>
          <p:nvPr/>
        </p:nvSpPr>
        <p:spPr>
          <a:xfrm>
            <a:off x="7026539" y="31354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23398" y="5769680"/>
                <a:ext cx="2504423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=О(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;</a:t>
                </a:r>
                <a:endParaRPr lang="uk-UA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=О(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/>
                  <a:t>;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=О(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uk-UA" dirty="0"/>
                      <m:t>;</m:t>
                    </m:r>
                  </m:oMath>
                </a14:m>
                <a:endParaRPr lang="uk-UA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98" y="5769680"/>
                <a:ext cx="2504423" cy="1221745"/>
              </a:xfrm>
              <a:prstGeom prst="rect">
                <a:avLst/>
              </a:prstGeom>
              <a:blipFill>
                <a:blip r:embed="rId2"/>
                <a:stretch>
                  <a:fillRect l="-1703" t="-24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2382252" y="5326318"/>
            <a:ext cx="45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Випадок</a:t>
            </a:r>
            <a:r>
              <a:rPr lang="ru-RU" dirty="0" smtClean="0"/>
              <a:t> </a:t>
            </a:r>
            <a:r>
              <a:rPr lang="uk-UA" dirty="0" smtClean="0"/>
              <a:t>масового</a:t>
            </a:r>
            <a:r>
              <a:rPr lang="ru-RU" dirty="0" smtClean="0"/>
              <a:t> </a:t>
            </a:r>
            <a:r>
              <a:rPr lang="ru-RU" dirty="0" err="1" smtClean="0"/>
              <a:t>запиту</a:t>
            </a:r>
            <a:r>
              <a:rPr lang="ru-RU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93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4768066" y="415001"/>
            <a:ext cx="2931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1466" y="873787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70C0"/>
                </a:solidFill>
              </a:rPr>
              <a:t>Постановка задачі:</a:t>
            </a:r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0573" y="873787"/>
            <a:ext cx="65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Задано розбиття площини на регіони (файл). Потрібно встановити, до якого/ яких регіонів належить точка (запит)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001921" y="1838050"/>
            <a:ext cx="987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0813" indent="-2690813"/>
            <a:r>
              <a:rPr lang="uk-UA" b="1" dirty="0">
                <a:solidFill>
                  <a:srgbClr val="0070C0"/>
                </a:solidFill>
              </a:rPr>
              <a:t>Багатокутник на площині </a:t>
            </a:r>
            <a:r>
              <a:rPr lang="uk-UA" dirty="0"/>
              <a:t>- це кінцеве безліч відрізків (</a:t>
            </a:r>
            <a:r>
              <a:rPr lang="uk-UA" dirty="0" err="1"/>
              <a:t>ребер</a:t>
            </a:r>
            <a:r>
              <a:rPr lang="uk-UA" dirty="0"/>
              <a:t>), кожен </a:t>
            </a:r>
            <a:r>
              <a:rPr lang="uk-UA" dirty="0" smtClean="0"/>
              <a:t>кінець (вершина) </a:t>
            </a:r>
            <a:r>
              <a:rPr lang="uk-UA" dirty="0"/>
              <a:t>яких належить рівно двом відрізкам і жодна підмножина цих відрізків вказаною властивістю не </a:t>
            </a:r>
            <a:r>
              <a:rPr lang="uk-UA" dirty="0" smtClean="0"/>
              <a:t>володіє 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27868" y="4353395"/>
            <a:ext cx="1041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0813" indent="-2690813"/>
            <a:r>
              <a:rPr lang="uk-UA" b="1" dirty="0" smtClean="0">
                <a:solidFill>
                  <a:srgbClr val="0070C0"/>
                </a:solidFill>
              </a:rPr>
              <a:t>Простий багатокутник </a:t>
            </a:r>
            <a:r>
              <a:rPr lang="uk-UA" dirty="0" smtClean="0"/>
              <a:t>- </a:t>
            </a:r>
            <a:r>
              <a:rPr lang="uk-UA" dirty="0"/>
              <a:t>це </a:t>
            </a:r>
            <a:r>
              <a:rPr lang="uk-UA" dirty="0" smtClean="0"/>
              <a:t>багатокутник, у якого жодна пара несусідніх </a:t>
            </a:r>
            <a:r>
              <a:rPr lang="uk-UA" dirty="0" err="1" smtClean="0"/>
              <a:t>ребер</a:t>
            </a:r>
            <a:r>
              <a:rPr lang="en-US" dirty="0" smtClean="0"/>
              <a:t> </a:t>
            </a:r>
            <a:r>
              <a:rPr lang="uk-UA" dirty="0" smtClean="0"/>
              <a:t>не має спільних точок. </a:t>
            </a:r>
            <a:r>
              <a:rPr lang="uk-UA" u="sng" dirty="0" smtClean="0"/>
              <a:t>За теоремою </a:t>
            </a:r>
            <a:r>
              <a:rPr lang="uk-UA" u="sng" dirty="0" err="1" smtClean="0"/>
              <a:t>Жордана</a:t>
            </a:r>
            <a:r>
              <a:rPr lang="uk-UA" dirty="0" smtClean="0"/>
              <a:t> простий багатокутник розбиває  площину на дві частини: внутрішню (скінченну) і зовнішню (нескінченну)</a:t>
            </a:r>
            <a:endParaRPr lang="uk-UA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4969369" y="2832802"/>
            <a:ext cx="2730333" cy="1192395"/>
            <a:chOff x="4998094" y="3109720"/>
            <a:chExt cx="2730333" cy="119239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096000" y="3132083"/>
              <a:ext cx="1027912" cy="3993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7123912" y="3132083"/>
              <a:ext cx="0" cy="4462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4998096" y="3355186"/>
              <a:ext cx="1167897" cy="1762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4998095" y="3346305"/>
              <a:ext cx="1066374" cy="881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 flipV="1">
              <a:off x="5165096" y="4172607"/>
              <a:ext cx="846821" cy="826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5087007" y="3750460"/>
              <a:ext cx="1522949" cy="4221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6609956" y="3750460"/>
              <a:ext cx="326871" cy="5048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6936828" y="3750460"/>
              <a:ext cx="762874" cy="551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7123912" y="3531476"/>
              <a:ext cx="575790" cy="2693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6916592" y="4223736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4998094" y="3310305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7087912" y="3109720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5087006" y="4116178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6090973" y="3481839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083443" y="3511061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7656427" y="3754039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6558191" y="3724240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6026070" y="4223736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086327" y="5337057"/>
            <a:ext cx="2701608" cy="1192395"/>
            <a:chOff x="4998094" y="3109720"/>
            <a:chExt cx="2701608" cy="1192395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6096000" y="3132083"/>
              <a:ext cx="1027912" cy="3993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7123912" y="3132083"/>
              <a:ext cx="0" cy="4462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 flipV="1">
              <a:off x="4998096" y="3355186"/>
              <a:ext cx="1167897" cy="1762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>
              <a:endCxn id="54" idx="0"/>
            </p:cNvCxnSpPr>
            <p:nvPr/>
          </p:nvCxnSpPr>
          <p:spPr>
            <a:xfrm>
              <a:off x="4998095" y="3346305"/>
              <a:ext cx="124911" cy="7698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 flipV="1">
              <a:off x="5165096" y="4172607"/>
              <a:ext cx="846821" cy="826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59" idx="6"/>
            </p:cNvCxnSpPr>
            <p:nvPr/>
          </p:nvCxnSpPr>
          <p:spPr>
            <a:xfrm flipV="1">
              <a:off x="6098070" y="3750461"/>
              <a:ext cx="511886" cy="5092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6609956" y="3750460"/>
              <a:ext cx="326871" cy="5048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6936828" y="3750460"/>
              <a:ext cx="762874" cy="551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 flipV="1">
              <a:off x="7123912" y="3531476"/>
              <a:ext cx="575790" cy="2693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916592" y="4223736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4998094" y="3310305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087912" y="3109720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5087006" y="4116178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6090973" y="3481839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7083443" y="3511061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57" name="Овал 56"/>
            <p:cNvSpPr/>
            <p:nvPr/>
          </p:nvSpPr>
          <p:spPr>
            <a:xfrm flipH="1">
              <a:off x="7610708" y="3754039"/>
              <a:ext cx="45719" cy="4571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6558191" y="3724240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26070" y="4223736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</p:grpSp>
      <p:sp>
        <p:nvSpPr>
          <p:cNvPr id="73" name="Овал 72"/>
          <p:cNvSpPr/>
          <p:nvPr/>
        </p:nvSpPr>
        <p:spPr>
          <a:xfrm>
            <a:off x="7701573" y="5951577"/>
            <a:ext cx="72000" cy="7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</p:spTree>
    <p:extLst>
      <p:ext uri="{BB962C8B-B14F-4D97-AF65-F5344CB8AC3E}">
        <p14:creationId xmlns:p14="http://schemas.microsoft.com/office/powerpoint/2010/main" val="7153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4768066" y="415001"/>
            <a:ext cx="2931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632" y="2964565"/>
            <a:ext cx="1075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0813" indent="-2690813"/>
            <a:r>
              <a:rPr lang="uk-UA" b="1" dirty="0">
                <a:solidFill>
                  <a:srgbClr val="0070C0"/>
                </a:solidFill>
              </a:rPr>
              <a:t>Зірковий багатокутник </a:t>
            </a:r>
            <a:r>
              <a:rPr lang="uk-UA" dirty="0" smtClean="0"/>
              <a:t>- </a:t>
            </a:r>
            <a:r>
              <a:rPr lang="uk-UA" dirty="0"/>
              <a:t>це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 err="1" smtClean="0"/>
              <a:t>багатокутник</a:t>
            </a:r>
            <a:r>
              <a:rPr lang="ru-RU" dirty="0" smtClean="0"/>
              <a:t>, для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 err="1" smtClean="0"/>
              <a:t>знайдеться</a:t>
            </a:r>
            <a:r>
              <a:rPr lang="ru-RU" dirty="0" smtClean="0"/>
              <a:t> </a:t>
            </a:r>
            <a:r>
              <a:rPr lang="ru-RU" dirty="0" err="1" smtClean="0"/>
              <a:t>така</a:t>
            </a:r>
            <a:r>
              <a:rPr lang="ru-RU" dirty="0" smtClean="0"/>
              <a:t> </a:t>
            </a:r>
            <a:r>
              <a:rPr lang="ru-RU" dirty="0" err="1" smtClean="0"/>
              <a:t>точк</a:t>
            </a:r>
            <a:r>
              <a:rPr lang="uk-UA" dirty="0" smtClean="0"/>
              <a:t>а, що не є для нього зовнішньою, що будь який відрізок від цієї точки до будь якої внутрішньої точки багатокутника цілком йому належить  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46939" y="876165"/>
            <a:ext cx="1041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0813" indent="-2690813"/>
            <a:r>
              <a:rPr lang="uk-UA" b="1" dirty="0" smtClean="0">
                <a:solidFill>
                  <a:srgbClr val="0070C0"/>
                </a:solidFill>
              </a:rPr>
              <a:t>Опуклий багатокутник </a:t>
            </a:r>
            <a:r>
              <a:rPr lang="uk-UA" dirty="0" smtClean="0"/>
              <a:t>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 err="1" smtClean="0"/>
              <a:t>багатокутник</a:t>
            </a:r>
            <a:r>
              <a:rPr lang="ru-RU" dirty="0" smtClean="0"/>
              <a:t>, </a:t>
            </a:r>
            <a:r>
              <a:rPr lang="ru-RU" dirty="0" err="1" smtClean="0"/>
              <a:t>внутрішня</a:t>
            </a:r>
            <a:r>
              <a:rPr lang="ru-RU" dirty="0" smtClean="0"/>
              <a:t> область </a:t>
            </a:r>
            <a:r>
              <a:rPr lang="ru-RU" dirty="0" err="1" smtClean="0"/>
              <a:t>якого</a:t>
            </a:r>
            <a:r>
              <a:rPr lang="ru-RU" dirty="0" smtClean="0"/>
              <a:t> є </a:t>
            </a:r>
            <a:r>
              <a:rPr lang="ru-RU" dirty="0" err="1" smtClean="0"/>
              <a:t>опуклою</a:t>
            </a:r>
            <a:r>
              <a:rPr lang="ru-RU" dirty="0" smtClean="0"/>
              <a:t> </a:t>
            </a:r>
            <a:r>
              <a:rPr lang="ru-RU" dirty="0" err="1" smtClean="0"/>
              <a:t>множиною</a:t>
            </a:r>
            <a:endParaRPr lang="uk-UA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5045707" y="1379829"/>
            <a:ext cx="2376354" cy="1487928"/>
            <a:chOff x="5213270" y="2229620"/>
            <a:chExt cx="2376354" cy="148792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782522" y="2253006"/>
              <a:ext cx="1202765" cy="627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21" idx="1"/>
              <a:endCxn id="24" idx="3"/>
            </p:cNvCxnSpPr>
            <p:nvPr/>
          </p:nvCxnSpPr>
          <p:spPr>
            <a:xfrm>
              <a:off x="6959831" y="2303984"/>
              <a:ext cx="568337" cy="2719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endCxn id="20" idx="0"/>
            </p:cNvCxnSpPr>
            <p:nvPr/>
          </p:nvCxnSpPr>
          <p:spPr>
            <a:xfrm flipH="1">
              <a:off x="5249270" y="2256849"/>
              <a:ext cx="522422" cy="2244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endCxn id="22" idx="0"/>
            </p:cNvCxnSpPr>
            <p:nvPr/>
          </p:nvCxnSpPr>
          <p:spPr>
            <a:xfrm>
              <a:off x="5267451" y="2465839"/>
              <a:ext cx="124911" cy="7698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endCxn id="22" idx="6"/>
            </p:cNvCxnSpPr>
            <p:nvPr/>
          </p:nvCxnSpPr>
          <p:spPr>
            <a:xfrm flipH="1" flipV="1">
              <a:off x="5428362" y="3271712"/>
              <a:ext cx="365125" cy="3951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endCxn id="26" idx="2"/>
            </p:cNvCxnSpPr>
            <p:nvPr/>
          </p:nvCxnSpPr>
          <p:spPr>
            <a:xfrm>
              <a:off x="5793998" y="3666814"/>
              <a:ext cx="60533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26" idx="3"/>
              <a:endCxn id="25" idx="3"/>
            </p:cNvCxnSpPr>
            <p:nvPr/>
          </p:nvCxnSpPr>
          <p:spPr>
            <a:xfrm flipV="1">
              <a:off x="6409875" y="3020481"/>
              <a:ext cx="1097205" cy="6717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endCxn id="24" idx="3"/>
            </p:cNvCxnSpPr>
            <p:nvPr/>
          </p:nvCxnSpPr>
          <p:spPr>
            <a:xfrm flipV="1">
              <a:off x="7517624" y="2575943"/>
              <a:ext cx="10544" cy="4735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Овал 19"/>
            <p:cNvSpPr/>
            <p:nvPr/>
          </p:nvSpPr>
          <p:spPr>
            <a:xfrm>
              <a:off x="5213270" y="2481330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949287" y="2293440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5356362" y="3235712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5760954" y="2229620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7517624" y="2514487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7496536" y="2959025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6399331" y="3630814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5760785" y="3645548"/>
              <a:ext cx="72000" cy="7200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2000"/>
            </a:p>
          </p:txBody>
        </p:sp>
      </p:grpSp>
      <p:cxnSp>
        <p:nvCxnSpPr>
          <p:cNvPr id="29" name="Прямая соединительная линия 28"/>
          <p:cNvCxnSpPr/>
          <p:nvPr/>
        </p:nvCxnSpPr>
        <p:spPr>
          <a:xfrm flipV="1">
            <a:off x="6312504" y="4084637"/>
            <a:ext cx="1186036" cy="519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7498539" y="4084637"/>
            <a:ext cx="0" cy="580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045709" y="4374930"/>
            <a:ext cx="1347555" cy="2293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41" idx="0"/>
          </p:cNvCxnSpPr>
          <p:nvPr/>
        </p:nvCxnSpPr>
        <p:spPr>
          <a:xfrm>
            <a:off x="5045708" y="4363374"/>
            <a:ext cx="144126" cy="1001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46" idx="3"/>
          </p:cNvCxnSpPr>
          <p:nvPr/>
        </p:nvCxnSpPr>
        <p:spPr>
          <a:xfrm flipH="1" flipV="1">
            <a:off x="5238400" y="5438526"/>
            <a:ext cx="1005583" cy="1464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endCxn id="38" idx="4"/>
          </p:cNvCxnSpPr>
          <p:nvPr/>
        </p:nvCxnSpPr>
        <p:spPr>
          <a:xfrm flipV="1">
            <a:off x="6769976" y="5819021"/>
            <a:ext cx="528003" cy="267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46" idx="4"/>
            <a:endCxn id="45" idx="2"/>
          </p:cNvCxnSpPr>
          <p:nvPr/>
        </p:nvCxnSpPr>
        <p:spPr>
          <a:xfrm>
            <a:off x="6273355" y="5598737"/>
            <a:ext cx="434483" cy="45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44" idx="4"/>
          </p:cNvCxnSpPr>
          <p:nvPr/>
        </p:nvCxnSpPr>
        <p:spPr>
          <a:xfrm flipV="1">
            <a:off x="7237400" y="4987586"/>
            <a:ext cx="917109" cy="3775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7498539" y="4604312"/>
            <a:ext cx="664364" cy="350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7256441" y="5725337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39" name="Овал 38"/>
          <p:cNvSpPr/>
          <p:nvPr/>
        </p:nvSpPr>
        <p:spPr>
          <a:xfrm>
            <a:off x="5045707" y="4316532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40" name="Овал 39"/>
          <p:cNvSpPr/>
          <p:nvPr/>
        </p:nvSpPr>
        <p:spPr>
          <a:xfrm>
            <a:off x="7457002" y="4055539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41" name="Овал 40"/>
          <p:cNvSpPr/>
          <p:nvPr/>
        </p:nvSpPr>
        <p:spPr>
          <a:xfrm>
            <a:off x="5148296" y="5365103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42" name="Овал 41"/>
          <p:cNvSpPr/>
          <p:nvPr/>
        </p:nvSpPr>
        <p:spPr>
          <a:xfrm>
            <a:off x="6306704" y="4539726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43" name="Овал 42"/>
          <p:cNvSpPr/>
          <p:nvPr/>
        </p:nvSpPr>
        <p:spPr>
          <a:xfrm>
            <a:off x="7451845" y="4577748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44" name="Овал 43"/>
          <p:cNvSpPr/>
          <p:nvPr/>
        </p:nvSpPr>
        <p:spPr>
          <a:xfrm>
            <a:off x="8112971" y="4893902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45" name="Овал 44"/>
          <p:cNvSpPr/>
          <p:nvPr/>
        </p:nvSpPr>
        <p:spPr>
          <a:xfrm>
            <a:off x="6707838" y="6003445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46" name="Овал 45"/>
          <p:cNvSpPr/>
          <p:nvPr/>
        </p:nvSpPr>
        <p:spPr>
          <a:xfrm>
            <a:off x="6231817" y="5505053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cxnSp>
        <p:nvCxnSpPr>
          <p:cNvPr id="66" name="Прямая соединительная линия 65"/>
          <p:cNvCxnSpPr>
            <a:stCxn id="38" idx="6"/>
          </p:cNvCxnSpPr>
          <p:nvPr/>
        </p:nvCxnSpPr>
        <p:spPr>
          <a:xfrm flipH="1" flipV="1">
            <a:off x="7278939" y="5365103"/>
            <a:ext cx="60578" cy="407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7240456" y="5315660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grpSp>
        <p:nvGrpSpPr>
          <p:cNvPr id="131" name="Группа 130"/>
          <p:cNvGrpSpPr/>
          <p:nvPr/>
        </p:nvGrpSpPr>
        <p:grpSpPr>
          <a:xfrm>
            <a:off x="3250189" y="3662114"/>
            <a:ext cx="5754504" cy="2435015"/>
            <a:chOff x="3339089" y="4033162"/>
            <a:chExt cx="5754504" cy="2435015"/>
          </a:xfrm>
        </p:grpSpPr>
        <p:cxnSp>
          <p:nvCxnSpPr>
            <p:cNvPr id="72" name="Прямая соединительная линия 71"/>
            <p:cNvCxnSpPr/>
            <p:nvPr/>
          </p:nvCxnSpPr>
          <p:spPr>
            <a:xfrm flipH="1">
              <a:off x="4809591" y="4289464"/>
              <a:ext cx="3114172" cy="1392247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 flipH="1" flipV="1">
              <a:off x="4158778" y="4536207"/>
              <a:ext cx="4934815" cy="945994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H="1" flipV="1">
              <a:off x="4513990" y="4033162"/>
              <a:ext cx="2238388" cy="2298742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H="1" flipV="1">
              <a:off x="7180020" y="4311331"/>
              <a:ext cx="285356" cy="215684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 flipH="1" flipV="1">
              <a:off x="3339089" y="5566856"/>
              <a:ext cx="5103628" cy="671002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 flipH="1">
              <a:off x="5817073" y="5023963"/>
              <a:ext cx="3114172" cy="1392247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Группа 129"/>
          <p:cNvGrpSpPr/>
          <p:nvPr/>
        </p:nvGrpSpPr>
        <p:grpSpPr>
          <a:xfrm>
            <a:off x="4633051" y="3799816"/>
            <a:ext cx="3749658" cy="2516798"/>
            <a:chOff x="4693060" y="3787680"/>
            <a:chExt cx="3749658" cy="2516798"/>
          </a:xfrm>
        </p:grpSpPr>
        <p:cxnSp>
          <p:nvCxnSpPr>
            <p:cNvPr id="113" name="Прямая соединительная линия 112"/>
            <p:cNvCxnSpPr>
              <a:stCxn id="94" idx="3"/>
              <a:endCxn id="46" idx="3"/>
            </p:cNvCxnSpPr>
            <p:nvPr/>
          </p:nvCxnSpPr>
          <p:spPr>
            <a:xfrm flipH="1">
              <a:off x="6303992" y="5126325"/>
              <a:ext cx="428994" cy="446556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Группа 128"/>
            <p:cNvGrpSpPr/>
            <p:nvPr/>
          </p:nvGrpSpPr>
          <p:grpSpPr>
            <a:xfrm>
              <a:off x="4693060" y="3787680"/>
              <a:ext cx="3749658" cy="2516798"/>
              <a:chOff x="4670829" y="3798661"/>
              <a:chExt cx="3749658" cy="2516798"/>
            </a:xfrm>
          </p:grpSpPr>
          <p:cxnSp>
            <p:nvCxnSpPr>
              <p:cNvPr id="96" name="Прямая соединительная линия 95"/>
              <p:cNvCxnSpPr/>
              <p:nvPr/>
            </p:nvCxnSpPr>
            <p:spPr>
              <a:xfrm flipH="1">
                <a:off x="6713197" y="3798661"/>
                <a:ext cx="1117785" cy="1332278"/>
              </a:xfrm>
              <a:prstGeom prst="line">
                <a:avLst/>
              </a:prstGeom>
              <a:ln w="1905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>
                <a:endCxn id="94" idx="7"/>
              </p:cNvCxnSpPr>
              <p:nvPr/>
            </p:nvCxnSpPr>
            <p:spPr>
              <a:xfrm flipH="1">
                <a:off x="6769499" y="4539726"/>
                <a:ext cx="958876" cy="531336"/>
              </a:xfrm>
              <a:prstGeom prst="line">
                <a:avLst/>
              </a:prstGeom>
              <a:ln w="1905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>
                <a:endCxn id="94" idx="6"/>
              </p:cNvCxnSpPr>
              <p:nvPr/>
            </p:nvCxnSpPr>
            <p:spPr>
              <a:xfrm flipH="1">
                <a:off x="6781665" y="4925263"/>
                <a:ext cx="1638822" cy="178921"/>
              </a:xfrm>
              <a:prstGeom prst="line">
                <a:avLst/>
              </a:prstGeom>
              <a:ln w="1905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>
                <a:stCxn id="95" idx="2"/>
                <a:endCxn id="42" idx="0"/>
              </p:cNvCxnSpPr>
              <p:nvPr/>
            </p:nvCxnSpPr>
            <p:spPr>
              <a:xfrm flipH="1" flipV="1">
                <a:off x="6386020" y="4538571"/>
                <a:ext cx="389846" cy="570423"/>
              </a:xfrm>
              <a:prstGeom prst="line">
                <a:avLst/>
              </a:prstGeom>
              <a:ln w="1905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>
                <a:stCxn id="94" idx="3"/>
              </p:cNvCxnSpPr>
              <p:nvPr/>
            </p:nvCxnSpPr>
            <p:spPr>
              <a:xfrm flipH="1" flipV="1">
                <a:off x="4771264" y="4205116"/>
                <a:ext cx="1939491" cy="932190"/>
              </a:xfrm>
              <a:prstGeom prst="line">
                <a:avLst/>
              </a:prstGeom>
              <a:ln w="1905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единительная линия 109"/>
              <p:cNvCxnSpPr>
                <a:stCxn id="94" idx="6"/>
              </p:cNvCxnSpPr>
              <p:nvPr/>
            </p:nvCxnSpPr>
            <p:spPr>
              <a:xfrm flipH="1">
                <a:off x="4670829" y="5070672"/>
                <a:ext cx="2137319" cy="448744"/>
              </a:xfrm>
              <a:prstGeom prst="line">
                <a:avLst/>
              </a:prstGeom>
              <a:ln w="1905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>
              <a:xfrm>
                <a:off x="6718578" y="5175937"/>
                <a:ext cx="79073" cy="1139522"/>
              </a:xfrm>
              <a:prstGeom prst="line">
                <a:avLst/>
              </a:prstGeom>
              <a:ln w="1905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единительная линия 119"/>
              <p:cNvCxnSpPr>
                <a:stCxn id="94" idx="5"/>
              </p:cNvCxnSpPr>
              <p:nvPr/>
            </p:nvCxnSpPr>
            <p:spPr>
              <a:xfrm>
                <a:off x="6769499" y="5137306"/>
                <a:ext cx="738091" cy="832434"/>
              </a:xfrm>
              <a:prstGeom prst="line">
                <a:avLst/>
              </a:prstGeom>
              <a:ln w="1905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Прямая соединительная линия 123"/>
            <p:cNvCxnSpPr>
              <a:stCxn id="94" idx="5"/>
              <a:endCxn id="70" idx="3"/>
            </p:cNvCxnSpPr>
            <p:nvPr/>
          </p:nvCxnSpPr>
          <p:spPr>
            <a:xfrm>
              <a:off x="6791730" y="5126325"/>
              <a:ext cx="520901" cy="257163"/>
            </a:xfrm>
            <a:prstGeom prst="line">
              <a:avLst/>
            </a:prstGeom>
            <a:ln w="190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Овал 93"/>
          <p:cNvSpPr/>
          <p:nvPr/>
        </p:nvSpPr>
        <p:spPr>
          <a:xfrm>
            <a:off x="6660811" y="5058497"/>
            <a:ext cx="83076" cy="93684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95" name="TextBox 94"/>
          <p:cNvSpPr txBox="1"/>
          <p:nvPr/>
        </p:nvSpPr>
        <p:spPr>
          <a:xfrm>
            <a:off x="6530753" y="474081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Q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Прямоугольник 154"/>
              <p:cNvSpPr/>
              <p:nvPr/>
            </p:nvSpPr>
            <p:spPr>
              <a:xfrm>
                <a:off x="1052710" y="6333854"/>
                <a:ext cx="10591064" cy="369332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 smtClean="0"/>
                  <a:t>Звичайні </a:t>
                </a:r>
                <a:r>
                  <a:rPr lang="uk-UA" dirty="0" err="1"/>
                  <a:t>багатокутники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>
                        <a:latin typeface="Cambria Math" panose="02040503050406030204" pitchFamily="18" charset="0"/>
                      </a:rPr>
                      <m:t>⊃Прості багатокутники⊃</m:t>
                    </m:r>
                  </m:oMath>
                </a14:m>
                <a:r>
                  <a:rPr lang="uk-UA" dirty="0" smtClean="0"/>
                  <a:t> </a:t>
                </a:r>
                <a:r>
                  <a:rPr lang="uk-UA" dirty="0"/>
                  <a:t>Зіркові багатокутники </a:t>
                </a:r>
                <a14:m>
                  <m:oMath xmlns:m="http://schemas.openxmlformats.org/officeDocument/2006/math">
                    <m:r>
                      <a:rPr lang="uk-UA">
                        <a:latin typeface="Cambria Math" panose="02040503050406030204" pitchFamily="18" charset="0"/>
                      </a:rPr>
                      <m:t>⊃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Опуклі багатокутники</a:t>
                </a:r>
              </a:p>
            </p:txBody>
          </p:sp>
        </mc:Choice>
        <mc:Fallback xmlns="">
          <p:sp>
            <p:nvSpPr>
              <p:cNvPr id="155" name="Прямоугольник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10" y="6333854"/>
                <a:ext cx="10591064" cy="369332"/>
              </a:xfrm>
              <a:prstGeom prst="rect">
                <a:avLst/>
              </a:prstGeom>
              <a:blipFill>
                <a:blip r:embed="rId2"/>
                <a:stretch>
                  <a:fillRect t="-6250" b="-20313"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4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1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4381161" y="284284"/>
            <a:ext cx="5639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 (простий багатокутник) 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351285" y="3388871"/>
            <a:ext cx="90001" cy="9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grpSp>
        <p:nvGrpSpPr>
          <p:cNvPr id="49" name="Группа 48"/>
          <p:cNvGrpSpPr/>
          <p:nvPr/>
        </p:nvGrpSpPr>
        <p:grpSpPr>
          <a:xfrm>
            <a:off x="3212682" y="790741"/>
            <a:ext cx="5256610" cy="3371312"/>
            <a:chOff x="3223315" y="1205742"/>
            <a:chExt cx="5256610" cy="337131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6221402" y="1205742"/>
              <a:ext cx="475112" cy="11246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8479925" y="1920358"/>
              <a:ext cx="0" cy="820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H="1" flipV="1">
              <a:off x="3922354" y="1642224"/>
              <a:ext cx="862527" cy="9585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3223315" y="1639771"/>
              <a:ext cx="747751" cy="57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 flipV="1">
              <a:off x="3854319" y="3997615"/>
              <a:ext cx="1521019" cy="5794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208772" y="3628770"/>
              <a:ext cx="881029" cy="3392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7089801" y="3973241"/>
              <a:ext cx="209023" cy="6038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7718129" y="2740390"/>
              <a:ext cx="761796" cy="18110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6696515" y="1207803"/>
              <a:ext cx="1783410" cy="7125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3223315" y="2211937"/>
              <a:ext cx="631003" cy="178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4768066" y="2330374"/>
              <a:ext cx="1465817" cy="2511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5361919" y="3628770"/>
              <a:ext cx="859483" cy="935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7298824" y="4551404"/>
              <a:ext cx="430178" cy="26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432310" y="2891888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z</a:t>
            </a:r>
            <a:endParaRPr lang="uk-UA" sz="2400" i="1" dirty="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1822556" y="3433871"/>
            <a:ext cx="8048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3233" y="5882928"/>
            <a:ext cx="10710071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uk-UA"/>
            </a:defPPr>
            <a:lvl1pPr algn="ctr"/>
          </a:lstStyle>
          <a:p>
            <a:r>
              <a:rPr lang="uk-UA" b="1" dirty="0">
                <a:solidFill>
                  <a:srgbClr val="0070C0"/>
                </a:solidFill>
              </a:rPr>
              <a:t>Твердження:</a:t>
            </a:r>
            <a:r>
              <a:rPr lang="uk-UA" dirty="0"/>
              <a:t> Належність точки внутрішній області простого багатокутника (унікальний запит) можна встановити за час О(</a:t>
            </a:r>
            <a:r>
              <a:rPr lang="en-US" dirty="0"/>
              <a:t>N) </a:t>
            </a:r>
            <a:r>
              <a:rPr lang="uk-UA" dirty="0"/>
              <a:t>без попередньої обробки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17039" y="1675072"/>
            <a:ext cx="65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Р</a:t>
            </a:r>
            <a:endParaRPr lang="uk-UA" sz="3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2360427" y="4745131"/>
            <a:ext cx="799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 flipV="1">
            <a:off x="2317897" y="0"/>
            <a:ext cx="42530" cy="476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2899118" y="4149708"/>
            <a:ext cx="6549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695176" y="3670120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z</a:t>
            </a:r>
            <a:endParaRPr lang="uk-UA" sz="2400" i="1" dirty="0"/>
          </a:p>
        </p:txBody>
      </p:sp>
      <p:sp>
        <p:nvSpPr>
          <p:cNvPr id="62" name="Овал 61"/>
          <p:cNvSpPr/>
          <p:nvPr/>
        </p:nvSpPr>
        <p:spPr>
          <a:xfrm>
            <a:off x="8605175" y="4091403"/>
            <a:ext cx="90001" cy="9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73" name="TextBox 72"/>
          <p:cNvSpPr txBox="1"/>
          <p:nvPr/>
        </p:nvSpPr>
        <p:spPr>
          <a:xfrm>
            <a:off x="1166997" y="4932770"/>
            <a:ext cx="1031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Якщо кількість перетинів прямої з багатокутником непарна – точка знаходиться всередині багатокутника, парна – зовні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90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0" grpId="0"/>
      <p:bldP spid="50" grpId="1"/>
      <p:bldP spid="53" grpId="0" animBg="1"/>
      <p:bldP spid="61" grpId="0"/>
      <p:bldP spid="62" grpId="0" animBg="1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74" y="683506"/>
            <a:ext cx="7134225" cy="2686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85433" y="293816"/>
            <a:ext cx="2807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Системи координат</a:t>
            </a:r>
            <a:endParaRPr lang="uk-U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60770" y="3023218"/>
            <a:ext cx="8768954" cy="61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а – двовимірна;		б – тривимірна права;	в – тривимірна ліва</a:t>
            </a:r>
          </a:p>
          <a:p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38244" y="3737587"/>
            <a:ext cx="2140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Точка на площині</a:t>
            </a:r>
            <a:endParaRPr lang="uk-U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29312" y="5520724"/>
                <a:ext cx="2066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12" y="5520724"/>
                <a:ext cx="2066848" cy="276999"/>
              </a:xfrm>
              <a:prstGeom prst="rect">
                <a:avLst/>
              </a:prstGeom>
              <a:blipFill>
                <a:blip r:embed="rId4"/>
                <a:stretch>
                  <a:fillRect l="-2360" r="-16814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559288" y="5474558"/>
            <a:ext cx="27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точка на </a:t>
            </a:r>
            <a:r>
              <a:rPr lang="ru-RU" dirty="0" err="1" smtClean="0"/>
              <a:t>площині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42171" y="4594061"/>
                <a:ext cx="281711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171" y="4594061"/>
                <a:ext cx="2817117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23307" y="4787511"/>
                <a:ext cx="2769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- точка 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07" y="4787511"/>
                <a:ext cx="2769946" cy="369332"/>
              </a:xfrm>
              <a:prstGeom prst="rect">
                <a:avLst/>
              </a:prstGeom>
              <a:blipFill>
                <a:blip r:embed="rId6"/>
                <a:stretch>
                  <a:fillRect l="-1982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02285" y="6022848"/>
                <a:ext cx="418774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6022848"/>
                <a:ext cx="4187749" cy="335413"/>
              </a:xfrm>
              <a:prstGeom prst="rect">
                <a:avLst/>
              </a:prstGeom>
              <a:blipFill>
                <a:blip r:embed="rId7"/>
                <a:stretch>
                  <a:fillRect l="-1019" r="-146" b="-218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73099" y="6005888"/>
                <a:ext cx="4421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-</a:t>
                </a:r>
                <a:r>
                  <a:rPr lang="en-US" dirty="0" smtClean="0"/>
                  <a:t> </a:t>
                </a:r>
                <a:r>
                  <a:rPr lang="uk-UA" dirty="0" smtClean="0"/>
                  <a:t>відстань між точками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 smtClean="0"/>
                  <a:t> 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dirty="0" smtClean="0"/>
                  <a:t> </a:t>
                </a:r>
                <a:r>
                  <a:rPr lang="ru-RU" dirty="0"/>
                  <a:t>на площині</a:t>
                </a:r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99" y="6005888"/>
                <a:ext cx="4421082" cy="369332"/>
              </a:xfrm>
              <a:prstGeom prst="rect">
                <a:avLst/>
              </a:prstGeom>
              <a:blipFill>
                <a:blip r:embed="rId8"/>
                <a:stretch>
                  <a:fillRect l="-1103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1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3019001" y="266564"/>
            <a:ext cx="5800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 (опуклий </a:t>
            </a:r>
            <a:r>
              <a:rPr lang="uk-UA" sz="2000" b="1" u="sng" dirty="0" err="1" smtClean="0">
                <a:solidFill>
                  <a:srgbClr val="0070C0"/>
                </a:solidFill>
              </a:rPr>
              <a:t>багаторкутник</a:t>
            </a:r>
            <a:r>
              <a:rPr lang="uk-UA" sz="2000" b="1" u="sng" dirty="0" smtClean="0">
                <a:solidFill>
                  <a:srgbClr val="0070C0"/>
                </a:solidFill>
              </a:rPr>
              <a:t>)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846334" y="2021061"/>
            <a:ext cx="1440713" cy="232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287047" y="2021061"/>
            <a:ext cx="1134479" cy="4360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244145" y="2253819"/>
            <a:ext cx="616591" cy="867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244815" y="3090916"/>
            <a:ext cx="88472" cy="9331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4333957" y="3989088"/>
            <a:ext cx="526778" cy="761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861405" y="4750331"/>
            <a:ext cx="774693" cy="204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636098" y="3512741"/>
            <a:ext cx="2019344" cy="1442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7421526" y="2457132"/>
            <a:ext cx="220069" cy="1055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5600118" y="3121453"/>
            <a:ext cx="72000" cy="7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sp>
        <p:nvSpPr>
          <p:cNvPr id="36" name="TextBox 35"/>
          <p:cNvSpPr txBox="1"/>
          <p:nvPr/>
        </p:nvSpPr>
        <p:spPr>
          <a:xfrm>
            <a:off x="5428763" y="2659788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Q</a:t>
            </a:r>
            <a:endParaRPr lang="uk-UA" sz="2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090204" y="2253819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z</a:t>
            </a:r>
            <a:endParaRPr lang="uk-UA" sz="2400" i="1" dirty="0"/>
          </a:p>
        </p:txBody>
      </p:sp>
      <p:sp>
        <p:nvSpPr>
          <p:cNvPr id="48" name="Овал 47"/>
          <p:cNvSpPr/>
          <p:nvPr/>
        </p:nvSpPr>
        <p:spPr>
          <a:xfrm>
            <a:off x="8054204" y="2718612"/>
            <a:ext cx="72000" cy="72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4022025" y="1183240"/>
            <a:ext cx="1564246" cy="1968027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606538" y="3193453"/>
            <a:ext cx="2663808" cy="457200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9" idx="0"/>
          </p:cNvCxnSpPr>
          <p:nvPr/>
        </p:nvCxnSpPr>
        <p:spPr>
          <a:xfrm flipV="1">
            <a:off x="5636118" y="1959471"/>
            <a:ext cx="3071947" cy="1161982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36" idx="2"/>
          </p:cNvCxnSpPr>
          <p:nvPr/>
        </p:nvCxnSpPr>
        <p:spPr>
          <a:xfrm flipV="1">
            <a:off x="5636098" y="1297754"/>
            <a:ext cx="1009672" cy="1823699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36" idx="2"/>
          </p:cNvCxnSpPr>
          <p:nvPr/>
        </p:nvCxnSpPr>
        <p:spPr>
          <a:xfrm flipH="1">
            <a:off x="5587866" y="3121453"/>
            <a:ext cx="48232" cy="2521799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19" idx="7"/>
          </p:cNvCxnSpPr>
          <p:nvPr/>
        </p:nvCxnSpPr>
        <p:spPr>
          <a:xfrm flipH="1">
            <a:off x="4533648" y="3131997"/>
            <a:ext cx="1127926" cy="236503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19" idx="0"/>
          </p:cNvCxnSpPr>
          <p:nvPr/>
        </p:nvCxnSpPr>
        <p:spPr>
          <a:xfrm flipH="1">
            <a:off x="3627974" y="3121453"/>
            <a:ext cx="2008144" cy="136424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19" idx="3"/>
          </p:cNvCxnSpPr>
          <p:nvPr/>
        </p:nvCxnSpPr>
        <p:spPr>
          <a:xfrm flipH="1" flipV="1">
            <a:off x="2714489" y="3070508"/>
            <a:ext cx="2896173" cy="112401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75749" y="1852820"/>
            <a:ext cx="80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endParaRPr lang="uk-UA" sz="2400" i="1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5828300" y="1523396"/>
            <a:ext cx="80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endParaRPr lang="uk-UA" sz="2400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316336" y="1893666"/>
            <a:ext cx="80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endParaRPr lang="uk-UA" sz="2400" i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795337" y="3011554"/>
            <a:ext cx="80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endParaRPr lang="uk-UA" sz="2400" i="1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27914" y="3662948"/>
            <a:ext cx="80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5</a:t>
            </a:r>
            <a:endParaRPr lang="uk-UA" sz="2400" i="1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4295274" y="4541990"/>
            <a:ext cx="80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6</a:t>
            </a:r>
            <a:endParaRPr lang="uk-UA" sz="2400" i="1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645169" y="4877645"/>
            <a:ext cx="80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7</a:t>
            </a:r>
            <a:endParaRPr lang="uk-UA" sz="2400" i="1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7534765" y="3571651"/>
            <a:ext cx="80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/>
              <a:t>8</a:t>
            </a:r>
            <a:endParaRPr lang="uk-UA" sz="2400" i="1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810675" y="5817921"/>
            <a:ext cx="10710071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uk-UA"/>
            </a:defPPr>
            <a:lvl1pPr algn="ctr"/>
          </a:lstStyle>
          <a:p>
            <a:r>
              <a:rPr lang="uk-UA" b="1" dirty="0">
                <a:solidFill>
                  <a:srgbClr val="0070C0"/>
                </a:solidFill>
              </a:rPr>
              <a:t>Твердження:</a:t>
            </a:r>
            <a:r>
              <a:rPr lang="uk-UA" dirty="0"/>
              <a:t> Належність точки внутрішній області опуклого багатокутника (масовий запит) можна встановити за час О(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із витратами </a:t>
            </a:r>
            <a:r>
              <a:rPr lang="uk-UA" dirty="0" err="1"/>
              <a:t>пам</a:t>
            </a:r>
            <a:r>
              <a:rPr lang="en-US" dirty="0"/>
              <a:t>’</a:t>
            </a:r>
            <a:r>
              <a:rPr lang="uk-UA" dirty="0"/>
              <a:t>яті О(</a:t>
            </a:r>
            <a:r>
              <a:rPr lang="en-US" dirty="0"/>
              <a:t>N)</a:t>
            </a:r>
            <a:r>
              <a:rPr lang="uk-UA" dirty="0"/>
              <a:t> і часом на попередню обробку О(</a:t>
            </a:r>
            <a:r>
              <a:rPr lang="en-US" dirty="0"/>
              <a:t>N)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12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3290140" y="372471"/>
            <a:ext cx="558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 (простий багатокутник)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3290140" y="1073796"/>
            <a:ext cx="5256610" cy="3371312"/>
            <a:chOff x="3223315" y="1205742"/>
            <a:chExt cx="5256610" cy="3371312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6221402" y="1205742"/>
              <a:ext cx="475112" cy="11246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8479925" y="1920358"/>
              <a:ext cx="0" cy="820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3922354" y="1642224"/>
              <a:ext cx="862527" cy="9585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H="1">
              <a:off x="3223315" y="1639771"/>
              <a:ext cx="747751" cy="57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 flipV="1">
              <a:off x="3854319" y="3997615"/>
              <a:ext cx="1521019" cy="5794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6208772" y="3628770"/>
              <a:ext cx="881029" cy="3392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7089801" y="3973241"/>
              <a:ext cx="209023" cy="6038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7718129" y="2740390"/>
              <a:ext cx="761796" cy="18110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 flipV="1">
              <a:off x="6696515" y="1207803"/>
              <a:ext cx="1783410" cy="7125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3223315" y="2211937"/>
              <a:ext cx="631003" cy="178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4768066" y="2330374"/>
              <a:ext cx="1465817" cy="2511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V="1">
              <a:off x="5361919" y="3628770"/>
              <a:ext cx="859483" cy="935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7298824" y="4551404"/>
              <a:ext cx="430178" cy="26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Прямая соединительная линия 2"/>
          <p:cNvCxnSpPr/>
          <p:nvPr/>
        </p:nvCxnSpPr>
        <p:spPr>
          <a:xfrm flipV="1">
            <a:off x="3915419" y="2468842"/>
            <a:ext cx="936287" cy="139682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6288227" y="2227449"/>
            <a:ext cx="12481" cy="1286502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7147354" y="2618227"/>
            <a:ext cx="1409383" cy="126384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63601" y="4848870"/>
            <a:ext cx="983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Якщо елементами розбиття є трикутники, кількість окремих сегментів може складатиме </a:t>
            </a:r>
            <a:r>
              <a:rPr lang="en-US" dirty="0" smtClean="0"/>
              <a:t>k=N-3</a:t>
            </a:r>
            <a:r>
              <a:rPr lang="uk-UA" dirty="0" smtClean="0"/>
              <a:t>, </a:t>
            </a:r>
          </a:p>
          <a:p>
            <a:r>
              <a:rPr lang="en-US" dirty="0" smtClean="0"/>
              <a:t> </a:t>
            </a:r>
            <a:r>
              <a:rPr lang="uk-UA" dirty="0" smtClean="0"/>
              <a:t>у випадку зіркових багатокутників до </a:t>
            </a:r>
            <a:r>
              <a:rPr lang="en-US" dirty="0" smtClean="0"/>
              <a:t>k=N</a:t>
            </a:r>
            <a:r>
              <a:rPr lang="uk-UA" dirty="0" smtClean="0"/>
              <a:t>/</a:t>
            </a:r>
            <a:r>
              <a:rPr lang="en-US" dirty="0" smtClean="0"/>
              <a:t>3</a:t>
            </a: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3290139" y="2099303"/>
            <a:ext cx="1512033" cy="359896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4864337" y="2559302"/>
            <a:ext cx="564406" cy="1885806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5427451" y="2227450"/>
            <a:ext cx="835516" cy="2192008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6343219" y="1819875"/>
            <a:ext cx="2203531" cy="407574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6335952" y="1882977"/>
            <a:ext cx="2203531" cy="1620846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6355700" y="2613680"/>
            <a:ext cx="2157603" cy="883145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63600" y="5897377"/>
            <a:ext cx="9835117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язання</a:t>
            </a:r>
            <a:r>
              <a:rPr lang="uk-UA" dirty="0" smtClean="0"/>
              <a:t> задачі локалізації точки (масовий запит) у випадку простого багатокутника зводиться до перетворення </a:t>
            </a:r>
            <a:r>
              <a:rPr lang="en-US" dirty="0" smtClean="0"/>
              <a:t>N-</a:t>
            </a:r>
            <a:r>
              <a:rPr lang="uk-UA" dirty="0" smtClean="0"/>
              <a:t>багатокутника у </a:t>
            </a:r>
            <a:r>
              <a:rPr lang="en-US" dirty="0" smtClean="0"/>
              <a:t>N-</a:t>
            </a:r>
            <a:r>
              <a:rPr lang="uk-UA" dirty="0" err="1" smtClean="0"/>
              <a:t>вершиний</a:t>
            </a:r>
            <a:r>
              <a:rPr lang="uk-UA" dirty="0" smtClean="0"/>
              <a:t> плоский граф </a:t>
            </a:r>
            <a:endParaRPr lang="en-US" dirty="0" smtClean="0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7176374" y="3884818"/>
            <a:ext cx="608580" cy="490724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1637413" y="1364729"/>
            <a:ext cx="8357192" cy="646331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Граф, </a:t>
            </a:r>
            <a:r>
              <a:rPr lang="ru-RU" dirty="0" err="1" smtClean="0"/>
              <a:t>викладений</a:t>
            </a:r>
            <a:r>
              <a:rPr lang="ru-RU" dirty="0" smtClean="0"/>
              <a:t> на </a:t>
            </a:r>
            <a:r>
              <a:rPr lang="ru-RU" dirty="0" err="1" smtClean="0"/>
              <a:t>площині</a:t>
            </a:r>
            <a:r>
              <a:rPr lang="ru-RU" dirty="0" smtClean="0"/>
              <a:t> таким чином,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ребра </a:t>
            </a:r>
            <a:r>
              <a:rPr lang="ru-RU" dirty="0" err="1" smtClean="0"/>
              <a:t>утворюють</a:t>
            </a:r>
            <a:r>
              <a:rPr lang="ru-RU" dirty="0" smtClean="0"/>
              <a:t> </a:t>
            </a:r>
            <a:r>
              <a:rPr lang="ru-RU" dirty="0" err="1" smtClean="0"/>
              <a:t>відрізки</a:t>
            </a:r>
            <a:r>
              <a:rPr lang="ru-RU" dirty="0" smtClean="0"/>
              <a:t>,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назву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плоского </a:t>
            </a:r>
            <a:r>
              <a:rPr lang="ru-RU" dirty="0" err="1" smtClean="0">
                <a:solidFill>
                  <a:srgbClr val="0070C0"/>
                </a:solidFill>
              </a:rPr>
              <a:t>прямолінійного</a:t>
            </a:r>
            <a:r>
              <a:rPr lang="ru-RU" dirty="0" smtClean="0">
                <a:solidFill>
                  <a:srgbClr val="0070C0"/>
                </a:solidFill>
              </a:rPr>
              <a:t> графа (ППГ)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0967" y="2521258"/>
            <a:ext cx="950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2163" indent="-2062163" algn="just"/>
            <a:r>
              <a:rPr lang="uk-UA" b="1" dirty="0" smtClean="0">
                <a:solidFill>
                  <a:srgbClr val="0070C0"/>
                </a:solidFill>
              </a:rPr>
              <a:t>Важлива властивість: </a:t>
            </a:r>
            <a:r>
              <a:rPr lang="uk-UA" dirty="0" smtClean="0"/>
              <a:t>Якщо у ППГ відсутні вершини зі ступенем </a:t>
            </a:r>
            <a:r>
              <a:rPr lang="en-US" dirty="0" smtClean="0"/>
              <a:t>&lt;2,</a:t>
            </a:r>
            <a:r>
              <a:rPr lang="uk-UA" dirty="0" smtClean="0"/>
              <a:t> цей граф задає таке розбиття площини, що  всі обмежені області є простими багатокутниками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924493" y="4040373"/>
            <a:ext cx="87824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Характерні риси потенційно успішного метода </a:t>
            </a:r>
            <a:r>
              <a:rPr lang="uk-UA" b="1" dirty="0" err="1" smtClean="0">
                <a:solidFill>
                  <a:srgbClr val="0070C0"/>
                </a:solidFill>
              </a:rPr>
              <a:t>розв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uk-UA" b="1" dirty="0" err="1" smtClean="0">
                <a:solidFill>
                  <a:srgbClr val="0070C0"/>
                </a:solidFill>
              </a:rPr>
              <a:t>язання</a:t>
            </a:r>
            <a:r>
              <a:rPr lang="uk-UA" b="1" dirty="0" smtClean="0">
                <a:solidFill>
                  <a:srgbClr val="0070C0"/>
                </a:solidFill>
              </a:rPr>
              <a:t> задачі локалізації:</a:t>
            </a:r>
          </a:p>
          <a:p>
            <a:endParaRPr lang="uk-UA" sz="1000" b="1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uk-UA" dirty="0" smtClean="0"/>
              <a:t>початкове </a:t>
            </a:r>
            <a:r>
              <a:rPr lang="uk-UA" dirty="0" err="1" smtClean="0"/>
              <a:t>планарне</a:t>
            </a:r>
            <a:r>
              <a:rPr lang="uk-UA" dirty="0" smtClean="0"/>
              <a:t> розбиття має перетворюватися у таке, що кожен з багатокутників, з яких воно складається, повинне перетинати у початковому розбитті невелику і обмежену кількість областей (бажано одну);</a:t>
            </a:r>
          </a:p>
          <a:p>
            <a:endParaRPr lang="uk-UA" sz="1050" dirty="0" smtClean="0"/>
          </a:p>
          <a:p>
            <a:pPr marL="285750" indent="-285750">
              <a:buFontTx/>
              <a:buChar char="-"/>
            </a:pPr>
            <a:r>
              <a:rPr lang="uk-UA" dirty="0" smtClean="0"/>
              <a:t>нове розбиття має дозволяти проведення двійкового пошуку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90140" y="372471"/>
            <a:ext cx="558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 (простий багатокутник)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/>
          <p:cNvSpPr/>
          <p:nvPr/>
        </p:nvSpPr>
        <p:spPr>
          <a:xfrm>
            <a:off x="2843593" y="3158729"/>
            <a:ext cx="6555192" cy="572410"/>
          </a:xfrm>
          <a:prstGeom prst="rect">
            <a:avLst/>
          </a:prstGeom>
          <a:solidFill>
            <a:srgbClr val="FDAB33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290140" y="372471"/>
            <a:ext cx="558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 (простий багатокутник)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914" y="977505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Метод смуг</a:t>
            </a:r>
            <a:endParaRPr lang="uk-UA" u="sng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3881869" y="1416117"/>
            <a:ext cx="4691086" cy="3420438"/>
            <a:chOff x="3881869" y="1416117"/>
            <a:chExt cx="4691086" cy="342043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6288227" y="1432588"/>
              <a:ext cx="475112" cy="11246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8546750" y="2147204"/>
              <a:ext cx="0" cy="820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 flipV="1">
              <a:off x="3989179" y="1869070"/>
              <a:ext cx="862527" cy="9585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 flipV="1">
              <a:off x="6762494" y="2941734"/>
              <a:ext cx="1242231" cy="234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 flipV="1">
              <a:off x="3921144" y="4224461"/>
              <a:ext cx="1521019" cy="5794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6300708" y="3885568"/>
              <a:ext cx="1074242" cy="9183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762492" y="2967236"/>
              <a:ext cx="603157" cy="1836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7784954" y="2967236"/>
              <a:ext cx="761796" cy="18110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 flipV="1">
              <a:off x="6763340" y="1434649"/>
              <a:ext cx="1783410" cy="7125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3921143" y="1921094"/>
              <a:ext cx="101586" cy="23033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4834891" y="2557220"/>
              <a:ext cx="1465817" cy="2511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5428744" y="3855616"/>
              <a:ext cx="859483" cy="935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V="1">
              <a:off x="7365649" y="4778250"/>
              <a:ext cx="430178" cy="26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45" idx="5"/>
            </p:cNvCxnSpPr>
            <p:nvPr/>
          </p:nvCxnSpPr>
          <p:spPr>
            <a:xfrm flipH="1" flipV="1">
              <a:off x="4052702" y="1963547"/>
              <a:ext cx="512052" cy="17578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4560345" y="2926065"/>
              <a:ext cx="2202994" cy="7953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6775820" y="1475855"/>
              <a:ext cx="1228907" cy="17060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57" idx="4"/>
              <a:endCxn id="50" idx="4"/>
            </p:cNvCxnSpPr>
            <p:nvPr/>
          </p:nvCxnSpPr>
          <p:spPr>
            <a:xfrm flipV="1">
              <a:off x="7774676" y="3204291"/>
              <a:ext cx="213791" cy="16074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8004726" y="2172706"/>
              <a:ext cx="501904" cy="9815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/>
            <p:cNvSpPr/>
            <p:nvPr/>
          </p:nvSpPr>
          <p:spPr>
            <a:xfrm>
              <a:off x="4548750" y="3678864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3975882" y="1886727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4827941" y="2776389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81869" y="4156088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6242664" y="2510230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6718902" y="1416117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943467" y="3114291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482559" y="2105238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21015" y="2902857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6251937" y="3847453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97164" y="4746555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482955" y="2944768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7304587" y="473940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7729676" y="4721765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62" name="Прямая соединительная линия 61"/>
          <p:cNvCxnSpPr/>
          <p:nvPr/>
        </p:nvCxnSpPr>
        <p:spPr>
          <a:xfrm flipV="1">
            <a:off x="2832913" y="1446169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2832913" y="1914526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2837541" y="2137259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2902291" y="2552282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V="1">
            <a:off x="2902291" y="2818066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V="1">
            <a:off x="2902291" y="2913550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2902291" y="3020613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2902291" y="3158113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2902291" y="3721456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2902291" y="3891414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2902291" y="4200080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2843593" y="4849935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2832913" y="4754028"/>
            <a:ext cx="6496494" cy="21265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V="1">
            <a:off x="2658140" y="5351340"/>
            <a:ext cx="7049386" cy="7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 flipV="1">
            <a:off x="2626242" y="1306408"/>
            <a:ext cx="42530" cy="415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6341937" y="3429000"/>
            <a:ext cx="90761" cy="930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TextBox 82"/>
          <p:cNvSpPr txBox="1"/>
          <p:nvPr/>
        </p:nvSpPr>
        <p:spPr>
          <a:xfrm>
            <a:off x="6432698" y="3220762"/>
            <a:ext cx="4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</a:t>
            </a:r>
            <a:endParaRPr lang="uk-UA" dirty="0"/>
          </a:p>
        </p:txBody>
      </p:sp>
      <p:sp>
        <p:nvSpPr>
          <p:cNvPr id="88" name="Прямоугольный треугольник 87"/>
          <p:cNvSpPr/>
          <p:nvPr/>
        </p:nvSpPr>
        <p:spPr>
          <a:xfrm>
            <a:off x="6840253" y="3211641"/>
            <a:ext cx="192802" cy="519498"/>
          </a:xfrm>
          <a:prstGeom prst="rtTriangle">
            <a:avLst/>
          </a:prstGeom>
          <a:solidFill>
            <a:srgbClr val="F9CF37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Прямоугольный треугольник 88"/>
          <p:cNvSpPr/>
          <p:nvPr/>
        </p:nvSpPr>
        <p:spPr>
          <a:xfrm flipH="1">
            <a:off x="4613336" y="3166594"/>
            <a:ext cx="1624299" cy="543483"/>
          </a:xfrm>
          <a:prstGeom prst="rtTriangle">
            <a:avLst/>
          </a:prstGeom>
          <a:solidFill>
            <a:srgbClr val="F9CF37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Прямоугольник 89"/>
          <p:cNvSpPr/>
          <p:nvPr/>
        </p:nvSpPr>
        <p:spPr>
          <a:xfrm>
            <a:off x="6236729" y="3183813"/>
            <a:ext cx="601262" cy="508453"/>
          </a:xfrm>
          <a:prstGeom prst="rect">
            <a:avLst/>
          </a:prstGeom>
          <a:solidFill>
            <a:srgbClr val="F9CF37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TextBox 90"/>
          <p:cNvSpPr txBox="1"/>
          <p:nvPr/>
        </p:nvSpPr>
        <p:spPr>
          <a:xfrm>
            <a:off x="881693" y="5944897"/>
            <a:ext cx="10710071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uk-UA"/>
            </a:defPPr>
            <a:lvl1pPr algn="ctr"/>
          </a:lstStyle>
          <a:p>
            <a:r>
              <a:rPr lang="uk-UA" b="1" dirty="0">
                <a:solidFill>
                  <a:srgbClr val="0070C0"/>
                </a:solidFill>
              </a:rPr>
              <a:t>Твердження:</a:t>
            </a:r>
            <a:r>
              <a:rPr lang="uk-UA" dirty="0"/>
              <a:t> </a:t>
            </a:r>
            <a:r>
              <a:rPr lang="uk-UA" dirty="0" smtClean="0"/>
              <a:t>Задачу локалізації </a:t>
            </a:r>
            <a:r>
              <a:rPr lang="uk-UA" dirty="0"/>
              <a:t>точки </a:t>
            </a:r>
            <a:r>
              <a:rPr lang="uk-UA" dirty="0" smtClean="0"/>
              <a:t>у </a:t>
            </a:r>
            <a:r>
              <a:rPr lang="uk-UA" dirty="0" err="1" smtClean="0"/>
              <a:t>планарному</a:t>
            </a:r>
            <a:r>
              <a:rPr lang="uk-UA" dirty="0" smtClean="0"/>
              <a:t> </a:t>
            </a:r>
            <a:r>
              <a:rPr lang="en-US" dirty="0" smtClean="0"/>
              <a:t>N-</a:t>
            </a:r>
            <a:r>
              <a:rPr lang="uk-UA" dirty="0" smtClean="0"/>
              <a:t>вершинному розбитті можна </a:t>
            </a:r>
            <a:r>
              <a:rPr lang="uk-UA" dirty="0"/>
              <a:t>встановити за </a:t>
            </a:r>
            <a:r>
              <a:rPr lang="uk-UA" dirty="0" smtClean="0"/>
              <a:t>час О(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із витратами </a:t>
            </a:r>
            <a:r>
              <a:rPr lang="uk-UA" dirty="0" err="1"/>
              <a:t>пам</a:t>
            </a:r>
            <a:r>
              <a:rPr lang="en-US" dirty="0"/>
              <a:t>’</a:t>
            </a:r>
            <a:r>
              <a:rPr lang="uk-UA" dirty="0"/>
              <a:t>яті </a:t>
            </a:r>
            <a:r>
              <a:rPr lang="uk-UA" dirty="0" smtClean="0"/>
              <a:t>О(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  <a:r>
              <a:rPr lang="uk-UA" dirty="0"/>
              <a:t>і часом на попередню обробку О(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1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290140" y="372471"/>
            <a:ext cx="558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 (простий багатокутник)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8977" y="808562"/>
            <a:ext cx="5867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Метод </a:t>
            </a:r>
            <a:r>
              <a:rPr lang="uk-UA" u="sng" dirty="0"/>
              <a:t>замітання </a:t>
            </a:r>
            <a:r>
              <a:rPr lang="uk-UA" u="sng" dirty="0" smtClean="0"/>
              <a:t>прямою (на етапі попередньої обробки)</a:t>
            </a:r>
            <a:endParaRPr lang="uk-UA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1213875"/>
            <a:ext cx="965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Структури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даних</a:t>
            </a:r>
            <a:r>
              <a:rPr lang="ru-RU" b="1" dirty="0" smtClean="0">
                <a:solidFill>
                  <a:srgbClr val="0070C0"/>
                </a:solidFill>
              </a:rPr>
              <a:t>, </a:t>
            </a:r>
            <a:r>
              <a:rPr lang="ru-RU" b="1" dirty="0" err="1" smtClean="0">
                <a:solidFill>
                  <a:srgbClr val="0070C0"/>
                </a:solidFill>
              </a:rPr>
              <a:t>які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використовує</a:t>
            </a:r>
            <a:r>
              <a:rPr lang="ru-RU" b="1" dirty="0" smtClean="0">
                <a:solidFill>
                  <a:srgbClr val="0070C0"/>
                </a:solidFill>
              </a:rPr>
              <a:t> метод:</a:t>
            </a:r>
          </a:p>
          <a:p>
            <a:pPr marL="285750" indent="-285750">
              <a:buFontTx/>
              <a:buChar char="-"/>
            </a:pPr>
            <a:r>
              <a:rPr lang="ru-RU" i="1" dirty="0" smtClean="0"/>
              <a:t>список </a:t>
            </a:r>
            <a:r>
              <a:rPr lang="ru-RU" i="1" dirty="0" err="1" smtClean="0"/>
              <a:t>точок</a:t>
            </a:r>
            <a:r>
              <a:rPr lang="ru-RU" i="1" dirty="0" smtClean="0"/>
              <a:t> </a:t>
            </a:r>
            <a:r>
              <a:rPr lang="ru-RU" i="1" dirty="0" err="1" smtClean="0"/>
              <a:t>подій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послідовність</a:t>
            </a:r>
            <a:r>
              <a:rPr lang="ru-RU" dirty="0" smtClean="0"/>
              <a:t> </a:t>
            </a:r>
            <a:r>
              <a:rPr lang="ru-RU" dirty="0" err="1" smtClean="0"/>
              <a:t>позицій</a:t>
            </a:r>
            <a:r>
              <a:rPr lang="ru-RU" dirty="0" smtClean="0"/>
              <a:t> для </a:t>
            </a:r>
            <a:r>
              <a:rPr lang="ru-RU" dirty="0" err="1" smtClean="0"/>
              <a:t>прямої</a:t>
            </a:r>
            <a:r>
              <a:rPr lang="ru-RU" dirty="0" smtClean="0"/>
              <a:t> – </a:t>
            </a:r>
            <a:r>
              <a:rPr lang="uk-UA" dirty="0" smtClean="0"/>
              <a:t>перелік вершин графа знизу у верх);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i="1" dirty="0" smtClean="0"/>
              <a:t>статус </a:t>
            </a:r>
            <a:r>
              <a:rPr lang="ru-RU" i="1" dirty="0" err="1" smtClean="0"/>
              <a:t>прямої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опис</a:t>
            </a:r>
            <a:r>
              <a:rPr lang="ru-RU" dirty="0" smtClean="0"/>
              <a:t> </a:t>
            </a:r>
            <a:r>
              <a:rPr lang="ru-RU" dirty="0" err="1" smtClean="0"/>
              <a:t>перетинів</a:t>
            </a:r>
            <a:r>
              <a:rPr lang="ru-RU" dirty="0" smtClean="0"/>
              <a:t> </a:t>
            </a:r>
            <a:r>
              <a:rPr lang="ru-RU" dirty="0" err="1" smtClean="0"/>
              <a:t>прямої</a:t>
            </a:r>
            <a:r>
              <a:rPr lang="ru-RU" dirty="0" smtClean="0"/>
              <a:t> з </a:t>
            </a:r>
            <a:r>
              <a:rPr lang="ru-RU" dirty="0" err="1" smtClean="0"/>
              <a:t>упорядкованою</a:t>
            </a:r>
            <a:r>
              <a:rPr lang="ru-RU" dirty="0" smtClean="0"/>
              <a:t> </a:t>
            </a:r>
            <a:r>
              <a:rPr lang="ru-RU" dirty="0" err="1" smtClean="0"/>
              <a:t>послідовністю</a:t>
            </a:r>
            <a:r>
              <a:rPr lang="ru-RU" dirty="0" smtClean="0"/>
              <a:t> ребер графа у </a:t>
            </a:r>
            <a:r>
              <a:rPr lang="ru-RU" dirty="0" err="1" smtClean="0"/>
              <a:t>тій</a:t>
            </a:r>
            <a:r>
              <a:rPr lang="ru-RU" dirty="0" smtClean="0"/>
              <a:t> </a:t>
            </a:r>
            <a:r>
              <a:rPr lang="ru-RU" dirty="0" err="1" smtClean="0"/>
              <a:t>смузі</a:t>
            </a:r>
            <a:r>
              <a:rPr lang="ru-RU" dirty="0" smtClean="0"/>
              <a:t>, де </a:t>
            </a:r>
            <a:r>
              <a:rPr lang="ru-RU" dirty="0" err="1" smtClean="0"/>
              <a:t>знаходиться</a:t>
            </a:r>
            <a:r>
              <a:rPr lang="ru-RU" dirty="0" smtClean="0"/>
              <a:t> пряма)</a:t>
            </a:r>
          </a:p>
          <a:p>
            <a:endParaRPr lang="uk-UA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526269" y="2508317"/>
            <a:ext cx="4691086" cy="3420438"/>
            <a:chOff x="3881869" y="1416117"/>
            <a:chExt cx="4691086" cy="3420438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6288227" y="1432588"/>
              <a:ext cx="475112" cy="11246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8546750" y="2147204"/>
              <a:ext cx="0" cy="820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3989179" y="1869070"/>
              <a:ext cx="862527" cy="9585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 flipV="1">
              <a:off x="6762494" y="2941734"/>
              <a:ext cx="1242231" cy="234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 flipV="1">
              <a:off x="3921144" y="4224461"/>
              <a:ext cx="1521019" cy="5794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300708" y="3885568"/>
              <a:ext cx="1074242" cy="9183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6762492" y="2967236"/>
              <a:ext cx="603157" cy="1836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7784954" y="2967236"/>
              <a:ext cx="761796" cy="18110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6763340" y="1434649"/>
              <a:ext cx="1783410" cy="7125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3921143" y="1921094"/>
              <a:ext cx="101586" cy="23033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4834891" y="2557220"/>
              <a:ext cx="1465817" cy="2511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5428744" y="3855616"/>
              <a:ext cx="859483" cy="935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7365649" y="4778250"/>
              <a:ext cx="430178" cy="26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endCxn id="27" idx="5"/>
            </p:cNvCxnSpPr>
            <p:nvPr/>
          </p:nvCxnSpPr>
          <p:spPr>
            <a:xfrm flipH="1" flipV="1">
              <a:off x="4052702" y="1963547"/>
              <a:ext cx="512052" cy="17578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4560345" y="2926065"/>
              <a:ext cx="2202994" cy="7953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 flipV="1">
              <a:off x="6775820" y="1475855"/>
              <a:ext cx="1228907" cy="17060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39" idx="4"/>
            </p:cNvCxnSpPr>
            <p:nvPr/>
          </p:nvCxnSpPr>
          <p:spPr>
            <a:xfrm flipV="1">
              <a:off x="7774676" y="3176644"/>
              <a:ext cx="227647" cy="16351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>
              <a:off x="8004726" y="2172706"/>
              <a:ext cx="501904" cy="9815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>
              <a:off x="4548750" y="3678864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975882" y="1886727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4827941" y="2776389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3881869" y="4156088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6242664" y="2510230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6718902" y="1416117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7943467" y="3114291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8482559" y="2105238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6721015" y="2902857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6251937" y="3847453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5397164" y="4746555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8482955" y="2944768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7304587" y="4739402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7729676" y="4721765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2892587" y="4222548"/>
            <a:ext cx="6555192" cy="572410"/>
          </a:xfrm>
          <a:prstGeom prst="rect">
            <a:avLst/>
          </a:prstGeom>
          <a:solidFill>
            <a:srgbClr val="FDAB33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/>
          <p:cNvSpPr/>
          <p:nvPr/>
        </p:nvSpPr>
        <p:spPr>
          <a:xfrm>
            <a:off x="6095591" y="450875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TextBox 43"/>
          <p:cNvSpPr txBox="1"/>
          <p:nvPr/>
        </p:nvSpPr>
        <p:spPr>
          <a:xfrm>
            <a:off x="5904989" y="417273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uk-UA" dirty="0"/>
          </a:p>
        </p:txBody>
      </p:sp>
      <p:sp>
        <p:nvSpPr>
          <p:cNvPr id="45" name="TextBox 44"/>
          <p:cNvSpPr txBox="1"/>
          <p:nvPr/>
        </p:nvSpPr>
        <p:spPr>
          <a:xfrm>
            <a:off x="7482582" y="3781681"/>
            <a:ext cx="44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endParaRPr lang="uk-UA" sz="2000" dirty="0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2705100" y="6223000"/>
            <a:ext cx="7391400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390900" y="5689600"/>
            <a:ext cx="1270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9447779" y="5638800"/>
            <a:ext cx="0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37" y="2832100"/>
            <a:ext cx="3289563" cy="206553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290140" y="372471"/>
            <a:ext cx="558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 (простий багатокутник)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68977" y="808562"/>
            <a:ext cx="511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Метод деталізації </a:t>
            </a:r>
            <a:r>
              <a:rPr lang="uk-UA" u="sng" dirty="0" err="1" smtClean="0"/>
              <a:t>триангуляції</a:t>
            </a:r>
            <a:r>
              <a:rPr lang="uk-UA" u="sng" dirty="0" smtClean="0"/>
              <a:t> (</a:t>
            </a:r>
            <a:r>
              <a:rPr lang="uk-UA" u="sng" dirty="0" err="1" smtClean="0"/>
              <a:t>Киркпатрик</a:t>
            </a:r>
            <a:r>
              <a:rPr lang="uk-UA" u="sng" dirty="0" smtClean="0"/>
              <a:t>, 1983)</a:t>
            </a:r>
            <a:endParaRPr lang="uk-UA" u="sng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 flipV="1">
            <a:off x="2311400" y="1739900"/>
            <a:ext cx="4127500" cy="25844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1548259" y="1739900"/>
            <a:ext cx="763141" cy="36746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548258" y="4324309"/>
            <a:ext cx="4890642" cy="10902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2311400" y="1739900"/>
            <a:ext cx="0" cy="14478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2311400" y="1739900"/>
            <a:ext cx="1435100" cy="1184203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2311400" y="3009417"/>
            <a:ext cx="1534560" cy="17669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2785304" y="2943759"/>
            <a:ext cx="1059897" cy="73924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1574859" y="4416312"/>
            <a:ext cx="736541" cy="960233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1574858" y="4810284"/>
            <a:ext cx="1499684" cy="56626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3652422" y="4324311"/>
            <a:ext cx="499184" cy="441363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4841042" y="3836525"/>
            <a:ext cx="1597858" cy="487784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3074542" y="4765674"/>
            <a:ext cx="1063276" cy="1003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 flipV="1">
            <a:off x="3993580" y="4416312"/>
            <a:ext cx="405337" cy="311664"/>
          </a:xfrm>
          <a:prstGeom prst="line">
            <a:avLst/>
          </a:prstGeom>
          <a:ln w="95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42100" y="1370568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V(G) – </a:t>
            </a:r>
            <a:r>
              <a:rPr lang="uk-UA" dirty="0" smtClean="0"/>
              <a:t>множина вершин графа</a:t>
            </a:r>
            <a:endParaRPr lang="uk-UA" dirty="0"/>
          </a:p>
        </p:txBody>
      </p:sp>
      <p:sp>
        <p:nvSpPr>
          <p:cNvPr id="65" name="TextBox 64"/>
          <p:cNvSpPr txBox="1"/>
          <p:nvPr/>
        </p:nvSpPr>
        <p:spPr>
          <a:xfrm>
            <a:off x="6642100" y="1662440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(G) – </a:t>
            </a:r>
            <a:r>
              <a:rPr lang="uk-UA" dirty="0" smtClean="0"/>
              <a:t>множина </a:t>
            </a:r>
            <a:r>
              <a:rPr lang="uk-UA" dirty="0" err="1" smtClean="0"/>
              <a:t>ребер</a:t>
            </a:r>
            <a:r>
              <a:rPr lang="uk-UA" dirty="0" smtClean="0"/>
              <a:t> графа</a:t>
            </a:r>
            <a:endParaRPr lang="uk-UA" dirty="0"/>
          </a:p>
        </p:txBody>
      </p:sp>
      <p:sp>
        <p:nvSpPr>
          <p:cNvPr id="66" name="TextBox 65"/>
          <p:cNvSpPr txBox="1"/>
          <p:nvPr/>
        </p:nvSpPr>
        <p:spPr>
          <a:xfrm>
            <a:off x="6735536" y="1986785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F(G) – </a:t>
            </a:r>
            <a:r>
              <a:rPr lang="uk-UA" dirty="0" smtClean="0"/>
              <a:t>множина граней графа</a:t>
            </a:r>
            <a:endParaRPr lang="uk-UA" dirty="0"/>
          </a:p>
        </p:txBody>
      </p:sp>
      <p:sp>
        <p:nvSpPr>
          <p:cNvPr id="67" name="TextBox 66"/>
          <p:cNvSpPr txBox="1"/>
          <p:nvPr/>
        </p:nvSpPr>
        <p:spPr>
          <a:xfrm>
            <a:off x="5245100" y="2482094"/>
            <a:ext cx="660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46200" indent="-1346200" algn="just"/>
            <a:r>
              <a:rPr lang="uk-UA" b="1" dirty="0" smtClean="0">
                <a:solidFill>
                  <a:srgbClr val="0070C0"/>
                </a:solidFill>
              </a:rPr>
              <a:t>Твердження (Ейлер, 1736 р.):</a:t>
            </a:r>
            <a:r>
              <a:rPr lang="uk-UA" dirty="0" smtClean="0"/>
              <a:t> для плоского зв</a:t>
            </a:r>
            <a:r>
              <a:rPr lang="en-US" dirty="0" smtClean="0"/>
              <a:t>’</a:t>
            </a:r>
            <a:r>
              <a:rPr lang="uk-UA" dirty="0" err="1" smtClean="0"/>
              <a:t>язного</a:t>
            </a:r>
            <a:r>
              <a:rPr lang="uk-UA" dirty="0" smtClean="0"/>
              <a:t> графа виконується наступне співвідношення між кількістю вершин, </a:t>
            </a:r>
            <a:r>
              <a:rPr lang="uk-UA" dirty="0" err="1" smtClean="0"/>
              <a:t>ребер</a:t>
            </a:r>
            <a:r>
              <a:rPr lang="uk-UA" dirty="0" smtClean="0"/>
              <a:t> та граней:</a:t>
            </a:r>
          </a:p>
          <a:p>
            <a:pPr marL="1346200" indent="88900" algn="just"/>
            <a:r>
              <a:rPr lang="en-US" dirty="0" smtClean="0"/>
              <a:t>|V(G)|</a:t>
            </a:r>
            <a:r>
              <a:rPr lang="uk-UA" dirty="0" smtClean="0"/>
              <a:t> - </a:t>
            </a:r>
            <a:r>
              <a:rPr lang="en-US" dirty="0" smtClean="0"/>
              <a:t>|E(G)| </a:t>
            </a:r>
            <a:r>
              <a:rPr lang="uk-UA" dirty="0" smtClean="0"/>
              <a:t> + </a:t>
            </a:r>
            <a:r>
              <a:rPr lang="en-US" dirty="0" smtClean="0"/>
              <a:t>|F(G)|</a:t>
            </a:r>
            <a:r>
              <a:rPr lang="uk-UA" dirty="0" smtClean="0"/>
              <a:t> = 2</a:t>
            </a:r>
          </a:p>
          <a:p>
            <a:pPr marL="1346200" indent="-1346200" algn="just"/>
            <a:endParaRPr lang="uk-UA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6780058" y="3864869"/>
            <a:ext cx="525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-990600"/>
            <a:r>
              <a:rPr lang="uk-UA" b="1" dirty="0" smtClean="0">
                <a:solidFill>
                  <a:srgbClr val="0070C0"/>
                </a:solidFill>
              </a:rPr>
              <a:t>Наслідки:</a:t>
            </a:r>
            <a:r>
              <a:rPr lang="uk-UA" dirty="0" smtClean="0"/>
              <a:t> всі плоску викладення одного графа мають однакову кількість граней</a:t>
            </a:r>
            <a:endParaRPr lang="uk-UA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2904592" y="5424187"/>
            <a:ext cx="8246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-990600"/>
            <a:r>
              <a:rPr lang="uk-UA" b="1" dirty="0" smtClean="0">
                <a:solidFill>
                  <a:srgbClr val="0070C0"/>
                </a:solidFill>
              </a:rPr>
              <a:t>Теорема про </a:t>
            </a:r>
            <a:r>
              <a:rPr lang="uk-UA" b="1" dirty="0" err="1" smtClean="0">
                <a:solidFill>
                  <a:srgbClr val="0070C0"/>
                </a:solidFill>
              </a:rPr>
              <a:t>планарне</a:t>
            </a:r>
            <a:r>
              <a:rPr lang="uk-UA" b="1" dirty="0" smtClean="0">
                <a:solidFill>
                  <a:srgbClr val="0070C0"/>
                </a:solidFill>
              </a:rPr>
              <a:t> розбиття:</a:t>
            </a:r>
            <a:r>
              <a:rPr lang="uk-UA" dirty="0" smtClean="0"/>
              <a:t> будь який </a:t>
            </a:r>
            <a:r>
              <a:rPr lang="uk-UA" dirty="0" err="1" smtClean="0"/>
              <a:t>планарний</a:t>
            </a:r>
            <a:r>
              <a:rPr lang="uk-UA" dirty="0" smtClean="0"/>
              <a:t> граф може бути розбитим на менші частини шляхом видалення невеликої кількості </a:t>
            </a:r>
            <a:r>
              <a:rPr lang="uk-UA" dirty="0" err="1" smtClean="0"/>
              <a:t>ребер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96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1600199" y="572527"/>
            <a:ext cx="8851901" cy="3275574"/>
            <a:chOff x="1625599" y="1191681"/>
            <a:chExt cx="9411293" cy="339301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599" y="1191681"/>
              <a:ext cx="9411293" cy="3393019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/>
            <p:cNvCxnSpPr/>
            <p:nvPr/>
          </p:nvCxnSpPr>
          <p:spPr>
            <a:xfrm>
              <a:off x="2909140" y="2222500"/>
              <a:ext cx="520700" cy="1270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2978990" y="2349500"/>
              <a:ext cx="381000" cy="68474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3359990" y="2146300"/>
              <a:ext cx="259510" cy="1905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4903881" y="1880130"/>
              <a:ext cx="963519" cy="115411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1986475" y="1880130"/>
              <a:ext cx="2601820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290140" y="372471"/>
            <a:ext cx="558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Задача локалізації точки (простий багатокутник)</a:t>
            </a:r>
            <a:endParaRPr lang="uk-UA" sz="2000" b="1" u="sng" dirty="0">
              <a:solidFill>
                <a:srgbClr val="0070C0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75" y="3419445"/>
            <a:ext cx="7411525" cy="246070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0893" y="6030399"/>
            <a:ext cx="10710071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uk-UA"/>
            </a:defPPr>
            <a:lvl1pPr algn="ctr"/>
          </a:lstStyle>
          <a:p>
            <a:r>
              <a:rPr lang="uk-UA" b="1" dirty="0">
                <a:solidFill>
                  <a:srgbClr val="0070C0"/>
                </a:solidFill>
              </a:rPr>
              <a:t>Твердження:</a:t>
            </a:r>
            <a:r>
              <a:rPr lang="uk-UA" dirty="0"/>
              <a:t> </a:t>
            </a:r>
            <a:r>
              <a:rPr lang="uk-UA" dirty="0" smtClean="0"/>
              <a:t>Задачу локалізації </a:t>
            </a:r>
            <a:r>
              <a:rPr lang="uk-UA" dirty="0"/>
              <a:t>точки </a:t>
            </a:r>
            <a:r>
              <a:rPr lang="uk-UA" dirty="0" smtClean="0"/>
              <a:t>у </a:t>
            </a:r>
            <a:r>
              <a:rPr lang="uk-UA" dirty="0" err="1" smtClean="0"/>
              <a:t>планарному</a:t>
            </a:r>
            <a:r>
              <a:rPr lang="uk-UA" dirty="0" smtClean="0"/>
              <a:t> </a:t>
            </a:r>
            <a:r>
              <a:rPr lang="en-US" dirty="0" smtClean="0"/>
              <a:t>N-</a:t>
            </a:r>
            <a:r>
              <a:rPr lang="uk-UA" dirty="0" smtClean="0"/>
              <a:t>вершинному розбитті можна </a:t>
            </a:r>
            <a:r>
              <a:rPr lang="uk-UA" dirty="0" err="1" smtClean="0"/>
              <a:t>розв</a:t>
            </a:r>
            <a:r>
              <a:rPr lang="en-US" dirty="0" smtClean="0"/>
              <a:t>’</a:t>
            </a:r>
            <a:r>
              <a:rPr lang="uk-UA" dirty="0" err="1" smtClean="0"/>
              <a:t>язати</a:t>
            </a:r>
            <a:r>
              <a:rPr lang="uk-UA" dirty="0" smtClean="0"/>
              <a:t> </a:t>
            </a:r>
            <a:r>
              <a:rPr lang="uk-UA" dirty="0"/>
              <a:t>за </a:t>
            </a:r>
            <a:r>
              <a:rPr lang="uk-UA" dirty="0" smtClean="0"/>
              <a:t>час О(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із витратами </a:t>
            </a:r>
            <a:r>
              <a:rPr lang="uk-UA" dirty="0" err="1"/>
              <a:t>пам</a:t>
            </a:r>
            <a:r>
              <a:rPr lang="en-US" dirty="0"/>
              <a:t>’</a:t>
            </a:r>
            <a:r>
              <a:rPr lang="uk-UA" dirty="0"/>
              <a:t>яті </a:t>
            </a:r>
            <a:r>
              <a:rPr lang="uk-UA" dirty="0" smtClean="0"/>
              <a:t>О(</a:t>
            </a:r>
            <a:r>
              <a:rPr lang="en-US" dirty="0" smtClean="0"/>
              <a:t>N)</a:t>
            </a:r>
            <a:r>
              <a:rPr lang="uk-UA" dirty="0" smtClean="0"/>
              <a:t> </a:t>
            </a:r>
            <a:r>
              <a:rPr lang="uk-UA" dirty="0"/>
              <a:t>і часом на попередню обробку О(</a:t>
            </a:r>
            <a:r>
              <a:rPr lang="en-US" dirty="0" smtClean="0"/>
              <a:t>N</a:t>
            </a:r>
            <a:r>
              <a:rPr lang="en-US" dirty="0"/>
              <a:t> </a:t>
            </a:r>
            <a:r>
              <a:rPr lang="en-US" dirty="0" err="1"/>
              <a:t>logN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43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3373820" y="367863"/>
            <a:ext cx="652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Алгоритми побудови опуклих оболонок</a:t>
            </a:r>
            <a:endParaRPr lang="uk-UA" sz="2400" u="sng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81958" y="1149046"/>
            <a:ext cx="99743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4613" indent="-1344613"/>
            <a:r>
              <a:rPr lang="ru-RU" sz="2000" u="sng" dirty="0" err="1" smtClean="0">
                <a:solidFill>
                  <a:srgbClr val="0070C0"/>
                </a:solidFill>
              </a:rPr>
              <a:t>Означення</a:t>
            </a:r>
            <a:r>
              <a:rPr lang="ru-RU" sz="2000" u="sng" dirty="0" smtClean="0">
                <a:solidFill>
                  <a:srgbClr val="0070C0"/>
                </a:solidFill>
              </a:rPr>
              <a:t> </a:t>
            </a:r>
            <a:r>
              <a:rPr lang="ru-RU" sz="2000" u="sng" dirty="0">
                <a:solidFill>
                  <a:srgbClr val="0070C0"/>
                </a:solidFill>
              </a:rPr>
              <a:t>1.</a:t>
            </a:r>
            <a:r>
              <a:rPr lang="ru-RU" sz="2000" dirty="0"/>
              <a:t> </a:t>
            </a:r>
            <a:r>
              <a:rPr lang="ru-RU" sz="2000" dirty="0" smtClean="0"/>
              <a:t>  </a:t>
            </a:r>
            <a:r>
              <a:rPr lang="ru-RU" sz="2000" b="1" dirty="0" err="1" smtClean="0">
                <a:solidFill>
                  <a:srgbClr val="0070C0"/>
                </a:solidFill>
              </a:rPr>
              <a:t>Опуклою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оболонкою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dirty="0" err="1" smtClean="0"/>
              <a:t>множини</a:t>
            </a:r>
            <a:r>
              <a:rPr lang="ru-RU" sz="2000" dirty="0" smtClean="0"/>
              <a:t> </a:t>
            </a:r>
            <a:r>
              <a:rPr lang="ru-RU" sz="2000" dirty="0" err="1" smtClean="0"/>
              <a:t>точок</a:t>
            </a:r>
            <a:r>
              <a:rPr lang="ru-RU" sz="2000" dirty="0" smtClean="0"/>
              <a:t> S є </a:t>
            </a:r>
            <a:r>
              <a:rPr lang="ru-RU" sz="2000" dirty="0" err="1" smtClean="0"/>
              <a:t>найменша</a:t>
            </a:r>
            <a:r>
              <a:rPr lang="ru-RU" sz="2000" dirty="0" smtClean="0"/>
              <a:t> </a:t>
            </a:r>
            <a:r>
              <a:rPr lang="ru-RU" sz="2000" dirty="0" err="1" smtClean="0"/>
              <a:t>опукла</a:t>
            </a:r>
            <a:r>
              <a:rPr lang="ru-RU" sz="2000" dirty="0" smtClean="0"/>
              <a:t> </a:t>
            </a:r>
            <a:r>
              <a:rPr lang="ru-RU" sz="2000" dirty="0" err="1" smtClean="0"/>
              <a:t>множина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містить</a:t>
            </a:r>
            <a:r>
              <a:rPr lang="ru-RU" sz="2000" dirty="0" smtClean="0"/>
              <a:t>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S</a:t>
            </a:r>
            <a:r>
              <a:rPr lang="ru-RU" sz="2000" dirty="0"/>
              <a:t>. </a:t>
            </a:r>
            <a:endParaRPr lang="uk-UA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1" y="2114895"/>
            <a:ext cx="3905250" cy="29908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139558" y="2674570"/>
            <a:ext cx="6316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Область F, що належить простору E</a:t>
            </a:r>
            <a:r>
              <a:rPr lang="ru-RU" baseline="30000" dirty="0"/>
              <a:t>2</a:t>
            </a:r>
            <a:r>
              <a:rPr lang="uk-UA" dirty="0" smtClean="0"/>
              <a:t>, є </a:t>
            </a:r>
            <a:r>
              <a:rPr lang="uk-UA" b="1" dirty="0">
                <a:solidFill>
                  <a:srgbClr val="0070C0"/>
                </a:solidFill>
              </a:rPr>
              <a:t>опуклою</a:t>
            </a:r>
            <a:r>
              <a:rPr lang="uk-UA" dirty="0"/>
              <a:t>, якщо для будь-якої пари точок f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uk-UA" dirty="0" smtClean="0"/>
              <a:t>і f</a:t>
            </a:r>
            <a:r>
              <a:rPr lang="uk-UA" baseline="-25000" dirty="0" smtClean="0"/>
              <a:t>2</a:t>
            </a:r>
            <a:r>
              <a:rPr lang="uk-UA" dirty="0" smtClean="0"/>
              <a:t>, </a:t>
            </a:r>
            <a:r>
              <a:rPr lang="uk-UA" dirty="0"/>
              <a:t>що належать області F, відрізок f</a:t>
            </a:r>
            <a:r>
              <a:rPr lang="uk-UA" baseline="-25000" dirty="0"/>
              <a:t>1 </a:t>
            </a:r>
            <a:r>
              <a:rPr lang="uk-UA" dirty="0"/>
              <a:t>f</a:t>
            </a:r>
            <a:r>
              <a:rPr lang="uk-UA" baseline="-25000" dirty="0"/>
              <a:t>2</a:t>
            </a:r>
            <a:r>
              <a:rPr lang="uk-UA" dirty="0" smtClean="0"/>
              <a:t> </a:t>
            </a:r>
            <a:r>
              <a:rPr lang="uk-UA" dirty="0"/>
              <a:t>цілком належить цій </a:t>
            </a:r>
            <a:r>
              <a:rPr lang="uk-UA" dirty="0" smtClean="0"/>
              <a:t>області</a:t>
            </a:r>
          </a:p>
          <a:p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39558" y="4754093"/>
            <a:ext cx="6558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4613" indent="-1344613"/>
            <a:r>
              <a:rPr lang="ru-RU" sz="2000" u="sng" dirty="0" err="1">
                <a:solidFill>
                  <a:srgbClr val="0070C0"/>
                </a:solidFill>
              </a:rPr>
              <a:t>Означення</a:t>
            </a:r>
            <a:r>
              <a:rPr lang="ru-RU" sz="2000" u="sng" dirty="0">
                <a:solidFill>
                  <a:srgbClr val="0070C0"/>
                </a:solidFill>
              </a:rPr>
              <a:t> </a:t>
            </a:r>
            <a:r>
              <a:rPr lang="ru-RU" sz="2000" u="sng" dirty="0" smtClean="0">
                <a:solidFill>
                  <a:srgbClr val="0070C0"/>
                </a:solidFill>
              </a:rPr>
              <a:t>2.</a:t>
            </a:r>
            <a:r>
              <a:rPr lang="ru-RU" sz="2000" dirty="0" smtClean="0"/>
              <a:t>   </a:t>
            </a:r>
            <a:r>
              <a:rPr lang="ru-RU" sz="2000" b="1" dirty="0" err="1" smtClean="0">
                <a:solidFill>
                  <a:srgbClr val="0070C0"/>
                </a:solidFill>
              </a:rPr>
              <a:t>Опуклою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>
                <a:solidFill>
                  <a:srgbClr val="0070C0"/>
                </a:solidFill>
              </a:rPr>
              <a:t>оболонкою</a:t>
            </a:r>
            <a:r>
              <a:rPr lang="ru-RU" sz="2000" b="1" dirty="0">
                <a:solidFill>
                  <a:srgbClr val="0070C0"/>
                </a:solidFill>
              </a:rPr>
              <a:t> </a:t>
            </a:r>
            <a:r>
              <a:rPr lang="uk-UA" sz="2000" dirty="0" smtClean="0"/>
              <a:t>множини </a:t>
            </a:r>
            <a:r>
              <a:rPr lang="uk-UA" sz="2000" dirty="0"/>
              <a:t>точок S, що належать простору E</a:t>
            </a:r>
            <a:r>
              <a:rPr lang="ru-RU" sz="2000" baseline="30000" dirty="0" smtClean="0"/>
              <a:t>2</a:t>
            </a:r>
            <a:r>
              <a:rPr lang="uk-UA" sz="2000" dirty="0" smtClean="0"/>
              <a:t>, називається </a:t>
            </a:r>
            <a:r>
              <a:rPr lang="uk-UA" sz="2000" dirty="0"/>
              <a:t>межа найменшої опуклої </a:t>
            </a:r>
            <a:r>
              <a:rPr lang="uk-UA" sz="2000" dirty="0" smtClean="0"/>
              <a:t>області</a:t>
            </a:r>
            <a:r>
              <a:rPr lang="en-US" sz="2000" dirty="0" smtClean="0"/>
              <a:t> </a:t>
            </a:r>
            <a:r>
              <a:rPr lang="uk-UA" sz="2000" dirty="0" smtClean="0"/>
              <a:t>у </a:t>
            </a:r>
            <a:r>
              <a:rPr lang="uk-UA" sz="2000" dirty="0"/>
              <a:t>E</a:t>
            </a:r>
            <a:r>
              <a:rPr lang="ru-RU" sz="2000" baseline="30000" dirty="0"/>
              <a:t>2</a:t>
            </a:r>
            <a:r>
              <a:rPr lang="uk-UA" sz="2000" dirty="0"/>
              <a:t>,</a:t>
            </a:r>
            <a:r>
              <a:rPr lang="uk-UA" sz="2000" dirty="0" smtClean="0"/>
              <a:t> </a:t>
            </a:r>
            <a:r>
              <a:rPr lang="uk-UA" sz="2000" dirty="0"/>
              <a:t>яка охоплює </a:t>
            </a:r>
            <a:r>
              <a:rPr lang="uk-UA" sz="2000" dirty="0" smtClean="0"/>
              <a:t>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968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73820" y="367863"/>
            <a:ext cx="652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Алгоритми побудови опуклих оболонок</a:t>
            </a:r>
            <a:endParaRPr lang="uk-UA" sz="2400" u="sng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6345" y="1114097"/>
            <a:ext cx="581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Варіанти постановки задачі побудови:</a:t>
            </a:r>
            <a:endParaRPr lang="uk-UA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19665" y="1767998"/>
            <a:ext cx="9405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 smtClean="0">
                <a:solidFill>
                  <a:srgbClr val="0070C0"/>
                </a:solidFill>
              </a:rPr>
              <a:t>Варіант А.  </a:t>
            </a:r>
            <a:r>
              <a:rPr lang="uk-UA" dirty="0" smtClean="0"/>
              <a:t>У просторі </a:t>
            </a:r>
            <a:r>
              <a:rPr lang="uk-UA" dirty="0"/>
              <a:t>E</a:t>
            </a:r>
            <a:r>
              <a:rPr lang="ru-RU" baseline="30000" dirty="0" smtClean="0"/>
              <a:t>2</a:t>
            </a:r>
            <a:r>
              <a:rPr lang="uk-UA" dirty="0"/>
              <a:t> </a:t>
            </a:r>
            <a:r>
              <a:rPr lang="uk-UA" dirty="0" smtClean="0"/>
              <a:t>задано множину </a:t>
            </a:r>
            <a:r>
              <a:rPr lang="en-US" dirty="0" smtClean="0"/>
              <a:t>S</a:t>
            </a:r>
            <a:r>
              <a:rPr lang="ru-RU" dirty="0" smtClean="0"/>
              <a:t>, </a:t>
            </a:r>
            <a:r>
              <a:rPr lang="uk-UA" dirty="0" smtClean="0"/>
              <a:t>що містить </a:t>
            </a:r>
            <a:r>
              <a:rPr lang="en-US" dirty="0" smtClean="0"/>
              <a:t>N </a:t>
            </a:r>
            <a:r>
              <a:rPr lang="uk-UA" dirty="0" smtClean="0"/>
              <a:t>точок. Потрібно побудувати їх опуклу оболонку (тобто надати повний опис межі </a:t>
            </a:r>
            <a:r>
              <a:rPr lang="en-US" dirty="0" smtClean="0"/>
              <a:t>CH(S) )</a:t>
            </a:r>
          </a:p>
          <a:p>
            <a:endParaRPr lang="en-US" dirty="0"/>
          </a:p>
          <a:p>
            <a:r>
              <a:rPr lang="uk-UA" u="sng" dirty="0">
                <a:solidFill>
                  <a:srgbClr val="0070C0"/>
                </a:solidFill>
              </a:rPr>
              <a:t>Варіант Б. 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uk-UA" dirty="0"/>
              <a:t>У просторі E</a:t>
            </a:r>
            <a:r>
              <a:rPr lang="ru-RU" baseline="30000" dirty="0"/>
              <a:t>2</a:t>
            </a:r>
            <a:r>
              <a:rPr lang="uk-UA" dirty="0"/>
              <a:t> задано множину </a:t>
            </a:r>
            <a:r>
              <a:rPr lang="en-US" dirty="0"/>
              <a:t>S</a:t>
            </a:r>
            <a:r>
              <a:rPr lang="ru-RU" dirty="0"/>
              <a:t>, </a:t>
            </a:r>
            <a:r>
              <a:rPr lang="uk-UA" dirty="0"/>
              <a:t>що містить </a:t>
            </a:r>
            <a:r>
              <a:rPr lang="en-US" dirty="0"/>
              <a:t>N </a:t>
            </a:r>
            <a:r>
              <a:rPr lang="uk-UA" dirty="0"/>
              <a:t>точок. </a:t>
            </a:r>
            <a:r>
              <a:rPr lang="uk-UA" dirty="0" smtClean="0"/>
              <a:t>Потрібно визначити ті з точок, які є вершинами опуклої оболонки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84234" y="3860630"/>
            <a:ext cx="952969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Задача </a:t>
            </a:r>
            <a:r>
              <a:rPr lang="uk-UA" dirty="0"/>
              <a:t>сортування зводиться за лінійний час до </a:t>
            </a:r>
            <a:r>
              <a:rPr lang="uk-UA" dirty="0" smtClean="0"/>
              <a:t>задачі </a:t>
            </a:r>
            <a:r>
              <a:rPr lang="uk-UA" dirty="0"/>
              <a:t>побудови опуклої оболонки, </a:t>
            </a:r>
            <a:r>
              <a:rPr lang="uk-UA" dirty="0" smtClean="0"/>
              <a:t>тобто, знаходження </a:t>
            </a:r>
            <a:r>
              <a:rPr lang="uk-UA" dirty="0"/>
              <a:t>впорядкованої опуклої </a:t>
            </a:r>
            <a:r>
              <a:rPr lang="uk-UA" dirty="0" smtClean="0"/>
              <a:t>оболонки N точок </a:t>
            </a:r>
            <a:r>
              <a:rPr lang="uk-UA" dirty="0"/>
              <a:t>на площині </a:t>
            </a:r>
            <a:r>
              <a:rPr lang="uk-UA" dirty="0" smtClean="0"/>
              <a:t>потребує О(</a:t>
            </a:r>
            <a:r>
              <a:rPr lang="uk-UA" dirty="0" err="1" smtClean="0"/>
              <a:t>NlogN</a:t>
            </a:r>
            <a:r>
              <a:rPr lang="uk-UA" dirty="0" smtClean="0"/>
              <a:t>) часу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225142" y="5209002"/>
            <a:ext cx="1059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0950" indent="-1250950"/>
            <a:r>
              <a:rPr lang="ru-RU" u="sng" dirty="0" err="1" smtClean="0">
                <a:solidFill>
                  <a:srgbClr val="0070C0"/>
                </a:solidFill>
              </a:rPr>
              <a:t>Означення</a:t>
            </a:r>
            <a:r>
              <a:rPr lang="ru-RU" dirty="0" smtClean="0"/>
              <a:t>. Точка </a:t>
            </a:r>
            <a:r>
              <a:rPr lang="en-US" dirty="0" smtClean="0"/>
              <a:t>P </a:t>
            </a:r>
            <a:r>
              <a:rPr lang="uk-UA" dirty="0" smtClean="0"/>
              <a:t>опуклої множини </a:t>
            </a:r>
            <a:r>
              <a:rPr lang="en-US" dirty="0"/>
              <a:t>S </a:t>
            </a:r>
            <a:r>
              <a:rPr lang="uk-UA" dirty="0" smtClean="0"/>
              <a:t>є крайньої точкою, якщо не знайдеться такої пари точок А і В, що точка Р належить відрізку АВ 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8456" y="3857832"/>
            <a:ext cx="143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 err="1" smtClean="0">
                <a:solidFill>
                  <a:srgbClr val="0070C0"/>
                </a:solidFill>
              </a:rPr>
              <a:t>Твердження</a:t>
            </a:r>
            <a:r>
              <a:rPr lang="ru-RU" u="sng" dirty="0" smtClean="0">
                <a:solidFill>
                  <a:srgbClr val="0070C0"/>
                </a:solidFill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64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73820" y="367863"/>
            <a:ext cx="652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Алгоритми побудови опуклих оболонок</a:t>
            </a:r>
            <a:endParaRPr lang="uk-UA" sz="2400" u="sng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63" y="863426"/>
            <a:ext cx="3810000" cy="220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6063" y="1963563"/>
            <a:ext cx="705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ru-RU" u="sng" dirty="0" smtClean="0">
                <a:solidFill>
                  <a:srgbClr val="0070C0"/>
                </a:solidFill>
              </a:rPr>
              <a:t>Т</a:t>
            </a:r>
            <a:r>
              <a:rPr lang="en-US" u="sng" dirty="0" smtClean="0">
                <a:solidFill>
                  <a:srgbClr val="0070C0"/>
                </a:solidFill>
              </a:rPr>
              <a:t>h</a:t>
            </a:r>
            <a:r>
              <a:rPr lang="ru-RU" dirty="0" smtClean="0"/>
              <a:t>. Точка Р</a:t>
            </a:r>
            <a:r>
              <a:rPr lang="en-US" dirty="0" smtClean="0"/>
              <a:t> </a:t>
            </a:r>
            <a:r>
              <a:rPr lang="uk-UA" dirty="0" smtClean="0"/>
              <a:t>опуклої множини </a:t>
            </a:r>
            <a:r>
              <a:rPr lang="en-US" dirty="0"/>
              <a:t>S </a:t>
            </a:r>
            <a:r>
              <a:rPr lang="uk-UA" dirty="0" smtClean="0"/>
              <a:t>не є крайньої точкою тільки у тому разі, якщо вона належить трикутнику, вершинами якого є деякі точки </a:t>
            </a:r>
            <a:r>
              <a:rPr lang="uk-UA" dirty="0"/>
              <a:t>множини </a:t>
            </a:r>
            <a:r>
              <a:rPr lang="en-US" dirty="0" smtClean="0"/>
              <a:t>S</a:t>
            </a:r>
            <a:r>
              <a:rPr lang="uk-UA" dirty="0" smtClean="0"/>
              <a:t>, але не сама точка </a:t>
            </a:r>
            <a:r>
              <a:rPr lang="ru-RU" dirty="0" smtClean="0"/>
              <a:t>Р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44" y="3211703"/>
            <a:ext cx="4200853" cy="27020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6693" y="6061710"/>
            <a:ext cx="694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 smtClean="0">
                <a:solidFill>
                  <a:srgbClr val="0070C0"/>
                </a:solidFill>
              </a:rPr>
              <a:t>Вершини</a:t>
            </a:r>
            <a:r>
              <a:rPr lang="ru-RU" sz="1600" i="1" dirty="0" smtClean="0">
                <a:solidFill>
                  <a:srgbClr val="0070C0"/>
                </a:solidFill>
              </a:rPr>
              <a:t> </a:t>
            </a:r>
            <a:r>
              <a:rPr lang="ru-RU" sz="1600" i="1" dirty="0" err="1" smtClean="0">
                <a:solidFill>
                  <a:srgbClr val="0070C0"/>
                </a:solidFill>
              </a:rPr>
              <a:t>опуклої</a:t>
            </a:r>
            <a:r>
              <a:rPr lang="ru-RU" sz="1600" i="1" dirty="0" smtClean="0">
                <a:solidFill>
                  <a:srgbClr val="0070C0"/>
                </a:solidFill>
              </a:rPr>
              <a:t> </a:t>
            </a:r>
            <a:r>
              <a:rPr lang="ru-RU" sz="1600" i="1" dirty="0" err="1" smtClean="0">
                <a:solidFill>
                  <a:srgbClr val="0070C0"/>
                </a:solidFill>
              </a:rPr>
              <a:t>оболонки</a:t>
            </a:r>
            <a:r>
              <a:rPr lang="ru-RU" sz="1600" i="1" dirty="0" smtClean="0">
                <a:solidFill>
                  <a:srgbClr val="0070C0"/>
                </a:solidFill>
              </a:rPr>
              <a:t> є </a:t>
            </a:r>
            <a:r>
              <a:rPr lang="ru-RU" sz="1600" i="1" dirty="0" err="1" smtClean="0">
                <a:solidFill>
                  <a:srgbClr val="0070C0"/>
                </a:solidFill>
              </a:rPr>
              <a:t>впорядкованими</a:t>
            </a:r>
            <a:r>
              <a:rPr lang="uk-UA" sz="1600" i="1" dirty="0" smtClean="0">
                <a:solidFill>
                  <a:srgbClr val="0070C0"/>
                </a:solidFill>
              </a:rPr>
              <a:t> відносно внутрішньої точки </a:t>
            </a:r>
            <a:r>
              <a:rPr lang="en-US" sz="1600" i="1" dirty="0" smtClean="0">
                <a:solidFill>
                  <a:srgbClr val="0070C0"/>
                </a:solidFill>
              </a:rPr>
              <a:t>q</a:t>
            </a:r>
            <a:endParaRPr lang="uk-UA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62" y="3951323"/>
            <a:ext cx="1962140" cy="23065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4872014" y="307664"/>
            <a:ext cx="2460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Лінія на площині</a:t>
            </a:r>
            <a:endParaRPr lang="uk-U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52785" y="1149626"/>
                <a:ext cx="1158266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85" y="1149626"/>
                <a:ext cx="1158266" cy="276999"/>
              </a:xfrm>
              <a:prstGeom prst="rect">
                <a:avLst/>
              </a:prstGeom>
              <a:blipFill>
                <a:blip r:embed="rId4"/>
                <a:stretch>
                  <a:fillRect l="-6250" t="-2128" r="-4167" b="-3191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1815116" y="1103459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Неявна форма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40595" y="1149626"/>
                <a:ext cx="938527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595" y="1149626"/>
                <a:ext cx="938527" cy="276999"/>
              </a:xfrm>
              <a:prstGeom prst="rect">
                <a:avLst/>
              </a:prstGeom>
              <a:blipFill>
                <a:blip r:embed="rId5"/>
                <a:stretch>
                  <a:fillRect l="-7692" t="-2128" r="-5128" b="-3191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5500864" y="1107191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/>
              <a:t>а</a:t>
            </a:r>
            <a:r>
              <a:rPr lang="uk-UA" dirty="0" err="1" smtClean="0"/>
              <a:t>б</a:t>
            </a:r>
            <a:r>
              <a:rPr lang="ru-RU" dirty="0" smtClean="0"/>
              <a:t>о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469649" y="1568396"/>
            <a:ext cx="245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Параметрична форма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89456" y="1608534"/>
                <a:ext cx="1929566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56" y="1608534"/>
                <a:ext cx="1929566" cy="276999"/>
              </a:xfrm>
              <a:prstGeom prst="rect">
                <a:avLst/>
              </a:prstGeom>
              <a:blipFill>
                <a:blip r:embed="rId6"/>
                <a:stretch>
                  <a:fillRect l="-2201" t="-2128" r="-4088" b="-3404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876788" y="2377694"/>
                <a:ext cx="3038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b="1" u="sng" dirty="0" smtClean="0">
                    <a:solidFill>
                      <a:srgbClr val="0070C0"/>
                    </a:solidFill>
                  </a:rPr>
                  <a:t>Дотична до лінії</a:t>
                </a:r>
                <a:r>
                  <a:rPr lang="en-US" b="1" u="sng" dirty="0" smtClean="0">
                    <a:solidFill>
                      <a:srgbClr val="0070C0"/>
                    </a:solidFill>
                  </a:rPr>
                  <a:t>  </a:t>
                </a:r>
                <a:r>
                  <a:rPr lang="uk-UA" b="1" u="sng" dirty="0" smtClean="0">
                    <a:solidFill>
                      <a:srgbClr val="0070C0"/>
                    </a:solidFill>
                  </a:rPr>
                  <a:t>у точці</a:t>
                </a:r>
                <a:r>
                  <a:rPr lang="en-US" b="1" u="sng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u="sng" dirty="0" smtClean="0">
                    <a:solidFill>
                      <a:srgbClr val="0070C0"/>
                    </a:solidFill>
                  </a:rPr>
                  <a:t>:</a:t>
                </a:r>
                <a:endParaRPr lang="uk-UA" u="sng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88" y="2377694"/>
                <a:ext cx="3038524" cy="369332"/>
              </a:xfrm>
              <a:prstGeom prst="rect">
                <a:avLst/>
              </a:prstGeom>
              <a:blipFill>
                <a:blip r:embed="rId7"/>
                <a:stretch>
                  <a:fillRect l="-1807" t="-8197" r="-602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1103" y="3315613"/>
                <a:ext cx="2948564" cy="29892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03" y="3315613"/>
                <a:ext cx="2948564" cy="298928"/>
              </a:xfrm>
              <a:prstGeom prst="rect">
                <a:avLst/>
              </a:prstGeom>
              <a:blipFill>
                <a:blip r:embed="rId8"/>
                <a:stretch>
                  <a:fillRect l="-1029" r="-1235" b="-1764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3836442" y="3783104"/>
                <a:ext cx="2199320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uk-UA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42" y="3783104"/>
                <a:ext cx="2199320" cy="708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3872835" y="4533838"/>
                <a:ext cx="2199320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uk-UA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35" y="4533838"/>
                <a:ext cx="2199320" cy="708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93790" y="3315613"/>
                <a:ext cx="1716432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90" y="3315613"/>
                <a:ext cx="1716432" cy="276999"/>
              </a:xfrm>
              <a:prstGeom prst="rect">
                <a:avLst/>
              </a:prstGeom>
              <a:blipFill>
                <a:blip r:embed="rId11"/>
                <a:stretch>
                  <a:fillRect l="-1761" r="-1408" b="-2340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4039298" y="3296781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/>
              <a:t>а</a:t>
            </a:r>
            <a:r>
              <a:rPr lang="uk-UA" dirty="0" err="1" smtClean="0"/>
              <a:t>б</a:t>
            </a:r>
            <a:r>
              <a:rPr lang="ru-RU" dirty="0" smtClean="0"/>
              <a:t>о</a:t>
            </a:r>
            <a:endParaRPr lang="uk-UA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11103" y="282008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- </a:t>
            </a:r>
            <a:r>
              <a:rPr lang="uk-UA" b="1" dirty="0" smtClean="0">
                <a:solidFill>
                  <a:srgbClr val="0070C0"/>
                </a:solidFill>
              </a:rPr>
              <a:t>у неявній формі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endParaRPr lang="uk-UA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7636" y="2895401"/>
            <a:ext cx="2729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- </a:t>
            </a:r>
            <a:r>
              <a:rPr lang="uk-UA" b="1" dirty="0" smtClean="0">
                <a:solidFill>
                  <a:srgbClr val="0070C0"/>
                </a:solidFill>
              </a:rPr>
              <a:t>у параметричній формі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7331629" y="4247239"/>
                <a:ext cx="1883593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uk-UA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629" y="4247239"/>
                <a:ext cx="1883593" cy="7085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7395199" y="4955831"/>
                <a:ext cx="1883593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uk-UA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199" y="4955831"/>
                <a:ext cx="1883593" cy="7085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/>
          <p:cNvSpPr/>
          <p:nvPr/>
        </p:nvSpPr>
        <p:spPr>
          <a:xfrm>
            <a:off x="9278792" y="3487973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/>
              <a:t>а</a:t>
            </a:r>
            <a:r>
              <a:rPr lang="uk-UA" dirty="0" err="1" smtClean="0"/>
              <a:t>б</a:t>
            </a:r>
            <a:r>
              <a:rPr lang="ru-RU" dirty="0" smtClean="0"/>
              <a:t>о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33315" y="3558901"/>
                <a:ext cx="1578509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𝑉𝑡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315" y="3558901"/>
                <a:ext cx="1578509" cy="276999"/>
              </a:xfrm>
              <a:prstGeom prst="rect">
                <a:avLst/>
              </a:prstGeom>
              <a:blipFill>
                <a:blip r:embed="rId14"/>
                <a:stretch>
                  <a:fillRect l="-1149" r="-766" b="-2340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9933315" y="4087804"/>
                <a:ext cx="1610504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uk-UA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315" y="4087804"/>
                <a:ext cx="1610504" cy="7085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Группа 37"/>
          <p:cNvGrpSpPr/>
          <p:nvPr/>
        </p:nvGrpSpPr>
        <p:grpSpPr>
          <a:xfrm>
            <a:off x="7269497" y="3349653"/>
            <a:ext cx="1622626" cy="800285"/>
            <a:chOff x="7574671" y="3592110"/>
            <a:chExt cx="1622626" cy="800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619173" y="3600990"/>
                  <a:ext cx="157812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173" y="3600990"/>
                  <a:ext cx="157812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44" r="-2703" b="-152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606477" y="4076647"/>
                  <a:ext cx="1590820" cy="2989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uk-UA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477" y="4076647"/>
                  <a:ext cx="1590820" cy="298928"/>
                </a:xfrm>
                <a:prstGeom prst="rect">
                  <a:avLst/>
                </a:prstGeom>
                <a:blipFill>
                  <a:blip r:embed="rId17"/>
                  <a:stretch>
                    <a:fillRect l="-3065" r="-2682" b="-20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Прямоугольник 32"/>
            <p:cNvSpPr/>
            <p:nvPr/>
          </p:nvSpPr>
          <p:spPr>
            <a:xfrm>
              <a:off x="7574671" y="3592110"/>
              <a:ext cx="1622626" cy="8002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408130" y="5660657"/>
            <a:ext cx="307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-</a:t>
            </a:r>
            <a:r>
              <a:rPr lang="uk-UA" i="1" dirty="0" smtClean="0"/>
              <a:t> вектор що спрямовує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2936679" y="5231466"/>
                <a:ext cx="150855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79" y="5231466"/>
                <a:ext cx="1508555" cy="391261"/>
              </a:xfrm>
              <a:prstGeom prst="rect">
                <a:avLst/>
              </a:prstGeom>
              <a:blipFill>
                <a:blip r:embed="rId1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419925" y="5242430"/>
            <a:ext cx="307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-</a:t>
            </a:r>
            <a:r>
              <a:rPr lang="uk-UA" i="1" dirty="0" smtClean="0"/>
              <a:t> вектор нормалі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948453" y="5649693"/>
                <a:ext cx="136819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53" y="5649693"/>
                <a:ext cx="1368195" cy="391261"/>
              </a:xfrm>
              <a:prstGeom prst="rect">
                <a:avLst/>
              </a:prstGeom>
              <a:blipFill>
                <a:blip r:embed="rId1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019376" y="6327565"/>
            <a:ext cx="443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 smtClean="0"/>
              <a:t>Умова</a:t>
            </a:r>
            <a:r>
              <a:rPr lang="ru-RU" i="1" dirty="0" smtClean="0"/>
              <a:t> </a:t>
            </a:r>
            <a:r>
              <a:rPr lang="ru-RU" i="1" dirty="0" err="1" smtClean="0"/>
              <a:t>ортогональност</a:t>
            </a:r>
            <a:r>
              <a:rPr lang="uk-UA" i="1" dirty="0" smtClean="0"/>
              <a:t>і: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3831764" y="6370017"/>
                <a:ext cx="2722540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64" y="6370017"/>
                <a:ext cx="2722540" cy="391261"/>
              </a:xfrm>
              <a:prstGeom prst="rect">
                <a:avLst/>
              </a:prstGeom>
              <a:blipFill>
                <a:blip r:embed="rId2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Прямоугольник 43"/>
          <p:cNvSpPr/>
          <p:nvPr/>
        </p:nvSpPr>
        <p:spPr>
          <a:xfrm>
            <a:off x="6999633" y="611067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+mj-lt"/>
              </a:rPr>
              <a:t>V → N</a:t>
            </a:r>
            <a:r>
              <a:rPr lang="en-US" i="1" dirty="0">
                <a:latin typeface="+mj-lt"/>
              </a:rPr>
              <a:t>, </a:t>
            </a:r>
            <a:r>
              <a:rPr lang="uk-UA" i="1" dirty="0" smtClean="0">
                <a:latin typeface="+mj-lt"/>
              </a:rPr>
              <a:t>    </a:t>
            </a:r>
            <a:r>
              <a:rPr lang="en-US" i="1" dirty="0" smtClean="0">
                <a:latin typeface="+mj-lt"/>
              </a:rPr>
              <a:t>N → V</a:t>
            </a:r>
            <a:endParaRPr lang="uk-UA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/>
              <p:cNvSpPr/>
              <p:nvPr/>
            </p:nvSpPr>
            <p:spPr>
              <a:xfrm>
                <a:off x="8922106" y="5938520"/>
                <a:ext cx="162621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; </a:t>
                </a:r>
                <a:endParaRPr lang="uk-UA" dirty="0"/>
              </a:p>
            </p:txBody>
          </p:sp>
        </mc:Choice>
        <mc:Fallback xmlns=""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106" y="5938520"/>
                <a:ext cx="1626214" cy="391261"/>
              </a:xfrm>
              <a:prstGeom prst="rect">
                <a:avLst/>
              </a:prstGeom>
              <a:blipFill>
                <a:blip r:embed="rId21"/>
                <a:stretch>
                  <a:fillRect t="-6250" r="-2256" b="-203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8901748" y="6261905"/>
                <a:ext cx="166693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=[−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748" y="6261905"/>
                <a:ext cx="1666931" cy="391261"/>
              </a:xfrm>
              <a:prstGeom prst="rect">
                <a:avLst/>
              </a:prstGeom>
              <a:blipFill>
                <a:blip r:embed="rId2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18044767">
                <a:off x="1010113" y="5602357"/>
                <a:ext cx="765531" cy="18466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44767">
                <a:off x="1010113" y="5602357"/>
                <a:ext cx="765531" cy="184666"/>
              </a:xfrm>
              <a:prstGeom prst="rect">
                <a:avLst/>
              </a:prstGeom>
              <a:blipFill>
                <a:blip r:embed="rId23"/>
                <a:stretch>
                  <a:fillRect t="-1587" r="-3226" b="-3968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>
            <a:off x="1982851" y="4934257"/>
            <a:ext cx="402534" cy="203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4261" y="5106743"/>
            <a:ext cx="140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j-lt"/>
              </a:rPr>
              <a:t>N [2 -1]</a:t>
            </a:r>
            <a:endParaRPr lang="uk-UA" sz="1400" i="1" dirty="0">
              <a:latin typeface="+mj-lt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973226" y="4197517"/>
            <a:ext cx="388775" cy="748690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34035" y="4327996"/>
            <a:ext cx="140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j-lt"/>
              </a:rPr>
              <a:t>V [1 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smtClean="0">
                <a:latin typeface="+mj-lt"/>
              </a:rPr>
              <a:t>2]</a:t>
            </a:r>
            <a:endParaRPr lang="uk-UA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9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73820" y="367863"/>
            <a:ext cx="652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Алгоритми побудови опуклих оболонок</a:t>
            </a:r>
            <a:endParaRPr lang="uk-UA" sz="2400" u="sng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7538" y="1029010"/>
            <a:ext cx="2728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B0F0"/>
                </a:solidFill>
              </a:rPr>
              <a:t>Метод обходу Грехема</a:t>
            </a:r>
            <a:endParaRPr lang="uk-UA" sz="20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58" y="1597824"/>
            <a:ext cx="5056423" cy="3685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965434" y="5885799"/>
            <a:ext cx="9354208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dirty="0"/>
              <a:t>Випукла оболонка </a:t>
            </a:r>
            <a:r>
              <a:rPr lang="uk-UA" dirty="0" smtClean="0"/>
              <a:t>множини з </a:t>
            </a:r>
            <a:r>
              <a:rPr lang="uk-UA" dirty="0"/>
              <a:t>N </a:t>
            </a:r>
            <a:r>
              <a:rPr lang="uk-UA" dirty="0" smtClean="0"/>
              <a:t>точок на </a:t>
            </a:r>
            <a:r>
              <a:rPr lang="uk-UA" dirty="0"/>
              <a:t>площині може бути знайдена за час 0(</a:t>
            </a:r>
            <a:r>
              <a:rPr lang="uk-UA" dirty="0" err="1"/>
              <a:t>NlogN</a:t>
            </a:r>
            <a:r>
              <a:rPr lang="uk-UA" dirty="0"/>
              <a:t>) при витратах пам'яті 0(N) з використанням тільки арифметичних операцій і операцій </a:t>
            </a:r>
            <a:r>
              <a:rPr lang="uk-UA" dirty="0" smtClean="0"/>
              <a:t>порівняння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9656" y="5885799"/>
            <a:ext cx="143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 err="1" smtClean="0">
                <a:solidFill>
                  <a:srgbClr val="0070C0"/>
                </a:solidFill>
              </a:rPr>
              <a:t>Твердження</a:t>
            </a:r>
            <a:r>
              <a:rPr lang="ru-RU" u="sng" dirty="0" smtClean="0">
                <a:solidFill>
                  <a:srgbClr val="0070C0"/>
                </a:solidFill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74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73820" y="367863"/>
            <a:ext cx="652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Алгоритми побудови опуклих оболонок</a:t>
            </a:r>
            <a:endParaRPr lang="uk-UA" sz="2400" u="sng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2" y="1175252"/>
            <a:ext cx="8671034" cy="54830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6314" y="644862"/>
            <a:ext cx="2728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B0F0"/>
                </a:solidFill>
              </a:rPr>
              <a:t>Метод обходу Грехема</a:t>
            </a:r>
          </a:p>
        </p:txBody>
      </p:sp>
    </p:spTree>
    <p:extLst>
      <p:ext uri="{BB962C8B-B14F-4D97-AF65-F5344CB8AC3E}">
        <p14:creationId xmlns:p14="http://schemas.microsoft.com/office/powerpoint/2010/main" val="42192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73820" y="367863"/>
            <a:ext cx="652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Алгоритми побудови опуклих оболонок</a:t>
            </a:r>
            <a:endParaRPr lang="uk-UA" sz="2400" u="sng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96" y="1043747"/>
            <a:ext cx="8972715" cy="56252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6314" y="644862"/>
            <a:ext cx="2728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B0F0"/>
                </a:solidFill>
              </a:rPr>
              <a:t>Метод обходу Грехема</a:t>
            </a:r>
          </a:p>
        </p:txBody>
      </p:sp>
    </p:spTree>
    <p:extLst>
      <p:ext uri="{BB962C8B-B14F-4D97-AF65-F5344CB8AC3E}">
        <p14:creationId xmlns:p14="http://schemas.microsoft.com/office/powerpoint/2010/main" val="39997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73820" y="367863"/>
            <a:ext cx="652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Алгоритми побудови опуклих оболонок</a:t>
            </a:r>
            <a:endParaRPr lang="uk-UA" sz="2400" u="sng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habrastorage.org/storage2/250/253/036/25025303603cad0f561224ed1e06541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27" y="4340773"/>
            <a:ext cx="3316050" cy="22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282663" y="5934983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>
                <a:solidFill>
                  <a:srgbClr val="0070C0"/>
                </a:solidFill>
              </a:rPr>
              <a:t>https://habr.com/ru/post/144921/</a:t>
            </a:r>
          </a:p>
        </p:txBody>
      </p:sp>
      <p:pic>
        <p:nvPicPr>
          <p:cNvPr id="1028" name="Picture 4" descr="http://habrastorage.org/r/w1560/storage2/1c9/209/7d3/1c92097d35a201d7b89fd9342d38f4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52" y="1816774"/>
            <a:ext cx="3932949" cy="205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32423" y="1108527"/>
            <a:ext cx="2728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B0F0"/>
                </a:solidFill>
              </a:rPr>
              <a:t>Метод обходу Грехема</a:t>
            </a:r>
          </a:p>
        </p:txBody>
      </p:sp>
      <p:pic>
        <p:nvPicPr>
          <p:cNvPr id="1030" name="Picture 6" descr="http://habrastorage.org/r/w1560/storage2/3da/dc0/133/3dadc013341a8b53bff9457f8b4ba0c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47" y="1816774"/>
            <a:ext cx="4477407" cy="23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73820" y="367863"/>
            <a:ext cx="652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Алгоритми побудови опуклих оболонок</a:t>
            </a:r>
            <a:endParaRPr lang="uk-UA" sz="2400" u="sng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40943" y="953078"/>
            <a:ext cx="5885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00B0F0"/>
                </a:solidFill>
              </a:rPr>
              <a:t>Метод Джарвіса ( алгоритм загортання подарунка)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18" y="1796119"/>
            <a:ext cx="5703034" cy="39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4382" y="485030"/>
                <a:ext cx="322723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−4=0.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2" y="485030"/>
                <a:ext cx="3227230" cy="276999"/>
              </a:xfrm>
              <a:prstGeom prst="rect">
                <a:avLst/>
              </a:prstGeom>
              <a:blipFill>
                <a:blip r:embed="rId3"/>
                <a:stretch>
                  <a:fillRect l="-1880" t="-2128" b="-3191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950" y="137553"/>
                <a:ext cx="11030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8038" indent="-808038"/>
                <a:r>
                  <a:rPr lang="uk-UA" dirty="0" smtClean="0">
                    <a:solidFill>
                      <a:srgbClr val="0070C0"/>
                    </a:solidFill>
                  </a:rPr>
                  <a:t>Задача 1. </a:t>
                </a:r>
                <a:r>
                  <a:rPr lang="uk-UA" dirty="0" smtClean="0"/>
                  <a:t>Записати рівняння дотичної до лінії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у точці </a:t>
                </a:r>
                <a:r>
                  <a:rPr lang="en-US" dirty="0" smtClean="0"/>
                  <a:t>P(4; -20)</a:t>
                </a:r>
                <a:r>
                  <a:rPr lang="uk-UA" dirty="0" smtClean="0"/>
                  <a:t> у неявній, явній і параметричній формах</a:t>
                </a:r>
                <a:r>
                  <a:rPr lang="uk-UA" dirty="0"/>
                  <a:t>: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0" y="137553"/>
                <a:ext cx="11030985" cy="369332"/>
              </a:xfrm>
              <a:prstGeom prst="rect">
                <a:avLst/>
              </a:prstGeom>
              <a:blipFill>
                <a:blip r:embed="rId4"/>
                <a:stretch>
                  <a:fillRect l="-442"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24696" y="1414614"/>
                <a:ext cx="2288960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uk-UA" dirty="0"/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=13</a:t>
                </a:r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96" y="1414614"/>
                <a:ext cx="2288960" cy="504818"/>
              </a:xfrm>
              <a:prstGeom prst="rect">
                <a:avLst/>
              </a:prstGeom>
              <a:blipFill>
                <a:blip r:embed="rId5"/>
                <a:stretch>
                  <a:fillRect t="-172289" r="-1330" b="-25180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9214239" y="1372009"/>
                <a:ext cx="2180020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uk-UA" dirty="0"/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=1</a:t>
                </a:r>
                <a:endParaRPr lang="uk-UA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39" y="1372009"/>
                <a:ext cx="2180020" cy="585288"/>
              </a:xfrm>
              <a:prstGeom prst="rect">
                <a:avLst/>
              </a:prstGeom>
              <a:blipFill>
                <a:blip r:embed="rId6"/>
                <a:stretch>
                  <a:fillRect r="-140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67670" y="2168133"/>
                <a:ext cx="2598275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670" y="2168133"/>
                <a:ext cx="2598275" cy="276999"/>
              </a:xfrm>
              <a:prstGeom prst="rect">
                <a:avLst/>
              </a:prstGeom>
              <a:blipFill>
                <a:blip r:embed="rId7"/>
                <a:stretch>
                  <a:fillRect l="-1402" r="-1636" b="-2340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6569817" y="2836572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Неявна форма</a:t>
            </a:r>
            <a:r>
              <a:rPr lang="en-US" i="1" dirty="0" smtClean="0">
                <a:solidFill>
                  <a:srgbClr val="0070C0"/>
                </a:solidFill>
              </a:rPr>
              <a:t>: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443073" y="3395216"/>
                <a:ext cx="140718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=32−13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073" y="3395216"/>
                <a:ext cx="1407180" cy="276999"/>
              </a:xfrm>
              <a:prstGeom prst="rect">
                <a:avLst/>
              </a:prstGeom>
              <a:blipFill>
                <a:blip r:embed="rId8"/>
                <a:stretch>
                  <a:fillRect l="-3433" r="-3004" b="-2340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580" y="1376881"/>
            <a:ext cx="5657850" cy="398145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4974205" y="865590"/>
            <a:ext cx="1423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 smtClean="0">
                <a:solidFill>
                  <a:srgbClr val="0070C0"/>
                </a:solidFill>
              </a:rPr>
              <a:t>Розв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uk-UA" dirty="0" err="1" smtClean="0">
                <a:solidFill>
                  <a:srgbClr val="0070C0"/>
                </a:solidFill>
              </a:rPr>
              <a:t>язання</a:t>
            </a:r>
            <a:r>
              <a:rPr lang="uk-UA" dirty="0" smtClean="0">
                <a:solidFill>
                  <a:srgbClr val="0070C0"/>
                </a:solidFill>
              </a:rPr>
              <a:t>:</a:t>
            </a:r>
            <a:endParaRPr lang="uk-UA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637102" y="394499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Параметрична форма</a:t>
            </a:r>
            <a:r>
              <a:rPr lang="en-US" i="1" dirty="0" smtClean="0">
                <a:solidFill>
                  <a:srgbClr val="0070C0"/>
                </a:solidFill>
              </a:rPr>
              <a:t>: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2477" y="6043283"/>
                <a:ext cx="1431226" cy="5203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77" y="6043283"/>
                <a:ext cx="1431226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54111" y="2902726"/>
                <a:ext cx="1811137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−32=0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111" y="2902726"/>
                <a:ext cx="1811137" cy="276999"/>
              </a:xfrm>
              <a:prstGeom prst="rect">
                <a:avLst/>
              </a:prstGeom>
              <a:blipFill>
                <a:blip r:embed="rId11"/>
                <a:stretch>
                  <a:fillRect l="-2000" r="-2000" b="-208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6683237" y="3342291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Явна форма</a:t>
            </a:r>
            <a:r>
              <a:rPr lang="en-US" i="1" dirty="0" smtClean="0">
                <a:solidFill>
                  <a:srgbClr val="0070C0"/>
                </a:solidFill>
              </a:rPr>
              <a:t>:</a:t>
            </a:r>
            <a:endParaRPr lang="uk-UA" i="1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9723845" y="4572526"/>
            <a:ext cx="1816847" cy="800285"/>
            <a:chOff x="7574671" y="3592110"/>
            <a:chExt cx="1854766" cy="800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619173" y="3600990"/>
                  <a:ext cx="12742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173" y="3600990"/>
                  <a:ext cx="127426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392" r="-3349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619173" y="3950666"/>
                  <a:ext cx="16607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uk-UA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173" y="3950666"/>
                  <a:ext cx="166077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120" r="-4120" b="-2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Прямоугольник 28"/>
            <p:cNvSpPr/>
            <p:nvPr/>
          </p:nvSpPr>
          <p:spPr>
            <a:xfrm>
              <a:off x="7574671" y="3592110"/>
              <a:ext cx="1854766" cy="8002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9214239" y="3953247"/>
                <a:ext cx="1613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13]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39" y="3953247"/>
                <a:ext cx="1613840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6561296" y="2125762"/>
                <a:ext cx="1463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=[13    1]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296" y="2125762"/>
                <a:ext cx="1463093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624499" y="5379570"/>
            <a:ext cx="97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u="sng" dirty="0" smtClean="0">
                <a:solidFill>
                  <a:srgbClr val="0070C0"/>
                </a:solidFill>
              </a:rPr>
              <a:t>Додаткове питання: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smtClean="0"/>
              <a:t>Як побудувати нормаль до лінії у точці Р?</a:t>
            </a:r>
            <a:endParaRPr lang="uk-UA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505780" y="6041901"/>
                <a:ext cx="2555187" cy="5203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4−20</m:t>
                      </m:r>
                      <m:r>
                        <a:rPr lang="uk-UA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uk-UA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−20.3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80" y="6041901"/>
                <a:ext cx="2555187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64772" y="5864764"/>
                <a:ext cx="1550874" cy="47436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772" y="5864764"/>
                <a:ext cx="1550874" cy="4743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Прямоугольник 36"/>
          <p:cNvSpPr/>
          <p:nvPr/>
        </p:nvSpPr>
        <p:spPr>
          <a:xfrm>
            <a:off x="733950" y="565238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uk-UA" dirty="0" smtClean="0"/>
              <a:t>за неявною формою:</a:t>
            </a:r>
            <a:endParaRPr lang="uk-UA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926837" y="5758054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uk-UA" dirty="0" smtClean="0"/>
              <a:t>за неявною формою:</a:t>
            </a:r>
            <a:endParaRPr lang="uk-UA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6962351" y="4622365"/>
            <a:ext cx="1622626" cy="609097"/>
            <a:chOff x="7574671" y="3592110"/>
            <a:chExt cx="1622626" cy="800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19173" y="3600990"/>
                  <a:ext cx="157812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173" y="3600990"/>
                  <a:ext cx="157812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544" r="-2317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06477" y="4076647"/>
                  <a:ext cx="1590820" cy="2989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uk-UA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477" y="4076647"/>
                  <a:ext cx="1590820" cy="298928"/>
                </a:xfrm>
                <a:prstGeom prst="rect">
                  <a:avLst/>
                </a:prstGeom>
                <a:blipFill>
                  <a:blip r:embed="rId21"/>
                  <a:stretch>
                    <a:fillRect l="-3065" r="-2299" b="-20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Прямоугольник 43"/>
            <p:cNvSpPr/>
            <p:nvPr/>
          </p:nvSpPr>
          <p:spPr>
            <a:xfrm>
              <a:off x="7574671" y="3592110"/>
              <a:ext cx="1622626" cy="8002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677413" y="6259191"/>
            <a:ext cx="2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→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74983" y="897754"/>
                <a:ext cx="2948564" cy="29892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983" y="897754"/>
                <a:ext cx="2948564" cy="298928"/>
              </a:xfrm>
              <a:prstGeom prst="rect">
                <a:avLst/>
              </a:prstGeom>
              <a:blipFill>
                <a:blip r:embed="rId22"/>
                <a:stretch>
                  <a:fillRect l="-1029" r="-1235" b="-1764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500730" y="835819"/>
            <a:ext cx="234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-</a:t>
            </a:r>
            <a:r>
              <a:rPr lang="uk-UA" sz="1600" dirty="0" smtClean="0"/>
              <a:t>загальний вигляд</a:t>
            </a:r>
            <a:endParaRPr lang="uk-UA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846286" y="4310082"/>
            <a:ext cx="234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</a:t>
            </a:r>
            <a:r>
              <a:rPr lang="uk-UA" sz="1600" dirty="0" err="1" smtClean="0"/>
              <a:t>агальний</a:t>
            </a:r>
            <a:r>
              <a:rPr lang="uk-UA" sz="1600" dirty="0" smtClean="0"/>
              <a:t> вигляд: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6361623" y="6123291"/>
                <a:ext cx="1890453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623" y="6123291"/>
                <a:ext cx="1890453" cy="391261"/>
              </a:xfrm>
              <a:prstGeom prst="rect">
                <a:avLst/>
              </a:prstGeom>
              <a:blipFill>
                <a:blip r:embed="rId2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505300" y="6417057"/>
                <a:ext cx="1939377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−264=0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300" y="6417057"/>
                <a:ext cx="1939377" cy="276999"/>
              </a:xfrm>
              <a:prstGeom prst="rect">
                <a:avLst/>
              </a:prstGeom>
              <a:blipFill>
                <a:blip r:embed="rId24"/>
                <a:stretch>
                  <a:fillRect l="-938" r="-2188" b="-2340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3653121" y="290462"/>
            <a:ext cx="5143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Способи подання прямої на площині</a:t>
            </a:r>
            <a:endParaRPr lang="uk-UA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6029" y="3531165"/>
            <a:ext cx="2801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Неявна / загальна форма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92540" y="3598008"/>
                <a:ext cx="1763367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0" y="3598008"/>
                <a:ext cx="1763367" cy="276999"/>
              </a:xfrm>
              <a:prstGeom prst="rect">
                <a:avLst/>
              </a:prstGeom>
              <a:blipFill>
                <a:blip r:embed="rId3"/>
                <a:stretch>
                  <a:fillRect l="-2405" r="-2405" b="-2916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9619" y="3312318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19" y="3312318"/>
                <a:ext cx="1324465" cy="276999"/>
              </a:xfrm>
              <a:prstGeom prst="rect">
                <a:avLst/>
              </a:prstGeom>
              <a:blipFill>
                <a:blip r:embed="rId4"/>
                <a:stretch>
                  <a:fillRect l="-4147" t="-2174" r="-5991" b="-369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70177" y="3598008"/>
                <a:ext cx="1309974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77" y="3598008"/>
                <a:ext cx="1309974" cy="276999"/>
              </a:xfrm>
              <a:prstGeom prst="rect">
                <a:avLst/>
              </a:prstGeom>
              <a:blipFill>
                <a:blip r:embed="rId5"/>
                <a:stretch>
                  <a:fillRect r="-3687" b="-208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29618" y="3841708"/>
                <a:ext cx="2066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18" y="3841708"/>
                <a:ext cx="2066848" cy="276999"/>
              </a:xfrm>
              <a:prstGeom prst="rect">
                <a:avLst/>
              </a:prstGeom>
              <a:blipFill>
                <a:blip r:embed="rId6"/>
                <a:stretch>
                  <a:fillRect l="-2360" r="-16519" b="-239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74722" y="5246184"/>
                <a:ext cx="119545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722" y="5246184"/>
                <a:ext cx="1195455" cy="616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8071" y="4908542"/>
                <a:ext cx="1201547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071" y="4908542"/>
                <a:ext cx="1201547" cy="276999"/>
              </a:xfrm>
              <a:prstGeom prst="rect">
                <a:avLst/>
              </a:prstGeom>
              <a:blipFill>
                <a:blip r:embed="rId8"/>
                <a:stretch>
                  <a:fillRect l="-4020" r="-3518" b="-416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18600" y="6137220"/>
                <a:ext cx="2317301" cy="51860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00" y="6137220"/>
                <a:ext cx="2317301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2726" y="878323"/>
            <a:ext cx="6112244" cy="21130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4357" y="2697083"/>
            <a:ext cx="8768954" cy="61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а – пряма;		б – відрізок прямої; 	           в – промінь</a:t>
            </a:r>
          </a:p>
          <a:p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4529183" y="5356304"/>
            <a:ext cx="434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 smtClean="0"/>
              <a:t>Перетини</a:t>
            </a:r>
            <a:r>
              <a:rPr lang="ru-RU" sz="1600" i="1" dirty="0" smtClean="0"/>
              <a:t> з осями координат:</a:t>
            </a:r>
            <a:r>
              <a:rPr lang="en-US" sz="1600" i="1" dirty="0" smtClean="0"/>
              <a:t> </a:t>
            </a:r>
            <a:endParaRPr lang="uk-UA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8870177" y="5200017"/>
                <a:ext cx="122943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0   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77" y="5200017"/>
                <a:ext cx="1229439" cy="7087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51798" y="4292869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u="sng" dirty="0" smtClean="0"/>
                  <a:t>Якщо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b="0" i="1" u="sng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?</m:t>
                    </m:r>
                  </m:oMath>
                </a14:m>
                <a:r>
                  <a:rPr lang="uk-UA" u="sng" dirty="0" smtClean="0"/>
                  <a:t> </a:t>
                </a:r>
                <a:endParaRPr lang="uk-UA" u="sng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98" y="4292869"/>
                <a:ext cx="3474720" cy="369332"/>
              </a:xfrm>
              <a:prstGeom prst="rect">
                <a:avLst/>
              </a:prstGeom>
              <a:blipFill>
                <a:blip r:embed="rId12"/>
                <a:stretch>
                  <a:fillRect l="-1404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51798" y="4830685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u="sng" dirty="0" smtClean="0"/>
                  <a:t>Якщо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uk-UA" b="0" i="1" u="sng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uk-UA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?</m:t>
                    </m:r>
                  </m:oMath>
                </a14:m>
                <a:r>
                  <a:rPr lang="uk-UA" u="sng" dirty="0" smtClean="0"/>
                  <a:t> </a:t>
                </a:r>
                <a:endParaRPr lang="uk-UA" u="sng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98" y="4830685"/>
                <a:ext cx="3474720" cy="369332"/>
              </a:xfrm>
              <a:prstGeom prst="rect">
                <a:avLst/>
              </a:prstGeom>
              <a:blipFill>
                <a:blip r:embed="rId13"/>
                <a:stretch>
                  <a:fillRect l="-1404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4948836" y="4318651"/>
                <a:ext cx="1396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6" y="4318651"/>
                <a:ext cx="1396023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344859" y="4336235"/>
            <a:ext cx="26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- горизонтальна пряма</a:t>
            </a:r>
            <a:endParaRPr lang="uk-UA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44859" y="4855028"/>
            <a:ext cx="26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- вертикальна пряма</a:t>
            </a:r>
            <a:endParaRPr lang="uk-UA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51798" y="5368501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u="sng" dirty="0" smtClean="0"/>
                  <a:t>Якщо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uk-UA" b="0" i="1" u="sng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?</m:t>
                    </m:r>
                  </m:oMath>
                </a14:m>
                <a:r>
                  <a:rPr lang="uk-UA" u="sng" dirty="0" smtClean="0"/>
                  <a:t> </a:t>
                </a:r>
                <a:endParaRPr lang="uk-UA" u="sng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98" y="5368501"/>
                <a:ext cx="3474720" cy="369332"/>
              </a:xfrm>
              <a:prstGeom prst="rect">
                <a:avLst/>
              </a:prstGeom>
              <a:blipFill>
                <a:blip r:embed="rId15"/>
                <a:stretch>
                  <a:fillRect l="-1404"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676360" y="6238169"/>
            <a:ext cx="56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- </a:t>
            </a:r>
            <a:r>
              <a:rPr lang="ru-RU" sz="1600" i="1" dirty="0" err="1" smtClean="0"/>
              <a:t>неможливо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побудувати</a:t>
            </a:r>
            <a:r>
              <a:rPr lang="ru-RU" sz="1600" i="1" dirty="0" smtClean="0"/>
              <a:t> </a:t>
            </a:r>
            <a:r>
              <a:rPr lang="uk-UA" sz="1600" i="1" dirty="0" smtClean="0"/>
              <a:t>вертикальну пряму!</a:t>
            </a:r>
            <a:endParaRPr lang="uk-UA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5519" y="5868338"/>
            <a:ext cx="615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 smtClean="0">
                <a:solidFill>
                  <a:srgbClr val="0070C0"/>
                </a:solidFill>
              </a:rPr>
              <a:t>Незручніть</a:t>
            </a:r>
            <a:r>
              <a:rPr lang="ru-RU" sz="1600" i="1" dirty="0" smtClean="0">
                <a:solidFill>
                  <a:srgbClr val="0070C0"/>
                </a:solidFill>
              </a:rPr>
              <a:t> </a:t>
            </a:r>
            <a:r>
              <a:rPr lang="ru-RU" sz="1600" i="1" dirty="0" err="1" smtClean="0">
                <a:solidFill>
                  <a:srgbClr val="0070C0"/>
                </a:solidFill>
              </a:rPr>
              <a:t>подання</a:t>
            </a:r>
            <a:r>
              <a:rPr lang="ru-RU" sz="1600" i="1" dirty="0" smtClean="0">
                <a:solidFill>
                  <a:srgbClr val="0070C0"/>
                </a:solidFill>
              </a:rPr>
              <a:t> </a:t>
            </a:r>
            <a:r>
              <a:rPr lang="ru-RU" sz="1600" i="1" dirty="0" err="1" smtClean="0">
                <a:solidFill>
                  <a:srgbClr val="0070C0"/>
                </a:solidFill>
              </a:rPr>
              <a:t>прямої</a:t>
            </a:r>
            <a:r>
              <a:rPr lang="ru-RU" sz="1600" i="1" dirty="0" smtClean="0">
                <a:solidFill>
                  <a:srgbClr val="0070C0"/>
                </a:solidFill>
              </a:rPr>
              <a:t> у явному </a:t>
            </a:r>
            <a:r>
              <a:rPr lang="ru-RU" sz="1600" i="1" dirty="0" err="1" smtClean="0">
                <a:solidFill>
                  <a:srgbClr val="0070C0"/>
                </a:solidFill>
              </a:rPr>
              <a:t>вигляді</a:t>
            </a:r>
            <a:r>
              <a:rPr lang="ru-RU" sz="1600" i="1" dirty="0" smtClean="0">
                <a:solidFill>
                  <a:srgbClr val="0070C0"/>
                </a:solidFill>
              </a:rPr>
              <a:t>:</a:t>
            </a:r>
            <a:r>
              <a:rPr lang="en-US" sz="1600" i="1" dirty="0" smtClean="0">
                <a:solidFill>
                  <a:srgbClr val="0070C0"/>
                </a:solidFill>
              </a:rPr>
              <a:t> </a:t>
            </a:r>
            <a:endParaRPr lang="uk-UA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9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  <p:bldP spid="23" grpId="0" animBg="1"/>
      <p:bldP spid="13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3795285" y="418013"/>
            <a:ext cx="5143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Способи подання прямої на площині</a:t>
            </a:r>
            <a:endParaRPr lang="uk-UA" sz="24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816323" y="608391"/>
            <a:ext cx="3765302" cy="2605965"/>
            <a:chOff x="2385242" y="1202613"/>
            <a:chExt cx="3765302" cy="2605965"/>
          </a:xfrm>
        </p:grpSpPr>
        <p:cxnSp>
          <p:nvCxnSpPr>
            <p:cNvPr id="5" name="Прямая со стрелкой 4"/>
            <p:cNvCxnSpPr/>
            <p:nvPr/>
          </p:nvCxnSpPr>
          <p:spPr>
            <a:xfrm flipH="1" flipV="1">
              <a:off x="3070459" y="1299411"/>
              <a:ext cx="9625" cy="2473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2723949" y="3349592"/>
              <a:ext cx="3147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2627697" y="1848051"/>
              <a:ext cx="2637322" cy="16844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0545" y="3500801"/>
              <a:ext cx="539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j-lt"/>
                </a:rPr>
                <a:t>f(p)</a:t>
              </a:r>
              <a:endParaRPr lang="uk-UA" sz="1400" i="1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11529" y="2968577"/>
              <a:ext cx="53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x</a:t>
              </a:r>
              <a:endParaRPr lang="uk-UA" i="1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23949" y="1202613"/>
              <a:ext cx="53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y</a:t>
              </a:r>
              <a:endParaRPr lang="uk-UA" i="1" dirty="0">
                <a:latin typeface="+mj-lt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3036770" y="2090879"/>
              <a:ext cx="77002" cy="57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887004" y="2650156"/>
              <a:ext cx="77002" cy="57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 flipV="1">
              <a:off x="3702497" y="1701540"/>
              <a:ext cx="523018" cy="81056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Прямоугольник 16"/>
                <p:cNvSpPr/>
                <p:nvPr/>
              </p:nvSpPr>
              <p:spPr>
                <a:xfrm>
                  <a:off x="4853072" y="2912741"/>
                  <a:ext cx="445635" cy="4368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17" name="Прямоугольник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072" y="2912741"/>
                  <a:ext cx="445635" cy="436851"/>
                </a:xfrm>
                <a:prstGeom prst="rect">
                  <a:avLst/>
                </a:prstGeom>
                <a:blipFill>
                  <a:blip r:embed="rId3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Овал 17"/>
            <p:cNvSpPr/>
            <p:nvPr/>
          </p:nvSpPr>
          <p:spPr>
            <a:xfrm>
              <a:off x="4943543" y="3315902"/>
              <a:ext cx="77002" cy="57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18"/>
                <p:cNvSpPr/>
                <p:nvPr/>
              </p:nvSpPr>
              <p:spPr>
                <a:xfrm>
                  <a:off x="2644372" y="2090879"/>
                  <a:ext cx="445635" cy="4368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19" name="Прямоугольник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372" y="2090879"/>
                  <a:ext cx="445635" cy="436851"/>
                </a:xfrm>
                <a:prstGeom prst="rect">
                  <a:avLst/>
                </a:prstGeom>
                <a:blipFill>
                  <a:blip r:embed="rId4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Прямая соединительная линия 20"/>
            <p:cNvCxnSpPr/>
            <p:nvPr/>
          </p:nvCxnSpPr>
          <p:spPr>
            <a:xfrm flipV="1">
              <a:off x="3090007" y="2536257"/>
              <a:ext cx="568372" cy="82501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36744" y="2427241"/>
              <a:ext cx="539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j-lt"/>
                </a:rPr>
                <a:t>q</a:t>
              </a:r>
              <a:endParaRPr lang="uk-UA" sz="1400" i="1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Прямоугольник 37"/>
                <p:cNvSpPr/>
                <p:nvPr/>
              </p:nvSpPr>
              <p:spPr>
                <a:xfrm>
                  <a:off x="3318753" y="2389230"/>
                  <a:ext cx="37375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38" name="Прямоугольник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3" y="2389230"/>
                  <a:ext cx="37375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2385242" y="1842756"/>
                  <a:ext cx="37016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5242" y="1842756"/>
                  <a:ext cx="37016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/>
            <p:cNvSpPr txBox="1"/>
            <p:nvPr/>
          </p:nvSpPr>
          <p:spPr>
            <a:xfrm>
              <a:off x="3885377" y="1552401"/>
              <a:ext cx="53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N</a:t>
              </a:r>
              <a:endParaRPr lang="uk-UA" sz="1600" i="1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27332" y="1976185"/>
              <a:ext cx="53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V</a:t>
              </a:r>
              <a:endParaRPr lang="uk-UA" sz="1600" i="1" dirty="0"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7905" y="2022970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+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2578808" y="2230810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endParaRPr lang="uk-UA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6272" y="3359426"/>
            <a:ext cx="46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>
                <a:solidFill>
                  <a:srgbClr val="0070C0"/>
                </a:solidFill>
              </a:rPr>
              <a:t>Для </a:t>
            </a:r>
            <a:r>
              <a:rPr lang="uk-UA" u="sng" dirty="0" smtClean="0">
                <a:solidFill>
                  <a:srgbClr val="0070C0"/>
                </a:solidFill>
              </a:rPr>
              <a:t>побудови прямої достатньо  мати:</a:t>
            </a:r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40055" y="3620180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</a:t>
            </a:r>
            <a:r>
              <a:rPr lang="uk-UA" i="1" dirty="0"/>
              <a:t>дві точки </a:t>
            </a:r>
            <a:r>
              <a:rPr lang="en-US" i="1" dirty="0" err="1"/>
              <a:t>p</a:t>
            </a:r>
            <a:r>
              <a:rPr lang="en-US" sz="1400" i="1" dirty="0" err="1"/>
              <a:t>o</a:t>
            </a:r>
            <a:r>
              <a:rPr lang="uk-UA" i="1" dirty="0" smtClean="0"/>
              <a:t>, </a:t>
            </a:r>
            <a:r>
              <a:rPr lang="en-US" i="1" dirty="0" smtClean="0"/>
              <a:t>p</a:t>
            </a:r>
            <a:r>
              <a:rPr lang="en-US" sz="1400" i="1" dirty="0" smtClean="0"/>
              <a:t>1</a:t>
            </a:r>
            <a:r>
              <a:rPr lang="uk-UA" dirty="0" smtClean="0"/>
              <a:t>;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23170" y="4227977"/>
            <a:ext cx="51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</a:t>
            </a:r>
            <a:r>
              <a:rPr lang="uk-UA" i="1" dirty="0" smtClean="0"/>
              <a:t>одну </a:t>
            </a:r>
            <a:r>
              <a:rPr lang="uk-UA" i="1" dirty="0"/>
              <a:t>точку</a:t>
            </a:r>
            <a:r>
              <a:rPr lang="en-US" i="1" dirty="0"/>
              <a:t> </a:t>
            </a:r>
            <a:r>
              <a:rPr lang="en-US" i="1" dirty="0" err="1"/>
              <a:t>po</a:t>
            </a:r>
            <a:r>
              <a:rPr lang="en-US" i="1" dirty="0"/>
              <a:t> </a:t>
            </a:r>
            <a:r>
              <a:rPr lang="uk-UA" i="1" dirty="0"/>
              <a:t>та вектор </a:t>
            </a:r>
            <a:r>
              <a:rPr lang="en-US" i="1" dirty="0"/>
              <a:t>V, </a:t>
            </a:r>
            <a:r>
              <a:rPr lang="uk-UA" i="1" dirty="0"/>
              <a:t>тоді </a:t>
            </a:r>
            <a:r>
              <a:rPr lang="en-US" i="1" dirty="0"/>
              <a:t>p</a:t>
            </a:r>
            <a:r>
              <a:rPr lang="uk-UA" i="1" dirty="0"/>
              <a:t>1 =</a:t>
            </a:r>
            <a:r>
              <a:rPr lang="en-US" i="1" dirty="0"/>
              <a:t> </a:t>
            </a:r>
            <a:r>
              <a:rPr lang="en-US" i="1" dirty="0" err="1"/>
              <a:t>po</a:t>
            </a:r>
            <a:r>
              <a:rPr lang="en-US" i="1" dirty="0"/>
              <a:t> +</a:t>
            </a:r>
            <a:r>
              <a:rPr lang="uk-UA" i="1" dirty="0"/>
              <a:t> </a:t>
            </a:r>
            <a:r>
              <a:rPr lang="en-US" i="1" dirty="0"/>
              <a:t>V</a:t>
            </a:r>
            <a:endParaRPr lang="uk-UA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6322675" y="1291131"/>
            <a:ext cx="20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Вектор </a:t>
            </a:r>
            <a:r>
              <a:rPr lang="ru-RU" dirty="0" err="1" smtClean="0"/>
              <a:t>нормал</a:t>
            </a:r>
            <a:r>
              <a:rPr lang="uk-UA" dirty="0" smtClean="0"/>
              <a:t>і: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06295" y="1374099"/>
                <a:ext cx="1097736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295" y="1374099"/>
                <a:ext cx="1097736" cy="276999"/>
              </a:xfrm>
              <a:prstGeom prst="rect">
                <a:avLst/>
              </a:prstGeom>
              <a:blipFill>
                <a:blip r:embed="rId7"/>
                <a:stretch>
                  <a:fillRect l="-3846" r="-7143" b="-333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66823" y="2594766"/>
            <a:ext cx="39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Вектор </a:t>
            </a:r>
            <a:r>
              <a:rPr lang="uk-UA" dirty="0" smtClean="0"/>
              <a:t>що спрямовує: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70451" y="3024347"/>
                <a:ext cx="1248483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51" y="3024347"/>
                <a:ext cx="1248483" cy="276999"/>
              </a:xfrm>
              <a:prstGeom prst="rect">
                <a:avLst/>
              </a:prstGeom>
              <a:blipFill>
                <a:blip r:embed="rId8"/>
                <a:stretch>
                  <a:fillRect l="-3382" r="-5797" b="-333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910556" y="4821390"/>
            <a:ext cx="2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70C0"/>
                </a:solidFill>
              </a:rPr>
              <a:t>Вибір точки </a:t>
            </a:r>
            <a:r>
              <a:rPr lang="en-US" i="1" u="sng" dirty="0" err="1"/>
              <a:t>p</a:t>
            </a:r>
            <a:r>
              <a:rPr lang="en-US" sz="1400" i="1" u="sng" dirty="0" err="1"/>
              <a:t>o</a:t>
            </a:r>
            <a:r>
              <a:rPr lang="uk-UA" u="sng" dirty="0" smtClean="0">
                <a:solidFill>
                  <a:srgbClr val="0070C0"/>
                </a:solidFill>
              </a:rPr>
              <a:t> :</a:t>
            </a:r>
            <a:endParaRPr lang="uk-UA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83351" y="5299968"/>
                <a:ext cx="1932965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51" y="5299968"/>
                <a:ext cx="1932965" cy="276999"/>
              </a:xfrm>
              <a:prstGeom prst="rect">
                <a:avLst/>
              </a:prstGeom>
              <a:blipFill>
                <a:blip r:embed="rId9"/>
                <a:stretch>
                  <a:fillRect t="-2083" r="-2194" b="-208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728761" y="5250828"/>
            <a:ext cx="17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з обмеженням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65226" y="5288013"/>
                <a:ext cx="1398588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26" y="5288013"/>
                <a:ext cx="1398588" cy="276999"/>
              </a:xfrm>
              <a:prstGeom prst="rect">
                <a:avLst/>
              </a:prstGeom>
              <a:blipFill>
                <a:blip r:embed="rId10"/>
                <a:stretch>
                  <a:fillRect l="-3448" r="-3017" b="-208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425822" y="5637865"/>
            <a:ext cx="17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Ма</a:t>
            </a:r>
            <a:r>
              <a:rPr lang="uk-UA" dirty="0" smtClean="0"/>
              <a:t>є</a:t>
            </a:r>
            <a:r>
              <a:rPr lang="ru-RU" dirty="0" err="1" smtClean="0"/>
              <a:t>мо</a:t>
            </a:r>
            <a:r>
              <a:rPr lang="ru-RU" dirty="0" smtClean="0"/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56785" y="6057687"/>
                <a:ext cx="3054426" cy="52315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85" y="6057687"/>
                <a:ext cx="3054426" cy="5231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/>
          <p:cNvSpPr/>
          <p:nvPr/>
        </p:nvSpPr>
        <p:spPr>
          <a:xfrm>
            <a:off x="6285650" y="3390224"/>
            <a:ext cx="422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70C0"/>
                </a:solidFill>
              </a:rPr>
              <a:t>Параметрична форма рівняння прямої: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7577636" y="3807177"/>
                <a:ext cx="2362505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636" y="3807177"/>
                <a:ext cx="2362505" cy="6154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/>
              <p:cNvSpPr/>
              <p:nvPr/>
            </p:nvSpPr>
            <p:spPr>
              <a:xfrm>
                <a:off x="7613439" y="4412643"/>
                <a:ext cx="2362505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7" name="Прямоуголь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439" y="4412643"/>
                <a:ext cx="2362505" cy="6154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8300468" y="5995104"/>
            <a:ext cx="319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uk-UA" i="1" dirty="0"/>
              <a:t>відрізок від точки</a:t>
            </a:r>
            <a:endParaRPr lang="en-US" i="1" dirty="0"/>
          </a:p>
          <a:p>
            <a:r>
              <a:rPr lang="uk-UA" dirty="0" smtClean="0"/>
              <a:t>  </a:t>
            </a:r>
            <a:r>
              <a:rPr lang="uk-UA" i="1" dirty="0"/>
              <a:t>до точки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10306111" y="5943721"/>
                <a:ext cx="1149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111" y="5943721"/>
                <a:ext cx="1149866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/>
              <p:cNvSpPr/>
              <p:nvPr/>
            </p:nvSpPr>
            <p:spPr>
              <a:xfrm>
                <a:off x="6738964" y="5255062"/>
                <a:ext cx="1483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4" y="5255062"/>
                <a:ext cx="148309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7357542" y="5596716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42" y="5596716"/>
                <a:ext cx="74571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6917922" y="5983413"/>
                <a:ext cx="130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22" y="5983413"/>
                <a:ext cx="130414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400304" y="5281029"/>
            <a:ext cx="31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uk-UA" i="1" dirty="0" smtClean="0"/>
              <a:t>необмежена пряма</a:t>
            </a:r>
            <a:endParaRPr lang="uk-UA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8397479" y="5600521"/>
            <a:ext cx="31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uk-UA" i="1" dirty="0"/>
              <a:t>промінь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9418934" y="6272103"/>
                <a:ext cx="1149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934" y="6272103"/>
                <a:ext cx="1149866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67849" y="1942035"/>
                <a:ext cx="2948564" cy="29892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49" y="1942035"/>
                <a:ext cx="2948564" cy="298928"/>
              </a:xfrm>
              <a:prstGeom prst="rect">
                <a:avLst/>
              </a:prstGeom>
              <a:blipFill>
                <a:blip r:embed="rId21"/>
                <a:stretch>
                  <a:fillRect l="-1237" r="-1237" b="-1764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Овал 61"/>
          <p:cNvSpPr/>
          <p:nvPr/>
        </p:nvSpPr>
        <p:spPr>
          <a:xfrm>
            <a:off x="1113332" y="1291131"/>
            <a:ext cx="77002" cy="5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/>
          <p:cNvSpPr/>
          <p:nvPr/>
        </p:nvSpPr>
        <p:spPr>
          <a:xfrm>
            <a:off x="2056191" y="1908896"/>
            <a:ext cx="77002" cy="5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6" name="Прямая со стрелкой 65"/>
          <p:cNvCxnSpPr>
            <a:stCxn id="63" idx="7"/>
          </p:cNvCxnSpPr>
          <p:nvPr/>
        </p:nvCxnSpPr>
        <p:spPr>
          <a:xfrm flipH="1" flipV="1">
            <a:off x="1573795" y="1571945"/>
            <a:ext cx="548121" cy="345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764207" y="5218929"/>
            <a:ext cx="4729038" cy="14296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7507705" y="3807177"/>
            <a:ext cx="2685449" cy="12209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2121916" y="3952889"/>
            <a:ext cx="55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або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59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517452" y="463272"/>
            <a:ext cx="5143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Способи подання прямої на площині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59953" y="1255098"/>
            <a:ext cx="55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Пряма, яка про</a:t>
            </a:r>
            <a:r>
              <a:rPr lang="uk-UA" u="sng" dirty="0" smtClean="0"/>
              <a:t>ходить через дві точки: 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6411" y="1306970"/>
                <a:ext cx="1076641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11" y="1306970"/>
                <a:ext cx="1076641" cy="276999"/>
              </a:xfrm>
              <a:prstGeom prst="rect">
                <a:avLst/>
              </a:prstGeom>
              <a:blipFill>
                <a:blip r:embed="rId3"/>
                <a:stretch>
                  <a:fillRect l="-4494" r="-7303" b="-333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2777" y="1301264"/>
                <a:ext cx="103445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uk-UA" dirty="0" smtClean="0"/>
                  <a:t>,</a:t>
                </a:r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777" y="1301264"/>
                <a:ext cx="1034450" cy="276999"/>
              </a:xfrm>
              <a:prstGeom prst="rect">
                <a:avLst/>
              </a:prstGeom>
              <a:blipFill>
                <a:blip r:embed="rId4"/>
                <a:stretch>
                  <a:fillRect l="-7602" t="-25000" r="-12281" b="-458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2187" y="2760903"/>
                <a:ext cx="6331540" cy="8803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87" y="2760903"/>
                <a:ext cx="6331540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398526" y="3569309"/>
                <a:ext cx="500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6" y="3569309"/>
                <a:ext cx="5001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673906" y="3576424"/>
                <a:ext cx="50776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06" y="3576424"/>
                <a:ext cx="507768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909178" y="3569309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178" y="3569309"/>
                <a:ext cx="4045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16369" y="2401045"/>
            <a:ext cx="534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Нормальна /</a:t>
            </a:r>
            <a:r>
              <a:rPr lang="en-US" dirty="0" smtClean="0"/>
              <a:t> </a:t>
            </a:r>
            <a:r>
              <a:rPr lang="uk-UA" dirty="0" smtClean="0"/>
              <a:t>загальна / неявна форма: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1551557" y="4602553"/>
            <a:ext cx="38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Параметрична форма: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53515" y="5009955"/>
                <a:ext cx="1478162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15" y="5009955"/>
                <a:ext cx="1478162" cy="276999"/>
              </a:xfrm>
              <a:prstGeom prst="rect">
                <a:avLst/>
              </a:prstGeom>
              <a:blipFill>
                <a:blip r:embed="rId9"/>
                <a:stretch>
                  <a:fillRect l="-2857" r="-816" b="-2340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/>
          <p:cNvGrpSpPr/>
          <p:nvPr/>
        </p:nvGrpSpPr>
        <p:grpSpPr>
          <a:xfrm>
            <a:off x="4400814" y="5073305"/>
            <a:ext cx="6218637" cy="800285"/>
            <a:chOff x="7574671" y="3592110"/>
            <a:chExt cx="6218637" cy="800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19173" y="3600990"/>
                  <a:ext cx="232942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173" y="3600990"/>
                  <a:ext cx="232942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47" t="-4444" r="-1571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06477" y="4076647"/>
                  <a:ext cx="23312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uk-UA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477" y="4076647"/>
                  <a:ext cx="233121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94" t="-2222" r="-1832" b="-3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Прямоугольник 20"/>
            <p:cNvSpPr/>
            <p:nvPr/>
          </p:nvSpPr>
          <p:spPr>
            <a:xfrm>
              <a:off x="7574671" y="3592110"/>
              <a:ext cx="2461998" cy="8002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1331310" y="3639046"/>
              <a:ext cx="2461998" cy="46678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8157453" y="513228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453" y="5132281"/>
                <a:ext cx="251408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13657" y="5227418"/>
            <a:ext cx="6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або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48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959188" y="195491"/>
            <a:ext cx="7745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u="sng" dirty="0" smtClean="0">
                <a:solidFill>
                  <a:srgbClr val="0070C0"/>
                </a:solidFill>
              </a:rPr>
              <a:t>Взаємне розташування графічних елементів на площині</a:t>
            </a:r>
            <a:endParaRPr lang="uk-U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420929" y="979929"/>
            <a:ext cx="540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Знаходження відстані між паралельними прямими: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1861" y="1925284"/>
            <a:ext cx="269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i="1" dirty="0" smtClean="0">
                <a:latin typeface="+mj-lt"/>
              </a:rPr>
              <a:t>1</a:t>
            </a:r>
            <a:endParaRPr lang="uk-UA" sz="1400" i="1" dirty="0">
              <a:latin typeface="+mj-lt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1501541" y="1667419"/>
            <a:ext cx="3272589" cy="2442569"/>
            <a:chOff x="1501541" y="1667419"/>
            <a:chExt cx="3272589" cy="2442569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1501541" y="2165684"/>
              <a:ext cx="2829827" cy="1039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905802" y="3099335"/>
              <a:ext cx="2733575" cy="1010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 flipV="1">
              <a:off x="1905802" y="2021305"/>
              <a:ext cx="423512" cy="87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3551722" y="3513221"/>
              <a:ext cx="259882" cy="5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04623" y="2762682"/>
              <a:ext cx="269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i="1" dirty="0" smtClean="0">
                  <a:latin typeface="+mj-lt"/>
                </a:rPr>
                <a:t>2</a:t>
              </a:r>
              <a:endParaRPr lang="uk-UA" sz="1400" i="1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96176" y="1667419"/>
              <a:ext cx="43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j-lt"/>
                </a:rPr>
                <a:t>N</a:t>
              </a:r>
              <a:r>
                <a:rPr lang="uk-UA" sz="1400" i="1" baseline="-25000" dirty="0" smtClean="0">
                  <a:latin typeface="+mj-lt"/>
                </a:rPr>
                <a:t>1</a:t>
              </a:r>
              <a:endParaRPr lang="uk-UA" sz="1400" i="1" baseline="-250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45292" y="3802211"/>
              <a:ext cx="43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j-lt"/>
                </a:rPr>
                <a:t>N</a:t>
              </a:r>
              <a:r>
                <a:rPr lang="en-US" sz="1400" i="1" baseline="-25000" dirty="0" smtClean="0">
                  <a:latin typeface="+mj-lt"/>
                </a:rPr>
                <a:t>2</a:t>
              </a:r>
              <a:endParaRPr lang="uk-UA" sz="1400" i="1" baseline="-250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4739" y="2471244"/>
              <a:ext cx="43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j-lt"/>
                </a:rPr>
                <a:t>p</a:t>
              </a:r>
              <a:r>
                <a:rPr lang="uk-UA" sz="1400" i="1" baseline="-25000" dirty="0" smtClean="0">
                  <a:latin typeface="+mj-lt"/>
                </a:rPr>
                <a:t>1</a:t>
              </a:r>
              <a:r>
                <a:rPr lang="en-US" sz="1400" i="1" baseline="-25000" dirty="0" smtClean="0">
                  <a:latin typeface="+mj-lt"/>
                </a:rPr>
                <a:t>0</a:t>
              </a:r>
              <a:endParaRPr lang="uk-UA" sz="1400" i="1" baseline="-250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8466" y="3111598"/>
              <a:ext cx="43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j-lt"/>
                </a:rPr>
                <a:t>p</a:t>
              </a:r>
              <a:r>
                <a:rPr lang="en-US" sz="1400" i="1" baseline="-25000" dirty="0" smtClean="0">
                  <a:latin typeface="+mj-lt"/>
                </a:rPr>
                <a:t>20</a:t>
              </a:r>
              <a:endParaRPr lang="uk-UA" sz="1400" i="1" baseline="-250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9059" y="3332574"/>
              <a:ext cx="43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j-lt"/>
                </a:rPr>
                <a:t>V</a:t>
              </a:r>
              <a:r>
                <a:rPr lang="en-US" sz="1400" i="1" baseline="-25000" dirty="0" smtClean="0">
                  <a:latin typeface="+mj-lt"/>
                </a:rPr>
                <a:t>2</a:t>
              </a:r>
              <a:endParaRPr lang="uk-UA" sz="1400" i="1" baseline="-250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92163" y="2725280"/>
              <a:ext cx="43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j-lt"/>
                </a:rPr>
                <a:t>V</a:t>
              </a:r>
              <a:r>
                <a:rPr lang="uk-UA" sz="1400" i="1" baseline="-25000" dirty="0" smtClean="0">
                  <a:latin typeface="+mj-lt"/>
                </a:rPr>
                <a:t>1</a:t>
              </a:r>
              <a:endParaRPr lang="uk-UA" sz="1400" i="1" baseline="-25000" dirty="0">
                <a:latin typeface="+mj-lt"/>
              </a:endParaRPr>
            </a:p>
          </p:txBody>
        </p:sp>
      </p:grpSp>
      <p:cxnSp>
        <p:nvCxnSpPr>
          <p:cNvPr id="24" name="Прямая со стрелкой 23"/>
          <p:cNvCxnSpPr/>
          <p:nvPr/>
        </p:nvCxnSpPr>
        <p:spPr>
          <a:xfrm flipH="1" flipV="1">
            <a:off x="2329314" y="2897204"/>
            <a:ext cx="1207969" cy="58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329314" y="2916570"/>
            <a:ext cx="449351" cy="9142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41468" y="1542709"/>
                <a:ext cx="437869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68" y="1542709"/>
                <a:ext cx="4378699" cy="320537"/>
              </a:xfrm>
              <a:prstGeom prst="rect">
                <a:avLst/>
              </a:prstGeom>
              <a:blipFill>
                <a:blip r:embed="rId3"/>
                <a:stretch>
                  <a:fillRect b="-226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249274" y="3214954"/>
            <a:ext cx="42351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?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92163" y="4947066"/>
                <a:ext cx="184512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63" y="4947066"/>
                <a:ext cx="1845120" cy="276999"/>
              </a:xfrm>
              <a:prstGeom prst="rect">
                <a:avLst/>
              </a:prstGeom>
              <a:blipFill>
                <a:blip r:embed="rId4"/>
                <a:stretch>
                  <a:fillRect l="-2303" r="-2303" b="-2978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92163" y="5287506"/>
                <a:ext cx="184512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63" y="5287506"/>
                <a:ext cx="1845120" cy="276999"/>
              </a:xfrm>
              <a:prstGeom prst="rect">
                <a:avLst/>
              </a:prstGeom>
              <a:blipFill>
                <a:blip r:embed="rId5"/>
                <a:stretch>
                  <a:fillRect l="-2632" r="-2303" b="-2916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07705" y="5877140"/>
                <a:ext cx="1443216" cy="5873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05" y="5877140"/>
                <a:ext cx="1443216" cy="5873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957714" y="4408245"/>
            <a:ext cx="46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Якщо маємо неявні рівняння прямих:</a:t>
            </a:r>
            <a:endParaRPr lang="uk-UA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1692163" y="2897204"/>
            <a:ext cx="637151" cy="2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3578191" y="3342430"/>
            <a:ext cx="466826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655" y="3446550"/>
            <a:ext cx="5991728" cy="3278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68291" y="2424128"/>
            <a:ext cx="5202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 smtClean="0">
                <a:solidFill>
                  <a:srgbClr val="FF0000"/>
                </a:solidFill>
              </a:rPr>
              <a:t>Увага</a:t>
            </a:r>
            <a:r>
              <a:rPr lang="ru-RU" sz="1600" i="1" dirty="0" smtClean="0">
                <a:solidFill>
                  <a:srgbClr val="FF0000"/>
                </a:solidFill>
              </a:rPr>
              <a:t>! </a:t>
            </a:r>
            <a:r>
              <a:rPr lang="uk-UA" sz="1600" i="1" dirty="0" smtClean="0">
                <a:solidFill>
                  <a:srgbClr val="FF0000"/>
                </a:solidFill>
              </a:rPr>
              <a:t>Інші позначення! Це виключно для </a:t>
            </a:r>
            <a:r>
              <a:rPr lang="uk-UA" sz="1600" i="1" dirty="0" err="1" smtClean="0">
                <a:solidFill>
                  <a:srgbClr val="FF0000"/>
                </a:solidFill>
              </a:rPr>
              <a:t>справки</a:t>
            </a:r>
            <a:r>
              <a:rPr lang="uk-UA" sz="1600" i="1" dirty="0" smtClean="0">
                <a:solidFill>
                  <a:srgbClr val="FF0000"/>
                </a:solidFill>
              </a:rPr>
              <a:t>!</a:t>
            </a:r>
            <a:endParaRPr lang="uk-UA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34826" y="2779021"/>
                <a:ext cx="4079258" cy="56310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acc>
                        </m:e>
                      </m:d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26" y="2779021"/>
                <a:ext cx="4079258" cy="5631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 animBg="1"/>
      <p:bldP spid="33" grpId="0" animBg="1"/>
      <p:bldP spid="34" grpId="0" animBg="1"/>
      <p:bldP spid="38" grpId="0"/>
      <p:bldP spid="7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959188" y="195491"/>
            <a:ext cx="6415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70C0"/>
                </a:solidFill>
              </a:rPr>
              <a:t>Взаємне розташування графічних елементів на площині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29362" y="818147"/>
            <a:ext cx="5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u="sng" dirty="0" smtClean="0"/>
              <a:t>Рівняння перпендикуляру до прямої з точки: </a:t>
            </a:r>
            <a:endParaRPr lang="uk-UA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011501" y="818147"/>
                <a:ext cx="13437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01" y="818147"/>
                <a:ext cx="1343701" cy="391261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26530" y="1612451"/>
                <a:ext cx="2981201" cy="3186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30" y="1612451"/>
                <a:ext cx="2981201" cy="318677"/>
              </a:xfrm>
              <a:prstGeom prst="rect">
                <a:avLst/>
              </a:prstGeom>
              <a:blipFill>
                <a:blip r:embed="rId4"/>
                <a:stretch>
                  <a:fillRect l="-1222" r="-1018" b="-1666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980652" y="1635645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652" y="1635645"/>
                <a:ext cx="4315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850527" y="1635645"/>
                <a:ext cx="173214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dirty="0" smtClean="0"/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527" y="1635645"/>
                <a:ext cx="1732141" cy="391261"/>
              </a:xfrm>
              <a:prstGeom prst="rect">
                <a:avLst/>
              </a:prstGeom>
              <a:blipFill>
                <a:blip r:embed="rId6"/>
                <a:stretch>
                  <a:fillRect t="-6250" r="-2465" b="-203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295" y="2531233"/>
                <a:ext cx="7569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rgbClr val="0070C0"/>
                    </a:solidFill>
                  </a:rPr>
                  <a:t>Задача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2</a:t>
                </a:r>
                <a:r>
                  <a:rPr lang="uk-UA" b="1" dirty="0" smtClean="0">
                    <a:solidFill>
                      <a:srgbClr val="0070C0"/>
                    </a:solidFill>
                  </a:rPr>
                  <a:t>.</a:t>
                </a:r>
                <a:r>
                  <a:rPr lang="uk-UA" dirty="0" smtClean="0"/>
                  <a:t> Знайти рівняння перпендикуляру до прямої</a:t>
                </a:r>
                <a:r>
                  <a:rPr lang="en-US" dirty="0" smtClean="0"/>
                  <a:t> </a:t>
                </a:r>
                <a:r>
                  <a:rPr lang="uk-UA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r>
                  <a:rPr lang="uk-UA" dirty="0" smtClean="0"/>
                  <a:t> </a:t>
                </a:r>
                <a:r>
                  <a:rPr lang="en-US" dirty="0" smtClean="0"/>
                  <a:t> </a:t>
                </a:r>
                <a:r>
                  <a:rPr lang="uk-UA" dirty="0" smtClean="0"/>
                  <a:t> </a:t>
                </a:r>
                <a:endParaRPr lang="en-US" dirty="0" smtClean="0"/>
              </a:p>
              <a:p>
                <a:pPr indent="808038"/>
                <a:r>
                  <a:rPr lang="uk-UA" dirty="0" smtClean="0"/>
                  <a:t>з точки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[4,  3].</a:t>
                </a:r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95" y="2531233"/>
                <a:ext cx="7569902" cy="646331"/>
              </a:xfrm>
              <a:prstGeom prst="rect">
                <a:avLst/>
              </a:prstGeom>
              <a:blipFill>
                <a:blip r:embed="rId7"/>
                <a:stretch>
                  <a:fillRect l="-725" t="-4717" b="-141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033" y="1429653"/>
            <a:ext cx="2803212" cy="5264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936703" y="3370660"/>
                <a:ext cx="112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dirty="0" smtClean="0"/>
                  <a:t>=[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   2]</a:t>
                </a:r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03" y="3370660"/>
                <a:ext cx="1122423" cy="369332"/>
              </a:xfrm>
              <a:prstGeom prst="rect">
                <a:avLst/>
              </a:prstGeom>
              <a:blipFill>
                <a:blip r:embed="rId9"/>
                <a:stretch>
                  <a:fillRect t="-9836" r="-3804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4106791" y="3334488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 smtClean="0">
                <a:solidFill>
                  <a:srgbClr val="0070C0"/>
                </a:solidFill>
              </a:rPr>
              <a:t>Розв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uk-UA" b="1" dirty="0" err="1" smtClean="0">
                <a:solidFill>
                  <a:srgbClr val="0070C0"/>
                </a:solidFill>
              </a:rPr>
              <a:t>язання</a:t>
            </a:r>
            <a:r>
              <a:rPr lang="uk-UA" b="1" dirty="0" smtClean="0">
                <a:solidFill>
                  <a:srgbClr val="0070C0"/>
                </a:solidFill>
              </a:rPr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36703" y="3832900"/>
                <a:ext cx="2470035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03" y="3832900"/>
                <a:ext cx="2470035" cy="276999"/>
              </a:xfrm>
              <a:prstGeom prst="rect">
                <a:avLst/>
              </a:prstGeom>
              <a:blipFill>
                <a:blip r:embed="rId10"/>
                <a:stretch>
                  <a:fillRect l="-1720" r="-1474" b="-2340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36702" y="4212852"/>
                <a:ext cx="1682897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−11=0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02" y="4212852"/>
                <a:ext cx="1682897" cy="276999"/>
              </a:xfrm>
              <a:prstGeom prst="rect">
                <a:avLst/>
              </a:prstGeom>
              <a:blipFill>
                <a:blip r:embed="rId11"/>
                <a:stretch>
                  <a:fillRect l="-2518" r="-2518" b="-20833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36702" y="4606046"/>
                <a:ext cx="1278940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02" y="4606046"/>
                <a:ext cx="1278940" cy="276999"/>
              </a:xfrm>
              <a:prstGeom prst="rect">
                <a:avLst/>
              </a:prstGeom>
              <a:blipFill>
                <a:blip r:embed="rId12"/>
                <a:stretch>
                  <a:fillRect l="-3774" r="-2358" b="-2340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4300518" y="6207570"/>
            <a:ext cx="219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Додаткове питання: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616963" y="6207570"/>
            <a:ext cx="410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Як знайти відстань від точки до прямої?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391958" y="5236873"/>
            <a:ext cx="728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Увага!</a:t>
            </a:r>
            <a:r>
              <a:rPr lang="uk-UA" dirty="0" smtClean="0"/>
              <a:t> У тестових завданнях може бути різне подання прямої!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36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10A75D3F947FD49B49F3E3F8B454E46" ma:contentTypeVersion="4" ma:contentTypeDescription="Создание документа." ma:contentTypeScope="" ma:versionID="c4c47bbf95d6bf9b19409ea17003b724">
  <xsd:schema xmlns:xsd="http://www.w3.org/2001/XMLSchema" xmlns:xs="http://www.w3.org/2001/XMLSchema" xmlns:p="http://schemas.microsoft.com/office/2006/metadata/properties" xmlns:ns2="67bc60ce-084c-4f10-a3e4-d9d7d56f61a0" targetNamespace="http://schemas.microsoft.com/office/2006/metadata/properties" ma:root="true" ma:fieldsID="f5ba1ccd863baa8223ffdd4232c47179" ns2:_="">
    <xsd:import namespace="67bc60ce-084c-4f10-a3e4-d9d7d56f6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60ce-084c-4f10-a3e4-d9d7d56f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1045C-C99F-45F1-BCE2-791380AF8C42}"/>
</file>

<file path=customXml/itemProps2.xml><?xml version="1.0" encoding="utf-8"?>
<ds:datastoreItem xmlns:ds="http://schemas.openxmlformats.org/officeDocument/2006/customXml" ds:itemID="{44192782-CAB1-4F55-A8FC-89FAB76B7437}"/>
</file>

<file path=customXml/itemProps3.xml><?xml version="1.0" encoding="utf-8"?>
<ds:datastoreItem xmlns:ds="http://schemas.openxmlformats.org/officeDocument/2006/customXml" ds:itemID="{7C4D6A9B-3BD8-4E7C-BD4C-D7E8D25E870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22213</TotalTime>
  <Words>2206</Words>
  <Application>Microsoft Office PowerPoint</Application>
  <PresentationFormat>Широкоэкранный</PresentationFormat>
  <Paragraphs>436</Paragraphs>
  <Slides>34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Обчислювальна геометрія  та комп’ютерна графіка</dc:title>
  <dc:creator>Степанова Н. И.</dc:creator>
  <cp:lastModifiedBy>Степанова Н. И.</cp:lastModifiedBy>
  <cp:revision>473</cp:revision>
  <dcterms:created xsi:type="dcterms:W3CDTF">2020-09-04T17:32:11Z</dcterms:created>
  <dcterms:modified xsi:type="dcterms:W3CDTF">2021-11-09T17:12:54Z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0x010100510A75D3F947FD49B49F3E3F8B454E46</vt:lpwstr>
  </property>
</Properties>
</file>