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3" r:id="rId2"/>
    <p:sldId id="274" r:id="rId3"/>
    <p:sldId id="276" r:id="rId4"/>
    <p:sldId id="277" r:id="rId5"/>
    <p:sldId id="257" r:id="rId6"/>
    <p:sldId id="275" r:id="rId7"/>
    <p:sldId id="265" r:id="rId8"/>
    <p:sldId id="258" r:id="rId9"/>
    <p:sldId id="259" r:id="rId10"/>
    <p:sldId id="260" r:id="rId11"/>
    <p:sldId id="261" r:id="rId12"/>
    <p:sldId id="262" r:id="rId13"/>
    <p:sldId id="263" r:id="rId14"/>
    <p:sldId id="278" r:id="rId15"/>
    <p:sldId id="279" r:id="rId1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35340" autoAdjust="0"/>
  </p:normalViewPr>
  <p:slideViewPr>
    <p:cSldViewPr snapToGrid="0">
      <p:cViewPr varScale="1">
        <p:scale>
          <a:sx n="66" d="100"/>
          <a:sy n="66" d="100"/>
        </p:scale>
        <p:origin x="6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C2E58-3248-486B-B2D9-40EECC8C2085}" type="datetimeFigureOut">
              <a:rPr lang="uk-UA" smtClean="0"/>
              <a:t>09.11.2021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F5F94-FE92-430F-9C5E-339B67F08DC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4461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5279B-2FCD-4057-ABED-6527928824CF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76479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7520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6823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8514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u="sng" dirty="0" smtClean="0"/>
          </a:p>
          <a:p>
            <a:endParaRPr lang="ru-RU" b="1" u="sng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0688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5412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8967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7632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F5F94-FE92-430F-9C5E-339B67F08DC7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97941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F5F94-FE92-430F-9C5E-339B67F08DC7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05174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u="sng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9314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34376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3074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6751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296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3185-92ED-459D-9277-2F7B52F0920A}" type="datetimeFigureOut">
              <a:rPr lang="uk-UA" smtClean="0"/>
              <a:t>09.11.2021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4A42-6EC7-4AAB-B67C-BB6AFF2EE38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1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3185-92ED-459D-9277-2F7B52F0920A}" type="datetimeFigureOut">
              <a:rPr lang="uk-UA" smtClean="0"/>
              <a:t>09.11.2021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4A42-6EC7-4AAB-B67C-BB6AFF2EE38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159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3185-92ED-459D-9277-2F7B52F0920A}" type="datetimeFigureOut">
              <a:rPr lang="uk-UA" smtClean="0"/>
              <a:t>09.11.2021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4A42-6EC7-4AAB-B67C-BB6AFF2EE38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509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3185-92ED-459D-9277-2F7B52F0920A}" type="datetimeFigureOut">
              <a:rPr lang="uk-UA" smtClean="0"/>
              <a:t>09.11.2021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4A42-6EC7-4AAB-B67C-BB6AFF2EE38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0742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3185-92ED-459D-9277-2F7B52F0920A}" type="datetimeFigureOut">
              <a:rPr lang="uk-UA" smtClean="0"/>
              <a:t>09.11.2021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4A42-6EC7-4AAB-B67C-BB6AFF2EE38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1162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3185-92ED-459D-9277-2F7B52F0920A}" type="datetimeFigureOut">
              <a:rPr lang="uk-UA" smtClean="0"/>
              <a:t>09.11.2021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4A42-6EC7-4AAB-B67C-BB6AFF2EE38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6793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3185-92ED-459D-9277-2F7B52F0920A}" type="datetimeFigureOut">
              <a:rPr lang="uk-UA" smtClean="0"/>
              <a:t>09.11.2021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4A42-6EC7-4AAB-B67C-BB6AFF2EE38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2592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3185-92ED-459D-9277-2F7B52F0920A}" type="datetimeFigureOut">
              <a:rPr lang="uk-UA" smtClean="0"/>
              <a:t>09.11.2021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4A42-6EC7-4AAB-B67C-BB6AFF2EE38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414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3185-92ED-459D-9277-2F7B52F0920A}" type="datetimeFigureOut">
              <a:rPr lang="uk-UA" smtClean="0"/>
              <a:t>09.11.2021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4A42-6EC7-4AAB-B67C-BB6AFF2EE38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58702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3185-92ED-459D-9277-2F7B52F0920A}" type="datetimeFigureOut">
              <a:rPr lang="uk-UA" smtClean="0"/>
              <a:t>09.11.2021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4A42-6EC7-4AAB-B67C-BB6AFF2EE38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172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3185-92ED-459D-9277-2F7B52F0920A}" type="datetimeFigureOut">
              <a:rPr lang="uk-UA" smtClean="0"/>
              <a:t>09.11.2021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4A42-6EC7-4AAB-B67C-BB6AFF2EE38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156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D3185-92ED-459D-9277-2F7B52F0920A}" type="datetimeFigureOut">
              <a:rPr lang="uk-UA" smtClean="0"/>
              <a:t>09.11.2021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04A42-6EC7-4AAB-B67C-BB6AFF2EE38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1116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47.jpeg"/><Relationship Id="rId7" Type="http://schemas.openxmlformats.org/officeDocument/2006/relationships/image" Target="../media/image2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image" Target="../media/image410.png"/><Relationship Id="rId3" Type="http://schemas.openxmlformats.org/officeDocument/2006/relationships/image" Target="../media/image48.png"/><Relationship Id="rId7" Type="http://schemas.openxmlformats.org/officeDocument/2006/relationships/image" Target="../media/image350.png"/><Relationship Id="rId12" Type="http://schemas.openxmlformats.org/officeDocument/2006/relationships/image" Target="../media/image3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0.png"/><Relationship Id="rId11" Type="http://schemas.openxmlformats.org/officeDocument/2006/relationships/image" Target="../media/image390.png"/><Relationship Id="rId5" Type="http://schemas.openxmlformats.org/officeDocument/2006/relationships/image" Target="../media/image330.png"/><Relationship Id="rId10" Type="http://schemas.openxmlformats.org/officeDocument/2006/relationships/image" Target="../media/image380.png"/><Relationship Id="rId4" Type="http://schemas.openxmlformats.org/officeDocument/2006/relationships/image" Target="../media/image49.png"/><Relationship Id="rId9" Type="http://schemas.openxmlformats.org/officeDocument/2006/relationships/image" Target="../media/image370.png"/><Relationship Id="rId14" Type="http://schemas.openxmlformats.org/officeDocument/2006/relationships/image" Target="../media/image4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45" y="1732559"/>
            <a:ext cx="4810125" cy="25908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508" y="1878490"/>
            <a:ext cx="3621440" cy="241695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8457" y="3802487"/>
            <a:ext cx="11473543" cy="1951914"/>
          </a:xfrm>
        </p:spPr>
        <p:txBody>
          <a:bodyPr>
            <a:normAutofit/>
          </a:bodyPr>
          <a:lstStyle/>
          <a:p>
            <a:r>
              <a:rPr lang="uk-UA" sz="4800" b="1" dirty="0" smtClean="0">
                <a:solidFill>
                  <a:srgbClr val="0070C0"/>
                </a:solidFill>
              </a:rPr>
              <a:t>Обчислювальна геометрія </a:t>
            </a:r>
            <a:br>
              <a:rPr lang="uk-UA" sz="4800" b="1" dirty="0" smtClean="0">
                <a:solidFill>
                  <a:srgbClr val="0070C0"/>
                </a:solidFill>
              </a:rPr>
            </a:br>
            <a:r>
              <a:rPr lang="uk-UA" sz="4800" b="1" dirty="0" smtClean="0">
                <a:solidFill>
                  <a:srgbClr val="0070C0"/>
                </a:solidFill>
              </a:rPr>
              <a:t>та </a:t>
            </a:r>
            <a:r>
              <a:rPr lang="uk-UA" sz="4800" b="1" dirty="0" err="1" smtClean="0">
                <a:solidFill>
                  <a:srgbClr val="0070C0"/>
                </a:solidFill>
              </a:rPr>
              <a:t>комп</a:t>
            </a:r>
            <a:r>
              <a:rPr lang="en-US" sz="4800" b="1" dirty="0" smtClean="0">
                <a:solidFill>
                  <a:srgbClr val="0070C0"/>
                </a:solidFill>
              </a:rPr>
              <a:t>’</a:t>
            </a:r>
            <a:r>
              <a:rPr lang="uk-UA" sz="4800" b="1" dirty="0" err="1" smtClean="0">
                <a:solidFill>
                  <a:srgbClr val="0070C0"/>
                </a:solidFill>
              </a:rPr>
              <a:t>ютерна</a:t>
            </a:r>
            <a:r>
              <a:rPr lang="uk-UA" sz="4800" b="1" dirty="0" smtClean="0">
                <a:solidFill>
                  <a:srgbClr val="0070C0"/>
                </a:solidFill>
              </a:rPr>
              <a:t> графіка</a:t>
            </a:r>
            <a:endParaRPr lang="uk-UA" sz="4800" b="1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37083" y="5754401"/>
            <a:ext cx="5968374" cy="542104"/>
          </a:xfrm>
        </p:spPr>
        <p:txBody>
          <a:bodyPr/>
          <a:lstStyle/>
          <a:p>
            <a:r>
              <a:rPr lang="uk-UA" b="1" dirty="0" smtClean="0"/>
              <a:t>Лекція </a:t>
            </a:r>
            <a:r>
              <a:rPr lang="en-US" b="1" dirty="0"/>
              <a:t>5</a:t>
            </a:r>
            <a:endParaRPr lang="uk-UA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0748" y="1732559"/>
            <a:ext cx="2739509" cy="240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9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Прямая соединительная линия 61"/>
          <p:cNvCxnSpPr/>
          <p:nvPr/>
        </p:nvCxnSpPr>
        <p:spPr>
          <a:xfrm>
            <a:off x="2342220" y="1815642"/>
            <a:ext cx="22748" cy="140211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 flipV="1">
            <a:off x="1563661" y="2473877"/>
            <a:ext cx="1588908" cy="2448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/>
          <p:cNvSpPr txBox="1"/>
          <p:nvPr/>
        </p:nvSpPr>
        <p:spPr>
          <a:xfrm>
            <a:off x="2078181" y="221673"/>
            <a:ext cx="8285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u="sng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Базові геометричні перетворення на площині</a:t>
            </a:r>
            <a:endParaRPr lang="uk-UA" sz="3200" b="1" u="sng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endParaRPr lang="uk-UA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90717" y="837449"/>
            <a:ext cx="843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accent5"/>
                </a:solidFill>
              </a:rPr>
              <a:t>2. Операція обертання навколо центру системи координат:</a:t>
            </a:r>
            <a:endParaRPr lang="uk-UA" sz="2400" b="1" dirty="0">
              <a:solidFill>
                <a:schemeClr val="accent5"/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1597306" y="3217762"/>
            <a:ext cx="2858947" cy="1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V="1">
            <a:off x="1597306" y="1299114"/>
            <a:ext cx="0" cy="1930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46698" y="2212048"/>
            <a:ext cx="91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М</a:t>
            </a:r>
            <a:r>
              <a:rPr lang="ru-RU" dirty="0" smtClean="0"/>
              <a:t>(</a:t>
            </a:r>
            <a:r>
              <a:rPr lang="en-US" i="1" dirty="0" err="1" smtClean="0"/>
              <a:t>x,y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2203896" y="1473608"/>
            <a:ext cx="439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.</a:t>
            </a:r>
            <a:endParaRPr lang="uk-UA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026779" y="2135104"/>
            <a:ext cx="439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.</a:t>
            </a:r>
            <a:endParaRPr lang="uk-UA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2239071" y="1436080"/>
            <a:ext cx="91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М</a:t>
            </a:r>
            <a:r>
              <a:rPr lang="en-US" dirty="0" smtClean="0"/>
              <a:t>’</a:t>
            </a:r>
            <a:r>
              <a:rPr lang="ru-RU" dirty="0" smtClean="0"/>
              <a:t>(</a:t>
            </a:r>
            <a:r>
              <a:rPr lang="en-US" i="1" dirty="0" smtClean="0"/>
              <a:t>X,Y</a:t>
            </a:r>
            <a:r>
              <a:rPr lang="en-US" dirty="0" smtClean="0"/>
              <a:t>)</a:t>
            </a:r>
            <a:endParaRPr lang="uk-UA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flipH="1">
            <a:off x="1597306" y="1805412"/>
            <a:ext cx="729205" cy="141235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1597305" y="2475855"/>
            <a:ext cx="1555264" cy="75926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Скругленная соединительная линия 19"/>
          <p:cNvCxnSpPr/>
          <p:nvPr/>
        </p:nvCxnSpPr>
        <p:spPr>
          <a:xfrm rot="10800000">
            <a:off x="1921397" y="2660445"/>
            <a:ext cx="405114" cy="243064"/>
          </a:xfrm>
          <a:prstGeom prst="curvedConnector3">
            <a:avLst>
              <a:gd name="adj1" fmla="val -71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64929" y="2403841"/>
            <a:ext cx="324091" cy="373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endParaRPr lang="uk-UA" dirty="0"/>
          </a:p>
        </p:txBody>
      </p:sp>
      <p:cxnSp>
        <p:nvCxnSpPr>
          <p:cNvPr id="49" name="Скругленная соединительная линия 48"/>
          <p:cNvCxnSpPr/>
          <p:nvPr/>
        </p:nvCxnSpPr>
        <p:spPr>
          <a:xfrm rot="16200000" flipV="1">
            <a:off x="2441491" y="2932144"/>
            <a:ext cx="404486" cy="166751"/>
          </a:xfrm>
          <a:prstGeom prst="curvedConnector3">
            <a:avLst>
              <a:gd name="adj1" fmla="val 900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649957" y="2783316"/>
                <a:ext cx="324091" cy="373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957" y="2783316"/>
                <a:ext cx="324091" cy="373848"/>
              </a:xfrm>
              <a:prstGeom prst="rect">
                <a:avLst/>
              </a:prstGeom>
              <a:blipFill>
                <a:blip r:embed="rId3"/>
                <a:stretch>
                  <a:fillRect r="-3774" b="-491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671595" y="2307256"/>
                <a:ext cx="2974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595" y="2307256"/>
                <a:ext cx="2974694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671595" y="2630368"/>
                <a:ext cx="2974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595" y="2630368"/>
                <a:ext cx="2974694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3875761" y="1261591"/>
            <a:ext cx="570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За допомогою полярних координат</a:t>
            </a:r>
            <a:r>
              <a:rPr lang="en-US" dirty="0" smtClean="0"/>
              <a:t> </a:t>
            </a:r>
            <a:r>
              <a:rPr lang="uk-UA" dirty="0" smtClean="0"/>
              <a:t>обчислимо:</a:t>
            </a:r>
            <a:endParaRPr lang="uk-UA" dirty="0"/>
          </a:p>
        </p:txBody>
      </p:sp>
      <p:sp>
        <p:nvSpPr>
          <p:cNvPr id="56" name="TextBox 55"/>
          <p:cNvSpPr txBox="1"/>
          <p:nvPr/>
        </p:nvSpPr>
        <p:spPr>
          <a:xfrm>
            <a:off x="4459947" y="3053881"/>
            <a:ext cx="91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</a:t>
            </a:r>
            <a:endParaRPr lang="uk-UA" dirty="0"/>
          </a:p>
        </p:txBody>
      </p:sp>
      <p:sp>
        <p:nvSpPr>
          <p:cNvPr id="57" name="TextBox 56"/>
          <p:cNvSpPr txBox="1"/>
          <p:nvPr/>
        </p:nvSpPr>
        <p:spPr>
          <a:xfrm>
            <a:off x="1272811" y="1244034"/>
            <a:ext cx="91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y</a:t>
            </a:r>
            <a:endParaRPr lang="uk-UA" dirty="0"/>
          </a:p>
        </p:txBody>
      </p:sp>
      <p:sp>
        <p:nvSpPr>
          <p:cNvPr id="58" name="TextBox 57"/>
          <p:cNvSpPr txBox="1"/>
          <p:nvPr/>
        </p:nvSpPr>
        <p:spPr>
          <a:xfrm>
            <a:off x="1321880" y="3099518"/>
            <a:ext cx="91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0</a:t>
            </a:r>
            <a:endParaRPr lang="uk-UA" dirty="0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3152570" y="2510068"/>
            <a:ext cx="8607" cy="74190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>
            <a:off x="1597304" y="1812162"/>
            <a:ext cx="709353" cy="79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186309" y="3280677"/>
            <a:ext cx="91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</a:t>
            </a:r>
            <a:endParaRPr lang="uk-UA" dirty="0"/>
          </a:p>
        </p:txBody>
      </p:sp>
      <p:sp>
        <p:nvSpPr>
          <p:cNvPr id="72" name="TextBox 71"/>
          <p:cNvSpPr txBox="1"/>
          <p:nvPr/>
        </p:nvSpPr>
        <p:spPr>
          <a:xfrm>
            <a:off x="1272811" y="1672858"/>
            <a:ext cx="91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Y</a:t>
            </a:r>
            <a:endParaRPr lang="uk-UA" dirty="0"/>
          </a:p>
        </p:txBody>
      </p:sp>
      <p:sp>
        <p:nvSpPr>
          <p:cNvPr id="73" name="TextBox 72"/>
          <p:cNvSpPr txBox="1"/>
          <p:nvPr/>
        </p:nvSpPr>
        <p:spPr>
          <a:xfrm>
            <a:off x="3036859" y="3166831"/>
            <a:ext cx="91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</a:t>
            </a:r>
            <a:endParaRPr lang="uk-UA" dirty="0"/>
          </a:p>
        </p:txBody>
      </p:sp>
      <p:sp>
        <p:nvSpPr>
          <p:cNvPr id="74" name="TextBox 73"/>
          <p:cNvSpPr txBox="1"/>
          <p:nvPr/>
        </p:nvSpPr>
        <p:spPr>
          <a:xfrm>
            <a:off x="1289301" y="2332762"/>
            <a:ext cx="91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y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703447" y="1576118"/>
                <a:ext cx="83048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uk-UA" dirty="0"/>
              </a:p>
              <a:p>
                <a:endParaRPr lang="uk-UA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447" y="1576118"/>
                <a:ext cx="830483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664990" y="1900396"/>
                <a:ext cx="83048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uk-UA" dirty="0"/>
              </a:p>
              <a:p>
                <a:endParaRPr lang="uk-UA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990" y="1900396"/>
                <a:ext cx="8304836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800906" y="3497960"/>
                <a:ext cx="3348767" cy="8249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906" y="3497960"/>
                <a:ext cx="3348767" cy="8249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/>
          <p:cNvSpPr txBox="1"/>
          <p:nvPr/>
        </p:nvSpPr>
        <p:spPr>
          <a:xfrm>
            <a:off x="8149674" y="3725747"/>
            <a:ext cx="3679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uk-UA" dirty="0"/>
              <a:t>о</a:t>
            </a:r>
            <a:r>
              <a:rPr lang="uk-UA" dirty="0" smtClean="0"/>
              <a:t>бертання проти часової стрілки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800906" y="4532020"/>
                <a:ext cx="3348767" cy="8249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uk-UA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906" y="4532020"/>
                <a:ext cx="3348767" cy="8249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8149674" y="4767288"/>
            <a:ext cx="3679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uk-UA" dirty="0"/>
              <a:t>о</a:t>
            </a:r>
            <a:r>
              <a:rPr lang="uk-UA" dirty="0" smtClean="0"/>
              <a:t>бертання за часовою стрілкою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784318" y="2110299"/>
                <a:ext cx="324091" cy="373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318" y="2110299"/>
                <a:ext cx="324091" cy="373848"/>
              </a:xfrm>
              <a:prstGeom prst="rect">
                <a:avLst/>
              </a:prstGeom>
              <a:blipFill>
                <a:blip r:embed="rId10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2501334" y="2364850"/>
                <a:ext cx="324091" cy="373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334" y="2364850"/>
                <a:ext cx="324091" cy="373848"/>
              </a:xfrm>
              <a:prstGeom prst="rect">
                <a:avLst/>
              </a:prstGeom>
              <a:blipFill>
                <a:blip r:embed="rId1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Прямоугольник 82"/>
          <p:cNvSpPr/>
          <p:nvPr/>
        </p:nvSpPr>
        <p:spPr>
          <a:xfrm>
            <a:off x="5240439" y="3067309"/>
            <a:ext cx="2531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>
                <a:solidFill>
                  <a:schemeClr val="accent5"/>
                </a:solidFill>
              </a:rPr>
              <a:t>У</a:t>
            </a:r>
            <a:r>
              <a:rPr lang="ru-RU" b="1" dirty="0" smtClean="0">
                <a:solidFill>
                  <a:schemeClr val="accent5"/>
                </a:solidFill>
              </a:rPr>
              <a:t> </a:t>
            </a:r>
            <a:r>
              <a:rPr lang="ru-RU" b="1" dirty="0">
                <a:solidFill>
                  <a:schemeClr val="accent5"/>
                </a:solidFill>
              </a:rPr>
              <a:t>матричному </a:t>
            </a:r>
            <a:r>
              <a:rPr lang="uk-UA" b="1" dirty="0" smtClean="0">
                <a:solidFill>
                  <a:schemeClr val="accent5"/>
                </a:solidFill>
              </a:rPr>
              <a:t>вигляді: </a:t>
            </a:r>
            <a:endParaRPr lang="uk-UA" dirty="0"/>
          </a:p>
        </p:txBody>
      </p:sp>
      <p:sp>
        <p:nvSpPr>
          <p:cNvPr id="84" name="Прямоугольник 83"/>
          <p:cNvSpPr/>
          <p:nvPr/>
        </p:nvSpPr>
        <p:spPr>
          <a:xfrm>
            <a:off x="1048225" y="5571892"/>
            <a:ext cx="439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>
                <a:solidFill>
                  <a:schemeClr val="accent5"/>
                </a:solidFill>
              </a:rPr>
              <a:t>Правобічні і лівобічні системи </a:t>
            </a:r>
            <a:r>
              <a:rPr lang="uk-UA" b="1" dirty="0" smtClean="0">
                <a:solidFill>
                  <a:schemeClr val="accent5"/>
                </a:solidFill>
              </a:rPr>
              <a:t>координат!</a:t>
            </a:r>
            <a:endParaRPr lang="uk-UA" b="1" dirty="0">
              <a:solidFill>
                <a:schemeClr val="accent5"/>
              </a:solidFill>
            </a:endParaRPr>
          </a:p>
        </p:txBody>
      </p:sp>
      <p:pic>
        <p:nvPicPr>
          <p:cNvPr id="85" name="Рисунок 8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47011" y="5509446"/>
            <a:ext cx="1456556" cy="1159091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7203567" y="5862667"/>
            <a:ext cx="3679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uk-UA" dirty="0"/>
              <a:t>л</a:t>
            </a:r>
            <a:r>
              <a:rPr lang="uk-UA" dirty="0" smtClean="0"/>
              <a:t>івобічна система координат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5783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/>
          <p:cNvSpPr txBox="1"/>
          <p:nvPr/>
        </p:nvSpPr>
        <p:spPr>
          <a:xfrm>
            <a:off x="2078181" y="221673"/>
            <a:ext cx="8285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u="sng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Базові геометричні перетворення на площині</a:t>
            </a:r>
            <a:endParaRPr lang="uk-UA" sz="3200" b="1" u="sng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endParaRPr lang="uk-UA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90717" y="837449"/>
            <a:ext cx="6170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accent5"/>
                </a:solidFill>
              </a:rPr>
              <a:t>3</a:t>
            </a:r>
            <a:r>
              <a:rPr lang="uk-UA" sz="2400" b="1" dirty="0" smtClean="0">
                <a:solidFill>
                  <a:schemeClr val="accent5"/>
                </a:solidFill>
              </a:rPr>
              <a:t>. Масштабування</a:t>
            </a:r>
            <a:r>
              <a:rPr lang="ru-RU" sz="2400" b="1" dirty="0">
                <a:solidFill>
                  <a:schemeClr val="accent5"/>
                </a:solidFill>
              </a:rPr>
              <a:t> (</a:t>
            </a:r>
            <a:r>
              <a:rPr lang="ru-RU" sz="2400" b="1" dirty="0" err="1">
                <a:solidFill>
                  <a:schemeClr val="accent5"/>
                </a:solidFill>
              </a:rPr>
              <a:t>стискання</a:t>
            </a:r>
            <a:r>
              <a:rPr lang="ru-RU" sz="2400" b="1" dirty="0">
                <a:solidFill>
                  <a:schemeClr val="accent5"/>
                </a:solidFill>
              </a:rPr>
              <a:t> і </a:t>
            </a:r>
            <a:r>
              <a:rPr lang="ru-RU" sz="2400" b="1" dirty="0" err="1" smtClean="0">
                <a:solidFill>
                  <a:schemeClr val="accent5"/>
                </a:solidFill>
              </a:rPr>
              <a:t>розтягнення</a:t>
            </a:r>
            <a:r>
              <a:rPr lang="ru-RU" sz="2400" b="1" dirty="0" smtClean="0">
                <a:solidFill>
                  <a:schemeClr val="accent5"/>
                </a:solidFill>
              </a:rPr>
              <a:t>)</a:t>
            </a:r>
            <a:r>
              <a:rPr lang="uk-UA" sz="2400" b="1" dirty="0" smtClean="0">
                <a:solidFill>
                  <a:schemeClr val="accent5"/>
                </a:solidFill>
              </a:rPr>
              <a:t>:</a:t>
            </a:r>
            <a:endParaRPr lang="uk-UA" sz="2400" b="1" dirty="0">
              <a:solidFill>
                <a:schemeClr val="accent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23012" y="1850309"/>
            <a:ext cx="91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</a:t>
            </a:r>
            <a:endParaRPr lang="uk-UA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990717" y="1637433"/>
            <a:ext cx="2909908" cy="2337802"/>
            <a:chOff x="990717" y="1637432"/>
            <a:chExt cx="3157528" cy="2763099"/>
          </a:xfrm>
        </p:grpSpPr>
        <p:sp>
          <p:nvSpPr>
            <p:cNvPr id="21" name="TextBox 20"/>
            <p:cNvSpPr txBox="1"/>
            <p:nvPr/>
          </p:nvSpPr>
          <p:spPr>
            <a:xfrm>
              <a:off x="2614157" y="2321577"/>
              <a:ext cx="9134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 smtClean="0"/>
                <a:t>.</a:t>
              </a:r>
              <a:endParaRPr lang="uk-UA" sz="3200" dirty="0"/>
            </a:p>
          </p:txBody>
        </p:sp>
        <p:grpSp>
          <p:nvGrpSpPr>
            <p:cNvPr id="13" name="Группа 12"/>
            <p:cNvGrpSpPr/>
            <p:nvPr/>
          </p:nvGrpSpPr>
          <p:grpSpPr>
            <a:xfrm>
              <a:off x="1289298" y="1914890"/>
              <a:ext cx="2858947" cy="2300975"/>
              <a:chOff x="1289298" y="1914890"/>
              <a:chExt cx="2858947" cy="2300975"/>
            </a:xfrm>
          </p:grpSpPr>
          <p:cxnSp>
            <p:nvCxnSpPr>
              <p:cNvPr id="6" name="Прямая со стрелкой 5"/>
              <p:cNvCxnSpPr/>
              <p:nvPr/>
            </p:nvCxnSpPr>
            <p:spPr>
              <a:xfrm flipV="1">
                <a:off x="1289298" y="1914890"/>
                <a:ext cx="2858947" cy="115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Прямая со стрелкой 6"/>
              <p:cNvCxnSpPr/>
              <p:nvPr/>
            </p:nvCxnSpPr>
            <p:spPr>
              <a:xfrm>
                <a:off x="1289298" y="1926465"/>
                <a:ext cx="0" cy="2289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 стрелкой 8"/>
              <p:cNvCxnSpPr/>
              <p:nvPr/>
            </p:nvCxnSpPr>
            <p:spPr>
              <a:xfrm>
                <a:off x="1298436" y="1926465"/>
                <a:ext cx="0" cy="1375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/>
              <p:cNvCxnSpPr/>
              <p:nvPr/>
            </p:nvCxnSpPr>
            <p:spPr>
              <a:xfrm flipV="1">
                <a:off x="1307574" y="1914890"/>
                <a:ext cx="1927173" cy="115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3089868" y="1914890"/>
              <a:ext cx="913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x</a:t>
              </a:r>
              <a:endParaRPr lang="uk-UA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71284" y="3059131"/>
              <a:ext cx="913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y</a:t>
              </a:r>
              <a:endParaRPr lang="uk-UA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42280" y="4031199"/>
              <a:ext cx="913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Y</a:t>
              </a:r>
              <a:endParaRPr lang="uk-UA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0717" y="1637432"/>
              <a:ext cx="913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0</a:t>
              </a:r>
              <a:endParaRPr lang="uk-UA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77998" y="2530666"/>
              <a:ext cx="913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dirty="0" smtClean="0"/>
                <a:t>М</a:t>
              </a:r>
              <a:r>
                <a:rPr lang="ru-RU" dirty="0" smtClean="0"/>
                <a:t>(</a:t>
              </a:r>
              <a:r>
                <a:rPr lang="en-US" i="1" dirty="0" err="1" smtClean="0"/>
                <a:t>x,y</a:t>
              </a:r>
              <a:r>
                <a:rPr lang="en-US" dirty="0" smtClean="0"/>
                <a:t>)</a:t>
              </a:r>
              <a:endParaRPr lang="uk-UA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184684" y="1521129"/>
                <a:ext cx="1944303" cy="407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x</a:t>
                </a:r>
                <a:endParaRPr lang="uk-UA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684" y="1521129"/>
                <a:ext cx="1944303" cy="407291"/>
              </a:xfrm>
              <a:prstGeom prst="rect">
                <a:avLst/>
              </a:prstGeom>
              <a:blipFill>
                <a:blip r:embed="rId3"/>
                <a:stretch>
                  <a:fillRect t="-140909" b="-216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208328" y="1937483"/>
                <a:ext cx="1944303" cy="436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y</a:t>
                </a:r>
                <a:endParaRPr lang="uk-UA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328" y="1937483"/>
                <a:ext cx="1944303" cy="436402"/>
              </a:xfrm>
              <a:prstGeom prst="rect">
                <a:avLst/>
              </a:prstGeom>
              <a:blipFill>
                <a:blip r:embed="rId4"/>
                <a:stretch>
                  <a:fillRect t="-128169" b="-19718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Прямоугольник 24"/>
          <p:cNvSpPr/>
          <p:nvPr/>
        </p:nvSpPr>
        <p:spPr>
          <a:xfrm>
            <a:off x="4774154" y="2310799"/>
            <a:ext cx="62418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>
                <a:solidFill>
                  <a:schemeClr val="accent5"/>
                </a:solidFill>
              </a:rPr>
              <a:t>                              У</a:t>
            </a:r>
            <a:r>
              <a:rPr lang="ru-RU" b="1" dirty="0" smtClean="0">
                <a:solidFill>
                  <a:schemeClr val="accent5"/>
                </a:solidFill>
              </a:rPr>
              <a:t> </a:t>
            </a:r>
            <a:r>
              <a:rPr lang="ru-RU" b="1" dirty="0">
                <a:solidFill>
                  <a:schemeClr val="accent5"/>
                </a:solidFill>
              </a:rPr>
              <a:t>матричному </a:t>
            </a:r>
            <a:r>
              <a:rPr lang="uk-UA" b="1" dirty="0" smtClean="0">
                <a:solidFill>
                  <a:schemeClr val="accent5"/>
                </a:solidFill>
              </a:rPr>
              <a:t>вигляді:   </a:t>
            </a:r>
            <a:r>
              <a:rPr lang="en-US" b="1" dirty="0" smtClean="0">
                <a:solidFill>
                  <a:schemeClr val="accent5"/>
                </a:solidFill>
              </a:rPr>
              <a:t> </a:t>
            </a:r>
            <a:r>
              <a:rPr lang="uk-UA" b="1" dirty="0" smtClean="0">
                <a:solidFill>
                  <a:schemeClr val="accent5"/>
                </a:solidFill>
              </a:rPr>
              <a:t> </a:t>
            </a:r>
          </a:p>
          <a:p>
            <a:r>
              <a:rPr lang="uk-UA" b="1" dirty="0" smtClean="0">
                <a:solidFill>
                  <a:schemeClr val="accent5"/>
                </a:solidFill>
              </a:rPr>
              <a:t>пряме перетворення                              </a:t>
            </a:r>
            <a:r>
              <a:rPr lang="uk-UA" b="1" dirty="0" err="1" smtClean="0">
                <a:solidFill>
                  <a:schemeClr val="accent5"/>
                </a:solidFill>
              </a:rPr>
              <a:t>зворотнє</a:t>
            </a:r>
            <a:r>
              <a:rPr lang="uk-UA" b="1" dirty="0" smtClean="0">
                <a:solidFill>
                  <a:schemeClr val="accent5"/>
                </a:solidFill>
              </a:rPr>
              <a:t> перетворення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958927" y="2942649"/>
                <a:ext cx="3348767" cy="97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927" y="2942649"/>
                <a:ext cx="3348767" cy="972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222132" y="1576852"/>
                <a:ext cx="4035460" cy="668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b="0" i="0" smtClean="0">
                            <a:latin typeface="Cambria Math" panose="02040503050406030204" pitchFamily="18" charset="0"/>
                          </a:rPr>
                          <m:t>де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х</m:t>
                        </m:r>
                      </m:sub>
                    </m:sSub>
                  </m:oMath>
                </a14:m>
                <a:r>
                  <a:rPr lang="uk-UA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uk-UA" b="0" i="1" smtClean="0">
                        <a:latin typeface="Cambria Math" panose="02040503050406030204" pitchFamily="18" charset="0"/>
                      </a:rPr>
                      <m:t> −коефіцієнти масштабування</m:t>
                    </m:r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132" y="1576852"/>
                <a:ext cx="4035460" cy="668260"/>
              </a:xfrm>
              <a:prstGeom prst="rect">
                <a:avLst/>
              </a:prstGeom>
              <a:blipFill>
                <a:blip r:embed="rId6"/>
                <a:stretch>
                  <a:fillRect l="-453" t="-4587" b="-733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Рисунок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5246" y="3484280"/>
            <a:ext cx="3028900" cy="2461526"/>
          </a:xfrm>
          <a:prstGeom prst="rect">
            <a:avLst/>
          </a:prstGeom>
        </p:spPr>
      </p:pic>
      <p:sp>
        <p:nvSpPr>
          <p:cNvPr id="32" name="Прямоугольник 31"/>
          <p:cNvSpPr/>
          <p:nvPr/>
        </p:nvSpPr>
        <p:spPr>
          <a:xfrm>
            <a:off x="849965" y="5739222"/>
            <a:ext cx="483590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2438" indent="-452438"/>
            <a:r>
              <a:rPr lang="uk-UA" dirty="0" smtClean="0">
                <a:solidFill>
                  <a:schemeClr val="accent5"/>
                </a:solidFill>
              </a:rPr>
              <a:t>Рис. </a:t>
            </a:r>
            <a:r>
              <a:rPr lang="uk-UA" sz="1600" dirty="0" smtClean="0"/>
              <a:t>Приклад </a:t>
            </a:r>
            <a:r>
              <a:rPr lang="uk-UA" sz="1600" dirty="0"/>
              <a:t>однорідного масштабування трикутника ABC. Після застосування операції однорідного масштабування з коефіцієнтом 2 він переходить в </a:t>
            </a:r>
            <a:r>
              <a:rPr lang="uk-UA" sz="1600" dirty="0" smtClean="0"/>
              <a:t>трикутник A'B'C </a:t>
            </a:r>
            <a:r>
              <a:rPr lang="uk-UA" sz="1600" dirty="0"/>
              <a:t>'.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645058" y="3999550"/>
                <a:ext cx="426399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  <m:sub/>
                    </m:sSub>
                  </m:oMath>
                </a14:m>
                <a:r>
                  <a:rPr lang="ru-RU" dirty="0" smtClean="0"/>
                  <a:t> – </a:t>
                </a:r>
                <a:r>
                  <a:rPr lang="uk-UA" dirty="0" smtClean="0"/>
                  <a:t>розтягнення</a:t>
                </a:r>
                <a:r>
                  <a:rPr lang="en-US" dirty="0" smtClean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/>
                    </m:sSub>
                  </m:oMath>
                </a14:m>
                <a:r>
                  <a:rPr lang="ru-RU" dirty="0"/>
                  <a:t> – </a:t>
                </a:r>
                <a:r>
                  <a:rPr lang="uk-UA" dirty="0" smtClean="0"/>
                  <a:t>стискання</a:t>
                </a:r>
                <a:endParaRPr lang="uk-UA" dirty="0"/>
              </a:p>
              <a:p>
                <a:endParaRPr lang="uk-UA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058" y="3999550"/>
                <a:ext cx="4263992" cy="923330"/>
              </a:xfrm>
              <a:prstGeom prst="rect">
                <a:avLst/>
              </a:prstGeom>
              <a:blipFill>
                <a:blip r:embed="rId8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482451" y="2901035"/>
                <a:ext cx="3348767" cy="1221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451" y="2901035"/>
                <a:ext cx="3348767" cy="12214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Прямоугольник 33"/>
          <p:cNvSpPr/>
          <p:nvPr/>
        </p:nvSpPr>
        <p:spPr>
          <a:xfrm>
            <a:off x="4926044" y="4167440"/>
            <a:ext cx="2719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>
                <a:solidFill>
                  <a:schemeClr val="accent5"/>
                </a:solidFill>
              </a:rPr>
              <a:t>Для даної форми запису:</a:t>
            </a:r>
            <a:endParaRPr lang="uk-UA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6074909" y="4712696"/>
            <a:ext cx="4431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i="1" u="sng" dirty="0" smtClean="0">
                <a:solidFill>
                  <a:schemeClr val="accent5"/>
                </a:solidFill>
              </a:rPr>
              <a:t>Чи можуть бути коефіцієнти </a:t>
            </a:r>
            <a:r>
              <a:rPr lang="uk-UA" i="1" u="sng" dirty="0" err="1" smtClean="0">
                <a:solidFill>
                  <a:schemeClr val="accent5"/>
                </a:solidFill>
              </a:rPr>
              <a:t>відємними</a:t>
            </a:r>
            <a:r>
              <a:rPr lang="uk-UA" i="1" u="sng" dirty="0" smtClean="0">
                <a:solidFill>
                  <a:schemeClr val="accent5"/>
                </a:solidFill>
              </a:rPr>
              <a:t>?</a:t>
            </a:r>
            <a:endParaRPr lang="uk-UA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/>
              <p:cNvSpPr/>
              <p:nvPr/>
            </p:nvSpPr>
            <p:spPr>
              <a:xfrm>
                <a:off x="6377595" y="5324480"/>
                <a:ext cx="1441228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uk-UA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6" name="Прямоугольник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595" y="5324480"/>
                <a:ext cx="1441228" cy="8249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Прямоугольник 36"/>
              <p:cNvSpPr/>
              <p:nvPr/>
            </p:nvSpPr>
            <p:spPr>
              <a:xfrm>
                <a:off x="9124683" y="5310847"/>
                <a:ext cx="1614353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uk-UA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7" name="Прямоугольник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683" y="5310847"/>
                <a:ext cx="1614353" cy="8249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Прямоугольник 37"/>
          <p:cNvSpPr/>
          <p:nvPr/>
        </p:nvSpPr>
        <p:spPr>
          <a:xfrm>
            <a:off x="6071030" y="6218066"/>
            <a:ext cx="20543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1600" dirty="0" err="1"/>
              <a:t>Відзеркалення</a:t>
            </a:r>
            <a:r>
              <a:rPr lang="uk-UA" sz="1600" dirty="0"/>
              <a:t> відносно осі </a:t>
            </a:r>
            <a:r>
              <a:rPr lang="en-US" sz="1600" dirty="0"/>
              <a:t>Y</a:t>
            </a:r>
            <a:endParaRPr lang="uk-UA" sz="1600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8606130" y="6184965"/>
            <a:ext cx="26514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1600" dirty="0" err="1"/>
              <a:t>Відзеркалення</a:t>
            </a:r>
            <a:r>
              <a:rPr lang="uk-UA" sz="1600" dirty="0"/>
              <a:t> </a:t>
            </a:r>
          </a:p>
          <a:p>
            <a:pPr algn="ctr"/>
            <a:r>
              <a:rPr lang="uk-UA" sz="1600" dirty="0"/>
              <a:t>відносно точки 0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2570894" y="1813688"/>
            <a:ext cx="12360" cy="74467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1268592" y="2633964"/>
            <a:ext cx="130230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939151" y="4632759"/>
            <a:ext cx="48296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+mj-lt"/>
              </a:rPr>
              <a:t>А</a:t>
            </a:r>
            <a:r>
              <a:rPr lang="en-US" sz="1600" dirty="0" smtClean="0">
                <a:latin typeface="+mj-lt"/>
              </a:rPr>
              <a:t>’</a:t>
            </a:r>
            <a:endParaRPr lang="uk-UA" sz="1600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57577" y="3670802"/>
            <a:ext cx="48296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B’</a:t>
            </a:r>
            <a:endParaRPr lang="uk-UA" sz="1600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79996" y="4679991"/>
            <a:ext cx="48296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C’</a:t>
            </a:r>
            <a:endParaRPr lang="uk-UA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504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115728" y="1317448"/>
                <a:ext cx="1076064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074738" indent="-1074738"/>
                <a:r>
                  <a:rPr lang="ru-RU" b="1" dirty="0" smtClean="0">
                    <a:solidFill>
                      <a:srgbClr val="00B050"/>
                    </a:solidFill>
                  </a:rPr>
                  <a:t>Задача. </a:t>
                </a:r>
                <a:r>
                  <a:rPr lang="ru-RU" dirty="0" err="1" smtClean="0"/>
                  <a:t>Описати</a:t>
                </a:r>
                <a:r>
                  <a:rPr lang="ru-RU" dirty="0" smtClean="0"/>
                  <a:t> </a:t>
                </a:r>
                <a:r>
                  <a:rPr lang="ru-RU" dirty="0"/>
                  <a:t>поворот </a:t>
                </a:r>
                <a:r>
                  <a:rPr lang="ru-RU" dirty="0" err="1"/>
                  <a:t>точок</a:t>
                </a:r>
                <a:r>
                  <a:rPr lang="ru-RU" dirty="0"/>
                  <a:t> </a:t>
                </a:r>
                <a:r>
                  <a:rPr lang="ru-RU" dirty="0" err="1"/>
                  <a:t>об'єкта</a:t>
                </a:r>
                <a:r>
                  <a:rPr lang="ru-RU" dirty="0"/>
                  <a:t> на кут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 err="1"/>
                  <a:t>навколо</a:t>
                </a:r>
                <a:r>
                  <a:rPr lang="ru-RU" dirty="0"/>
                  <a:t> </a:t>
                </a:r>
                <a:r>
                  <a:rPr lang="ru-RU" dirty="0" err="1"/>
                  <a:t>довільного</a:t>
                </a:r>
                <a:r>
                  <a:rPr lang="ru-RU" dirty="0"/>
                  <a:t> </a:t>
                </a:r>
                <a:r>
                  <a:rPr lang="ru-RU" dirty="0" smtClean="0"/>
                  <a:t>центру </a:t>
                </a:r>
                <a:r>
                  <a:rPr lang="ru-RU" b="1" i="1" dirty="0" smtClean="0"/>
                  <a:t>С</a:t>
                </a:r>
                <a:r>
                  <a:rPr lang="ru-RU" dirty="0" smtClean="0"/>
                  <a:t> </a:t>
                </a:r>
                <a:r>
                  <a:rPr lang="ru-RU" dirty="0"/>
                  <a:t>з координатами </a:t>
                </a:r>
                <a:r>
                  <a:rPr lang="ru-RU" sz="2000" b="1" i="1" dirty="0" err="1"/>
                  <a:t>x</a:t>
                </a:r>
                <a:r>
                  <a:rPr lang="ru-RU" b="1" i="1" dirty="0" err="1"/>
                  <a:t>c</a:t>
                </a:r>
                <a:r>
                  <a:rPr lang="ru-RU" dirty="0"/>
                  <a:t>, </a:t>
                </a:r>
                <a:r>
                  <a:rPr lang="ru-RU" sz="2000" b="1" i="1" dirty="0" err="1"/>
                  <a:t>y</a:t>
                </a:r>
                <a:r>
                  <a:rPr lang="ru-RU" b="1" i="1" dirty="0" err="1"/>
                  <a:t>c</a:t>
                </a:r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728" y="1317448"/>
                <a:ext cx="10760643" cy="400110"/>
              </a:xfrm>
              <a:prstGeom prst="rect">
                <a:avLst/>
              </a:prstGeom>
              <a:blipFill>
                <a:blip r:embed="rId3"/>
                <a:stretch>
                  <a:fillRect l="-453" t="-7576" b="-2575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876050" y="-6216"/>
            <a:ext cx="8285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u="sng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Г</a:t>
            </a:r>
            <a:r>
              <a:rPr lang="uk-UA" sz="3200" b="1" u="sng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еометричні перетворення на площині</a:t>
            </a:r>
            <a:endParaRPr lang="uk-UA" sz="3200" b="1" u="sng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endParaRPr lang="uk-UA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5202594" y="1602788"/>
            <a:ext cx="222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u="sng" dirty="0" err="1" smtClean="0">
                <a:solidFill>
                  <a:schemeClr val="accent5"/>
                </a:solidFill>
              </a:rPr>
              <a:t>Розв</a:t>
            </a:r>
            <a:r>
              <a:rPr lang="en-US" b="1" u="sng" dirty="0" smtClean="0">
                <a:solidFill>
                  <a:schemeClr val="accent5"/>
                </a:solidFill>
              </a:rPr>
              <a:t>’</a:t>
            </a:r>
            <a:r>
              <a:rPr lang="uk-UA" b="1" u="sng" dirty="0" err="1" smtClean="0">
                <a:solidFill>
                  <a:schemeClr val="accent5"/>
                </a:solidFill>
              </a:rPr>
              <a:t>язання</a:t>
            </a:r>
            <a:r>
              <a:rPr lang="uk-UA" b="1" u="sng" dirty="0" smtClean="0">
                <a:solidFill>
                  <a:schemeClr val="accent5"/>
                </a:solidFill>
              </a:rPr>
              <a:t>:</a:t>
            </a:r>
            <a:endParaRPr lang="uk-UA" u="sng" dirty="0">
              <a:solidFill>
                <a:schemeClr val="accent5"/>
              </a:solidFill>
            </a:endParaRPr>
          </a:p>
        </p:txBody>
      </p:sp>
      <p:grpSp>
        <p:nvGrpSpPr>
          <p:cNvPr id="32" name="Группа 31"/>
          <p:cNvGrpSpPr/>
          <p:nvPr/>
        </p:nvGrpSpPr>
        <p:grpSpPr>
          <a:xfrm>
            <a:off x="5355789" y="2053965"/>
            <a:ext cx="5742742" cy="400929"/>
            <a:chOff x="5241627" y="2020375"/>
            <a:chExt cx="6188373" cy="1641768"/>
          </a:xfrm>
        </p:grpSpPr>
        <p:sp>
          <p:nvSpPr>
            <p:cNvPr id="28" name="TextBox 27"/>
            <p:cNvSpPr txBox="1"/>
            <p:nvPr/>
          </p:nvSpPr>
          <p:spPr>
            <a:xfrm>
              <a:off x="5241627" y="2030568"/>
              <a:ext cx="1074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b="1" dirty="0" smtClean="0"/>
                <a:t>Крок 1:</a:t>
              </a:r>
              <a:r>
                <a:rPr lang="uk-UA" dirty="0" smtClean="0"/>
                <a:t>  </a:t>
              </a:r>
              <a:endParaRPr lang="uk-UA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045200" y="2020375"/>
              <a:ext cx="5384800" cy="1512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dirty="0" smtClean="0"/>
                <a:t>Зсув початку системи к</a:t>
              </a:r>
              <a:r>
                <a:rPr lang="en-US" dirty="0"/>
                <a:t>o</a:t>
              </a:r>
              <a:r>
                <a:rPr lang="uk-UA" dirty="0" smtClean="0"/>
                <a:t>ординат у точку С</a:t>
              </a:r>
              <a:endParaRPr lang="uk-UA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41627" y="3292811"/>
              <a:ext cx="1074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uk-UA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/>
              <p:cNvSpPr/>
              <p:nvPr/>
            </p:nvSpPr>
            <p:spPr>
              <a:xfrm>
                <a:off x="6850360" y="2454894"/>
                <a:ext cx="1708738" cy="839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T=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31" name="Прямоугольник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360" y="2454894"/>
                <a:ext cx="1708738" cy="839910"/>
              </a:xfrm>
              <a:prstGeom prst="rect">
                <a:avLst/>
              </a:prstGeom>
              <a:blipFill>
                <a:blip r:embed="rId4"/>
                <a:stretch>
                  <a:fillRect l="-3214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Прямоугольник 34"/>
              <p:cNvSpPr/>
              <p:nvPr/>
            </p:nvSpPr>
            <p:spPr>
              <a:xfrm>
                <a:off x="6804693" y="3721196"/>
                <a:ext cx="2336858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35" name="Прямоугольник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693" y="3721196"/>
                <a:ext cx="2336858" cy="824906"/>
              </a:xfrm>
              <a:prstGeom prst="rect">
                <a:avLst/>
              </a:prstGeom>
              <a:blipFill>
                <a:blip r:embed="rId5"/>
                <a:stretch>
                  <a:fillRect l="-208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505547" y="5776552"/>
                <a:ext cx="3348767" cy="8249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547" y="5776552"/>
                <a:ext cx="3348767" cy="8249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Группа 51"/>
          <p:cNvGrpSpPr/>
          <p:nvPr/>
        </p:nvGrpSpPr>
        <p:grpSpPr>
          <a:xfrm>
            <a:off x="5355789" y="3347321"/>
            <a:ext cx="6189619" cy="369332"/>
            <a:chOff x="5240381" y="4908034"/>
            <a:chExt cx="6189619" cy="369332"/>
          </a:xfrm>
        </p:grpSpPr>
        <p:sp>
          <p:nvSpPr>
            <p:cNvPr id="50" name="Прямоугольник 49"/>
            <p:cNvSpPr/>
            <p:nvPr/>
          </p:nvSpPr>
          <p:spPr>
            <a:xfrm>
              <a:off x="5240381" y="4908034"/>
              <a:ext cx="10679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b="1" dirty="0" smtClean="0"/>
                <a:t>Крок </a:t>
              </a:r>
              <a:r>
                <a:rPr lang="en-US" b="1" dirty="0" smtClean="0"/>
                <a:t>2</a:t>
              </a:r>
              <a:r>
                <a:rPr lang="uk-UA" b="1" dirty="0" smtClean="0"/>
                <a:t>:</a:t>
              </a:r>
              <a:r>
                <a:rPr lang="en-US" b="1" dirty="0" smtClean="0"/>
                <a:t> </a:t>
              </a:r>
              <a:r>
                <a:rPr lang="uk-UA" dirty="0" smtClean="0"/>
                <a:t>  </a:t>
              </a:r>
              <a:endParaRPr lang="uk-UA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045200" y="4908034"/>
              <a:ext cx="538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dirty="0" smtClean="0"/>
                <a:t>Обертання навколо точки С</a:t>
              </a:r>
              <a:endParaRPr lang="uk-UA" dirty="0"/>
            </a:p>
          </p:txBody>
        </p:sp>
      </p:grpSp>
      <p:grpSp>
        <p:nvGrpSpPr>
          <p:cNvPr id="53" name="Группа 52"/>
          <p:cNvGrpSpPr/>
          <p:nvPr/>
        </p:nvGrpSpPr>
        <p:grpSpPr>
          <a:xfrm>
            <a:off x="5355789" y="4615935"/>
            <a:ext cx="6189619" cy="369332"/>
            <a:chOff x="5240381" y="4908034"/>
            <a:chExt cx="6189619" cy="369332"/>
          </a:xfrm>
        </p:grpSpPr>
        <p:sp>
          <p:nvSpPr>
            <p:cNvPr id="54" name="Прямоугольник 53"/>
            <p:cNvSpPr/>
            <p:nvPr/>
          </p:nvSpPr>
          <p:spPr>
            <a:xfrm>
              <a:off x="5240381" y="4908034"/>
              <a:ext cx="10679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b="1" dirty="0" smtClean="0"/>
                <a:t>Крок </a:t>
              </a:r>
              <a:r>
                <a:rPr lang="en-US" b="1" dirty="0"/>
                <a:t>3</a:t>
              </a:r>
              <a:r>
                <a:rPr lang="uk-UA" b="1" dirty="0" smtClean="0"/>
                <a:t>:</a:t>
              </a:r>
              <a:r>
                <a:rPr lang="en-US" b="1" dirty="0" smtClean="0"/>
                <a:t> </a:t>
              </a:r>
              <a:r>
                <a:rPr lang="uk-UA" dirty="0" smtClean="0"/>
                <a:t>  </a:t>
              </a:r>
              <a:endParaRPr lang="uk-UA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045200" y="4908034"/>
              <a:ext cx="538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dirty="0" smtClean="0"/>
                <a:t>Зсув початку </a:t>
              </a:r>
              <a:r>
                <a:rPr lang="uk-UA" dirty="0"/>
                <a:t>системи к</a:t>
              </a:r>
              <a:r>
                <a:rPr lang="en-US" dirty="0"/>
                <a:t>o</a:t>
              </a:r>
              <a:r>
                <a:rPr lang="uk-UA" dirty="0"/>
                <a:t>ординат у точку </a:t>
              </a:r>
              <a:r>
                <a:rPr lang="uk-UA" dirty="0" smtClean="0"/>
                <a:t>0</a:t>
              </a:r>
              <a:endParaRPr lang="uk-UA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/>
              <p:cNvSpPr/>
              <p:nvPr/>
            </p:nvSpPr>
            <p:spPr>
              <a:xfrm>
                <a:off x="6804693" y="4985267"/>
                <a:ext cx="3015847" cy="839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uk-UA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56" name="Прямоугольник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693" y="4985267"/>
                <a:ext cx="3015847" cy="8399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Прямоугольник 56"/>
          <p:cNvSpPr/>
          <p:nvPr/>
        </p:nvSpPr>
        <p:spPr>
          <a:xfrm>
            <a:off x="1381516" y="5855251"/>
            <a:ext cx="1393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/>
              <a:t>Відповідь:</a:t>
            </a:r>
            <a:r>
              <a:rPr lang="en-US" b="1" dirty="0" smtClean="0"/>
              <a:t> </a:t>
            </a:r>
            <a:r>
              <a:rPr lang="uk-UA" dirty="0" smtClean="0"/>
              <a:t>  </a:t>
            </a:r>
            <a:endParaRPr lang="uk-UA" dirty="0"/>
          </a:p>
        </p:txBody>
      </p:sp>
      <p:pic>
        <p:nvPicPr>
          <p:cNvPr id="59" name="Рисунок 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5823" y="1681737"/>
            <a:ext cx="4069485" cy="281570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331055" y="575361"/>
            <a:ext cx="9375007" cy="6463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uk-UA" b="1" i="1" dirty="0" smtClean="0">
                <a:solidFill>
                  <a:srgbClr val="0070C0"/>
                </a:solidFill>
              </a:rPr>
              <a:t>Складним (комбінованим) геометричним перетворенням </a:t>
            </a:r>
            <a:r>
              <a:rPr lang="uk-UA" dirty="0" smtClean="0"/>
              <a:t>називають перетворення, яке складається з двох або більшої кількості елементарних геометричних перетворень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2440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5" grpId="0"/>
      <p:bldP spid="49" grpId="0"/>
      <p:bldP spid="56" grpId="0"/>
      <p:bldP spid="57" grpId="0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угольник 1"/>
          <p:cNvSpPr/>
          <p:nvPr/>
        </p:nvSpPr>
        <p:spPr>
          <a:xfrm>
            <a:off x="3265505" y="14870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990600" indent="-990600"/>
            <a:r>
              <a:rPr lang="ru-RU" b="1" dirty="0">
                <a:solidFill>
                  <a:srgbClr val="00B050"/>
                </a:solidFill>
              </a:rPr>
              <a:t>Задача </a:t>
            </a:r>
            <a:r>
              <a:rPr lang="ru-RU" b="1" dirty="0" smtClean="0">
                <a:solidFill>
                  <a:srgbClr val="00B050"/>
                </a:solidFill>
              </a:rPr>
              <a:t>2.</a:t>
            </a:r>
            <a:r>
              <a:rPr lang="ru-RU" dirty="0" smtClean="0"/>
              <a:t> </a:t>
            </a:r>
            <a:r>
              <a:rPr lang="ru-RU" dirty="0" err="1" smtClean="0"/>
              <a:t>Потрібно</a:t>
            </a:r>
            <a:r>
              <a:rPr lang="ru-RU" dirty="0" smtClean="0"/>
              <a:t> </a:t>
            </a:r>
            <a:r>
              <a:rPr lang="ru-RU" dirty="0" err="1" smtClean="0"/>
              <a:t>знайти</a:t>
            </a:r>
            <a:r>
              <a:rPr lang="ru-RU" dirty="0" smtClean="0"/>
              <a:t> точку P</a:t>
            </a:r>
            <a:r>
              <a:rPr lang="en-US" dirty="0" smtClean="0"/>
              <a:t>’</a:t>
            </a:r>
            <a:r>
              <a:rPr lang="ru-RU" dirty="0" smtClean="0"/>
              <a:t>, </a:t>
            </a:r>
            <a:r>
              <a:rPr lang="ru-RU" dirty="0" err="1" smtClean="0"/>
              <a:t>симетричну</a:t>
            </a:r>
            <a:r>
              <a:rPr lang="ru-RU" dirty="0" smtClean="0"/>
              <a:t> </a:t>
            </a:r>
            <a:r>
              <a:rPr lang="ru-RU" dirty="0" err="1" smtClean="0"/>
              <a:t>точ</a:t>
            </a:r>
            <a:r>
              <a:rPr lang="uk-UA" dirty="0" smtClean="0"/>
              <a:t>ці</a:t>
            </a:r>
            <a:r>
              <a:rPr lang="ru-RU" dirty="0" smtClean="0"/>
              <a:t> </a:t>
            </a:r>
            <a:r>
              <a:rPr lang="ru-RU" dirty="0"/>
              <a:t>P </a:t>
            </a:r>
            <a:r>
              <a:rPr lang="ru-RU" dirty="0" err="1" smtClean="0"/>
              <a:t>відносно</a:t>
            </a:r>
            <a:r>
              <a:rPr lang="ru-RU" dirty="0" smtClean="0"/>
              <a:t> </a:t>
            </a:r>
            <a:r>
              <a:rPr lang="ru-RU" dirty="0" err="1" smtClean="0"/>
              <a:t>деякого</a:t>
            </a:r>
            <a:r>
              <a:rPr lang="ru-RU" dirty="0" smtClean="0"/>
              <a:t> центру </a:t>
            </a:r>
            <a:r>
              <a:rPr lang="ru-RU" dirty="0"/>
              <a:t>С(</a:t>
            </a:r>
            <a:r>
              <a:rPr lang="ru-RU" dirty="0" err="1"/>
              <a:t>xc</a:t>
            </a:r>
            <a:r>
              <a:rPr lang="ru-RU" dirty="0"/>
              <a:t>, </a:t>
            </a:r>
            <a:r>
              <a:rPr lang="ru-RU" dirty="0" err="1"/>
              <a:t>yc</a:t>
            </a:r>
            <a:r>
              <a:rPr lang="ru-RU" dirty="0"/>
              <a:t>). 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259" y="2908510"/>
            <a:ext cx="76581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9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0073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68" y="937061"/>
            <a:ext cx="3049401" cy="27135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698914" y="193971"/>
            <a:ext cx="9839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B050"/>
                </a:solidFill>
              </a:rPr>
              <a:t>Задача 3. 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uk-UA" dirty="0" smtClean="0"/>
              <a:t>Розрахувати</a:t>
            </a:r>
            <a:r>
              <a:rPr lang="ru-RU" dirty="0" smtClean="0"/>
              <a:t> </a:t>
            </a:r>
            <a:r>
              <a:rPr lang="ru-RU" dirty="0" err="1" smtClean="0"/>
              <a:t>матрицю</a:t>
            </a:r>
            <a:r>
              <a:rPr lang="ru-RU" dirty="0" smtClean="0"/>
              <a:t> </a:t>
            </a:r>
            <a:r>
              <a:rPr lang="ru-RU" dirty="0" err="1" smtClean="0"/>
              <a:t>перетворення</a:t>
            </a:r>
            <a:r>
              <a:rPr lang="ru-RU" dirty="0" smtClean="0"/>
              <a:t> </a:t>
            </a:r>
            <a:r>
              <a:rPr lang="ru-RU" dirty="0" err="1" smtClean="0"/>
              <a:t>трикутника</a:t>
            </a:r>
            <a:r>
              <a:rPr lang="ru-RU" dirty="0" smtClean="0"/>
              <a:t> </a:t>
            </a:r>
            <a:r>
              <a:rPr lang="ru-RU" i="1" dirty="0" smtClean="0"/>
              <a:t>р</a:t>
            </a:r>
            <a:r>
              <a:rPr lang="ru-RU" i="1" baseline="-25000" dirty="0" smtClean="0"/>
              <a:t>1</a:t>
            </a:r>
            <a:r>
              <a:rPr lang="ru-RU" i="1" dirty="0" smtClean="0"/>
              <a:t>р</a:t>
            </a:r>
            <a:r>
              <a:rPr lang="ru-RU" i="1" baseline="-25000" dirty="0"/>
              <a:t>2</a:t>
            </a:r>
            <a:r>
              <a:rPr lang="ru-RU" i="1" dirty="0" smtClean="0"/>
              <a:t>р</a:t>
            </a:r>
            <a:r>
              <a:rPr lang="ru-RU" i="1" baseline="-25000" dirty="0"/>
              <a:t>3</a:t>
            </a:r>
            <a:r>
              <a:rPr lang="ru-RU" i="1" dirty="0" smtClean="0"/>
              <a:t> </a:t>
            </a:r>
            <a:r>
              <a:rPr lang="ru-RU" dirty="0" smtClean="0"/>
              <a:t>у </a:t>
            </a:r>
            <a:r>
              <a:rPr lang="ru-RU" dirty="0" err="1" smtClean="0"/>
              <a:t>трикутник</a:t>
            </a:r>
            <a:r>
              <a:rPr lang="ru-RU" dirty="0" smtClean="0"/>
              <a:t> </a:t>
            </a:r>
            <a:r>
              <a:rPr lang="ru-RU" i="1" dirty="0" smtClean="0"/>
              <a:t>р</a:t>
            </a:r>
            <a:r>
              <a:rPr lang="ru-RU" i="1" baseline="-25000" dirty="0"/>
              <a:t>4</a:t>
            </a:r>
            <a:r>
              <a:rPr lang="ru-RU" i="1" dirty="0" smtClean="0"/>
              <a:t>р</a:t>
            </a:r>
            <a:r>
              <a:rPr lang="ru-RU" i="1" baseline="-25000" dirty="0"/>
              <a:t>5</a:t>
            </a:r>
            <a:r>
              <a:rPr lang="ru-RU" i="1" dirty="0" smtClean="0"/>
              <a:t>р</a:t>
            </a:r>
            <a:r>
              <a:rPr lang="ru-RU" i="1" baseline="-25000" dirty="0"/>
              <a:t>6</a:t>
            </a:r>
            <a:r>
              <a:rPr lang="ru-RU" sz="2000" i="1" dirty="0" smtClean="0"/>
              <a:t> </a:t>
            </a:r>
            <a:endParaRPr lang="uk-UA" sz="20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4199860" y="936297"/>
            <a:ext cx="483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</a:t>
            </a:r>
            <a:r>
              <a:rPr lang="uk-UA" sz="1600" dirty="0" smtClean="0"/>
              <a:t>Точки не є колінеарними, тому 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714916" y="740988"/>
                <a:ext cx="3976577" cy="97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uk-U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uk-U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uk-U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 smtClean="0"/>
                  <a:t>0</a:t>
                </a:r>
                <a:endParaRPr lang="uk-UA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916" y="740988"/>
                <a:ext cx="3976577" cy="9727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199860" y="1980557"/>
            <a:ext cx="383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2) </a:t>
            </a:r>
            <a:r>
              <a:rPr lang="uk-UA" sz="1600" dirty="0" smtClean="0"/>
              <a:t>Зв</a:t>
            </a:r>
            <a:r>
              <a:rPr lang="en-US" sz="1600" dirty="0" smtClean="0"/>
              <a:t>’</a:t>
            </a:r>
            <a:r>
              <a:rPr lang="uk-UA" sz="1600" dirty="0" err="1" smtClean="0"/>
              <a:t>зок</a:t>
            </a:r>
            <a:r>
              <a:rPr lang="uk-UA" sz="1600" dirty="0" smtClean="0"/>
              <a:t> між парами точок:</a:t>
            </a:r>
            <a:endParaRPr lang="uk-UA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05354" y="2377582"/>
                <a:ext cx="67808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uk-UA" dirty="0" smtClean="0"/>
                  <a:t>,</a:t>
                </a:r>
                <a:r>
                  <a:rPr lang="en-US" dirty="0" smtClean="0"/>
                  <a:t> </a:t>
                </a:r>
                <a:r>
                  <a:rPr lang="uk-UA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uk-UA" dirty="0" smtClean="0"/>
                  <a:t> –</a:t>
                </a:r>
                <a:r>
                  <a:rPr lang="en-US" dirty="0" smtClean="0"/>
                  <a:t> </a:t>
                </a:r>
                <a:r>
                  <a:rPr lang="uk-UA" dirty="0" smtClean="0"/>
                  <a:t>шукана матриця</a:t>
                </a:r>
                <a:endParaRPr lang="uk-UA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354" y="2377582"/>
                <a:ext cx="6780805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142374" y="3059668"/>
            <a:ext cx="383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r>
              <a:rPr lang="uk-UA" dirty="0" smtClean="0"/>
              <a:t>) </a:t>
            </a:r>
            <a:r>
              <a:rPr lang="uk-UA" sz="1600" dirty="0" smtClean="0"/>
              <a:t>Для всіх 3 пар:</a:t>
            </a:r>
            <a:endParaRPr lang="uk-UA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14235" y="3103713"/>
                <a:ext cx="3976577" cy="97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uk-U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uk-U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235" y="3103713"/>
                <a:ext cx="3976577" cy="9727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459138" y="4233162"/>
            <a:ext cx="692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4) </a:t>
            </a:r>
            <a:r>
              <a:rPr lang="uk-UA" sz="1600" dirty="0" smtClean="0"/>
              <a:t>Шукана матриця складного перетворення:</a:t>
            </a:r>
            <a:endParaRPr lang="uk-UA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92925" y="4316140"/>
                <a:ext cx="4427621" cy="979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uk-UA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925" y="4316140"/>
                <a:ext cx="4427621" cy="9791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7351665" y="4103223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-1</a:t>
            </a:r>
            <a:endParaRPr lang="uk-UA" dirty="0"/>
          </a:p>
        </p:txBody>
      </p:sp>
      <p:grpSp>
        <p:nvGrpSpPr>
          <p:cNvPr id="16" name="Группа 15"/>
          <p:cNvGrpSpPr/>
          <p:nvPr/>
        </p:nvGrpSpPr>
        <p:grpSpPr>
          <a:xfrm>
            <a:off x="-1039218" y="5221990"/>
            <a:ext cx="10151992" cy="1033751"/>
            <a:chOff x="-1039218" y="5221990"/>
            <a:chExt cx="10151992" cy="10337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-1039218" y="5425193"/>
                  <a:ext cx="10151992" cy="8305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uk-U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−1.375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1.25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−1.125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1.75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−1.25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4.5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039218" y="5425193"/>
                  <a:ext cx="10151992" cy="83054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2975965" y="5221990"/>
              <a:ext cx="510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dirty="0" smtClean="0"/>
                <a:t>-1</a:t>
              </a:r>
              <a:endParaRPr lang="uk-UA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010400" y="5591322"/>
            <a:ext cx="4681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600" dirty="0" smtClean="0">
                <a:solidFill>
                  <a:srgbClr val="0070C0"/>
                </a:solidFill>
              </a:rPr>
              <a:t>Для порівняння методів спробуйте розкласти це перетворення на елементарні та встановити їх послідовність </a:t>
            </a:r>
            <a:r>
              <a:rPr lang="uk-UA" sz="1600" dirty="0" smtClean="0">
                <a:solidFill>
                  <a:srgbClr val="0070C0"/>
                </a:solidFill>
                <a:sym typeface="Wingdings" panose="05000000000000000000" pitchFamily="2" charset="2"/>
              </a:rPr>
              <a:t></a:t>
            </a:r>
            <a:endParaRPr lang="uk-UA" sz="1600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2374" y="628435"/>
            <a:ext cx="297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 smtClean="0">
                <a:solidFill>
                  <a:srgbClr val="0070C0"/>
                </a:solidFill>
              </a:rPr>
              <a:t>Розв</a:t>
            </a:r>
            <a:r>
              <a:rPr lang="en-US" b="1" dirty="0" smtClean="0">
                <a:solidFill>
                  <a:srgbClr val="0070C0"/>
                </a:solidFill>
              </a:rPr>
              <a:t>’</a:t>
            </a:r>
            <a:r>
              <a:rPr lang="uk-UA" b="1" dirty="0" err="1" smtClean="0">
                <a:solidFill>
                  <a:srgbClr val="0070C0"/>
                </a:solidFill>
              </a:rPr>
              <a:t>язання</a:t>
            </a:r>
            <a:r>
              <a:rPr lang="uk-UA" b="1" dirty="0" smtClean="0">
                <a:solidFill>
                  <a:srgbClr val="0070C0"/>
                </a:solidFill>
              </a:rPr>
              <a:t>:</a:t>
            </a:r>
            <a:endParaRPr lang="uk-UA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97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7952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545" y="901262"/>
            <a:ext cx="3499945" cy="25277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061545" y="254931"/>
                <a:ext cx="1011873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b="1" dirty="0" smtClean="0">
                    <a:solidFill>
                      <a:srgbClr val="00B050"/>
                    </a:solidFill>
                  </a:rPr>
                  <a:t>Задача 4. </a:t>
                </a:r>
                <a:r>
                  <a:rPr lang="ru-RU" dirty="0" smtClean="0">
                    <a:solidFill>
                      <a:srgbClr val="00B050"/>
                    </a:solidFill>
                  </a:rPr>
                  <a:t> </a:t>
                </a:r>
                <a:r>
                  <a:rPr lang="uk-UA" dirty="0" smtClean="0"/>
                  <a:t>Побудувати відображення трикутника </a:t>
                </a:r>
                <a:r>
                  <a:rPr lang="ru-RU" i="1" dirty="0"/>
                  <a:t>р</a:t>
                </a:r>
                <a:r>
                  <a:rPr lang="ru-RU" i="1" baseline="-25000" dirty="0"/>
                  <a:t>1</a:t>
                </a:r>
                <a:r>
                  <a:rPr lang="ru-RU" i="1" dirty="0"/>
                  <a:t>р</a:t>
                </a:r>
                <a:r>
                  <a:rPr lang="ru-RU" i="1" baseline="-25000" dirty="0"/>
                  <a:t>2</a:t>
                </a:r>
                <a:r>
                  <a:rPr lang="ru-RU" i="1" dirty="0"/>
                  <a:t>р</a:t>
                </a:r>
                <a:r>
                  <a:rPr lang="ru-RU" i="1" baseline="-25000" dirty="0"/>
                  <a:t>3</a:t>
                </a:r>
                <a:r>
                  <a:rPr lang="uk-UA" dirty="0" smtClean="0"/>
                  <a:t> від прямої</a:t>
                </a:r>
                <a:r>
                  <a:rPr lang="ru-RU" dirty="0" smtClean="0"/>
                  <a:t>, </a:t>
                </a:r>
                <a:r>
                  <a:rPr lang="ru-RU" dirty="0" err="1" smtClean="0"/>
                  <a:t>що</a:t>
                </a:r>
                <a:r>
                  <a:rPr lang="ru-RU" dirty="0" smtClean="0"/>
                  <a:t> проходить через </a:t>
                </a:r>
                <a:r>
                  <a:rPr lang="ru-RU" dirty="0" err="1" smtClean="0"/>
                  <a:t>задані</a:t>
                </a:r>
                <a:r>
                  <a:rPr lang="ru-RU" dirty="0" smtClean="0"/>
                  <a:t> точки </a:t>
                </a:r>
              </a:p>
              <a:p>
                <a:pPr marL="4130675" indent="-2962275"/>
                <a:r>
                  <a:rPr lang="ru-RU" i="1" dirty="0" smtClean="0"/>
                  <a:t>р</a:t>
                </a:r>
                <a:r>
                  <a:rPr lang="ru-RU" i="1" baseline="-25000" dirty="0" smtClean="0"/>
                  <a:t>4</a:t>
                </a:r>
                <a:r>
                  <a:rPr lang="ru-RU" i="1" dirty="0" smtClean="0"/>
                  <a:t> </a:t>
                </a:r>
                <a:r>
                  <a:rPr lang="ru-RU" dirty="0" smtClean="0"/>
                  <a:t> та </a:t>
                </a:r>
                <a:r>
                  <a:rPr lang="ru-RU" i="1" dirty="0" smtClean="0"/>
                  <a:t>р</a:t>
                </a:r>
                <a:r>
                  <a:rPr lang="ru-RU" i="1" baseline="-25000" dirty="0" smtClean="0"/>
                  <a:t>5</a:t>
                </a:r>
                <a:r>
                  <a:rPr lang="ru-RU" dirty="0" smtClean="0"/>
                  <a:t> , </a:t>
                </a:r>
                <a:r>
                  <a:rPr lang="uk-UA" dirty="0" smtClean="0"/>
                  <a:t>якщо</a:t>
                </a:r>
                <a:r>
                  <a:rPr lang="ru-RU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0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0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545" y="254931"/>
                <a:ext cx="10118732" cy="646331"/>
              </a:xfrm>
              <a:prstGeom prst="rect">
                <a:avLst/>
              </a:prstGeom>
              <a:blipFill>
                <a:blip r:embed="rId4"/>
                <a:stretch>
                  <a:fillRect l="-482" t="-5660" b="-1415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853230" y="1025042"/>
            <a:ext cx="297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 smtClean="0">
                <a:solidFill>
                  <a:srgbClr val="0070C0"/>
                </a:solidFill>
              </a:rPr>
              <a:t>Розв</a:t>
            </a:r>
            <a:r>
              <a:rPr lang="en-US" b="1" dirty="0" smtClean="0">
                <a:solidFill>
                  <a:srgbClr val="0070C0"/>
                </a:solidFill>
              </a:rPr>
              <a:t>’</a:t>
            </a:r>
            <a:r>
              <a:rPr lang="uk-UA" b="1" dirty="0" err="1" smtClean="0">
                <a:solidFill>
                  <a:srgbClr val="0070C0"/>
                </a:solidFill>
              </a:rPr>
              <a:t>язання</a:t>
            </a:r>
            <a:r>
              <a:rPr lang="uk-UA" b="1" dirty="0" smtClean="0">
                <a:solidFill>
                  <a:srgbClr val="0070C0"/>
                </a:solidFill>
              </a:rPr>
              <a:t>:</a:t>
            </a:r>
            <a:endParaRPr lang="uk-UA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829947" y="1443686"/>
                <a:ext cx="68965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1) </a:t>
                </a:r>
                <a:r>
                  <a:rPr lang="uk-UA" dirty="0" smtClean="0"/>
                  <a:t>Обчислимо направляючий</a:t>
                </a:r>
                <a:r>
                  <a:rPr lang="en-US" dirty="0" smtClean="0"/>
                  <a:t> </a:t>
                </a:r>
                <a:r>
                  <a:rPr lang="uk-UA" dirty="0" smtClean="0"/>
                  <a:t>вектор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uk-UA" dirty="0" smtClean="0"/>
                  <a:t>та</a:t>
                </a:r>
                <a:r>
                  <a:rPr lang="en-US" dirty="0" smtClean="0"/>
                  <a:t> </a:t>
                </a:r>
                <a:r>
                  <a:rPr lang="uk-UA" dirty="0" smtClean="0"/>
                  <a:t>нормаль</a:t>
                </a:r>
                <a:r>
                  <a:rPr lang="uk-UA" dirty="0"/>
                  <a:t>вектор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uk-UA" dirty="0" smtClean="0"/>
                  <a:t>до прямої: </a:t>
                </a:r>
                <a:endParaRPr lang="uk-UA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947" y="1443686"/>
                <a:ext cx="6896559" cy="646331"/>
              </a:xfrm>
              <a:prstGeom prst="rect">
                <a:avLst/>
              </a:prstGeom>
              <a:blipFill>
                <a:blip r:embed="rId5"/>
                <a:stretch>
                  <a:fillRect l="-707" t="-5660" b="-1415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66165" y="2025213"/>
                <a:ext cx="26220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−1  2</m:t>
                        </m:r>
                      </m:e>
                    </m:d>
                  </m:oMath>
                </a14:m>
                <a:r>
                  <a:rPr lang="en-US" dirty="0" smtClean="0"/>
                  <a:t>;</a:t>
                </a:r>
                <a:endParaRPr lang="uk-UA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165" y="2025213"/>
                <a:ext cx="2622014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168375" y="1913105"/>
                <a:ext cx="2622014" cy="562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2  1</m:t>
                          </m:r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375" y="1913105"/>
                <a:ext cx="2622014" cy="5629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23690" y="2479384"/>
                <a:ext cx="689655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6213" indent="-176213"/>
                <a:r>
                  <a:rPr lang="en-US" dirty="0" smtClean="0"/>
                  <a:t>2) </a:t>
                </a:r>
                <a:r>
                  <a:rPr lang="uk-UA" dirty="0" smtClean="0"/>
                  <a:t>Виконаємо зсув у точку </a:t>
                </a:r>
                <a:r>
                  <a:rPr lang="ru-RU" i="1" dirty="0"/>
                  <a:t>р</a:t>
                </a:r>
                <a:r>
                  <a:rPr lang="ru-RU" i="1" baseline="-25000" dirty="0"/>
                  <a:t>4</a:t>
                </a:r>
                <a:r>
                  <a:rPr lang="ru-RU" i="1" dirty="0"/>
                  <a:t> </a:t>
                </a:r>
                <a:r>
                  <a:rPr lang="ru-RU" i="1" dirty="0" smtClean="0"/>
                  <a:t> </a:t>
                </a:r>
                <a:r>
                  <a:rPr lang="uk-UA" dirty="0" smtClean="0"/>
                  <a:t>та повернемо систему на кут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uk-UA" dirty="0" smtClean="0"/>
                  <a:t> до </a:t>
                </a:r>
                <a:r>
                  <a:rPr lang="uk-UA" dirty="0" err="1" smtClean="0"/>
                  <a:t>співпадання</a:t>
                </a:r>
                <a:r>
                  <a:rPr lang="uk-UA" dirty="0" smtClean="0"/>
                  <a:t> </a:t>
                </a:r>
                <a:r>
                  <a:rPr lang="uk-UA" dirty="0"/>
                  <a:t>вектор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  <a:r>
                  <a:rPr lang="uk-UA" dirty="0" smtClean="0"/>
                  <a:t> з віссю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:</a:t>
                </a:r>
              </a:p>
              <a:p>
                <a:endParaRPr lang="uk-UA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690" y="2479384"/>
                <a:ext cx="6896559" cy="923330"/>
              </a:xfrm>
              <a:prstGeom prst="rect">
                <a:avLst/>
              </a:prstGeom>
              <a:blipFill>
                <a:blip r:embed="rId8"/>
                <a:stretch>
                  <a:fillRect l="-707" t="-3974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875443" y="3581113"/>
                <a:ext cx="6148222" cy="1058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𝑇𝑅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uk-UA" sz="16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uk-UA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uk-UA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ad>
                                <m:radPr>
                                  <m:degHide m:val="on"/>
                                  <m:ctrlPr>
                                    <a:rPr lang="uk-UA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uk-UA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rad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uk-UA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uk-U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rad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ad>
                                <m:radPr>
                                  <m:degHide m:val="on"/>
                                  <m:ctrlPr>
                                    <a:rPr lang="uk-UA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uk-U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rad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uk-UA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uk-U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rad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uk-UA" sz="16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ad>
                                <m:radPr>
                                  <m:degHide m:val="on"/>
                                  <m:ctrlPr>
                                    <a:rPr lang="uk-UA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uk-U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rad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uk-UA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uk-U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rad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ad>
                                <m:radPr>
                                  <m:degHide m:val="on"/>
                                  <m:ctrlPr>
                                    <a:rPr lang="uk-UA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uk-U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rad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uk-UA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uk-U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rad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uk-UA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uk-U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uk-UA" sz="1600" b="0" i="1" smtClean="0">
                                          <a:latin typeface="Cambria Math" panose="02040503050406030204" pitchFamily="18" charset="0"/>
                                        </a:rPr>
                                        <m:t>36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rad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uk-UA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uk-UA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uk-UA" sz="1600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rad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uk-UA" sz="1600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43" y="3581113"/>
                <a:ext cx="6148222" cy="10582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5731934" y="3057277"/>
                <a:ext cx="2436441" cy="5295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 smtClean="0"/>
                  <a:t>; </a:t>
                </a:r>
                <a:endParaRPr lang="uk-UA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934" y="3057277"/>
                <a:ext cx="2436441" cy="529504"/>
              </a:xfrm>
              <a:prstGeom prst="rect">
                <a:avLst/>
              </a:prstGeom>
              <a:blipFill>
                <a:blip r:embed="rId10"/>
                <a:stretch>
                  <a:fillRect t="-66279" r="-10250" b="-11162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8278227" y="2967333"/>
                <a:ext cx="2375084" cy="6691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skw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227" y="2967333"/>
                <a:ext cx="2375084" cy="66915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Прямоугольник 13"/>
          <p:cNvSpPr/>
          <p:nvPr/>
        </p:nvSpPr>
        <p:spPr>
          <a:xfrm>
            <a:off x="7023665" y="3878516"/>
            <a:ext cx="41717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3</a:t>
            </a:r>
            <a:r>
              <a:rPr lang="en-US" dirty="0" smtClean="0"/>
              <a:t>) </a:t>
            </a:r>
            <a:r>
              <a:rPr lang="uk-UA" dirty="0" smtClean="0"/>
              <a:t>Матриця </a:t>
            </a:r>
            <a:r>
              <a:rPr lang="uk-UA" dirty="0" err="1" smtClean="0"/>
              <a:t>відображеня</a:t>
            </a:r>
            <a:r>
              <a:rPr lang="en-US" dirty="0" smtClean="0"/>
              <a:t> </a:t>
            </a:r>
            <a:r>
              <a:rPr lang="uk-UA" dirty="0" smtClean="0"/>
              <a:t>: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9671279" y="3650729"/>
                <a:ext cx="1945404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uk-UA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279" y="3650729"/>
                <a:ext cx="1945404" cy="8249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Прямоугольник 15"/>
          <p:cNvSpPr/>
          <p:nvPr/>
        </p:nvSpPr>
        <p:spPr>
          <a:xfrm>
            <a:off x="1061545" y="4639351"/>
            <a:ext cx="5112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4) </a:t>
            </a:r>
            <a:r>
              <a:rPr lang="uk-UA" dirty="0" smtClean="0"/>
              <a:t>Обчислимо</a:t>
            </a:r>
            <a:r>
              <a:rPr lang="en-US" dirty="0" smtClean="0"/>
              <a:t> </a:t>
            </a:r>
            <a:r>
              <a:rPr lang="uk-UA" dirty="0" smtClean="0"/>
              <a:t>матрицю складного перетворення: 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6121313" y="4791464"/>
                <a:ext cx="5186869" cy="8469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𝑇𝑅</m:t>
                      </m:r>
                      <m:d>
                        <m:dPr>
                          <m:ctrlPr>
                            <a:rPr lang="uk-U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uk-U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  <m:d>
                                <m:d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uk-U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uk-U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uk-U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uk-U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uk-U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lang="uk-U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−0.8</m:t>
                                </m:r>
                              </m:e>
                              <m:e>
                                <m:r>
                                  <a:rPr lang="uk-U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uk-U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−0.8</m:t>
                                </m:r>
                              </m:e>
                              <m:e>
                                <m:r>
                                  <a:rPr lang="uk-U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lang="uk-U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4.8</m:t>
                                </m:r>
                              </m:e>
                              <m:e>
                                <m:r>
                                  <a:rPr lang="uk-U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2.4</m:t>
                                </m:r>
                              </m:e>
                              <m:e>
                                <m:r>
                                  <a:rPr lang="uk-U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313" y="4791464"/>
                <a:ext cx="5186869" cy="84696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/>
          <p:cNvSpPr/>
          <p:nvPr/>
        </p:nvSpPr>
        <p:spPr>
          <a:xfrm>
            <a:off x="1026336" y="5214945"/>
            <a:ext cx="5691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5</a:t>
            </a:r>
            <a:r>
              <a:rPr lang="en-US" dirty="0" smtClean="0"/>
              <a:t>) </a:t>
            </a:r>
            <a:r>
              <a:rPr lang="uk-UA" dirty="0" smtClean="0"/>
              <a:t>Координати вершин трикутника після відображення:</a:t>
            </a:r>
            <a:r>
              <a:rPr lang="en-US" dirty="0" smtClean="0"/>
              <a:t> 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374399" y="5655917"/>
                <a:ext cx="8240617" cy="1112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/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/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/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uk-U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uk-U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−0.8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−0.8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4.8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2.4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uk-U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4.8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2.4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399" y="5655917"/>
                <a:ext cx="8240617" cy="111280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13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95382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dirty="0" smtClean="0">
                <a:solidFill>
                  <a:srgbClr val="0070C0"/>
                </a:solidFill>
              </a:rPr>
              <a:t>Обговорюємо питання: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угольник 1"/>
          <p:cNvSpPr/>
          <p:nvPr/>
        </p:nvSpPr>
        <p:spPr>
          <a:xfrm>
            <a:off x="1614273" y="1934381"/>
            <a:ext cx="91947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sz="2400" dirty="0" smtClean="0"/>
          </a:p>
          <a:p>
            <a:r>
              <a:rPr lang="uk-UA" sz="2400" dirty="0" smtClean="0"/>
              <a:t>Тема 5. </a:t>
            </a:r>
            <a:r>
              <a:rPr lang="uk-UA" sz="2400" b="1" dirty="0" smtClean="0"/>
              <a:t>Геометричні перетворення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/>
              <a:t>С</a:t>
            </a:r>
            <a:r>
              <a:rPr lang="uk-UA" sz="2400" dirty="0" smtClean="0"/>
              <a:t>истеми координат;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/>
              <a:t>Б</a:t>
            </a:r>
            <a:r>
              <a:rPr lang="uk-UA" sz="2400" dirty="0" smtClean="0"/>
              <a:t>азові перетворення на площині: зсув, обертання, масштабування. Матриці базових перетворень;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smtClean="0"/>
              <a:t>Відображення об</a:t>
            </a:r>
            <a:r>
              <a:rPr lang="en-US" sz="2400" dirty="0" smtClean="0"/>
              <a:t>’</a:t>
            </a:r>
            <a:r>
              <a:rPr lang="uk-UA" sz="2400" dirty="0" err="1" smtClean="0"/>
              <a:t>єктів</a:t>
            </a:r>
            <a:r>
              <a:rPr lang="uk-UA" sz="2400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smtClean="0"/>
              <a:t>Композиції двовимірних перетворень та відповідні їм матриці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86304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62963" y="1944304"/>
            <a:ext cx="784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70C0"/>
                </a:solidFill>
              </a:rPr>
              <a:t>У якому разі два вектори на площині створюють базис?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Прямоугольник 5"/>
          <p:cNvSpPr/>
          <p:nvPr/>
        </p:nvSpPr>
        <p:spPr>
          <a:xfrm>
            <a:off x="1661962" y="493719"/>
            <a:ext cx="92049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8038" indent="-808038"/>
            <a:r>
              <a:rPr lang="uk-UA" b="1" dirty="0" smtClean="0">
                <a:solidFill>
                  <a:srgbClr val="0070C0"/>
                </a:solidFill>
              </a:rPr>
              <a:t>Базис</a:t>
            </a:r>
            <a:r>
              <a:rPr lang="uk-UA" dirty="0" smtClean="0"/>
              <a:t>— </a:t>
            </a:r>
            <a:r>
              <a:rPr lang="uk-UA" dirty="0"/>
              <a:t>впорядкований </a:t>
            </a:r>
            <a:r>
              <a:rPr lang="uk-UA" dirty="0" smtClean="0"/>
              <a:t>набір </a:t>
            </a:r>
            <a:r>
              <a:rPr lang="uk-UA" dirty="0"/>
              <a:t>векторів у векторному просторі, такий, що будь-який вектор цього простору може бути єдиним чином представлений у вигляді лінійної комбінації векторів цього набору. Вектори базису називаються базисними векторами.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3638349" y="2733575"/>
            <a:ext cx="2579571" cy="1520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3646370" y="4239928"/>
            <a:ext cx="2656572" cy="81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05625" y="4673065"/>
            <a:ext cx="31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j-lt"/>
              </a:rPr>
              <a:t>k</a:t>
            </a:r>
            <a:endParaRPr lang="uk-UA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87992" y="2530280"/>
            <a:ext cx="31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j-lt"/>
              </a:rPr>
              <a:t>l</a:t>
            </a:r>
            <a:endParaRPr lang="uk-UA" i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8737" y="3870596"/>
            <a:ext cx="31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j-lt"/>
              </a:rPr>
              <a:t>O</a:t>
            </a:r>
            <a:endParaRPr lang="uk-UA" i="1" dirty="0">
              <a:latin typeface="+mj-lt"/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2512194" y="4254366"/>
            <a:ext cx="1134176" cy="1119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 flipV="1">
            <a:off x="2175309" y="3744227"/>
            <a:ext cx="1463040" cy="49570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>
            <a:off x="2174049" y="4278156"/>
            <a:ext cx="1463040" cy="8680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2589196" y="4055262"/>
            <a:ext cx="490086" cy="2550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2589196" y="4422808"/>
            <a:ext cx="490086" cy="1702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05569" y="4010086"/>
            <a:ext cx="44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</a:t>
            </a:r>
            <a:endParaRPr lang="uk-UA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1398870" y="5885771"/>
            <a:ext cx="1004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8038" indent="-808038"/>
            <a:r>
              <a:rPr lang="ru-RU" b="1" dirty="0" smtClean="0">
                <a:solidFill>
                  <a:srgbClr val="00B050"/>
                </a:solidFill>
              </a:rPr>
              <a:t>Задача 1.</a:t>
            </a:r>
            <a:r>
              <a:rPr lang="ru-RU" dirty="0" smtClean="0"/>
              <a:t> Перев</a:t>
            </a:r>
            <a:r>
              <a:rPr lang="uk-UA" dirty="0" smtClean="0"/>
              <a:t>ірити, чи створюють задані </a:t>
            </a:r>
            <a:r>
              <a:rPr lang="uk-UA" dirty="0" err="1" smtClean="0"/>
              <a:t>вектора</a:t>
            </a:r>
            <a:r>
              <a:rPr lang="uk-UA" dirty="0" smtClean="0"/>
              <a:t> базис і знайти координати вектору А відносно побудованої з їх використанням системи координат.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3513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13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986" y="466748"/>
            <a:ext cx="1004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8038" indent="-808038"/>
            <a:r>
              <a:rPr lang="ru-RU" b="1" dirty="0">
                <a:solidFill>
                  <a:srgbClr val="00B050"/>
                </a:solidFill>
              </a:rPr>
              <a:t>Задача 1.</a:t>
            </a:r>
            <a:r>
              <a:rPr lang="ru-RU" dirty="0" smtClean="0"/>
              <a:t> Перев</a:t>
            </a:r>
            <a:r>
              <a:rPr lang="uk-UA" dirty="0" smtClean="0"/>
              <a:t>ірити, чи створюють задані </a:t>
            </a:r>
            <a:r>
              <a:rPr lang="uk-UA" dirty="0" err="1" smtClean="0"/>
              <a:t>вектора</a:t>
            </a:r>
            <a:r>
              <a:rPr lang="uk-UA" dirty="0" smtClean="0"/>
              <a:t> </a:t>
            </a:r>
            <a:r>
              <a:rPr lang="en-US" b="1" i="1" dirty="0" smtClean="0"/>
              <a:t>k</a:t>
            </a:r>
            <a:r>
              <a:rPr lang="en-US" dirty="0" smtClean="0"/>
              <a:t> I </a:t>
            </a:r>
            <a:r>
              <a:rPr lang="en-US" b="1" i="1" dirty="0" smtClean="0"/>
              <a:t>l </a:t>
            </a:r>
            <a:r>
              <a:rPr lang="uk-UA" dirty="0" smtClean="0"/>
              <a:t>базис і знайти координати вектору </a:t>
            </a:r>
            <a:r>
              <a:rPr lang="uk-UA" b="1" i="1" dirty="0"/>
              <a:t>А </a:t>
            </a:r>
            <a:r>
              <a:rPr lang="uk-UA" dirty="0" smtClean="0"/>
              <a:t>відносно побудованої з їх використанням системи координат</a:t>
            </a:r>
            <a:r>
              <a:rPr lang="en-US" dirty="0" smtClean="0"/>
              <a:t>:</a:t>
            </a:r>
          </a:p>
          <a:p>
            <a:pPr marL="808038"/>
            <a:r>
              <a:rPr lang="en-US" b="1" i="1" dirty="0" smtClean="0"/>
              <a:t>k=(2  1), 	l=(-3  2),     A=(-6   4).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TextBox 5"/>
          <p:cNvSpPr txBox="1"/>
          <p:nvPr/>
        </p:nvSpPr>
        <p:spPr>
          <a:xfrm>
            <a:off x="1203158" y="1472666"/>
            <a:ext cx="27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 err="1" smtClean="0">
                <a:solidFill>
                  <a:srgbClr val="0070C0"/>
                </a:solidFill>
              </a:rPr>
              <a:t>Розв</a:t>
            </a:r>
            <a:r>
              <a:rPr lang="en-US" u="sng" dirty="0" smtClean="0">
                <a:solidFill>
                  <a:srgbClr val="0070C0"/>
                </a:solidFill>
              </a:rPr>
              <a:t>’</a:t>
            </a:r>
            <a:r>
              <a:rPr lang="uk-UA" u="sng" dirty="0" err="1" smtClean="0">
                <a:solidFill>
                  <a:srgbClr val="0070C0"/>
                </a:solidFill>
              </a:rPr>
              <a:t>язання</a:t>
            </a:r>
            <a:r>
              <a:rPr lang="uk-UA" u="sng" dirty="0" smtClean="0">
                <a:solidFill>
                  <a:srgbClr val="0070C0"/>
                </a:solidFill>
              </a:rPr>
              <a:t>:</a:t>
            </a:r>
            <a:endParaRPr lang="uk-UA" u="sng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9668" y="1924586"/>
            <a:ext cx="445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1. Перевіряємо, чи є вектори колінеарними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78466" y="2478170"/>
                <a:ext cx="1721562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466" y="2478170"/>
                <a:ext cx="1721562" cy="4929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549668" y="3244334"/>
            <a:ext cx="532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uk-UA" dirty="0" smtClean="0"/>
              <a:t>. Знаходимо координати </a:t>
            </a:r>
            <a:r>
              <a:rPr lang="uk-UA" b="1" i="1" dirty="0" smtClean="0"/>
              <a:t>А</a:t>
            </a:r>
            <a:r>
              <a:rPr lang="uk-UA" dirty="0" smtClean="0"/>
              <a:t> відносно даного </a:t>
            </a:r>
            <a:r>
              <a:rPr lang="uk-UA" dirty="0" err="1" smtClean="0"/>
              <a:t>базісу</a:t>
            </a:r>
            <a:r>
              <a:rPr lang="uk-UA" dirty="0" smtClean="0"/>
              <a:t>: 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91988" y="3886875"/>
                <a:ext cx="2208040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uk-UA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uk-UA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uk-UA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988" y="3886875"/>
                <a:ext cx="2208040" cy="4601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51714" y="4726003"/>
                <a:ext cx="1452064" cy="5170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6=2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</m:m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714" y="4726003"/>
                <a:ext cx="1452064" cy="5170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205212" y="5622006"/>
                <a:ext cx="1548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=0;  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212" y="5622006"/>
                <a:ext cx="1548501" cy="276999"/>
              </a:xfrm>
              <a:prstGeom prst="rect">
                <a:avLst/>
              </a:prstGeom>
              <a:blipFill>
                <a:blip r:embed="rId6"/>
                <a:stretch>
                  <a:fillRect l="-1969" r="-3150" b="-2391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549667" y="6239578"/>
            <a:ext cx="428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>
                <a:solidFill>
                  <a:srgbClr val="0070C0"/>
                </a:solidFill>
              </a:rPr>
              <a:t>Відповідь</a:t>
            </a:r>
            <a:r>
              <a:rPr lang="uk-UA" dirty="0" smtClean="0"/>
              <a:t>:     А</a:t>
            </a:r>
            <a:r>
              <a:rPr lang="en-US" dirty="0" smtClean="0"/>
              <a:t>’</a:t>
            </a:r>
            <a:r>
              <a:rPr lang="uk-UA" dirty="0" smtClean="0"/>
              <a:t>=(0   2).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6244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017969" y="1760911"/>
                <a:ext cx="9944321" cy="946991"/>
              </a:xfrm>
              <a:prstGeom prst="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uk-UA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Геометричне перетворення </a:t>
                </a:r>
                <a:r>
                  <a:rPr lang="uk-UA" dirty="0"/>
                  <a:t>- </a:t>
                </a:r>
                <a:r>
                  <a:rPr lang="uk-UA" dirty="0" smtClean="0"/>
                  <a:t>відображення кожної точки Р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-</a:t>
                </a:r>
                <a:r>
                  <a:rPr lang="uk-UA" dirty="0" smtClean="0"/>
                  <a:t>вимірного простору </a:t>
                </a:r>
                <a:r>
                  <a:rPr lang="en-US" i="1" dirty="0" smtClean="0"/>
                  <a:t>R</a:t>
                </a:r>
                <a:r>
                  <a:rPr lang="en-US" i="1" baseline="30000" dirty="0" smtClean="0"/>
                  <a:t>n </a:t>
                </a:r>
                <a:r>
                  <a:rPr lang="uk-UA" dirty="0" smtClean="0"/>
                  <a:t> (простір прообразу) в точку Р</a:t>
                </a:r>
                <a:r>
                  <a:rPr lang="en-US" dirty="0" smtClean="0"/>
                  <a:t>’</a:t>
                </a:r>
                <a:r>
                  <a:rPr lang="uk-UA" dirty="0" smtClean="0"/>
                  <a:t>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-</a:t>
                </a:r>
                <a:r>
                  <a:rPr lang="uk-UA" dirty="0"/>
                  <a:t>вимірного простору </a:t>
                </a:r>
                <a:r>
                  <a:rPr lang="en-US" i="1" dirty="0" smtClean="0"/>
                  <a:t>R</a:t>
                </a:r>
                <a:r>
                  <a:rPr lang="en-US" i="1" baseline="30000" dirty="0" smtClean="0"/>
                  <a:t>N </a:t>
                </a:r>
                <a:r>
                  <a:rPr lang="uk-UA" dirty="0" smtClean="0"/>
                  <a:t> </a:t>
                </a:r>
                <a:r>
                  <a:rPr lang="uk-UA" dirty="0"/>
                  <a:t>(</a:t>
                </a:r>
                <a:r>
                  <a:rPr lang="uk-UA" dirty="0" smtClean="0"/>
                  <a:t>простір</a:t>
                </a:r>
                <a:r>
                  <a:rPr lang="en-US" dirty="0" smtClean="0"/>
                  <a:t> </a:t>
                </a:r>
                <a:r>
                  <a:rPr lang="uk-UA" dirty="0" smtClean="0"/>
                  <a:t>образу)</a:t>
                </a:r>
                <a:r>
                  <a:rPr lang="en-US" dirty="0" smtClean="0"/>
                  <a:t>^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969" y="1760911"/>
                <a:ext cx="9944321" cy="946991"/>
              </a:xfrm>
              <a:prstGeom prst="rect">
                <a:avLst/>
              </a:prstGeom>
              <a:blipFill>
                <a:blip r:embed="rId3"/>
                <a:stretch>
                  <a:fillRect l="-490" t="-3185" b="-1274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/>
          <p:cNvSpPr/>
          <p:nvPr/>
        </p:nvSpPr>
        <p:spPr>
          <a:xfrm>
            <a:off x="3753335" y="87149"/>
            <a:ext cx="48702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u="sng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Геометричні перетворення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17969" y="681414"/>
            <a:ext cx="9944322" cy="9233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b="1" dirty="0">
                <a:solidFill>
                  <a:schemeClr val="accent1">
                    <a:lumMod val="75000"/>
                  </a:schemeClr>
                </a:solidFill>
              </a:rPr>
              <a:t>Координатний метод </a:t>
            </a:r>
            <a:r>
              <a:rPr lang="uk-UA" dirty="0" smtClean="0"/>
              <a:t>(</a:t>
            </a:r>
            <a:r>
              <a:rPr lang="uk-UA" i="1" dirty="0" smtClean="0"/>
              <a:t>Р. Декарт, </a:t>
            </a:r>
            <a:r>
              <a:rPr lang="uk-UA" dirty="0" smtClean="0"/>
              <a:t>1637) - </a:t>
            </a:r>
            <a:r>
              <a:rPr lang="ru-RU" dirty="0" err="1"/>
              <a:t>спосіб</a:t>
            </a:r>
            <a:r>
              <a:rPr lang="ru-RU" dirty="0"/>
              <a:t> </a:t>
            </a:r>
            <a:r>
              <a:rPr lang="ru-RU" dirty="0" err="1"/>
              <a:t>визначати</a:t>
            </a:r>
            <a:r>
              <a:rPr lang="ru-RU" dirty="0"/>
              <a:t> </a:t>
            </a:r>
            <a:r>
              <a:rPr lang="ru-RU" dirty="0" err="1"/>
              <a:t>положення</a:t>
            </a:r>
            <a:r>
              <a:rPr lang="ru-RU" dirty="0"/>
              <a:t> і </a:t>
            </a:r>
            <a:r>
              <a:rPr lang="ru-RU" dirty="0" err="1"/>
              <a:t>переміщення</a:t>
            </a:r>
            <a:r>
              <a:rPr lang="ru-RU" dirty="0"/>
              <a:t> точки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 smtClean="0"/>
              <a:t>тіла</a:t>
            </a:r>
            <a:endParaRPr lang="ru-RU" dirty="0" smtClean="0"/>
          </a:p>
          <a:p>
            <a:pPr algn="just"/>
            <a:r>
              <a:rPr lang="ru-RU" dirty="0" smtClean="0"/>
              <a:t> у </a:t>
            </a:r>
            <a:r>
              <a:rPr lang="ru-RU" dirty="0" err="1" smtClean="0"/>
              <a:t>просторі</a:t>
            </a:r>
            <a:r>
              <a:rPr lang="ru-RU" dirty="0" smtClean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 smtClean="0"/>
              <a:t>сукупнос</a:t>
            </a:r>
            <a:r>
              <a:rPr lang="uk-UA" dirty="0" smtClean="0"/>
              <a:t>ті </a:t>
            </a:r>
            <a:r>
              <a:rPr lang="ru-RU" dirty="0" smtClean="0"/>
              <a:t>чисел (координат). </a:t>
            </a:r>
            <a:r>
              <a:rPr lang="ru-RU" dirty="0" err="1" smtClean="0"/>
              <a:t>Необхідна</a:t>
            </a:r>
            <a:r>
              <a:rPr lang="ru-RU" dirty="0" smtClean="0"/>
              <a:t> </a:t>
            </a:r>
            <a:r>
              <a:rPr lang="ru-RU" dirty="0"/>
              <a:t>для однозначного </a:t>
            </a:r>
            <a:r>
              <a:rPr lang="ru-RU" dirty="0" err="1"/>
              <a:t>визначення</a:t>
            </a:r>
            <a:r>
              <a:rPr lang="ru-RU" dirty="0"/>
              <a:t> будь-</a:t>
            </a:r>
            <a:r>
              <a:rPr lang="ru-RU" dirty="0" err="1"/>
              <a:t>якої</a:t>
            </a:r>
            <a:r>
              <a:rPr lang="ru-RU" dirty="0"/>
              <a:t> точки </a:t>
            </a:r>
            <a:r>
              <a:rPr lang="ru-RU" dirty="0" smtClean="0"/>
              <a:t>простору </a:t>
            </a:r>
            <a:r>
              <a:rPr lang="ru-RU" dirty="0" err="1" smtClean="0"/>
              <a:t>кількість</a:t>
            </a:r>
            <a:r>
              <a:rPr lang="ru-RU" dirty="0" smtClean="0"/>
              <a:t> координат </a:t>
            </a:r>
            <a:r>
              <a:rPr lang="ru-RU" dirty="0" err="1" smtClean="0"/>
              <a:t>визначає</a:t>
            </a:r>
            <a:r>
              <a:rPr lang="ru-RU" dirty="0" smtClean="0"/>
              <a:t> </a:t>
            </a:r>
            <a:r>
              <a:rPr lang="ru-RU" dirty="0" err="1" smtClean="0"/>
              <a:t>вимірність</a:t>
            </a:r>
            <a:r>
              <a:rPr lang="ru-RU" dirty="0" smtClean="0"/>
              <a:t> </a:t>
            </a:r>
            <a:r>
              <a:rPr lang="ru-RU" dirty="0" err="1" smtClean="0"/>
              <a:t>цього</a:t>
            </a:r>
            <a:r>
              <a:rPr lang="ru-RU" dirty="0" smtClean="0"/>
              <a:t> простору.</a:t>
            </a:r>
            <a:endParaRPr lang="uk-UA" i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618812" y="2654642"/>
            <a:ext cx="6060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>
                <a:solidFill>
                  <a:schemeClr val="accent5"/>
                </a:solidFill>
              </a:rPr>
              <a:t>Перехід від </a:t>
            </a:r>
            <a:r>
              <a:rPr lang="en-US" b="1" i="1" dirty="0">
                <a:solidFill>
                  <a:schemeClr val="accent5"/>
                </a:solidFill>
              </a:rPr>
              <a:t>n</a:t>
            </a:r>
            <a:r>
              <a:rPr lang="en-US" b="1" dirty="0">
                <a:solidFill>
                  <a:schemeClr val="accent5"/>
                </a:solidFill>
              </a:rPr>
              <a:t>-</a:t>
            </a:r>
            <a:r>
              <a:rPr lang="uk-UA" b="1" dirty="0" smtClean="0">
                <a:solidFill>
                  <a:schemeClr val="accent5"/>
                </a:solidFill>
              </a:rPr>
              <a:t>вимірної системи координат до </a:t>
            </a:r>
            <a:r>
              <a:rPr lang="en-US" b="1" i="1" dirty="0">
                <a:solidFill>
                  <a:schemeClr val="accent5"/>
                </a:solidFill>
              </a:rPr>
              <a:t>N</a:t>
            </a:r>
            <a:r>
              <a:rPr lang="en-US" b="1" dirty="0">
                <a:solidFill>
                  <a:schemeClr val="accent5"/>
                </a:solidFill>
              </a:rPr>
              <a:t>-</a:t>
            </a:r>
            <a:r>
              <a:rPr lang="uk-UA" b="1" dirty="0" smtClean="0">
                <a:solidFill>
                  <a:schemeClr val="accent5"/>
                </a:solidFill>
              </a:rPr>
              <a:t>вимірної: </a:t>
            </a:r>
            <a:endParaRPr lang="uk-UA" b="1" dirty="0">
              <a:solidFill>
                <a:schemeClr val="accent5"/>
              </a:solidFill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1890432" y="2931644"/>
            <a:ext cx="904696" cy="1132896"/>
            <a:chOff x="1826063" y="3807197"/>
            <a:chExt cx="904696" cy="11328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026566" y="3827144"/>
                  <a:ext cx="704193" cy="10675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uk-UA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uk-U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,…</m:t>
                                  </m:r>
                                  <m:sSub>
                                    <m:sSubPr>
                                      <m:ctrlPr>
                                        <a:rPr lang="uk-UA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,…</m:t>
                                  </m:r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    ,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uk-UA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uk-U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uk-U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uk-UA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uk-UA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,…</m:t>
                                        </m:r>
                                        <m:sSub>
                                          <m:sSubPr>
                                            <m:ctrlPr>
                                              <a:rPr lang="uk-UA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uk-UA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6566" y="3827144"/>
                  <a:ext cx="704193" cy="1067536"/>
                </a:xfrm>
                <a:prstGeom prst="rect">
                  <a:avLst/>
                </a:prstGeom>
                <a:blipFill>
                  <a:blip r:embed="rId4"/>
                  <a:stretch>
                    <a:fillRect r="-243966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Левая фигурная скобка 7"/>
            <p:cNvSpPr/>
            <p:nvPr/>
          </p:nvSpPr>
          <p:spPr>
            <a:xfrm>
              <a:off x="1826063" y="3807197"/>
              <a:ext cx="209457" cy="113289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62368" y="2953478"/>
                <a:ext cx="627467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де 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функції переходу;</m:t>
                      </m:r>
                    </m:oMath>
                  </m:oMathPara>
                </a14:m>
                <a:endParaRPr lang="uk-UA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uk-UA" i="0">
                        <a:latin typeface="Cambria Math" panose="02040503050406030204" pitchFamily="18" charset="0"/>
                      </a:rPr>
                      <m:t>базис</m:t>
                    </m:r>
                  </m:oMath>
                </a14:m>
                <a:r>
                  <a:rPr lang="uk-UA" dirty="0">
                    <a:latin typeface="Cambria Math" panose="02040503050406030204" pitchFamily="18" charset="0"/>
                  </a:rPr>
                  <a:t> старої системи координат</a:t>
                </a:r>
                <a:r>
                  <a:rPr lang="uk-UA" dirty="0" smtClean="0">
                    <a:latin typeface="Cambria Math" panose="02040503050406030204" pitchFamily="18" charset="0"/>
                  </a:rPr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uk-UA">
                        <a:latin typeface="Cambria Math" panose="02040503050406030204" pitchFamily="18" charset="0"/>
                      </a:rPr>
                      <m:t>базис</m:t>
                    </m:r>
                  </m:oMath>
                </a14:m>
                <a:r>
                  <a:rPr lang="uk-UA" dirty="0">
                    <a:latin typeface="Cambria Math" panose="02040503050406030204" pitchFamily="18" charset="0"/>
                  </a:rPr>
                  <a:t> </a:t>
                </a:r>
                <a:r>
                  <a:rPr lang="uk-UA" dirty="0" smtClean="0">
                    <a:latin typeface="Cambria Math" panose="02040503050406030204" pitchFamily="18" charset="0"/>
                  </a:rPr>
                  <a:t>нової </a:t>
                </a:r>
                <a:r>
                  <a:rPr lang="uk-UA" dirty="0">
                    <a:latin typeface="Cambria Math" panose="02040503050406030204" pitchFamily="18" charset="0"/>
                  </a:rPr>
                  <a:t>системи </a:t>
                </a:r>
                <a:r>
                  <a:rPr lang="uk-UA" dirty="0" smtClean="0">
                    <a:latin typeface="Cambria Math" panose="02040503050406030204" pitchFamily="18" charset="0"/>
                  </a:rPr>
                  <a:t>координат</a:t>
                </a:r>
                <a:endParaRPr lang="uk-UA" dirty="0">
                  <a:latin typeface="Cambria Math" panose="02040503050406030204" pitchFamily="18" charset="0"/>
                </a:endParaRPr>
              </a:p>
              <a:p>
                <a:endParaRPr lang="uk-UA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368" y="2953478"/>
                <a:ext cx="6274677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555615" y="3917705"/>
            <a:ext cx="526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chemeClr val="accent5"/>
                </a:solidFill>
              </a:rPr>
              <a:t>Лінійне</a:t>
            </a:r>
            <a:r>
              <a:rPr lang="ru-RU" b="1" dirty="0">
                <a:solidFill>
                  <a:schemeClr val="accent5"/>
                </a:solidFill>
              </a:rPr>
              <a:t> </a:t>
            </a:r>
            <a:r>
              <a:rPr lang="ru-RU" b="1" dirty="0" err="1">
                <a:solidFill>
                  <a:schemeClr val="accent5"/>
                </a:solidFill>
              </a:rPr>
              <a:t>геометричне</a:t>
            </a:r>
            <a:r>
              <a:rPr lang="ru-RU" b="1" dirty="0">
                <a:solidFill>
                  <a:schemeClr val="accent5"/>
                </a:solidFill>
              </a:rPr>
              <a:t> </a:t>
            </a:r>
            <a:r>
              <a:rPr lang="ru-RU" b="1" dirty="0" err="1">
                <a:solidFill>
                  <a:schemeClr val="accent5"/>
                </a:solidFill>
              </a:rPr>
              <a:t>перетворення</a:t>
            </a:r>
            <a:r>
              <a:rPr lang="ru-RU" b="1" dirty="0">
                <a:solidFill>
                  <a:schemeClr val="accent5"/>
                </a:solidFill>
              </a:rPr>
              <a:t>:</a:t>
            </a:r>
            <a:endParaRPr lang="uk-UA" b="1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164511" y="4225316"/>
                <a:ext cx="4782207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uk-UA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511" y="4225316"/>
                <a:ext cx="4782207" cy="381515"/>
              </a:xfrm>
              <a:prstGeom prst="rect">
                <a:avLst/>
              </a:prstGeom>
              <a:blipFill>
                <a:blip r:embed="rId6"/>
                <a:stretch>
                  <a:fillRect l="-382" t="-7937" b="-2063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70407" y="4209604"/>
                <a:ext cx="6274677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uk-UA" b="0" i="1" smtClean="0">
                        <a:latin typeface="Cambria Math" panose="02040503050406030204" pitchFamily="18" charset="0"/>
                      </a:rPr>
                      <m:t>де 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uk-UA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uk-UA" dirty="0"/>
                  <a:t> </a:t>
                </a:r>
                <a14:m>
                  <m:oMath xmlns:m="http://schemas.openxmlformats.org/officeDocument/2006/math">
                    <m:r>
                      <a:rPr lang="uk-UA" b="0" i="0" smtClean="0">
                        <a:latin typeface="Cambria Math" panose="02040503050406030204" pitchFamily="18" charset="0"/>
                      </a:rPr>
                      <m:t>сталі;</m:t>
                    </m:r>
                  </m:oMath>
                </a14:m>
                <a:endParaRPr lang="uk-UA" dirty="0" smtClean="0"/>
              </a:p>
              <a:p>
                <a:r>
                  <a:rPr lang="uk-UA" dirty="0" smtClean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 є лінійними відносно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uk-UA" dirty="0" smtClean="0"/>
              </a:p>
              <a:p>
                <a:endParaRPr lang="uk-UA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407" y="4209604"/>
                <a:ext cx="6274677" cy="9456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164511" y="4628354"/>
            <a:ext cx="526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solidFill>
                  <a:schemeClr val="accent5"/>
                </a:solidFill>
              </a:rPr>
              <a:t>Невироджене</a:t>
            </a:r>
            <a:r>
              <a:rPr lang="uk-UA" dirty="0" smtClean="0"/>
              <a:t> </a:t>
            </a:r>
            <a:r>
              <a:rPr lang="ru-RU" b="1" dirty="0" err="1">
                <a:solidFill>
                  <a:schemeClr val="accent5"/>
                </a:solidFill>
              </a:rPr>
              <a:t>л</a:t>
            </a:r>
            <a:r>
              <a:rPr lang="ru-RU" b="1" dirty="0" err="1" smtClean="0">
                <a:solidFill>
                  <a:schemeClr val="accent5"/>
                </a:solidFill>
              </a:rPr>
              <a:t>інійне</a:t>
            </a:r>
            <a:r>
              <a:rPr lang="ru-RU" b="1" dirty="0" smtClean="0">
                <a:solidFill>
                  <a:schemeClr val="accent5"/>
                </a:solidFill>
              </a:rPr>
              <a:t> </a:t>
            </a:r>
            <a:r>
              <a:rPr lang="ru-RU" b="1" dirty="0" err="1" smtClean="0">
                <a:solidFill>
                  <a:schemeClr val="accent5"/>
                </a:solidFill>
              </a:rPr>
              <a:t>перетворення</a:t>
            </a:r>
            <a:r>
              <a:rPr lang="ru-RU" b="1" dirty="0" smtClean="0">
                <a:solidFill>
                  <a:schemeClr val="accent5"/>
                </a:solidFill>
              </a:rPr>
              <a:t> </a:t>
            </a:r>
            <a:r>
              <a:rPr lang="en-US" b="1" dirty="0" smtClean="0">
                <a:solidFill>
                  <a:schemeClr val="accent5"/>
                </a:solidFill>
              </a:rPr>
              <a:t>(n=N)</a:t>
            </a:r>
            <a:r>
              <a:rPr lang="ru-RU" b="1" dirty="0" smtClean="0">
                <a:solidFill>
                  <a:schemeClr val="accent5"/>
                </a:solidFill>
              </a:rPr>
              <a:t>:</a:t>
            </a:r>
            <a:endParaRPr lang="uk-UA" b="1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29346" y="4953531"/>
                <a:ext cx="4967331" cy="1156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uk-U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uk-U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uk-U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uk-UA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uk-UA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uk-UA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uk-UA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uk-U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uk-UA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uk-UA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uk-UA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uk-U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uk-UA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uk-UA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uk-UA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uk-UA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uk-UA" i="1" smtClean="0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r>
                                            <a:rPr lang="uk-UA" i="1" smtClean="0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uk-U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uk-UA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uk-UA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uk-U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346" y="4953531"/>
                <a:ext cx="4967331" cy="11564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188456" y="4902189"/>
                <a:ext cx="4576913" cy="1156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dirty="0"/>
                  <a:t>а</a:t>
                </a:r>
                <a:r>
                  <a:rPr lang="uk-UA" dirty="0" smtClean="0"/>
                  <a:t>бо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uk-U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uk-U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456" y="4902189"/>
                <a:ext cx="4576913" cy="1156470"/>
              </a:xfrm>
              <a:prstGeom prst="rect">
                <a:avLst/>
              </a:prstGeom>
              <a:blipFill>
                <a:blip r:embed="rId9"/>
                <a:stretch>
                  <a:fillRect l="-106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638994" y="6104913"/>
            <a:ext cx="11098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17763" indent="-2417763" algn="just"/>
            <a:r>
              <a:rPr lang="ru-RU" b="1" dirty="0" err="1">
                <a:solidFill>
                  <a:schemeClr val="accent5"/>
                </a:solidFill>
              </a:rPr>
              <a:t>Афінне</a:t>
            </a:r>
            <a:r>
              <a:rPr lang="ru-RU" b="1" dirty="0">
                <a:solidFill>
                  <a:schemeClr val="accent5"/>
                </a:solidFill>
              </a:rPr>
              <a:t> </a:t>
            </a:r>
            <a:r>
              <a:rPr lang="ru-RU" b="1" dirty="0" err="1">
                <a:solidFill>
                  <a:schemeClr val="accent5"/>
                </a:solidFill>
              </a:rPr>
              <a:t>перетворення</a:t>
            </a:r>
            <a:r>
              <a:rPr lang="ru-RU" b="1" dirty="0">
                <a:solidFill>
                  <a:schemeClr val="accent5"/>
                </a:solidFill>
              </a:rPr>
              <a:t> </a:t>
            </a:r>
            <a:r>
              <a:rPr lang="ru-RU" dirty="0"/>
              <a:t>- </a:t>
            </a:r>
            <a:r>
              <a:rPr lang="ru-RU" dirty="0" err="1"/>
              <a:t>геометричне</a:t>
            </a:r>
            <a:r>
              <a:rPr lang="ru-RU" dirty="0"/>
              <a:t> </a:t>
            </a:r>
            <a:r>
              <a:rPr lang="ru-RU" dirty="0" err="1"/>
              <a:t>перетворення</a:t>
            </a:r>
            <a:r>
              <a:rPr lang="ru-RU" dirty="0"/>
              <a:t>, при </a:t>
            </a:r>
            <a:r>
              <a:rPr lang="ru-RU" dirty="0" err="1"/>
              <a:t>якому</a:t>
            </a:r>
            <a:r>
              <a:rPr lang="ru-RU" dirty="0"/>
              <a:t> </a:t>
            </a:r>
            <a:r>
              <a:rPr lang="ru-RU" dirty="0" err="1"/>
              <a:t>зберігаються</a:t>
            </a:r>
            <a:r>
              <a:rPr lang="ru-RU" dirty="0"/>
              <a:t> </a:t>
            </a:r>
            <a:r>
              <a:rPr lang="ru-RU" dirty="0" err="1"/>
              <a:t>прямі</a:t>
            </a:r>
            <a:r>
              <a:rPr lang="ru-RU" dirty="0"/>
              <a:t> </a:t>
            </a:r>
            <a:r>
              <a:rPr lang="ru-RU" dirty="0" err="1"/>
              <a:t>лінії</a:t>
            </a:r>
            <a:r>
              <a:rPr lang="ru-RU" dirty="0"/>
              <a:t>, </a:t>
            </a:r>
            <a:r>
              <a:rPr lang="ru-RU" dirty="0" err="1"/>
              <a:t>відношення</a:t>
            </a:r>
            <a:r>
              <a:rPr lang="ru-RU" dirty="0"/>
              <a:t> </a:t>
            </a:r>
            <a:r>
              <a:rPr lang="ru-RU" dirty="0" err="1"/>
              <a:t>довжин</a:t>
            </a:r>
            <a:r>
              <a:rPr lang="ru-RU" dirty="0"/>
              <a:t> </a:t>
            </a:r>
            <a:r>
              <a:rPr lang="ru-RU" dirty="0" err="1"/>
              <a:t>відрізків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лежать на </a:t>
            </a:r>
            <a:r>
              <a:rPr lang="ru-RU" dirty="0" err="1"/>
              <a:t>одній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паралельних</a:t>
            </a:r>
            <a:r>
              <a:rPr lang="ru-RU" dirty="0"/>
              <a:t> </a:t>
            </a:r>
            <a:r>
              <a:rPr lang="ru-RU" dirty="0" err="1"/>
              <a:t>прямих</a:t>
            </a:r>
            <a:r>
              <a:rPr lang="ru-RU" dirty="0"/>
              <a:t> і </a:t>
            </a:r>
            <a:r>
              <a:rPr lang="ru-RU" dirty="0" err="1"/>
              <a:t>відношення</a:t>
            </a:r>
            <a:r>
              <a:rPr lang="ru-RU" dirty="0"/>
              <a:t> </a:t>
            </a:r>
            <a:r>
              <a:rPr lang="ru-RU" dirty="0" err="1"/>
              <a:t>площ</a:t>
            </a:r>
            <a:r>
              <a:rPr lang="ru-RU" dirty="0"/>
              <a:t> </a:t>
            </a:r>
            <a:r>
              <a:rPr lang="ru-RU" dirty="0" err="1" smtClean="0"/>
              <a:t>фігур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9555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TextBox 5"/>
          <p:cNvSpPr txBox="1"/>
          <p:nvPr/>
        </p:nvSpPr>
        <p:spPr>
          <a:xfrm>
            <a:off x="2078181" y="221673"/>
            <a:ext cx="8285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u="sng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Системи координат (с/к)</a:t>
            </a:r>
            <a:endParaRPr lang="uk-UA" sz="3200" b="1" u="sng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endParaRPr lang="uk-UA" sz="2400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979714" y="1175780"/>
            <a:ext cx="4167051" cy="6400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</a:t>
            </a: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uk-UA" sz="2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єктна</a:t>
            </a:r>
            <a:r>
              <a:rPr lang="uk-UA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с/к</a:t>
            </a:r>
          </a:p>
          <a:p>
            <a:pPr algn="ctr"/>
            <a:r>
              <a:rPr lang="ru-RU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локаль</a:t>
            </a:r>
            <a:r>
              <a:rPr lang="uk-UA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ний простір)</a:t>
            </a:r>
            <a:endParaRPr lang="uk-UA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566449" y="2181558"/>
            <a:ext cx="4167051" cy="8053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Світова </a:t>
            </a:r>
            <a:r>
              <a:rPr lang="uk-UA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с/к</a:t>
            </a:r>
          </a:p>
          <a:p>
            <a:pPr algn="ctr"/>
            <a:r>
              <a:rPr lang="uk-UA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(глоба</a:t>
            </a:r>
            <a:r>
              <a:rPr lang="ru-RU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ль</a:t>
            </a:r>
            <a:r>
              <a:rPr lang="uk-UA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ний простір</a:t>
            </a:r>
            <a:r>
              <a:rPr lang="uk-UA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uk-UA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897204" y="3472667"/>
            <a:ext cx="4640063" cy="6400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Видова </a:t>
            </a:r>
            <a:r>
              <a:rPr lang="uk-UA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с/к</a:t>
            </a:r>
          </a:p>
          <a:p>
            <a:pPr algn="ctr"/>
            <a:r>
              <a:rPr lang="uk-UA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(вікно </a:t>
            </a:r>
            <a:r>
              <a:rPr lang="uk-UA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спостерігача</a:t>
            </a:r>
            <a:r>
              <a:rPr lang="uk-UA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простір камери</a:t>
            </a:r>
            <a:r>
              <a:rPr lang="uk-UA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uk-UA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129832" y="4762563"/>
            <a:ext cx="4676502" cy="6400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Проекційна </a:t>
            </a:r>
            <a:r>
              <a:rPr lang="uk-UA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с/к</a:t>
            </a:r>
          </a:p>
          <a:p>
            <a:pPr algn="ctr"/>
            <a:r>
              <a:rPr lang="uk-UA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(Простір відсікання,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Clip </a:t>
            </a: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uk-UA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733500" y="6052460"/>
            <a:ext cx="4676502" cy="6400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Екранна </a:t>
            </a:r>
            <a:r>
              <a:rPr lang="uk-UA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с/к</a:t>
            </a:r>
          </a:p>
          <a:p>
            <a:pPr algn="ctr"/>
            <a:r>
              <a:rPr lang="uk-UA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(картинна площина)</a:t>
            </a:r>
            <a:endParaRPr lang="uk-UA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Соединительная линия уступом 11"/>
          <p:cNvCxnSpPr/>
          <p:nvPr/>
        </p:nvCxnSpPr>
        <p:spPr>
          <a:xfrm>
            <a:off x="5146765" y="1455695"/>
            <a:ext cx="1586735" cy="951554"/>
          </a:xfrm>
          <a:prstGeom prst="bentConnector3">
            <a:avLst>
              <a:gd name="adj1" fmla="val 163609"/>
            </a:avLst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923026" y="1662908"/>
            <a:ext cx="4175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/>
              <a:t>тривимірні </a:t>
            </a:r>
            <a:r>
              <a:rPr lang="uk-UA" sz="2000" b="1" dirty="0" smtClean="0"/>
              <a:t>афінні </a:t>
            </a:r>
            <a:r>
              <a:rPr lang="uk-UA" sz="2000" b="1" dirty="0"/>
              <a:t>перетворення</a:t>
            </a:r>
          </a:p>
        </p:txBody>
      </p:sp>
      <p:cxnSp>
        <p:nvCxnSpPr>
          <p:cNvPr id="30" name="Соединительная линия уступом 29"/>
          <p:cNvCxnSpPr>
            <a:endCxn id="8" idx="3"/>
          </p:cNvCxnSpPr>
          <p:nvPr/>
        </p:nvCxnSpPr>
        <p:spPr>
          <a:xfrm rot="16200000" flipH="1">
            <a:off x="6514219" y="2769659"/>
            <a:ext cx="1242328" cy="803768"/>
          </a:xfrm>
          <a:prstGeom prst="bentConnector4">
            <a:avLst>
              <a:gd name="adj1" fmla="val 37119"/>
              <a:gd name="adj2" fmla="val 128441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907929" y="2986876"/>
            <a:ext cx="4175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>
              <a:defRPr sz="2000" b="1"/>
            </a:lvl1pPr>
          </a:lstStyle>
          <a:p>
            <a:r>
              <a:rPr lang="uk-UA" dirty="0"/>
              <a:t>тривимірні афінні перетворення</a:t>
            </a:r>
          </a:p>
        </p:txBody>
      </p:sp>
      <p:cxnSp>
        <p:nvCxnSpPr>
          <p:cNvPr id="59" name="Соединительная линия уступом 58"/>
          <p:cNvCxnSpPr/>
          <p:nvPr/>
        </p:nvCxnSpPr>
        <p:spPr>
          <a:xfrm>
            <a:off x="2897204" y="3790283"/>
            <a:ext cx="2232628" cy="1169402"/>
          </a:xfrm>
          <a:prstGeom prst="bentConnector3">
            <a:avLst>
              <a:gd name="adj1" fmla="val -6476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71551" y="4239535"/>
            <a:ext cx="4175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>
              <a:defRPr sz="2000" b="1"/>
            </a:lvl1pPr>
          </a:lstStyle>
          <a:p>
            <a:r>
              <a:rPr lang="uk-UA" dirty="0" err="1"/>
              <a:t>проеціювання</a:t>
            </a:r>
            <a:endParaRPr lang="uk-UA" dirty="0"/>
          </a:p>
        </p:txBody>
      </p:sp>
      <p:sp>
        <p:nvSpPr>
          <p:cNvPr id="63" name="TextBox 62"/>
          <p:cNvSpPr txBox="1"/>
          <p:nvPr/>
        </p:nvSpPr>
        <p:spPr>
          <a:xfrm>
            <a:off x="979714" y="5649927"/>
            <a:ext cx="4175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>
              <a:defRPr sz="2000" b="1"/>
            </a:lvl1pPr>
          </a:lstStyle>
          <a:p>
            <a:r>
              <a:rPr lang="uk-UA" dirty="0"/>
              <a:t>двовимірні афінні перетворення</a:t>
            </a:r>
          </a:p>
        </p:txBody>
      </p:sp>
      <p:cxnSp>
        <p:nvCxnSpPr>
          <p:cNvPr id="64" name="Соединительная линия уступом 63"/>
          <p:cNvCxnSpPr>
            <a:stCxn id="9" idx="1"/>
            <a:endCxn id="10" idx="1"/>
          </p:cNvCxnSpPr>
          <p:nvPr/>
        </p:nvCxnSpPr>
        <p:spPr>
          <a:xfrm rot="10800000" flipH="1" flipV="1">
            <a:off x="5129832" y="5082602"/>
            <a:ext cx="1603668" cy="1289897"/>
          </a:xfrm>
          <a:prstGeom prst="bentConnector3">
            <a:avLst>
              <a:gd name="adj1" fmla="val -14255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57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27" y="698726"/>
            <a:ext cx="11591925" cy="5791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78181" y="221673"/>
            <a:ext cx="8285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u="sng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Системи координат (с/к)</a:t>
            </a:r>
            <a:endParaRPr lang="uk-UA" sz="3200" b="1" u="sng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14968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/>
          <p:cNvSpPr txBox="1"/>
          <p:nvPr/>
        </p:nvSpPr>
        <p:spPr>
          <a:xfrm>
            <a:off x="2078181" y="221673"/>
            <a:ext cx="8285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u="sng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Афінні перетворення на площині</a:t>
            </a:r>
            <a:endParaRPr lang="uk-UA" sz="3200" b="1" u="sng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endParaRPr lang="uk-UA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831255" y="748730"/>
            <a:ext cx="2152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>
                <a:latin typeface="Cambria Math" panose="02040503050406030204" pitchFamily="18" charset="0"/>
              </a:rPr>
              <a:t>(</a:t>
            </a:r>
            <a:r>
              <a:rPr lang="en-US" sz="2000" i="1" dirty="0">
                <a:latin typeface="Cambria Math" panose="02040503050406030204" pitchFamily="18" charset="0"/>
              </a:rPr>
              <a:t>x</a:t>
            </a:r>
            <a:r>
              <a:rPr lang="en-US" sz="2000" i="1" dirty="0" smtClean="0">
                <a:latin typeface="Cambria Math" panose="02040503050406030204" pitchFamily="18" charset="0"/>
              </a:rPr>
              <a:t>,</a:t>
            </a:r>
            <a:r>
              <a:rPr lang="uk-UA" sz="2000" i="1" dirty="0" smtClean="0">
                <a:latin typeface="Cambria Math" panose="02040503050406030204" pitchFamily="18" charset="0"/>
              </a:rPr>
              <a:t> </a:t>
            </a:r>
            <a:r>
              <a:rPr lang="en-US" sz="2000" i="1" dirty="0" smtClean="0">
                <a:latin typeface="Cambria Math" panose="02040503050406030204" pitchFamily="18" charset="0"/>
              </a:rPr>
              <a:t>y</a:t>
            </a:r>
            <a:r>
              <a:rPr lang="en-US" sz="2000" i="1" dirty="0">
                <a:latin typeface="Cambria Math" panose="02040503050406030204" pitchFamily="18" charset="0"/>
              </a:rPr>
              <a:t>)  →  (X, Y)</a:t>
            </a:r>
            <a:endParaRPr lang="uk-UA" sz="20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43488" y="963387"/>
                <a:ext cx="313927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000" i="1" dirty="0" smtClean="0">
                    <a:latin typeface="Cambria Math" panose="02040503050406030204" pitchFamily="18" charset="0"/>
                  </a:rPr>
                  <a:t>Y = </a:t>
                </a:r>
                <a:r>
                  <a:rPr lang="en-US" sz="2000" i="1" dirty="0">
                    <a:latin typeface="Cambria Math" panose="02040503050406030204" pitchFamily="18" charset="0"/>
                  </a:rPr>
                  <a:t>D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+</a:t>
                </a:r>
                <a:r>
                  <a:rPr lang="en-US" sz="2000" i="1" dirty="0" smtClean="0">
                    <a:latin typeface="Cambria Math" panose="02040503050406030204" pitchFamily="18" charset="0"/>
                  </a:rPr>
                  <a:t>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</a:rPr>
                  <a:t>+</a:t>
                </a:r>
                <a:r>
                  <a:rPr lang="en-US" sz="2000" i="1" dirty="0">
                    <a:latin typeface="Cambria Math" panose="02040503050406030204" pitchFamily="18" charset="0"/>
                  </a:rPr>
                  <a:t>F</a:t>
                </a:r>
                <a:endParaRPr lang="uk-UA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88" y="963387"/>
                <a:ext cx="3139278" cy="707886"/>
              </a:xfrm>
              <a:prstGeom prst="rect">
                <a:avLst/>
              </a:prstGeom>
              <a:blipFill>
                <a:blip r:embed="rId3"/>
                <a:stretch>
                  <a:fillRect l="-2136" b="-1465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Левая фигурная скобка 5"/>
          <p:cNvSpPr/>
          <p:nvPr/>
        </p:nvSpPr>
        <p:spPr>
          <a:xfrm>
            <a:off x="1443488" y="922404"/>
            <a:ext cx="134754" cy="82655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TextBox 6"/>
          <p:cNvSpPr txBox="1"/>
          <p:nvPr/>
        </p:nvSpPr>
        <p:spPr>
          <a:xfrm>
            <a:off x="3326670" y="1070068"/>
            <a:ext cx="3443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Cambria Math" panose="02040503050406030204" pitchFamily="18" charset="0"/>
              </a:rPr>
              <a:t>,       </a:t>
            </a:r>
            <a:r>
              <a:rPr lang="ru-RU" sz="2000" dirty="0" smtClean="0">
                <a:latin typeface="Cambria Math" panose="02040503050406030204" pitchFamily="18" charset="0"/>
              </a:rPr>
              <a:t>де</a:t>
            </a:r>
            <a:r>
              <a:rPr lang="ru-RU" sz="2000" i="1" dirty="0" smtClean="0">
                <a:latin typeface="Cambria Math" panose="02040503050406030204" pitchFamily="18" charset="0"/>
              </a:rPr>
              <a:t> </a:t>
            </a:r>
            <a:r>
              <a:rPr lang="ru-RU" sz="2000" i="1" dirty="0">
                <a:latin typeface="Cambria Math" panose="02040503050406030204" pitchFamily="18" charset="0"/>
              </a:rPr>
              <a:t>А, В, …, </a:t>
            </a:r>
            <a:r>
              <a:rPr lang="en-US" sz="2000" i="1" dirty="0">
                <a:latin typeface="Cambria Math" panose="02040503050406030204" pitchFamily="18" charset="0"/>
              </a:rPr>
              <a:t>F - </a:t>
            </a:r>
            <a:r>
              <a:rPr lang="en-US" sz="2000" i="1" dirty="0" err="1">
                <a:latin typeface="Cambria Math" panose="02040503050406030204" pitchFamily="18" charset="0"/>
              </a:rPr>
              <a:t>const</a:t>
            </a:r>
            <a:endParaRPr lang="uk-UA" sz="2000" i="1" dirty="0">
              <a:latin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7471" y="5153127"/>
            <a:ext cx="1106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accent5"/>
                </a:solidFill>
              </a:rPr>
              <a:t>З </a:t>
            </a:r>
            <a:r>
              <a:rPr lang="ru-RU" b="1" dirty="0" err="1" smtClean="0">
                <a:solidFill>
                  <a:schemeClr val="accent5"/>
                </a:solidFill>
              </a:rPr>
              <a:t>використанням</a:t>
            </a:r>
            <a:r>
              <a:rPr lang="ru-RU" b="1" dirty="0" smtClean="0">
                <a:solidFill>
                  <a:schemeClr val="accent5"/>
                </a:solidFill>
              </a:rPr>
              <a:t> </a:t>
            </a:r>
            <a:r>
              <a:rPr lang="ru-RU" b="1" dirty="0" err="1" smtClean="0">
                <a:solidFill>
                  <a:schemeClr val="accent5"/>
                </a:solidFill>
              </a:rPr>
              <a:t>однорідних</a:t>
            </a:r>
            <a:r>
              <a:rPr lang="ru-RU" b="1" dirty="0" smtClean="0">
                <a:solidFill>
                  <a:schemeClr val="accent5"/>
                </a:solidFill>
              </a:rPr>
              <a:t> координат у матричному </a:t>
            </a:r>
            <a:r>
              <a:rPr lang="uk-UA" b="1" dirty="0" smtClean="0">
                <a:solidFill>
                  <a:schemeClr val="accent5"/>
                </a:solidFill>
              </a:rPr>
              <a:t>вигляді афінне перетворення матиме вигляд:</a:t>
            </a:r>
            <a:endParaRPr lang="uk-UA" b="1" dirty="0">
              <a:solidFill>
                <a:schemeClr val="accent5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89399" y="1726121"/>
            <a:ext cx="10739264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509838" indent="-2509838"/>
            <a:r>
              <a:rPr lang="uk-UA" b="1" dirty="0">
                <a:solidFill>
                  <a:schemeClr val="accent5"/>
                </a:solidFill>
              </a:rPr>
              <a:t>Однорідні координати </a:t>
            </a:r>
            <a:r>
              <a:rPr lang="uk-UA" dirty="0" smtClean="0"/>
              <a:t>– координати об'єкту, які мають таку властивість, </a:t>
            </a:r>
            <a:r>
              <a:rPr lang="uk-UA" dirty="0"/>
              <a:t>що </a:t>
            </a:r>
            <a:r>
              <a:rPr lang="uk-UA" dirty="0" smtClean="0"/>
              <a:t>об'єкт </a:t>
            </a:r>
            <a:r>
              <a:rPr lang="uk-UA" dirty="0"/>
              <a:t>не </a:t>
            </a:r>
            <a:r>
              <a:rPr lang="uk-UA" dirty="0" smtClean="0"/>
              <a:t>змінюється </a:t>
            </a:r>
            <a:r>
              <a:rPr lang="uk-UA" dirty="0"/>
              <a:t>при множенні всіх координат на одне і те ж </a:t>
            </a:r>
            <a:r>
              <a:rPr lang="uk-UA" dirty="0" smtClean="0"/>
              <a:t>саме число. Тобто, однорідними </a:t>
            </a:r>
            <a:r>
              <a:rPr lang="uk-UA" dirty="0"/>
              <a:t>координатами </a:t>
            </a:r>
            <a:r>
              <a:rPr lang="uk-UA" dirty="0" smtClean="0"/>
              <a:t>точки Р(х</a:t>
            </a:r>
            <a:r>
              <a:rPr lang="uk-UA" dirty="0"/>
              <a:t>, </a:t>
            </a:r>
            <a:r>
              <a:rPr lang="uk-UA" dirty="0" smtClean="0"/>
              <a:t>у) </a:t>
            </a:r>
            <a:r>
              <a:rPr lang="uk-UA" dirty="0"/>
              <a:t>є трійка чисел (</a:t>
            </a:r>
            <a:r>
              <a:rPr lang="uk-UA" i="1" dirty="0"/>
              <a:t>x ', y</a:t>
            </a:r>
            <a:r>
              <a:rPr lang="uk-UA" i="1" dirty="0" smtClean="0"/>
              <a:t>', </a:t>
            </a:r>
            <a:r>
              <a:rPr lang="uk-UA" i="1" dirty="0"/>
              <a:t>w</a:t>
            </a:r>
            <a:r>
              <a:rPr lang="uk-UA" dirty="0"/>
              <a:t>), </a:t>
            </a:r>
            <a:r>
              <a:rPr lang="uk-UA" dirty="0" smtClean="0"/>
              <a:t>де</a:t>
            </a:r>
          </a:p>
          <a:p>
            <a:r>
              <a:rPr lang="uk-UA" dirty="0" smtClean="0"/>
              <a:t>                                                                                    </a:t>
            </a:r>
            <a:r>
              <a:rPr lang="uk-UA" i="1" dirty="0" smtClean="0"/>
              <a:t>х </a:t>
            </a:r>
            <a:r>
              <a:rPr lang="uk-UA" i="1" dirty="0"/>
              <a:t>= х' / w, у = y '/ </a:t>
            </a:r>
            <a:r>
              <a:rPr lang="uk-UA" i="1" dirty="0" smtClean="0"/>
              <a:t>w</a:t>
            </a:r>
            <a:r>
              <a:rPr lang="uk-UA" dirty="0" smtClean="0"/>
              <a:t>, </a:t>
            </a:r>
          </a:p>
          <a:p>
            <a:r>
              <a:rPr lang="uk-UA" dirty="0" smtClean="0"/>
              <a:t>                                                 а </a:t>
            </a:r>
            <a:r>
              <a:rPr lang="uk-UA" i="1" dirty="0"/>
              <a:t>w</a:t>
            </a:r>
            <a:r>
              <a:rPr lang="uk-UA" dirty="0"/>
              <a:t> - </a:t>
            </a:r>
            <a:r>
              <a:rPr lang="uk-UA" dirty="0" smtClean="0"/>
              <a:t>деяке </a:t>
            </a:r>
            <a:r>
              <a:rPr lang="uk-UA" dirty="0"/>
              <a:t>дійсне </a:t>
            </a:r>
            <a:r>
              <a:rPr lang="uk-UA" dirty="0" smtClean="0"/>
              <a:t>число, що не дорівнює нулю</a:t>
            </a:r>
            <a:endParaRPr lang="uk-UA" dirty="0"/>
          </a:p>
        </p:txBody>
      </p:sp>
      <p:grpSp>
        <p:nvGrpSpPr>
          <p:cNvPr id="50" name="Группа 49"/>
          <p:cNvGrpSpPr/>
          <p:nvPr/>
        </p:nvGrpSpPr>
        <p:grpSpPr>
          <a:xfrm>
            <a:off x="866448" y="2106112"/>
            <a:ext cx="2585829" cy="1863307"/>
            <a:chOff x="4690870" y="4063984"/>
            <a:chExt cx="2585829" cy="1863307"/>
          </a:xfrm>
        </p:grpSpPr>
        <p:grpSp>
          <p:nvGrpSpPr>
            <p:cNvPr id="24" name="Группа 23"/>
            <p:cNvGrpSpPr/>
            <p:nvPr/>
          </p:nvGrpSpPr>
          <p:grpSpPr>
            <a:xfrm>
              <a:off x="4690870" y="4130602"/>
              <a:ext cx="2585829" cy="1796689"/>
              <a:chOff x="4690870" y="4130602"/>
              <a:chExt cx="2585829" cy="1796689"/>
            </a:xfrm>
          </p:grpSpPr>
          <p:sp>
            <p:nvSpPr>
              <p:cNvPr id="13" name="Параллелограмм 12"/>
              <p:cNvSpPr/>
              <p:nvPr/>
            </p:nvSpPr>
            <p:spPr>
              <a:xfrm>
                <a:off x="5005137" y="4456496"/>
                <a:ext cx="2271562" cy="616017"/>
              </a:xfrm>
              <a:prstGeom prst="parallelogram">
                <a:avLst>
                  <a:gd name="adj" fmla="val 8125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4" name="Параллелограмм 13"/>
              <p:cNvSpPr/>
              <p:nvPr/>
            </p:nvSpPr>
            <p:spPr>
              <a:xfrm>
                <a:off x="4690870" y="5311274"/>
                <a:ext cx="2271562" cy="616017"/>
              </a:xfrm>
              <a:prstGeom prst="parallelogram">
                <a:avLst>
                  <a:gd name="adj" fmla="val 8125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cxnSp>
            <p:nvCxnSpPr>
              <p:cNvPr id="16" name="Прямая со стрелкой 15"/>
              <p:cNvCxnSpPr/>
              <p:nvPr/>
            </p:nvCxnSpPr>
            <p:spPr>
              <a:xfrm flipV="1">
                <a:off x="5364639" y="4142953"/>
                <a:ext cx="0" cy="15917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 стрелкой 16"/>
              <p:cNvCxnSpPr/>
              <p:nvPr/>
            </p:nvCxnSpPr>
            <p:spPr>
              <a:xfrm flipV="1">
                <a:off x="5270550" y="5619282"/>
                <a:ext cx="1691882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 стрелкой 18"/>
              <p:cNvCxnSpPr/>
              <p:nvPr/>
            </p:nvCxnSpPr>
            <p:spPr>
              <a:xfrm flipV="1">
                <a:off x="5356782" y="4130602"/>
                <a:ext cx="1245753" cy="1495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6698671" y="5588737"/>
              <a:ext cx="269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smtClean="0">
                  <a:latin typeface="+mj-lt"/>
                </a:rPr>
                <a:t>X</a:t>
              </a:r>
              <a:endParaRPr lang="uk-UA" sz="1600" b="1" i="1" dirty="0"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03090" y="4063984"/>
              <a:ext cx="269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smtClean="0">
                  <a:latin typeface="+mj-lt"/>
                </a:rPr>
                <a:t>Z</a:t>
              </a:r>
              <a:endParaRPr lang="uk-UA" sz="1600" b="1" i="1" dirty="0"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25905" y="4090963"/>
              <a:ext cx="269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smtClean="0">
                  <a:latin typeface="+mj-lt"/>
                </a:rPr>
                <a:t>Y</a:t>
              </a:r>
              <a:endParaRPr lang="uk-UA" sz="1600" b="1" i="1" dirty="0"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39324" y="5256040"/>
              <a:ext cx="269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smtClean="0">
                  <a:latin typeface="+mj-lt"/>
                </a:rPr>
                <a:t>P</a:t>
              </a:r>
              <a:endParaRPr lang="uk-UA" sz="1600" b="1" i="1" dirty="0"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995025" y="5053509"/>
              <a:ext cx="3850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.</a:t>
              </a:r>
              <a:endParaRPr lang="uk-UA" sz="3200" dirty="0"/>
            </a:p>
          </p:txBody>
        </p:sp>
        <p:cxnSp>
          <p:nvCxnSpPr>
            <p:cNvPr id="31" name="Прямая соединительная линия 30"/>
            <p:cNvCxnSpPr/>
            <p:nvPr/>
          </p:nvCxnSpPr>
          <p:spPr>
            <a:xfrm flipV="1">
              <a:off x="6003056" y="5480891"/>
              <a:ext cx="130522" cy="13839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>
              <a:off x="5513759" y="5454192"/>
              <a:ext cx="61593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flipV="1">
              <a:off x="6130809" y="4848192"/>
              <a:ext cx="10109" cy="55851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995025" y="4449519"/>
              <a:ext cx="3850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.</a:t>
              </a:r>
              <a:endParaRPr lang="uk-UA" sz="3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140918" y="4618227"/>
              <a:ext cx="4674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smtClean="0">
                  <a:latin typeface="+mj-lt"/>
                </a:rPr>
                <a:t>P’</a:t>
              </a:r>
              <a:endParaRPr lang="uk-UA" sz="1600" b="1" i="1" dirty="0">
                <a:latin typeface="+mj-lt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098006" y="5554811"/>
              <a:ext cx="269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smtClean="0">
                  <a:latin typeface="+mj-lt"/>
                </a:rPr>
                <a:t>0</a:t>
              </a:r>
              <a:endParaRPr lang="uk-UA" sz="1600" b="1" i="1" dirty="0">
                <a:latin typeface="+mj-lt"/>
              </a:endParaRPr>
            </a:p>
          </p:txBody>
        </p:sp>
        <p:cxnSp>
          <p:nvCxnSpPr>
            <p:cNvPr id="46" name="Прямая соединительная линия 45"/>
            <p:cNvCxnSpPr/>
            <p:nvPr/>
          </p:nvCxnSpPr>
          <p:spPr>
            <a:xfrm>
              <a:off x="5364639" y="4848192"/>
              <a:ext cx="76893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5133157" y="4703017"/>
              <a:ext cx="2695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>
                  <a:latin typeface="+mj-lt"/>
                </a:rPr>
                <a:t>1</a:t>
              </a:r>
              <a:endParaRPr lang="uk-UA" sz="1400" b="1" i="1" dirty="0">
                <a:latin typeface="+mj-lt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765522" y="3386034"/>
            <a:ext cx="7413326" cy="4001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/>
              <a:t>К</a:t>
            </a:r>
            <a:r>
              <a:rPr lang="uk-UA" sz="1600" dirty="0" err="1" smtClean="0"/>
              <a:t>ажуть</a:t>
            </a:r>
            <a:r>
              <a:rPr lang="uk-UA" sz="1600" dirty="0" smtClean="0"/>
              <a:t>, що здійснено перехід у розширений простір:    </a:t>
            </a:r>
            <a:r>
              <a:rPr lang="uk-UA" sz="2000" dirty="0" smtClean="0"/>
              <a:t>Р(</a:t>
            </a:r>
            <a:r>
              <a:rPr lang="en-US" sz="2000" dirty="0" smtClean="0"/>
              <a:t> x, y) → P’( x, y, 1)</a:t>
            </a:r>
            <a:endParaRPr lang="uk-UA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3617225" y="3998466"/>
            <a:ext cx="800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</a:t>
            </a:r>
            <a:r>
              <a:rPr lang="uk-UA" sz="1600" dirty="0" smtClean="0"/>
              <a:t>Довільна </a:t>
            </a:r>
            <a:r>
              <a:rPr lang="uk-UA" sz="1600" dirty="0"/>
              <a:t>точка на прямій (</a:t>
            </a:r>
            <a:r>
              <a:rPr lang="uk-UA" sz="1600" i="1" dirty="0"/>
              <a:t>ОР</a:t>
            </a:r>
            <a:r>
              <a:rPr lang="en-US" sz="1600" i="1" dirty="0"/>
              <a:t>’</a:t>
            </a:r>
            <a:r>
              <a:rPr lang="uk-UA" sz="1600" dirty="0"/>
              <a:t>) може бути задана </a:t>
            </a:r>
            <a:r>
              <a:rPr lang="uk-UA" sz="1600" dirty="0" smtClean="0"/>
              <a:t>координатами </a:t>
            </a:r>
            <a:r>
              <a:rPr lang="uk-UA" dirty="0" smtClean="0"/>
              <a:t>(</a:t>
            </a:r>
            <a:r>
              <a:rPr lang="en-US" i="1" dirty="0" err="1" smtClean="0"/>
              <a:t>wx</a:t>
            </a:r>
            <a:r>
              <a:rPr lang="en-US" i="1" dirty="0" smtClean="0"/>
              <a:t>, </a:t>
            </a:r>
            <a:r>
              <a:rPr lang="en-US" i="1" dirty="0" err="1" smtClean="0"/>
              <a:t>wy</a:t>
            </a:r>
            <a:r>
              <a:rPr lang="en-US" i="1" dirty="0" smtClean="0"/>
              <a:t>, w</a:t>
            </a:r>
            <a:r>
              <a:rPr lang="en-US" dirty="0" smtClean="0"/>
              <a:t>), </a:t>
            </a:r>
            <a:r>
              <a:rPr lang="en-US" i="1" dirty="0" smtClean="0"/>
              <a:t>w</a:t>
            </a:r>
            <a:r>
              <a:rPr lang="en-US" dirty="0" smtClean="0"/>
              <a:t>≠0</a:t>
            </a:r>
            <a:r>
              <a:rPr lang="ru-RU" dirty="0" smtClean="0"/>
              <a:t>;</a:t>
            </a:r>
            <a:endParaRPr lang="uk-UA" dirty="0"/>
          </a:p>
        </p:txBody>
      </p:sp>
      <p:sp>
        <p:nvSpPr>
          <p:cNvPr id="53" name="TextBox 52"/>
          <p:cNvSpPr txBox="1"/>
          <p:nvPr/>
        </p:nvSpPr>
        <p:spPr>
          <a:xfrm>
            <a:off x="931777" y="4486166"/>
            <a:ext cx="10685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</a:t>
            </a:r>
            <a:r>
              <a:rPr lang="uk-UA" sz="1600" dirty="0" smtClean="0"/>
              <a:t>Вектор з координатами </a:t>
            </a:r>
            <a:r>
              <a:rPr lang="uk-UA" sz="1600" i="1" dirty="0" smtClean="0"/>
              <a:t>(</a:t>
            </a:r>
            <a:r>
              <a:rPr lang="en-US" sz="1600" i="1" dirty="0" err="1" smtClean="0"/>
              <a:t>wx</a:t>
            </a:r>
            <a:r>
              <a:rPr lang="en-US" sz="1600" i="1" dirty="0" smtClean="0"/>
              <a:t>, </a:t>
            </a:r>
            <a:r>
              <a:rPr lang="en-US" sz="1600" i="1" dirty="0" err="1" smtClean="0"/>
              <a:t>wy</a:t>
            </a:r>
            <a:r>
              <a:rPr lang="en-US" sz="1600" i="1" dirty="0" smtClean="0"/>
              <a:t>, w)</a:t>
            </a:r>
            <a:r>
              <a:rPr lang="uk-UA" sz="1600" i="1" dirty="0"/>
              <a:t> </a:t>
            </a:r>
            <a:r>
              <a:rPr lang="uk-UA" sz="1600" dirty="0" smtClean="0"/>
              <a:t>перетинає площину </a:t>
            </a:r>
            <a:r>
              <a:rPr lang="en-US" sz="1600" i="1" dirty="0"/>
              <a:t>z=1</a:t>
            </a:r>
            <a:r>
              <a:rPr lang="en-US" sz="1600" dirty="0" smtClean="0"/>
              <a:t> </a:t>
            </a:r>
            <a:r>
              <a:rPr lang="uk-UA" sz="1600" dirty="0" smtClean="0"/>
              <a:t> у точці </a:t>
            </a:r>
            <a:r>
              <a:rPr lang="en-US" sz="1600" i="1" dirty="0"/>
              <a:t>P’</a:t>
            </a:r>
            <a:r>
              <a:rPr lang="uk-UA" sz="1600" i="1" dirty="0"/>
              <a:t>(</a:t>
            </a:r>
            <a:r>
              <a:rPr lang="en-US" sz="1600" i="1" dirty="0"/>
              <a:t>x, y, </a:t>
            </a:r>
            <a:r>
              <a:rPr lang="uk-UA" sz="1600" i="1" dirty="0"/>
              <a:t>1</a:t>
            </a:r>
            <a:r>
              <a:rPr lang="uk-UA" sz="1600" i="1" dirty="0" smtClean="0"/>
              <a:t>)</a:t>
            </a:r>
            <a:r>
              <a:rPr lang="uk-UA" sz="1600" dirty="0" smtClean="0"/>
              <a:t> та однозначно визначає точку </a:t>
            </a:r>
            <a:r>
              <a:rPr lang="uk-UA" sz="1600" i="1" dirty="0"/>
              <a:t>Р(х, у</a:t>
            </a:r>
            <a:r>
              <a:rPr lang="uk-UA" sz="1600" i="1" dirty="0" smtClean="0"/>
              <a:t>), </a:t>
            </a:r>
            <a:r>
              <a:rPr lang="uk-UA" sz="1600" dirty="0" smtClean="0"/>
              <a:t>що дає можливість вважати координати</a:t>
            </a:r>
            <a:r>
              <a:rPr lang="uk-UA" sz="1600" i="1" dirty="0" smtClean="0"/>
              <a:t> </a:t>
            </a:r>
            <a:r>
              <a:rPr lang="uk-UA" sz="1600" i="1" dirty="0"/>
              <a:t>(</a:t>
            </a:r>
            <a:r>
              <a:rPr lang="en-US" sz="1600" i="1" dirty="0" err="1"/>
              <a:t>wx</a:t>
            </a:r>
            <a:r>
              <a:rPr lang="en-US" sz="1600" i="1" dirty="0"/>
              <a:t>, </a:t>
            </a:r>
            <a:r>
              <a:rPr lang="en-US" sz="1600" i="1" dirty="0" err="1"/>
              <a:t>wy</a:t>
            </a:r>
            <a:r>
              <a:rPr lang="en-US" sz="1600" i="1" dirty="0"/>
              <a:t>, w</a:t>
            </a:r>
            <a:r>
              <a:rPr lang="en-US" sz="1600" i="1" dirty="0" smtClean="0"/>
              <a:t>)</a:t>
            </a:r>
            <a:r>
              <a:rPr lang="uk-UA" sz="1600" i="1" dirty="0" smtClean="0"/>
              <a:t> </a:t>
            </a:r>
            <a:r>
              <a:rPr lang="uk-UA" sz="1600" dirty="0" smtClean="0"/>
              <a:t>новими координатами точки </a:t>
            </a:r>
            <a:r>
              <a:rPr lang="uk-UA" sz="1600" i="1" dirty="0" smtClean="0"/>
              <a:t>Р  </a:t>
            </a:r>
            <a:endParaRPr lang="uk-UA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506644" y="5686831"/>
                <a:ext cx="3152248" cy="846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uk-UA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lang="uk-UA" dirty="0"/>
                          <m:t> </m:t>
                        </m:r>
                      </m:e>
                    </m:d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644" y="5686831"/>
                <a:ext cx="3152248" cy="8469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00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/>
          <p:cNvSpPr txBox="1"/>
          <p:nvPr/>
        </p:nvSpPr>
        <p:spPr>
          <a:xfrm>
            <a:off x="2078181" y="221673"/>
            <a:ext cx="8285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u="sng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Базові геометричні перетворення на площині</a:t>
            </a:r>
            <a:endParaRPr lang="uk-UA" sz="3200" b="1" u="sng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endParaRPr lang="uk-UA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990717" y="837449"/>
            <a:ext cx="324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accent5"/>
                </a:solidFill>
              </a:rPr>
              <a:t>1. Операція </a:t>
            </a:r>
            <a:r>
              <a:rPr lang="uk-UA" sz="2400" b="1" dirty="0">
                <a:solidFill>
                  <a:schemeClr val="accent5"/>
                </a:solidFill>
              </a:rPr>
              <a:t>зсуву:</a:t>
            </a:r>
          </a:p>
        </p:txBody>
      </p:sp>
      <p:grpSp>
        <p:nvGrpSpPr>
          <p:cNvPr id="27" name="Группа 26"/>
          <p:cNvGrpSpPr/>
          <p:nvPr/>
        </p:nvGrpSpPr>
        <p:grpSpPr>
          <a:xfrm>
            <a:off x="770464" y="1249456"/>
            <a:ext cx="3859288" cy="2982270"/>
            <a:chOff x="924468" y="1407278"/>
            <a:chExt cx="4729936" cy="3201661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1299411" y="1722922"/>
              <a:ext cx="2897204" cy="1835367"/>
              <a:chOff x="1299411" y="1722922"/>
              <a:chExt cx="2897204" cy="1835367"/>
            </a:xfrm>
          </p:grpSpPr>
          <p:cxnSp>
            <p:nvCxnSpPr>
              <p:cNvPr id="6" name="Прямая со стрелкой 5"/>
              <p:cNvCxnSpPr/>
              <p:nvPr/>
            </p:nvCxnSpPr>
            <p:spPr>
              <a:xfrm flipV="1">
                <a:off x="1299411" y="1722922"/>
                <a:ext cx="2897204" cy="192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Прямая со стрелкой 6"/>
              <p:cNvCxnSpPr/>
              <p:nvPr/>
            </p:nvCxnSpPr>
            <p:spPr>
              <a:xfrm>
                <a:off x="1323036" y="1732547"/>
                <a:ext cx="0" cy="18257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Группа 9"/>
            <p:cNvGrpSpPr/>
            <p:nvPr/>
          </p:nvGrpSpPr>
          <p:grpSpPr>
            <a:xfrm>
              <a:off x="2406316" y="2377440"/>
              <a:ext cx="2897204" cy="1835367"/>
              <a:chOff x="1299411" y="1722922"/>
              <a:chExt cx="2897204" cy="1835367"/>
            </a:xfrm>
          </p:grpSpPr>
          <p:cxnSp>
            <p:nvCxnSpPr>
              <p:cNvPr id="11" name="Прямая со стрелкой 10"/>
              <p:cNvCxnSpPr/>
              <p:nvPr/>
            </p:nvCxnSpPr>
            <p:spPr>
              <a:xfrm flipV="1">
                <a:off x="1299411" y="1722922"/>
                <a:ext cx="2897204" cy="192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/>
              <p:nvPr/>
            </p:nvCxnSpPr>
            <p:spPr>
              <a:xfrm>
                <a:off x="1323036" y="1732547"/>
                <a:ext cx="0" cy="18257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2429941" y="1722922"/>
              <a:ext cx="0" cy="67376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1323036" y="2396691"/>
              <a:ext cx="108328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988644" y="2645418"/>
              <a:ext cx="1203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2800" dirty="0" smtClean="0"/>
                <a:t>.</a:t>
              </a:r>
              <a:endParaRPr lang="uk-UA" sz="28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69596" y="2738644"/>
              <a:ext cx="1119581" cy="396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dirty="0" smtClean="0"/>
                <a:t>М</a:t>
              </a:r>
              <a:r>
                <a:rPr lang="ru-RU" dirty="0" smtClean="0"/>
                <a:t>(</a:t>
              </a:r>
              <a:r>
                <a:rPr lang="en-US" i="1" dirty="0" err="1" smtClean="0"/>
                <a:t>x,y</a:t>
              </a:r>
              <a:r>
                <a:rPr lang="en-US" dirty="0" smtClean="0"/>
                <a:t>)</a:t>
              </a:r>
              <a:endParaRPr lang="uk-UA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27145" y="2212025"/>
              <a:ext cx="327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uk-UA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02682" y="4239607"/>
              <a:ext cx="327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uk-UA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76968" y="3555231"/>
              <a:ext cx="327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y</a:t>
              </a:r>
              <a:endParaRPr lang="uk-UA" i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89177" y="1522370"/>
              <a:ext cx="327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x</a:t>
              </a:r>
              <a:endParaRPr lang="uk-UA" i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80734" y="1407278"/>
              <a:ext cx="825583" cy="396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dx</a:t>
              </a:r>
              <a:endParaRPr lang="uk-UA" i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24468" y="1842693"/>
              <a:ext cx="656265" cy="396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 smtClean="0"/>
                <a:t>dy</a:t>
              </a:r>
              <a:endParaRPr lang="uk-UA" i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30780" y="1468549"/>
              <a:ext cx="327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uk-UA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523246" y="1300575"/>
            <a:ext cx="2152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>
                <a:latin typeface="Cambria Math" panose="02040503050406030204" pitchFamily="18" charset="0"/>
              </a:rPr>
              <a:t>(</a:t>
            </a:r>
            <a:r>
              <a:rPr lang="en-US" sz="2000" i="1" dirty="0" smtClean="0">
                <a:latin typeface="Cambria Math" panose="02040503050406030204" pitchFamily="18" charset="0"/>
              </a:rPr>
              <a:t>x</a:t>
            </a:r>
            <a:r>
              <a:rPr lang="uk-UA" sz="2000" i="1" dirty="0" smtClean="0">
                <a:latin typeface="Cambria Math" panose="02040503050406030204" pitchFamily="18" charset="0"/>
              </a:rPr>
              <a:t>0</a:t>
            </a:r>
            <a:r>
              <a:rPr lang="en-US" sz="2000" i="1" dirty="0" smtClean="0">
                <a:latin typeface="Cambria Math" panose="02040503050406030204" pitchFamily="18" charset="0"/>
              </a:rPr>
              <a:t>y</a:t>
            </a:r>
            <a:r>
              <a:rPr lang="en-US" sz="2000" i="1" dirty="0">
                <a:latin typeface="Cambria Math" panose="02040503050406030204" pitchFamily="18" charset="0"/>
              </a:rPr>
              <a:t>)  →  (</a:t>
            </a:r>
            <a:r>
              <a:rPr lang="en-US" sz="2000" i="1" dirty="0" smtClean="0">
                <a:latin typeface="Cambria Math" panose="02040503050406030204" pitchFamily="18" charset="0"/>
              </a:rPr>
              <a:t>X</a:t>
            </a:r>
            <a:r>
              <a:rPr lang="uk-UA" sz="2000" i="1" dirty="0" smtClean="0">
                <a:latin typeface="Cambria Math" panose="02040503050406030204" pitchFamily="18" charset="0"/>
              </a:rPr>
              <a:t>0</a:t>
            </a:r>
            <a:r>
              <a:rPr lang="en-US" sz="2000" i="1" dirty="0" smtClean="0">
                <a:latin typeface="Cambria Math" panose="02040503050406030204" pitchFamily="18" charset="0"/>
              </a:rPr>
              <a:t>Y</a:t>
            </a:r>
            <a:r>
              <a:rPr lang="en-US" sz="2000" i="1" dirty="0">
                <a:latin typeface="Cambria Math" panose="02040503050406030204" pitchFamily="18" charset="0"/>
              </a:rPr>
              <a:t>)</a:t>
            </a:r>
            <a:endParaRPr lang="uk-UA" sz="20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523246" y="1977438"/>
                <a:ext cx="1299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246" y="1977438"/>
                <a:ext cx="12994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523246" y="2254191"/>
                <a:ext cx="1299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246" y="2254191"/>
                <a:ext cx="1299410" cy="369332"/>
              </a:xfrm>
              <a:prstGeom prst="rect">
                <a:avLst/>
              </a:prstGeom>
              <a:blipFill>
                <a:blip r:embed="rId4"/>
                <a:stretch>
                  <a:fillRect r="-939" b="-1333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Левая фигурная скобка 30"/>
          <p:cNvSpPr/>
          <p:nvPr/>
        </p:nvSpPr>
        <p:spPr>
          <a:xfrm>
            <a:off x="5503969" y="2008924"/>
            <a:ext cx="64996" cy="49053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Стрелка вправо 31"/>
          <p:cNvSpPr/>
          <p:nvPr/>
        </p:nvSpPr>
        <p:spPr>
          <a:xfrm>
            <a:off x="7209322" y="2254190"/>
            <a:ext cx="596766" cy="8889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383603" y="1879547"/>
                <a:ext cx="3348767" cy="838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603" y="1879547"/>
                <a:ext cx="3348767" cy="8381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4240352" y="2868296"/>
            <a:ext cx="326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err="1" smtClean="0">
                <a:solidFill>
                  <a:schemeClr val="accent5"/>
                </a:solidFill>
              </a:rPr>
              <a:t>Зворотнє</a:t>
            </a:r>
            <a:r>
              <a:rPr lang="uk-UA" b="1" dirty="0" smtClean="0">
                <a:solidFill>
                  <a:schemeClr val="accent5"/>
                </a:solidFill>
              </a:rPr>
              <a:t> перетворення:</a:t>
            </a:r>
            <a:endParaRPr lang="uk-UA" b="1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481618" y="3279640"/>
                <a:ext cx="1299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618" y="3279640"/>
                <a:ext cx="12994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481618" y="3611854"/>
                <a:ext cx="1299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618" y="3611854"/>
                <a:ext cx="1299410" cy="369332"/>
              </a:xfrm>
              <a:prstGeom prst="rect">
                <a:avLst/>
              </a:prstGeom>
              <a:blipFill>
                <a:blip r:embed="rId7"/>
                <a:stretch>
                  <a:fillRect r="-939" b="-1311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Левая фигурная скобка 36"/>
          <p:cNvSpPr/>
          <p:nvPr/>
        </p:nvSpPr>
        <p:spPr>
          <a:xfrm>
            <a:off x="5416622" y="3324546"/>
            <a:ext cx="64996" cy="49053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Стрелка вправо 37"/>
          <p:cNvSpPr/>
          <p:nvPr/>
        </p:nvSpPr>
        <p:spPr>
          <a:xfrm>
            <a:off x="7209322" y="3562021"/>
            <a:ext cx="596766" cy="8889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8764663" y="2976901"/>
                <a:ext cx="2439974" cy="838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663" y="2976901"/>
                <a:ext cx="2439974" cy="8381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946810" y="4339232"/>
            <a:ext cx="101318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 smtClean="0"/>
              <a:t>Можливі два підходи при </a:t>
            </a:r>
            <a:r>
              <a:rPr lang="uk-UA" u="sng" dirty="0" err="1" smtClean="0"/>
              <a:t>розв</a:t>
            </a:r>
            <a:r>
              <a:rPr lang="en-US" u="sng" dirty="0" smtClean="0"/>
              <a:t>’</a:t>
            </a:r>
            <a:r>
              <a:rPr lang="uk-UA" u="sng" dirty="0" err="1" smtClean="0"/>
              <a:t>язанні</a:t>
            </a:r>
            <a:r>
              <a:rPr lang="uk-UA" u="sng" dirty="0" smtClean="0"/>
              <a:t> задач:</a:t>
            </a:r>
          </a:p>
          <a:p>
            <a:pPr marL="285750" indent="-285750">
              <a:buFontTx/>
              <a:buChar char="-"/>
            </a:pPr>
            <a:r>
              <a:rPr lang="uk-UA" dirty="0" smtClean="0"/>
              <a:t>Положення точки не змінюється, зсувається координатна система – тоді за формулами (А) маємо нові координати для М відносно нового положення системи координат; </a:t>
            </a:r>
          </a:p>
          <a:p>
            <a:pPr marL="285750" indent="-285750">
              <a:buFontTx/>
              <a:buChar char="-"/>
            </a:pPr>
            <a:r>
              <a:rPr lang="uk-UA" dirty="0" smtClean="0"/>
              <a:t>Точка М зсувається, в той час система залишається на місті – за формулами (В) обчислюються нові координати точки в тій самій системі координат </a:t>
            </a:r>
            <a:endParaRPr lang="uk-UA" dirty="0"/>
          </a:p>
        </p:txBody>
      </p:sp>
      <p:sp>
        <p:nvSpPr>
          <p:cNvPr id="41" name="TextBox 40"/>
          <p:cNvSpPr txBox="1"/>
          <p:nvPr/>
        </p:nvSpPr>
        <p:spPr>
          <a:xfrm>
            <a:off x="11348185" y="2113970"/>
            <a:ext cx="51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chemeClr val="accent5"/>
                </a:solidFill>
              </a:rPr>
              <a:t>(А)</a:t>
            </a:r>
            <a:endParaRPr lang="uk-UA" dirty="0">
              <a:solidFill>
                <a:schemeClr val="accent5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337734" y="3228270"/>
            <a:ext cx="51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chemeClr val="accent5"/>
                </a:solidFill>
              </a:rPr>
              <a:t>(В)</a:t>
            </a:r>
            <a:endParaRPr lang="uk-UA" dirty="0">
              <a:solidFill>
                <a:schemeClr val="accent5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8719079" y="1515267"/>
            <a:ext cx="2531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>
                <a:solidFill>
                  <a:schemeClr val="accent5"/>
                </a:solidFill>
              </a:rPr>
              <a:t>У</a:t>
            </a:r>
            <a:r>
              <a:rPr lang="ru-RU" b="1" dirty="0" smtClean="0">
                <a:solidFill>
                  <a:schemeClr val="accent5"/>
                </a:solidFill>
              </a:rPr>
              <a:t> </a:t>
            </a:r>
            <a:r>
              <a:rPr lang="ru-RU" b="1" dirty="0">
                <a:solidFill>
                  <a:schemeClr val="accent5"/>
                </a:solidFill>
              </a:rPr>
              <a:t>матричному </a:t>
            </a:r>
            <a:r>
              <a:rPr lang="uk-UA" b="1" dirty="0" smtClean="0">
                <a:solidFill>
                  <a:schemeClr val="accent5"/>
                </a:solidFill>
              </a:rPr>
              <a:t>вигляді: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1576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510A75D3F947FD49B49F3E3F8B454E46" ma:contentTypeVersion="4" ma:contentTypeDescription="Создание документа." ma:contentTypeScope="" ma:versionID="c4c47bbf95d6bf9b19409ea17003b724">
  <xsd:schema xmlns:xsd="http://www.w3.org/2001/XMLSchema" xmlns:xs="http://www.w3.org/2001/XMLSchema" xmlns:p="http://schemas.microsoft.com/office/2006/metadata/properties" xmlns:ns2="67bc60ce-084c-4f10-a3e4-d9d7d56f61a0" targetNamespace="http://schemas.microsoft.com/office/2006/metadata/properties" ma:root="true" ma:fieldsID="f5ba1ccd863baa8223ffdd4232c47179" ns2:_="">
    <xsd:import namespace="67bc60ce-084c-4f10-a3e4-d9d7d56f61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bc60ce-084c-4f10-a3e4-d9d7d56f6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76D497-3EDE-4B32-A9B6-4A6743039C20}"/>
</file>

<file path=customXml/itemProps2.xml><?xml version="1.0" encoding="utf-8"?>
<ds:datastoreItem xmlns:ds="http://schemas.openxmlformats.org/officeDocument/2006/customXml" ds:itemID="{182ECF50-E752-43BE-B3D5-6092E82145B5}"/>
</file>

<file path=customXml/itemProps3.xml><?xml version="1.0" encoding="utf-8"?>
<ds:datastoreItem xmlns:ds="http://schemas.openxmlformats.org/officeDocument/2006/customXml" ds:itemID="{C0C8FDBA-F361-4843-A248-9BBE32F5CEFA}"/>
</file>

<file path=docProps/app.xml><?xml version="1.0" encoding="utf-8"?>
<Properties xmlns="http://schemas.openxmlformats.org/officeDocument/2006/extended-properties" xmlns:vt="http://schemas.openxmlformats.org/officeDocument/2006/docPropsVTypes">
  <TotalTime>2113</TotalTime>
  <Words>1185</Words>
  <Application>Microsoft Office PowerPoint</Application>
  <PresentationFormat>Широкоэкранный</PresentationFormat>
  <Paragraphs>226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Тема Office</vt:lpstr>
      <vt:lpstr>Обчислювальна геометрія  та комп’ютерна графіка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Обчислювальна геометрія  та комп’ютерна графіка</dc:title>
  <dc:creator>Степанова Н. И.</dc:creator>
  <cp:lastModifiedBy>Степанова Н. И.</cp:lastModifiedBy>
  <cp:revision>100</cp:revision>
  <dcterms:created xsi:type="dcterms:W3CDTF">2020-09-25T11:38:51Z</dcterms:created>
  <dcterms:modified xsi:type="dcterms:W3CDTF">2021-11-09T09:50:07Z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0x010100510A75D3F947FD49B49F3E3F8B454E46</vt:lpwstr>
  </property>
</Properties>
</file>