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4" r:id="rId3"/>
    <p:sldId id="257" r:id="rId4"/>
    <p:sldId id="275" r:id="rId5"/>
    <p:sldId id="276" r:id="rId6"/>
    <p:sldId id="272" r:id="rId7"/>
    <p:sldId id="281" r:id="rId8"/>
    <p:sldId id="282" r:id="rId9"/>
    <p:sldId id="277" r:id="rId10"/>
    <p:sldId id="278" r:id="rId11"/>
    <p:sldId id="269" r:id="rId12"/>
    <p:sldId id="279" r:id="rId13"/>
    <p:sldId id="280" r:id="rId14"/>
    <p:sldId id="268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2E58-3248-486B-B2D9-40EECC8C2085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F5F94-FE92-430F-9C5E-339B67F08D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461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647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831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168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378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035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026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763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u="sng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931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820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1" dirty="0" smtClean="0"/>
              <a:t>Поворот</a:t>
            </a:r>
            <a:r>
              <a:rPr lang="ru-RU" b="1" dirty="0" smtClean="0"/>
              <a:t>ы!!!</a:t>
            </a:r>
          </a:p>
          <a:p>
            <a:r>
              <a:rPr lang="ru-RU" dirty="0" smtClean="0"/>
              <a:t>Формулы приведены для вращения точки в пространстве </a:t>
            </a:r>
            <a:r>
              <a:rPr lang="ru-RU" b="1" dirty="0" smtClean="0"/>
              <a:t>вокруг осей правой системы </a:t>
            </a:r>
            <a:r>
              <a:rPr lang="ru-RU" dirty="0" smtClean="0"/>
              <a:t>координат.</a:t>
            </a:r>
            <a:r>
              <a:rPr lang="ru-RU" baseline="0" dirty="0" smtClean="0"/>
              <a:t> Положительные направления вращения удовлетворяют правилу буравчика.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04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101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172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361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107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159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09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742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162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793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59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414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870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7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56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3185-92ED-459D-9277-2F7B52F0920A}" type="datetimeFigureOut">
              <a:rPr lang="uk-UA" smtClean="0"/>
              <a:t>29.11.2021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11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8457" y="3802487"/>
            <a:ext cx="11473543" cy="1951914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rgbClr val="0070C0"/>
                </a:solidFill>
              </a:rPr>
              <a:t>Обчислювальна геометрія </a:t>
            </a:r>
            <a:br>
              <a:rPr lang="uk-UA" sz="4800" b="1" dirty="0" smtClean="0">
                <a:solidFill>
                  <a:srgbClr val="0070C0"/>
                </a:solidFill>
              </a:rPr>
            </a:br>
            <a:r>
              <a:rPr lang="uk-UA" sz="4800" b="1" dirty="0" smtClean="0">
                <a:solidFill>
                  <a:srgbClr val="0070C0"/>
                </a:solidFill>
              </a:rPr>
              <a:t>та </a:t>
            </a:r>
            <a:r>
              <a:rPr lang="uk-UA" sz="4800" b="1" dirty="0" err="1" smtClean="0">
                <a:solidFill>
                  <a:srgbClr val="0070C0"/>
                </a:solidFill>
              </a:rPr>
              <a:t>комп</a:t>
            </a:r>
            <a:r>
              <a:rPr lang="en-US" sz="4800" b="1" dirty="0" smtClean="0">
                <a:solidFill>
                  <a:srgbClr val="0070C0"/>
                </a:solidFill>
              </a:rPr>
              <a:t>’</a:t>
            </a:r>
            <a:r>
              <a:rPr lang="uk-UA" sz="4800" b="1" dirty="0" err="1" smtClean="0">
                <a:solidFill>
                  <a:srgbClr val="0070C0"/>
                </a:solidFill>
              </a:rPr>
              <a:t>ютерна</a:t>
            </a:r>
            <a:r>
              <a:rPr lang="uk-UA" sz="4800" b="1" dirty="0" smtClean="0">
                <a:solidFill>
                  <a:srgbClr val="0070C0"/>
                </a:solidFill>
              </a:rPr>
              <a:t> графіка</a:t>
            </a:r>
            <a:endParaRPr lang="uk-UA" sz="4800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7083" y="5754401"/>
            <a:ext cx="5968374" cy="542104"/>
          </a:xfrm>
        </p:spPr>
        <p:txBody>
          <a:bodyPr/>
          <a:lstStyle/>
          <a:p>
            <a:r>
              <a:rPr lang="uk-UA" b="1" dirty="0" smtClean="0"/>
              <a:t>Лекція 6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43" y="1822912"/>
            <a:ext cx="4749800" cy="2118704"/>
          </a:xfrm>
          <a:prstGeom prst="rect">
            <a:avLst/>
          </a:prstGeom>
        </p:spPr>
      </p:pic>
      <p:pic>
        <p:nvPicPr>
          <p:cNvPr id="6" name="Picture 2" descr="Рисунок 1.1 – Центральное проецирова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18" y="1528696"/>
            <a:ext cx="25622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3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76950" y="1043860"/>
            <a:ext cx="10061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4738" indent="-1074738"/>
            <a:r>
              <a:rPr lang="ru-RU" b="1" u="sng" dirty="0">
                <a:solidFill>
                  <a:schemeClr val="accent5"/>
                </a:solidFill>
              </a:rPr>
              <a:t>Задача </a:t>
            </a:r>
            <a:r>
              <a:rPr lang="en-US" b="1" u="sng" dirty="0" smtClean="0">
                <a:solidFill>
                  <a:schemeClr val="accent5"/>
                </a:solidFill>
              </a:rPr>
              <a:t>2</a:t>
            </a:r>
            <a:r>
              <a:rPr lang="ru-RU" b="1" u="sng" dirty="0" smtClean="0">
                <a:solidFill>
                  <a:schemeClr val="accent5"/>
                </a:solidFill>
              </a:rPr>
              <a:t> </a:t>
            </a:r>
            <a:r>
              <a:rPr lang="ru-RU" b="1" u="sng" dirty="0">
                <a:solidFill>
                  <a:schemeClr val="accent5"/>
                </a:solidFill>
              </a:rPr>
              <a:t>.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dirty="0" err="1" smtClean="0"/>
              <a:t>Побудувати</a:t>
            </a:r>
            <a:r>
              <a:rPr lang="ru-RU" dirty="0" smtClean="0"/>
              <a:t> </a:t>
            </a:r>
            <a:r>
              <a:rPr lang="ru-RU" dirty="0" err="1" smtClean="0"/>
              <a:t>матрицю</a:t>
            </a:r>
            <a:r>
              <a:rPr lang="ru-RU" dirty="0" smtClean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 err="1" smtClean="0"/>
              <a:t>відображення</a:t>
            </a:r>
            <a:r>
              <a:rPr lang="ru-RU" dirty="0" smtClean="0"/>
              <a:t> </a:t>
            </a:r>
            <a:r>
              <a:rPr lang="ru-RU" dirty="0" err="1"/>
              <a:t>відносно</a:t>
            </a:r>
            <a:r>
              <a:rPr lang="ru-RU" dirty="0"/>
              <a:t> </a:t>
            </a:r>
            <a:r>
              <a:rPr lang="ru-RU" dirty="0" err="1"/>
              <a:t>довільної</a:t>
            </a:r>
            <a:r>
              <a:rPr lang="ru-RU" dirty="0"/>
              <a:t> </a:t>
            </a:r>
            <a:r>
              <a:rPr lang="ru-RU" dirty="0" err="1"/>
              <a:t>площини</a:t>
            </a:r>
            <a:r>
              <a:rPr lang="ru-RU" dirty="0"/>
              <a:t>, </a:t>
            </a:r>
            <a:r>
              <a:rPr lang="ru-RU" dirty="0" smtClean="0"/>
              <a:t>яка проходить через </a:t>
            </a:r>
            <a:r>
              <a:rPr lang="ru-RU" dirty="0"/>
              <a:t>початок </a:t>
            </a:r>
            <a:r>
              <a:rPr lang="ru-RU" dirty="0" err="1" smtClean="0"/>
              <a:t>системи</a:t>
            </a:r>
            <a:r>
              <a:rPr lang="ru-RU" dirty="0" smtClean="0"/>
              <a:t> координат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13336" y="501135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6950" y="1771251"/>
            <a:ext cx="15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err="1" smtClean="0">
                <a:solidFill>
                  <a:schemeClr val="accent5"/>
                </a:solidFill>
              </a:rPr>
              <a:t>Розв</a:t>
            </a:r>
            <a:r>
              <a:rPr lang="en-US" b="1" u="sng" dirty="0" smtClean="0">
                <a:solidFill>
                  <a:schemeClr val="accent5"/>
                </a:solidFill>
              </a:rPr>
              <a:t>’</a:t>
            </a:r>
            <a:r>
              <a:rPr lang="uk-UA" b="1" u="sng" dirty="0" err="1" smtClean="0">
                <a:solidFill>
                  <a:schemeClr val="accent5"/>
                </a:solidFill>
              </a:rPr>
              <a:t>язання</a:t>
            </a:r>
            <a:r>
              <a:rPr lang="uk-UA" b="1" u="sng" dirty="0" smtClean="0">
                <a:solidFill>
                  <a:schemeClr val="accent5"/>
                </a:solidFill>
              </a:rPr>
              <a:t>:  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1785676" y="2221643"/>
            <a:ext cx="10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</a:t>
            </a:r>
            <a:r>
              <a:rPr lang="ru-RU" u="sng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42956" y="2221643"/>
            <a:ext cx="5199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Суміщення </a:t>
            </a:r>
            <a:r>
              <a:rPr lang="uk-UA" dirty="0" err="1"/>
              <a:t>вектора</a:t>
            </a:r>
            <a:r>
              <a:rPr lang="uk-UA" dirty="0"/>
              <a:t> нормалі з координатної віссю </a:t>
            </a:r>
            <a:r>
              <a:rPr lang="uk-UA" i="1" dirty="0"/>
              <a:t>Z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06942" y="2591932"/>
            <a:ext cx="1291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latin typeface="PTSerif-Italic"/>
              </a:rPr>
              <a:t>n</a:t>
            </a:r>
            <a:r>
              <a:rPr lang="en-US" dirty="0" err="1" smtClean="0">
                <a:latin typeface="EuclidSymbol"/>
              </a:rPr>
              <a:t>”</a:t>
            </a:r>
            <a:r>
              <a:rPr lang="en-US" sz="800" i="1" dirty="0" err="1" smtClean="0">
                <a:latin typeface="PTSerif-Italic"/>
              </a:rPr>
              <a:t>z</a:t>
            </a:r>
            <a:r>
              <a:rPr lang="en-US" sz="800" i="1" dirty="0" smtClean="0">
                <a:latin typeface="PTSerif-Italic"/>
              </a:rPr>
              <a:t> </a:t>
            </a:r>
            <a:r>
              <a:rPr lang="en-US" dirty="0">
                <a:latin typeface="PTSerif-Regular"/>
              </a:rPr>
              <a:t>= 0.</a:t>
            </a:r>
            <a:endParaRPr lang="uk-UA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30" y="3038475"/>
            <a:ext cx="2105025" cy="9334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587" y="2776773"/>
            <a:ext cx="895350" cy="11525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207" y="2672035"/>
            <a:ext cx="3511598" cy="1471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85676" y="4234759"/>
            <a:ext cx="10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724829" y="4234759"/>
            <a:ext cx="8613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Після виконаних перетворень площина, відносно якої здійснюється відображення співпадає з площиною </a:t>
            </a:r>
            <a:r>
              <a:rPr lang="en-US" b="1" i="1" dirty="0" smtClean="0"/>
              <a:t>Y</a:t>
            </a:r>
            <a:r>
              <a:rPr lang="uk-UA" b="1" i="1" dirty="0" smtClean="0"/>
              <a:t>Z</a:t>
            </a:r>
            <a:r>
              <a:rPr lang="uk-UA" b="1" dirty="0" smtClean="0"/>
              <a:t>,</a:t>
            </a:r>
            <a:r>
              <a:rPr lang="uk-UA" dirty="0" smtClean="0"/>
              <a:t> тому обираємо наступну матрицю </a:t>
            </a:r>
            <a:r>
              <a:rPr lang="uk-UA" dirty="0" err="1" smtClean="0"/>
              <a:t>ваідображення</a:t>
            </a:r>
            <a:r>
              <a:rPr lang="uk-UA" dirty="0" smtClean="0"/>
              <a:t>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442706" y="4951542"/>
                <a:ext cx="2236060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706" y="4951542"/>
                <a:ext cx="2236060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724829" y="5930708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chemeClr val="accent4">
                    <a:lumMod val="75000"/>
                  </a:schemeClr>
                </a:solidFill>
              </a:rPr>
              <a:t> Шукана матриця :</a:t>
            </a:r>
            <a:endParaRPr lang="uk-UA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207" y="5872064"/>
            <a:ext cx="3330650" cy="4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11" y="2283552"/>
            <a:ext cx="3454173" cy="26976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1829" y="511629"/>
            <a:ext cx="866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rgbClr val="0070C0"/>
                </a:solidFill>
              </a:rPr>
              <a:t>Згинання і скручування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375407" y="1161941"/>
            <a:ext cx="8490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chemeClr val="accent5"/>
                </a:solidFill>
              </a:rPr>
              <a:t>Задача </a:t>
            </a:r>
            <a:r>
              <a:rPr lang="uk-UA" b="1" u="sng" dirty="0" smtClean="0">
                <a:solidFill>
                  <a:schemeClr val="accent5"/>
                </a:solidFill>
              </a:rPr>
              <a:t>3</a:t>
            </a:r>
            <a:r>
              <a:rPr lang="ru-RU" b="1" u="sng" dirty="0" smtClean="0">
                <a:solidFill>
                  <a:schemeClr val="accent5"/>
                </a:solidFill>
              </a:rPr>
              <a:t> </a:t>
            </a:r>
            <a:r>
              <a:rPr lang="ru-RU" b="1" u="sng" dirty="0">
                <a:solidFill>
                  <a:schemeClr val="accent5"/>
                </a:solidFill>
              </a:rPr>
              <a:t>.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 </a:t>
            </a:r>
            <a:r>
              <a:rPr lang="ru-RU" dirty="0" err="1"/>
              <a:t>згинання</a:t>
            </a:r>
            <a:r>
              <a:rPr lang="ru-RU" dirty="0"/>
              <a:t> і </a:t>
            </a:r>
            <a:r>
              <a:rPr lang="ru-RU" dirty="0" err="1"/>
              <a:t>скручування</a:t>
            </a:r>
            <a:r>
              <a:rPr lang="ru-RU" dirty="0"/>
              <a:t>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координатних</a:t>
            </a:r>
            <a:r>
              <a:rPr lang="ru-RU" dirty="0"/>
              <a:t> осей</a:t>
            </a:r>
            <a:endParaRPr lang="uk-UA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5154042" y="1774122"/>
            <a:ext cx="2702826" cy="2141920"/>
            <a:chOff x="5124003" y="1666905"/>
            <a:chExt cx="3097879" cy="245621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4003" y="1701423"/>
              <a:ext cx="2524125" cy="2421697"/>
            </a:xfrm>
            <a:prstGeom prst="rect">
              <a:avLst/>
            </a:prstGeom>
          </p:spPr>
        </p:pic>
        <p:cxnSp>
          <p:nvCxnSpPr>
            <p:cNvPr id="13" name="Прямая со стрелкой 12"/>
            <p:cNvCxnSpPr/>
            <p:nvPr/>
          </p:nvCxnSpPr>
          <p:spPr>
            <a:xfrm>
              <a:off x="7206343" y="3385456"/>
              <a:ext cx="968828" cy="2706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V="1">
              <a:off x="5845629" y="1701423"/>
              <a:ext cx="0" cy="582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>
              <a:off x="5268686" y="3168265"/>
              <a:ext cx="468084" cy="434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41637" y="3656080"/>
              <a:ext cx="40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19110" y="3134088"/>
              <a:ext cx="40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42857" y="1666905"/>
              <a:ext cx="40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5169427" y="4122785"/>
            <a:ext cx="2515204" cy="2144805"/>
            <a:chOff x="5017018" y="4208065"/>
            <a:chExt cx="2995353" cy="2438818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7018" y="4252983"/>
              <a:ext cx="2648971" cy="2386538"/>
            </a:xfrm>
            <a:prstGeom prst="rect">
              <a:avLst/>
            </a:prstGeom>
          </p:spPr>
        </p:pic>
        <p:grpSp>
          <p:nvGrpSpPr>
            <p:cNvPr id="38" name="Группа 37"/>
            <p:cNvGrpSpPr/>
            <p:nvPr/>
          </p:nvGrpSpPr>
          <p:grpSpPr>
            <a:xfrm>
              <a:off x="5167544" y="4208065"/>
              <a:ext cx="2844827" cy="2438818"/>
              <a:chOff x="5268495" y="4239836"/>
              <a:chExt cx="2844827" cy="2438818"/>
            </a:xfrm>
          </p:grpSpPr>
          <p:cxnSp>
            <p:nvCxnSpPr>
              <p:cNvPr id="15" name="Прямая со стрелкой 14"/>
              <p:cNvCxnSpPr/>
              <p:nvPr/>
            </p:nvCxnSpPr>
            <p:spPr>
              <a:xfrm>
                <a:off x="6832272" y="5933017"/>
                <a:ext cx="1180615" cy="2698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 flipV="1">
                <a:off x="6052457" y="4293270"/>
                <a:ext cx="0" cy="116425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/>
              <p:nvPr/>
            </p:nvCxnSpPr>
            <p:spPr>
              <a:xfrm flipH="1">
                <a:off x="5268495" y="6117683"/>
                <a:ext cx="468084" cy="37630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710550" y="5748351"/>
                <a:ext cx="40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uk-U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649685" y="4239836"/>
                <a:ext cx="40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uk-U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33998" y="6309322"/>
                <a:ext cx="40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uk-UA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40127" y="3162364"/>
                <a:ext cx="870858" cy="91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uk-UA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uk-UA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𝑦𝑐𝑜𝑠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𝑧𝑐𝑜𝑠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uk-UA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𝑦𝑠𝑖𝑛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𝑧𝑐𝑜𝑠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127" y="3162364"/>
                <a:ext cx="870858" cy="913905"/>
              </a:xfrm>
              <a:prstGeom prst="rect">
                <a:avLst/>
              </a:prstGeom>
              <a:blipFill>
                <a:blip r:embed="rId6"/>
                <a:stretch>
                  <a:fillRect r="-20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707690" y="2196135"/>
                <a:ext cx="3882734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90" y="2196135"/>
                <a:ext cx="3882734" cy="9727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813023" y="1627739"/>
            <a:ext cx="4167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 – </a:t>
            </a:r>
            <a:r>
              <a:rPr lang="uk-UA" sz="1600" dirty="0" smtClean="0"/>
              <a:t>погонний кут кручення (додаткове кручення на одиницю довжини)</a:t>
            </a:r>
            <a:r>
              <a:rPr lang="en-US" sz="1600" dirty="0" smtClean="0"/>
              <a:t> </a:t>
            </a:r>
            <a:endParaRPr lang="uk-UA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140894" y="5457528"/>
            <a:ext cx="303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i="1" dirty="0" smtClean="0">
                <a:solidFill>
                  <a:schemeClr val="accent4">
                    <a:lumMod val="75000"/>
                  </a:schemeClr>
                </a:solidFill>
              </a:rPr>
              <a:t>Згинання і скручування- нелінійні та не є афінними перетвореннями!</a:t>
            </a:r>
            <a:endParaRPr lang="uk-UA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4527" y="4349651"/>
            <a:ext cx="36558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el-GR" dirty="0" smtClean="0"/>
              <a:t>γ</a:t>
            </a:r>
            <a:r>
              <a:rPr lang="en-US" dirty="0" smtClean="0"/>
              <a:t> – </a:t>
            </a:r>
            <a:r>
              <a:rPr lang="uk-UA" sz="1600" dirty="0" smtClean="0"/>
              <a:t>погонний кут згинання відносно координатної осі </a:t>
            </a:r>
            <a:r>
              <a:rPr lang="en-US" sz="1600" dirty="0" smtClean="0"/>
              <a:t>Z </a:t>
            </a:r>
            <a:endParaRPr lang="uk-UA" sz="16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5940235" y="3847869"/>
            <a:ext cx="1317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α </a:t>
            </a:r>
            <a:r>
              <a:rPr lang="uk-UA" dirty="0" smtClean="0"/>
              <a:t>=9</a:t>
            </a:r>
            <a:r>
              <a:rPr lang="uk-UA" baseline="48000" dirty="0" smtClean="0"/>
              <a:t>о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5848523" y="6300619"/>
            <a:ext cx="1317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γ</a:t>
            </a:r>
            <a:r>
              <a:rPr lang="el-GR" dirty="0" smtClean="0"/>
              <a:t> </a:t>
            </a:r>
            <a:r>
              <a:rPr lang="uk-UA" dirty="0" smtClean="0"/>
              <a:t>=4,5</a:t>
            </a:r>
            <a:r>
              <a:rPr lang="uk-UA" baseline="48000" dirty="0" smtClean="0"/>
              <a:t>о</a:t>
            </a:r>
            <a:r>
              <a:rPr lang="en-US" dirty="0" smtClean="0"/>
              <a:t>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178464" y="5104973"/>
                <a:ext cx="3173713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464" y="5104973"/>
                <a:ext cx="3173713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4366005" y="941028"/>
            <a:ext cx="436540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4738" indent="-1074738"/>
            <a:r>
              <a:rPr lang="ru-RU" sz="2000" u="sng" dirty="0" err="1" smtClean="0">
                <a:solidFill>
                  <a:schemeClr val="accent4">
                    <a:lumMod val="75000"/>
                  </a:schemeClr>
                </a:solidFill>
              </a:rPr>
              <a:t>Приклади</a:t>
            </a:r>
            <a:r>
              <a:rPr lang="ru-RU" sz="2000" u="sng" dirty="0" smtClean="0">
                <a:solidFill>
                  <a:schemeClr val="accent4">
                    <a:lumMod val="75000"/>
                  </a:schemeClr>
                </a:solidFill>
              </a:rPr>
              <a:t> задач </a:t>
            </a:r>
            <a:r>
              <a:rPr lang="ru-RU" sz="2000" u="sng" dirty="0" err="1" smtClean="0">
                <a:solidFill>
                  <a:schemeClr val="accent4">
                    <a:lumMod val="75000"/>
                  </a:schemeClr>
                </a:solidFill>
              </a:rPr>
              <a:t>модульн</a:t>
            </a:r>
            <a:r>
              <a:rPr lang="uk-UA" sz="2000" u="sng" dirty="0" err="1" smtClean="0">
                <a:solidFill>
                  <a:schemeClr val="accent4">
                    <a:lumMod val="75000"/>
                  </a:schemeClr>
                </a:solidFill>
              </a:rPr>
              <a:t>ої</a:t>
            </a:r>
            <a:r>
              <a:rPr lang="uk-UA" sz="2000" u="sng" dirty="0" smtClean="0">
                <a:solidFill>
                  <a:schemeClr val="accent4">
                    <a:lumMod val="75000"/>
                  </a:schemeClr>
                </a:solidFill>
              </a:rPr>
              <a:t> роботи</a:t>
            </a:r>
            <a:r>
              <a:rPr lang="ru-RU" sz="2000" u="sng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1074738" indent="-1074738"/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60193" y="479363"/>
            <a:ext cx="7177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</a:t>
            </a:r>
            <a:r>
              <a:rPr lang="uk-UA" sz="2400" b="1" dirty="0" smtClean="0">
                <a:solidFill>
                  <a:srgbClr val="0070C0"/>
                </a:solidFill>
              </a:rPr>
              <a:t>на площині та у просторі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96447" y="1494621"/>
            <a:ext cx="8904515" cy="4809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050" dirty="0" smtClean="0"/>
          </a:p>
          <a:p>
            <a:pPr marL="285750" indent="-285750">
              <a:buFontTx/>
              <a:buChar char="-"/>
            </a:pPr>
            <a:r>
              <a:rPr lang="uk-UA" dirty="0"/>
              <a:t>Одиничний квадрат АВС</a:t>
            </a:r>
            <a:r>
              <a:rPr lang="en-US" dirty="0"/>
              <a:t>D </a:t>
            </a:r>
            <a:r>
              <a:rPr lang="uk-UA" dirty="0"/>
              <a:t>внаслідок геометричного перетворення на площині трансформувався у чотирикутник А</a:t>
            </a:r>
            <a:r>
              <a:rPr lang="en-US" baseline="-25000" dirty="0"/>
              <a:t>1</a:t>
            </a:r>
            <a:r>
              <a:rPr lang="uk-UA" baseline="-25000" dirty="0"/>
              <a:t> </a:t>
            </a:r>
            <a:r>
              <a:rPr lang="uk-UA" dirty="0"/>
              <a:t>В</a:t>
            </a:r>
            <a:r>
              <a:rPr lang="en-US" baseline="-25000" dirty="0"/>
              <a:t>1</a:t>
            </a:r>
            <a:r>
              <a:rPr lang="uk-UA" dirty="0"/>
              <a:t> С</a:t>
            </a:r>
            <a:r>
              <a:rPr lang="en-US" baseline="-25000" dirty="0"/>
              <a:t>1</a:t>
            </a:r>
            <a:r>
              <a:rPr lang="uk-UA" dirty="0"/>
              <a:t>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uk-UA" dirty="0"/>
              <a:t>наведено нові координати вершин). Знайти матрицю перетворення</a:t>
            </a:r>
            <a:r>
              <a:rPr lang="uk-UA" dirty="0" smtClean="0"/>
              <a:t>.</a:t>
            </a:r>
          </a:p>
          <a:p>
            <a:endParaRPr lang="uk-UA" sz="1100" dirty="0"/>
          </a:p>
          <a:p>
            <a:pPr marL="285750" indent="-285750">
              <a:buFontTx/>
              <a:buChar char="-"/>
            </a:pPr>
            <a:r>
              <a:rPr lang="uk-UA" dirty="0" smtClean="0"/>
              <a:t>Обчислити </a:t>
            </a:r>
            <a:r>
              <a:rPr lang="uk-UA" dirty="0"/>
              <a:t>матрицю перетворення трикутника АВС у трикутник А</a:t>
            </a:r>
            <a:r>
              <a:rPr lang="en-US" baseline="-25000" dirty="0"/>
              <a:t>1</a:t>
            </a:r>
            <a:r>
              <a:rPr lang="uk-UA" baseline="-25000" dirty="0"/>
              <a:t> </a:t>
            </a:r>
            <a:r>
              <a:rPr lang="uk-UA" dirty="0"/>
              <a:t>В</a:t>
            </a:r>
            <a:r>
              <a:rPr lang="en-US" baseline="-25000" dirty="0"/>
              <a:t>1</a:t>
            </a:r>
            <a:r>
              <a:rPr lang="uk-UA" dirty="0"/>
              <a:t> С</a:t>
            </a:r>
            <a:r>
              <a:rPr lang="en-US" baseline="-25000" dirty="0"/>
              <a:t>1</a:t>
            </a:r>
            <a:r>
              <a:rPr lang="uk-UA" baseline="-25000" dirty="0"/>
              <a:t>. </a:t>
            </a:r>
            <a:r>
              <a:rPr lang="uk-UA" dirty="0"/>
              <a:t>Трикутники задані координатами вершин.</a:t>
            </a:r>
          </a:p>
          <a:p>
            <a:pPr marL="285750" indent="-285750">
              <a:buFontTx/>
              <a:buChar char="-"/>
            </a:pPr>
            <a:endParaRPr lang="uk-UA" sz="1200" dirty="0"/>
          </a:p>
          <a:p>
            <a:pPr marL="285750" indent="-285750">
              <a:buFontTx/>
              <a:buChar char="-"/>
            </a:pPr>
            <a:r>
              <a:rPr lang="ru-RU" dirty="0"/>
              <a:t>Для плоского </a:t>
            </a:r>
            <a:r>
              <a:rPr lang="ru-RU" dirty="0" err="1"/>
              <a:t>прямокутника</a:t>
            </a:r>
            <a:r>
              <a:rPr lang="ru-RU" dirty="0"/>
              <a:t>, </a:t>
            </a:r>
            <a:r>
              <a:rPr lang="ru-RU" dirty="0" err="1"/>
              <a:t>заданого</a:t>
            </a:r>
            <a:r>
              <a:rPr lang="ru-RU" dirty="0"/>
              <a:t> координатами </a:t>
            </a:r>
            <a:r>
              <a:rPr lang="ru-RU" dirty="0" err="1"/>
              <a:t>своїх</a:t>
            </a:r>
            <a:r>
              <a:rPr lang="ru-RU" dirty="0"/>
              <a:t> вершин,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матрицю</a:t>
            </a:r>
            <a:r>
              <a:rPr lang="ru-RU" dirty="0" smtClean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, яка:</a:t>
            </a:r>
          </a:p>
          <a:p>
            <a:pPr marL="742950" lvl="1" indent="-285750">
              <a:buFontTx/>
              <a:buChar char="-"/>
            </a:pPr>
            <a:r>
              <a:rPr lang="uk-UA" dirty="0" err="1" smtClean="0"/>
              <a:t>в</a:t>
            </a:r>
            <a:r>
              <a:rPr lang="ru-RU" dirty="0" err="1" smtClean="0"/>
              <a:t>іддзеркалює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відносно</a:t>
            </a:r>
            <a:r>
              <a:rPr lang="ru-RU" dirty="0" smtClean="0"/>
              <a:t> </a:t>
            </a:r>
            <a:r>
              <a:rPr lang="ru-RU" dirty="0" err="1" smtClean="0"/>
              <a:t>прямої</a:t>
            </a:r>
            <a:r>
              <a:rPr lang="ru-RU" dirty="0" smtClean="0"/>
              <a:t> </a:t>
            </a:r>
            <a:r>
              <a:rPr lang="en-US" i="1" dirty="0" smtClean="0"/>
              <a:t>x=</a:t>
            </a:r>
            <a:r>
              <a:rPr lang="uk-UA" i="1" dirty="0" smtClean="0"/>
              <a:t>а</a:t>
            </a:r>
            <a:r>
              <a:rPr lang="en-US" dirty="0" smtClean="0"/>
              <a:t>;</a:t>
            </a:r>
            <a:endParaRPr lang="uk-UA" dirty="0" smtClean="0"/>
          </a:p>
          <a:p>
            <a:pPr marL="742950" lvl="1" indent="-285750">
              <a:buFontTx/>
              <a:buChar char="-"/>
            </a:pPr>
            <a:r>
              <a:rPr lang="uk-UA" dirty="0"/>
              <a:t>в</a:t>
            </a:r>
            <a:r>
              <a:rPr lang="uk-UA" dirty="0" smtClean="0"/>
              <a:t>иконує зсув на … в напрямку </a:t>
            </a:r>
            <a:r>
              <a:rPr lang="uk-UA" dirty="0" err="1" smtClean="0"/>
              <a:t>вісі</a:t>
            </a:r>
            <a:r>
              <a:rPr lang="uk-UA" dirty="0" smtClean="0"/>
              <a:t> </a:t>
            </a:r>
            <a:r>
              <a:rPr lang="en-US" dirty="0" smtClean="0"/>
              <a:t>Y;</a:t>
            </a:r>
          </a:p>
          <a:p>
            <a:pPr marL="742950" lvl="1" indent="-285750">
              <a:buFontTx/>
              <a:buChar char="-"/>
            </a:pPr>
            <a:r>
              <a:rPr lang="uk-UA" dirty="0" smtClean="0"/>
              <a:t>Обертає відносно початку координат на кут… .</a:t>
            </a:r>
          </a:p>
          <a:p>
            <a:pPr lvl="1"/>
            <a:endParaRPr lang="uk-UA" sz="1050" dirty="0" smtClean="0"/>
          </a:p>
          <a:p>
            <a:pPr marL="285750" indent="-285750">
              <a:buFontTx/>
              <a:buChar char="-"/>
            </a:pPr>
            <a:r>
              <a:rPr lang="uk-UA" dirty="0" smtClean="0"/>
              <a:t>Обернути куб </a:t>
            </a:r>
            <a:r>
              <a:rPr lang="uk-UA" dirty="0"/>
              <a:t>з відсіченим </a:t>
            </a:r>
            <a:r>
              <a:rPr lang="uk-UA" dirty="0" smtClean="0"/>
              <a:t>кутом  на заданий кут навколо осі, що проходить через дві задані точки.</a:t>
            </a:r>
          </a:p>
          <a:p>
            <a:endParaRPr lang="uk-UA" sz="1050" dirty="0" smtClean="0"/>
          </a:p>
          <a:p>
            <a:pPr marL="285750" indent="-285750">
              <a:buFontTx/>
              <a:buChar char="-"/>
            </a:pPr>
            <a:r>
              <a:rPr lang="uk-UA" dirty="0" smtClean="0"/>
              <a:t>Знайти </a:t>
            </a:r>
            <a:r>
              <a:rPr lang="uk-UA" dirty="0"/>
              <a:t>матрицю складного перетворення, при якому куля радіуса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uk-UA" dirty="0"/>
              <a:t> з центром в точці </a:t>
            </a:r>
            <a:r>
              <a:rPr lang="en-US" dirty="0"/>
              <a:t>A</a:t>
            </a:r>
            <a:r>
              <a:rPr lang="uk-UA" dirty="0"/>
              <a:t> відображається в кулю радіуса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uk-UA" dirty="0"/>
              <a:t> з центром </a:t>
            </a:r>
            <a:r>
              <a:rPr lang="en-US" dirty="0"/>
              <a:t>B</a:t>
            </a:r>
            <a:r>
              <a:rPr lang="en-US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66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5050250" y="55556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err="1" smtClean="0">
                <a:solidFill>
                  <a:srgbClr val="0070C0"/>
                </a:solidFill>
              </a:rPr>
              <a:t>Проеціювання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88571" y="1228172"/>
            <a:ext cx="1029788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611313" indent="-1611313"/>
            <a:r>
              <a:rPr lang="uk-UA" b="1" dirty="0" err="1">
                <a:solidFill>
                  <a:schemeClr val="accent4">
                    <a:lumMod val="75000"/>
                  </a:schemeClr>
                </a:solidFill>
              </a:rPr>
              <a:t>Проеціювання</a:t>
            </a:r>
            <a:r>
              <a:rPr lang="uk-UA" dirty="0"/>
              <a:t> </a:t>
            </a:r>
            <a:r>
              <a:rPr lang="uk-UA" dirty="0" smtClean="0"/>
              <a:t> </a:t>
            </a:r>
            <a:r>
              <a:rPr lang="uk-UA" dirty="0"/>
              <a:t>- процес отримання зображення </a:t>
            </a:r>
            <a:r>
              <a:rPr lang="uk-UA" dirty="0" smtClean="0"/>
              <a:t>просторового об'єкта </a:t>
            </a:r>
            <a:r>
              <a:rPr lang="uk-UA" dirty="0"/>
              <a:t>на будь-якої поверхні за допомогою </a:t>
            </a:r>
            <a:r>
              <a:rPr lang="uk-UA" dirty="0" smtClean="0"/>
              <a:t>променів (проекторів)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72364" y="3224967"/>
            <a:ext cx="305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Центральна проекція</a:t>
            </a:r>
            <a:endParaRPr lang="uk-UA" sz="2400" u="sng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4" y="4703861"/>
            <a:ext cx="5497286" cy="179410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678932" y="3274569"/>
            <a:ext cx="2984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u="sng" dirty="0" smtClean="0">
                <a:solidFill>
                  <a:srgbClr val="0070C0"/>
                </a:solidFill>
              </a:rPr>
              <a:t>Паралельна проекція</a:t>
            </a:r>
            <a:endParaRPr lang="uk-UA" sz="2400" u="sng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31110" y="2094129"/>
            <a:ext cx="9612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accent4">
                    <a:lumMod val="75000"/>
                  </a:schemeClr>
                </a:solidFill>
              </a:rPr>
              <a:t>Кожній точці простору відповідає єдина проекція, але кожній точці площини проекцій відповідає </a:t>
            </a:r>
            <a:r>
              <a:rPr lang="uk-UA" b="1" dirty="0" smtClean="0">
                <a:solidFill>
                  <a:schemeClr val="accent4">
                    <a:lumMod val="75000"/>
                  </a:schemeClr>
                </a:solidFill>
              </a:rPr>
              <a:t>множина </a:t>
            </a:r>
            <a:r>
              <a:rPr lang="uk-UA" b="1" dirty="0">
                <a:solidFill>
                  <a:schemeClr val="accent4">
                    <a:lumMod val="75000"/>
                  </a:schemeClr>
                </a:solidFill>
              </a:rPr>
              <a:t>точок простору, що лежать на </a:t>
            </a:r>
            <a:r>
              <a:rPr lang="uk-UA" b="1" dirty="0" smtClean="0">
                <a:solidFill>
                  <a:schemeClr val="accent4">
                    <a:lumMod val="75000"/>
                  </a:schemeClr>
                </a:solidFill>
              </a:rPr>
              <a:t>прямій-проекторі</a:t>
            </a:r>
            <a:endParaRPr lang="uk-U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5" y="3766944"/>
            <a:ext cx="6338611" cy="28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Прямая соединительная линия 160"/>
          <p:cNvCxnSpPr/>
          <p:nvPr/>
        </p:nvCxnSpPr>
        <p:spPr>
          <a:xfrm>
            <a:off x="3644882" y="2564923"/>
            <a:ext cx="879223" cy="8226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flipV="1">
            <a:off x="6253634" y="5887638"/>
            <a:ext cx="544764" cy="30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2759528" y="4966764"/>
            <a:ext cx="928204" cy="1502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55" idx="2"/>
          </p:cNvCxnSpPr>
          <p:nvPr/>
        </p:nvCxnSpPr>
        <p:spPr>
          <a:xfrm>
            <a:off x="2307772" y="4979317"/>
            <a:ext cx="773207" cy="455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H="1">
            <a:off x="1696684" y="4992204"/>
            <a:ext cx="9252" cy="1100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30" idx="2"/>
            <a:endCxn id="55" idx="0"/>
          </p:cNvCxnSpPr>
          <p:nvPr/>
        </p:nvCxnSpPr>
        <p:spPr>
          <a:xfrm>
            <a:off x="2307772" y="3977831"/>
            <a:ext cx="0" cy="4027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3211285" y="4006046"/>
            <a:ext cx="1034145" cy="3782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35" idx="3"/>
            <a:endCxn id="106" idx="1"/>
          </p:cNvCxnSpPr>
          <p:nvPr/>
        </p:nvCxnSpPr>
        <p:spPr>
          <a:xfrm>
            <a:off x="5822026" y="3697577"/>
            <a:ext cx="902951" cy="305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18" idx="3"/>
            <a:endCxn id="84" idx="1"/>
          </p:cNvCxnSpPr>
          <p:nvPr/>
        </p:nvCxnSpPr>
        <p:spPr>
          <a:xfrm flipV="1">
            <a:off x="6940759" y="1345970"/>
            <a:ext cx="1670499" cy="942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6958649" y="2336394"/>
            <a:ext cx="16084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V="1">
            <a:off x="9519350" y="4303386"/>
            <a:ext cx="405927" cy="3770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endCxn id="90" idx="1"/>
          </p:cNvCxnSpPr>
          <p:nvPr/>
        </p:nvCxnSpPr>
        <p:spPr>
          <a:xfrm>
            <a:off x="6940077" y="2375657"/>
            <a:ext cx="1671180" cy="72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stCxn id="111" idx="0"/>
          </p:cNvCxnSpPr>
          <p:nvPr/>
        </p:nvCxnSpPr>
        <p:spPr>
          <a:xfrm flipH="1" flipV="1">
            <a:off x="8066315" y="4296292"/>
            <a:ext cx="401463" cy="2916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V="1">
            <a:off x="7126328" y="4296291"/>
            <a:ext cx="0" cy="1077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>
            <a:off x="9584414" y="4997200"/>
            <a:ext cx="327144" cy="3415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8428085" y="5678414"/>
            <a:ext cx="1571739" cy="439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>
            <a:endCxn id="123" idx="0"/>
          </p:cNvCxnSpPr>
          <p:nvPr/>
        </p:nvCxnSpPr>
        <p:spPr>
          <a:xfrm>
            <a:off x="7700783" y="5992352"/>
            <a:ext cx="518264" cy="173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>
            <a:off x="2307771" y="1505337"/>
            <a:ext cx="903514" cy="50718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2373087" y="2012523"/>
            <a:ext cx="1992084" cy="59871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2716802" y="2216464"/>
            <a:ext cx="1528628" cy="1908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uk-UA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sz="2000" b="1" dirty="0" smtClean="0">
                <a:solidFill>
                  <a:srgbClr val="0070C0"/>
                </a:solidFill>
              </a:rPr>
              <a:t>Паралельні</a:t>
            </a:r>
            <a:endParaRPr lang="uk-UA" sz="20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642577" y="172885"/>
            <a:ext cx="387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chemeClr val="accent4">
                    <a:lumMod val="75000"/>
                  </a:schemeClr>
                </a:solidFill>
              </a:rPr>
              <a:t>Класифікація проекцій-</a:t>
            </a:r>
            <a:endParaRPr lang="uk-UA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1897925" y="924901"/>
            <a:ext cx="1807028" cy="598715"/>
            <a:chOff x="1338943" y="1075685"/>
            <a:chExt cx="1807028" cy="598715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338943" y="1075685"/>
              <a:ext cx="1807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13196" y="1174987"/>
              <a:ext cx="1148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000" b="1" dirty="0">
                  <a:solidFill>
                    <a:srgbClr val="0070C0"/>
                  </a:solidFill>
                </a:rPr>
                <a:t>Проекції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988781" y="1988775"/>
            <a:ext cx="1951978" cy="598715"/>
            <a:chOff x="5225143" y="1132114"/>
            <a:chExt cx="2946902" cy="598715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5225143" y="1132114"/>
              <a:ext cx="2946902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1326" y="1231416"/>
              <a:ext cx="2578526" cy="40011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Центральні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5" name="Соединительная линия уступом 24"/>
          <p:cNvCxnSpPr>
            <a:stCxn id="11" idx="3"/>
            <a:endCxn id="18" idx="0"/>
          </p:cNvCxnSpPr>
          <p:nvPr/>
        </p:nvCxnSpPr>
        <p:spPr>
          <a:xfrm>
            <a:off x="3704953" y="1224259"/>
            <a:ext cx="2259817" cy="76451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857347" y="3379116"/>
            <a:ext cx="11194355" cy="3408223"/>
            <a:chOff x="4734833" y="1132114"/>
            <a:chExt cx="15168341" cy="340822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5225143" y="1132114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71326" y="1231416"/>
              <a:ext cx="2573782" cy="40011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Косокутні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Скругленный прямоугольник 34"/>
            <p:cNvSpPr/>
            <p:nvPr/>
          </p:nvSpPr>
          <p:spPr>
            <a:xfrm>
              <a:off x="8511941" y="1151217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58124" y="1250519"/>
              <a:ext cx="2573783" cy="40011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Ортогональні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Скругленный прямоугольник 54"/>
            <p:cNvSpPr/>
            <p:nvPr/>
          </p:nvSpPr>
          <p:spPr>
            <a:xfrm>
              <a:off x="5225143" y="2133600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22125" y="2245234"/>
              <a:ext cx="2819966" cy="41499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Аксонометричні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Скругленный прямоугольник 56"/>
            <p:cNvSpPr/>
            <p:nvPr/>
          </p:nvSpPr>
          <p:spPr>
            <a:xfrm>
              <a:off x="8570002" y="2365626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787301" y="2465614"/>
              <a:ext cx="2602667" cy="404355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Триметричні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5397" y="3330354"/>
              <a:ext cx="2819966" cy="41499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Аксонометричні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Скругленный прямоугольник 60"/>
            <p:cNvSpPr/>
            <p:nvPr/>
          </p:nvSpPr>
          <p:spPr>
            <a:xfrm>
              <a:off x="4734833" y="3842320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34833" y="3941622"/>
              <a:ext cx="2819965" cy="41499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Ізометричні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Скругленный прямоугольник 62"/>
            <p:cNvSpPr/>
            <p:nvPr/>
          </p:nvSpPr>
          <p:spPr>
            <a:xfrm>
              <a:off x="6700156" y="3159188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5" name="Скругленный прямоугольник 104"/>
            <p:cNvSpPr/>
            <p:nvPr/>
          </p:nvSpPr>
          <p:spPr>
            <a:xfrm>
              <a:off x="12509937" y="1450574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685466" y="1549876"/>
              <a:ext cx="2644434" cy="41258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Види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Скругленный прямоугольник 110"/>
            <p:cNvSpPr/>
            <p:nvPr/>
          </p:nvSpPr>
          <p:spPr>
            <a:xfrm>
              <a:off x="13571946" y="2340945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747475" y="2440247"/>
              <a:ext cx="2644434" cy="41258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Головні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Скругленный прямоугольник 115"/>
            <p:cNvSpPr/>
            <p:nvPr/>
          </p:nvSpPr>
          <p:spPr>
            <a:xfrm>
              <a:off x="12046797" y="3126993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2222326" y="3226295"/>
              <a:ext cx="2644434" cy="41258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Допоміжні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Скругленный прямоугольник 120"/>
            <p:cNvSpPr/>
            <p:nvPr/>
          </p:nvSpPr>
          <p:spPr>
            <a:xfrm>
              <a:off x="10026898" y="3941622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202428" y="4040924"/>
              <a:ext cx="2644434" cy="41258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Лівий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Скругленный прямоугольник 122"/>
            <p:cNvSpPr/>
            <p:nvPr/>
          </p:nvSpPr>
          <p:spPr>
            <a:xfrm>
              <a:off x="13234916" y="3918374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410445" y="4017676"/>
              <a:ext cx="2644434" cy="41258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Нижній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Скругленный прямоугольник 124"/>
            <p:cNvSpPr/>
            <p:nvPr/>
          </p:nvSpPr>
          <p:spPr>
            <a:xfrm>
              <a:off x="16471839" y="3886175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647368" y="3985477"/>
              <a:ext cx="2644434" cy="41258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Задній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Скругленный прямоугольник 128"/>
            <p:cNvSpPr/>
            <p:nvPr/>
          </p:nvSpPr>
          <p:spPr>
            <a:xfrm>
              <a:off x="16953146" y="2254112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054572" y="1558988"/>
              <a:ext cx="2644434" cy="41258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Фронтальний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Скругленный прямоугольник 130"/>
            <p:cNvSpPr/>
            <p:nvPr/>
          </p:nvSpPr>
          <p:spPr>
            <a:xfrm>
              <a:off x="16901775" y="1459686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7077304" y="1558988"/>
              <a:ext cx="2644434" cy="41258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Фронтальний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40" name="Скругленный прямоугольник 139"/>
            <p:cNvSpPr/>
            <p:nvPr/>
          </p:nvSpPr>
          <p:spPr>
            <a:xfrm>
              <a:off x="16947352" y="3038724"/>
              <a:ext cx="2950028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122881" y="3138026"/>
              <a:ext cx="2644434" cy="41258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Профільний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379838" y="5467368"/>
            <a:ext cx="2081157" cy="50534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uk-UA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sz="2000" b="1" dirty="0" err="1" smtClean="0">
                <a:solidFill>
                  <a:srgbClr val="0070C0"/>
                </a:solidFill>
              </a:rPr>
              <a:t>Діметричні</a:t>
            </a:r>
            <a:endParaRPr lang="uk-UA" sz="2000" b="1" dirty="0">
              <a:solidFill>
                <a:srgbClr val="0070C0"/>
              </a:solidFill>
            </a:endParaRPr>
          </a:p>
        </p:txBody>
      </p:sp>
      <p:grpSp>
        <p:nvGrpSpPr>
          <p:cNvPr id="83" name="Группа 82"/>
          <p:cNvGrpSpPr/>
          <p:nvPr/>
        </p:nvGrpSpPr>
        <p:grpSpPr>
          <a:xfrm>
            <a:off x="8611258" y="1046612"/>
            <a:ext cx="2313960" cy="598715"/>
            <a:chOff x="5225143" y="1132114"/>
            <a:chExt cx="2946902" cy="598715"/>
          </a:xfrm>
        </p:grpSpPr>
        <p:sp>
          <p:nvSpPr>
            <p:cNvPr id="84" name="Скругленный прямоугольник 83"/>
            <p:cNvSpPr/>
            <p:nvPr/>
          </p:nvSpPr>
          <p:spPr>
            <a:xfrm>
              <a:off x="5225143" y="1132114"/>
              <a:ext cx="2946902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71326" y="1231416"/>
              <a:ext cx="2578526" cy="40011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З однією точкою сходу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8567057" y="1933016"/>
            <a:ext cx="2460172" cy="598715"/>
            <a:chOff x="5225143" y="1132114"/>
            <a:chExt cx="2946902" cy="598715"/>
          </a:xfrm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5225143" y="1132114"/>
              <a:ext cx="2946902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71326" y="1231416"/>
              <a:ext cx="2578526" cy="40011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З двома точками сходу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9" name="Группа 88"/>
          <p:cNvGrpSpPr/>
          <p:nvPr/>
        </p:nvGrpSpPr>
        <p:grpSpPr>
          <a:xfrm>
            <a:off x="8611257" y="2800014"/>
            <a:ext cx="2415971" cy="598715"/>
            <a:chOff x="5225143" y="1186544"/>
            <a:chExt cx="2946902" cy="598715"/>
          </a:xfrm>
        </p:grpSpPr>
        <p:sp>
          <p:nvSpPr>
            <p:cNvPr id="90" name="Скругленный прямоугольник 89"/>
            <p:cNvSpPr/>
            <p:nvPr/>
          </p:nvSpPr>
          <p:spPr>
            <a:xfrm>
              <a:off x="5225143" y="1186544"/>
              <a:ext cx="2946902" cy="598715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71326" y="1285846"/>
              <a:ext cx="2578526" cy="40011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uk-UA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uk-UA" sz="2000" b="1" dirty="0" smtClean="0">
                  <a:solidFill>
                    <a:srgbClr val="0070C0"/>
                  </a:solidFill>
                </a:rPr>
                <a:t>З трьома точками сходу</a:t>
              </a:r>
              <a:endParaRPr lang="uk-UA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9966188" y="4560729"/>
            <a:ext cx="1986467" cy="41858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uk-UA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sz="2000" b="1" dirty="0" smtClean="0">
                <a:solidFill>
                  <a:srgbClr val="0070C0"/>
                </a:solidFill>
              </a:rPr>
              <a:t>Горизонтальний</a:t>
            </a:r>
            <a:endParaRPr lang="uk-UA" sz="2000" b="1" dirty="0">
              <a:solidFill>
                <a:srgbClr val="0070C0"/>
              </a:solidFill>
            </a:endParaRPr>
          </a:p>
        </p:txBody>
      </p:sp>
      <p:cxnSp>
        <p:nvCxnSpPr>
          <p:cNvPr id="142" name="Прямая соединительная линия 141"/>
          <p:cNvCxnSpPr/>
          <p:nvPr/>
        </p:nvCxnSpPr>
        <p:spPr>
          <a:xfrm flipV="1">
            <a:off x="9573126" y="4889200"/>
            <a:ext cx="313932" cy="99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>
            <a:off x="4627030" y="7589156"/>
            <a:ext cx="312406" cy="12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Прямоугольник 151"/>
          <p:cNvSpPr/>
          <p:nvPr/>
        </p:nvSpPr>
        <p:spPr>
          <a:xfrm>
            <a:off x="5623659" y="145866"/>
            <a:ext cx="6423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 </a:t>
            </a:r>
            <a:r>
              <a:rPr lang="uk-UA" dirty="0"/>
              <a:t>взаємному розташуванню проекторів, </a:t>
            </a:r>
            <a:r>
              <a:rPr lang="uk-UA" dirty="0" smtClean="0"/>
              <a:t>площини </a:t>
            </a:r>
            <a:r>
              <a:rPr lang="uk-UA" dirty="0"/>
              <a:t>проекції і </a:t>
            </a:r>
            <a:r>
              <a:rPr lang="uk-UA" dirty="0" smtClean="0"/>
              <a:t>осей </a:t>
            </a:r>
            <a:r>
              <a:rPr lang="uk-UA" dirty="0"/>
              <a:t>координат</a:t>
            </a:r>
          </a:p>
        </p:txBody>
      </p:sp>
      <p:cxnSp>
        <p:nvCxnSpPr>
          <p:cNvPr id="159" name="Прямая соединительная линия 158"/>
          <p:cNvCxnSpPr>
            <a:endCxn id="30" idx="0"/>
          </p:cNvCxnSpPr>
          <p:nvPr/>
        </p:nvCxnSpPr>
        <p:spPr>
          <a:xfrm flipH="1">
            <a:off x="2307772" y="2611229"/>
            <a:ext cx="726719" cy="767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9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75562" y="1871134"/>
            <a:ext cx="10137504" cy="24722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33513" indent="-1433513"/>
            <a:r>
              <a:rPr lang="uk-UA" sz="3200" b="1" dirty="0" smtClean="0">
                <a:solidFill>
                  <a:schemeClr val="accent4">
                    <a:lumMod val="75000"/>
                  </a:schemeClr>
                </a:solidFill>
              </a:rPr>
              <a:t>Тема 6.</a:t>
            </a:r>
            <a:r>
              <a:rPr lang="uk-UA" sz="4400" dirty="0" smtClean="0">
                <a:solidFill>
                  <a:srgbClr val="0070C0"/>
                </a:solidFill>
              </a:rPr>
              <a:t> </a:t>
            </a:r>
            <a:r>
              <a:rPr lang="uk-UA" sz="3600" b="1" dirty="0" smtClean="0">
                <a:solidFill>
                  <a:srgbClr val="0070C0"/>
                </a:solidFill>
              </a:rPr>
              <a:t>Геометричні перетворення у просторі. Проектування.  Основні типи проекцій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30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84044" y="4031148"/>
                <a:ext cx="5120117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44" y="4031148"/>
                <a:ext cx="5120117" cy="941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Рисунок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758" y="6206503"/>
            <a:ext cx="2045092" cy="656542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726817" y="562383"/>
            <a:ext cx="2715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>
                <a:solidFill>
                  <a:srgbClr val="0070C0"/>
                </a:solidFill>
              </a:rPr>
              <a:t>Вектори</a:t>
            </a:r>
            <a:r>
              <a:rPr lang="ru-RU" sz="2400" b="1" dirty="0">
                <a:solidFill>
                  <a:srgbClr val="0070C0"/>
                </a:solidFill>
              </a:rPr>
              <a:t> у </a:t>
            </a:r>
            <a:r>
              <a:rPr lang="ru-RU" sz="2400" b="1" dirty="0" err="1">
                <a:solidFill>
                  <a:srgbClr val="0070C0"/>
                </a:solidFill>
              </a:rPr>
              <a:t>просторі</a:t>
            </a:r>
            <a:endParaRPr lang="uk-UA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105" y="1533824"/>
            <a:ext cx="28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Вектор у простор</a:t>
            </a:r>
            <a:r>
              <a:rPr lang="uk-UA" b="1" dirty="0" smtClean="0">
                <a:solidFill>
                  <a:schemeClr val="accent4">
                    <a:lumMod val="75000"/>
                  </a:schemeClr>
                </a:solidFill>
              </a:rPr>
              <a:t>і:</a:t>
            </a:r>
            <a:endParaRPr lang="uk-U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9515" y="1594460"/>
            <a:ext cx="28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Сума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двох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векторів</a:t>
            </a:r>
            <a:r>
              <a:rPr lang="ru-RU" dirty="0" smtClean="0">
                <a:solidFill>
                  <a:srgbClr val="0070C0"/>
                </a:solidFill>
              </a:rPr>
              <a:t>  </a:t>
            </a:r>
            <a:r>
              <a:rPr lang="en-US" b="1" i="1" dirty="0" smtClean="0">
                <a:solidFill>
                  <a:srgbClr val="0070C0"/>
                </a:solidFill>
              </a:rPr>
              <a:t>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uk-UA" b="1" dirty="0">
                <a:solidFill>
                  <a:schemeClr val="accent4">
                    <a:lumMod val="75000"/>
                  </a:schemeClr>
                </a:solidFill>
              </a:rPr>
              <a:t>і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v</a:t>
            </a:r>
            <a:r>
              <a:rPr lang="uk-UA" dirty="0" smtClean="0">
                <a:solidFill>
                  <a:srgbClr val="0070C0"/>
                </a:solidFill>
              </a:rPr>
              <a:t>: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3271" y="1554607"/>
            <a:ext cx="386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Множення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вектора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u </a:t>
            </a:r>
            <a:r>
              <a:rPr lang="uk-UA" b="1" i="1" dirty="0" smtClean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на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число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l-GR" dirty="0" smtClean="0">
                <a:solidFill>
                  <a:srgbClr val="0070C0"/>
                </a:solidFill>
              </a:rPr>
              <a:t>α</a:t>
            </a:r>
            <a:r>
              <a:rPr lang="uk-UA" dirty="0" smtClean="0">
                <a:solidFill>
                  <a:srgbClr val="0070C0"/>
                </a:solidFill>
              </a:rPr>
              <a:t>: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58486" y="34968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Скалярний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добуток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двох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векторів</a:t>
            </a:r>
            <a:r>
              <a:rPr lang="ru-RU" dirty="0" smtClean="0">
                <a:solidFill>
                  <a:srgbClr val="0070C0"/>
                </a:solidFill>
              </a:rPr>
              <a:t>  </a:t>
            </a:r>
            <a:r>
              <a:rPr lang="en-US" b="1" i="1" dirty="0" smtClean="0">
                <a:solidFill>
                  <a:srgbClr val="0070C0"/>
                </a:solidFill>
              </a:rPr>
              <a:t>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uk-UA" b="1" dirty="0">
                <a:solidFill>
                  <a:schemeClr val="accent4">
                    <a:lumMod val="75000"/>
                  </a:schemeClr>
                </a:solidFill>
              </a:rPr>
              <a:t>і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v 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92726" y="42997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>
                <a:solidFill>
                  <a:schemeClr val="accent4">
                    <a:lumMod val="75000"/>
                  </a:schemeClr>
                </a:solidFill>
              </a:rPr>
              <a:t>Векторний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добуток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двох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векторів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u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uk-UA" b="1" dirty="0">
                <a:solidFill>
                  <a:schemeClr val="accent4">
                    <a:lumMod val="75000"/>
                  </a:schemeClr>
                </a:solidFill>
              </a:rPr>
              <a:t>і</a:t>
            </a:r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v 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  <a:endParaRPr lang="uk-UA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920061" y="5110845"/>
                <a:ext cx="3867848" cy="1223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–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];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0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l-PL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l-PL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l-PL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0;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||[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]||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||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|| · ||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||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sin </a:t>
                </a:r>
                <a:r>
                  <a:rPr lang="el-G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endParaRPr lang="uk-U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61" y="5110845"/>
                <a:ext cx="3867848" cy="1223989"/>
              </a:xfrm>
              <a:prstGeom prst="rect">
                <a:avLst/>
              </a:prstGeom>
              <a:blipFill>
                <a:blip r:embed="rId5"/>
                <a:stretch>
                  <a:fillRect l="-1420" t="-3483" b="-398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810957" y="4751592"/>
            <a:ext cx="3495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chemeClr val="accent4">
                    <a:lumMod val="75000"/>
                  </a:schemeClr>
                </a:solidFill>
              </a:rPr>
              <a:t>Властивості векторного</a:t>
            </a: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75000"/>
                  </a:schemeClr>
                </a:solidFill>
              </a:rPr>
              <a:t>добутку</a:t>
            </a: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endParaRPr lang="uk-U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84475" y="3937825"/>
                <a:ext cx="5120117" cy="107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75" y="3937825"/>
                <a:ext cx="5120117" cy="1070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20061" y="2922974"/>
            <a:ext cx="341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I, j, k </a:t>
            </a:r>
            <a:r>
              <a:rPr lang="en-US" sz="1600" dirty="0" smtClean="0">
                <a:solidFill>
                  <a:srgbClr val="0070C0"/>
                </a:solidFill>
              </a:rPr>
              <a:t>– </a:t>
            </a:r>
            <a:r>
              <a:rPr lang="uk-UA" sz="1600" dirty="0" smtClean="0">
                <a:solidFill>
                  <a:srgbClr val="0070C0"/>
                </a:solidFill>
              </a:rPr>
              <a:t>базис системи координат</a:t>
            </a:r>
            <a:endParaRPr lang="uk-UA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2624" y="1949688"/>
                <a:ext cx="2491679" cy="81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4" y="1949688"/>
                <a:ext cx="2491679" cy="810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1301" y="1958752"/>
                <a:ext cx="5120117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301" y="1958752"/>
                <a:ext cx="5120117" cy="9389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8906887" y="1956333"/>
                <a:ext cx="1675523" cy="90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uk-U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uk-UA" sz="2000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87" y="1956333"/>
                <a:ext cx="1675523" cy="9069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330942" y="3459159"/>
                <a:ext cx="30271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42" y="3459159"/>
                <a:ext cx="302718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24855" y="2607529"/>
                <a:ext cx="3221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uk-UA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855" y="2607529"/>
                <a:ext cx="322167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24855" y="2113598"/>
                <a:ext cx="322167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uk-UA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855" y="2113598"/>
                <a:ext cx="3221672" cy="427746"/>
              </a:xfrm>
              <a:prstGeom prst="rect">
                <a:avLst/>
              </a:prstGeom>
              <a:blipFill>
                <a:blip r:embed="rId1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70694" y="3491054"/>
                <a:ext cx="343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94" y="3491054"/>
                <a:ext cx="3436064" cy="400110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/>
          <p:cNvSpPr/>
          <p:nvPr/>
        </p:nvSpPr>
        <p:spPr>
          <a:xfrm>
            <a:off x="4557939" y="5431841"/>
            <a:ext cx="322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Тест ортогональності векторів</a:t>
            </a:r>
            <a:r>
              <a:rPr lang="ru-RU" dirty="0" smtClean="0">
                <a:solidFill>
                  <a:srgbClr val="0070C0"/>
                </a:solidFill>
              </a:rPr>
              <a:t>: </a:t>
            </a:r>
            <a:endParaRPr lang="uk-UA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641304" y="5929564"/>
            <a:ext cx="2976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0070C0"/>
                </a:solidFill>
              </a:rPr>
              <a:t>Тест </a:t>
            </a:r>
            <a:r>
              <a:rPr lang="uk-UA" dirty="0" err="1" smtClean="0">
                <a:solidFill>
                  <a:srgbClr val="0070C0"/>
                </a:solidFill>
              </a:rPr>
              <a:t>колінеарності</a:t>
            </a:r>
            <a:r>
              <a:rPr lang="uk-UA" dirty="0" smtClean="0">
                <a:solidFill>
                  <a:srgbClr val="0070C0"/>
                </a:solidFill>
              </a:rPr>
              <a:t> векторів</a:t>
            </a:r>
            <a:r>
              <a:rPr lang="ru-RU" dirty="0" smtClean="0">
                <a:solidFill>
                  <a:srgbClr val="0070C0"/>
                </a:solidFill>
              </a:rPr>
              <a:t>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7655688" y="5442617"/>
                <a:ext cx="1215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688" y="5442617"/>
                <a:ext cx="12159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Группа 32"/>
          <p:cNvGrpSpPr/>
          <p:nvPr/>
        </p:nvGrpSpPr>
        <p:grpSpPr>
          <a:xfrm>
            <a:off x="7630340" y="5740194"/>
            <a:ext cx="1469119" cy="674777"/>
            <a:chOff x="7676231" y="5710376"/>
            <a:chExt cx="1469119" cy="674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Прямоугольник 33"/>
                <p:cNvSpPr/>
                <p:nvPr/>
              </p:nvSpPr>
              <p:spPr>
                <a:xfrm>
                  <a:off x="7676231" y="5710376"/>
                  <a:ext cx="146911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4" name="Прямоугольник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231" y="5710376"/>
                  <a:ext cx="146911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Прямоугольник 25"/>
                <p:cNvSpPr/>
                <p:nvPr/>
              </p:nvSpPr>
              <p:spPr>
                <a:xfrm>
                  <a:off x="7676231" y="6015821"/>
                  <a:ext cx="1367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6" name="Прямоугольник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231" y="6015821"/>
                  <a:ext cx="136710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7779227" y="4966958"/>
                <a:ext cx="2846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· sin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α.</a:t>
                </a:r>
                <a:endParaRPr lang="uk-U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227" y="4966958"/>
                <a:ext cx="2846741" cy="369332"/>
              </a:xfrm>
              <a:prstGeom prst="rect">
                <a:avLst/>
              </a:prstGeom>
              <a:blipFill>
                <a:blip r:embed="rId17"/>
                <a:stretch>
                  <a:fillRect l="-1713" t="-13333" r="-1285" b="-2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/>
          <p:cNvSpPr/>
          <p:nvPr/>
        </p:nvSpPr>
        <p:spPr>
          <a:xfrm>
            <a:off x="4546527" y="5367627"/>
            <a:ext cx="7465801" cy="1467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4541882" y="6407104"/>
            <a:ext cx="455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rgbClr val="0070C0"/>
                </a:solidFill>
              </a:rPr>
              <a:t>Площа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трикутника</a:t>
            </a:r>
            <a:r>
              <a:rPr lang="ru-RU" dirty="0">
                <a:solidFill>
                  <a:srgbClr val="0070C0"/>
                </a:solidFill>
              </a:rPr>
              <a:t> з вершинами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a, b,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  <a:r>
              <a:rPr lang="uk-UA" b="1" i="1" dirty="0" smtClean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: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4670743" y="511034"/>
            <a:ext cx="2741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>
                <a:solidFill>
                  <a:srgbClr val="0070C0"/>
                </a:solidFill>
              </a:rPr>
              <a:t>Матриці</a:t>
            </a:r>
            <a:r>
              <a:rPr lang="ru-RU" sz="2400" b="1" dirty="0">
                <a:solidFill>
                  <a:srgbClr val="0070C0"/>
                </a:solidFill>
              </a:rPr>
              <a:t> у </a:t>
            </a:r>
            <a:r>
              <a:rPr lang="ru-RU" sz="2400" b="1" dirty="0" err="1">
                <a:solidFill>
                  <a:srgbClr val="0070C0"/>
                </a:solidFill>
              </a:rPr>
              <a:t>просторі</a:t>
            </a:r>
            <a:endParaRPr lang="uk-UA" sz="2400" b="1" dirty="0">
              <a:solidFill>
                <a:srgbClr val="0070C0"/>
              </a:solidFill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2169092" y="4065354"/>
            <a:ext cx="2671261" cy="1256468"/>
            <a:chOff x="6570856" y="1028227"/>
            <a:chExt cx="2671261" cy="125646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6771825" y="1028227"/>
              <a:ext cx="2470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solidFill>
                    <a:schemeClr val="accent4">
                      <a:lumMod val="75000"/>
                    </a:schemeClr>
                  </a:solidFill>
                </a:rPr>
                <a:t>Добуток матриць </a:t>
              </a:r>
              <a:r>
                <a:rPr lang="uk-UA" dirty="0">
                  <a:solidFill>
                    <a:srgbClr val="0070C0"/>
                  </a:solidFill>
                </a:rPr>
                <a:t>А</a:t>
              </a:r>
              <a:r>
                <a:rPr lang="uk-UA" dirty="0">
                  <a:solidFill>
                    <a:schemeClr val="accent4">
                      <a:lumMod val="75000"/>
                    </a:schemeClr>
                  </a:solidFill>
                </a:rPr>
                <a:t> і </a:t>
              </a:r>
              <a:r>
                <a:rPr lang="uk-UA" dirty="0" smtClean="0">
                  <a:solidFill>
                    <a:srgbClr val="0070C0"/>
                  </a:solidFill>
                </a:rPr>
                <a:t>В :</a:t>
              </a:r>
              <a:endParaRPr lang="uk-UA" dirty="0">
                <a:solidFill>
                  <a:srgbClr val="0070C0"/>
                </a:solidFill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077" y="1501288"/>
              <a:ext cx="1566813" cy="78340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570856" y="1663161"/>
              <a:ext cx="173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С=А В,</a:t>
              </a:r>
              <a:endParaRPr lang="uk-UA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480645" y="3906701"/>
            <a:ext cx="4918510" cy="1247372"/>
            <a:chOff x="4324233" y="2724271"/>
            <a:chExt cx="4918510" cy="124737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5005587" y="2724271"/>
              <a:ext cx="315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solidFill>
                    <a:schemeClr val="accent4">
                      <a:lumMod val="75000"/>
                    </a:schemeClr>
                  </a:solidFill>
                </a:rPr>
                <a:t>Множення матриці на вектор: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324233" y="3116665"/>
                  <a:ext cx="4918510" cy="854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233" y="3116665"/>
                  <a:ext cx="4918510" cy="8549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Группа 25"/>
          <p:cNvGrpSpPr/>
          <p:nvPr/>
        </p:nvGrpSpPr>
        <p:grpSpPr>
          <a:xfrm>
            <a:off x="1837271" y="1068297"/>
            <a:ext cx="3003082" cy="1431914"/>
            <a:chOff x="680257" y="1124990"/>
            <a:chExt cx="3003082" cy="1431914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972204" y="1124990"/>
              <a:ext cx="2419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 smtClean="0">
                  <a:solidFill>
                    <a:schemeClr val="accent4">
                      <a:lumMod val="75000"/>
                    </a:schemeClr>
                  </a:solidFill>
                </a:rPr>
                <a:t>Матриця </a:t>
              </a:r>
              <a:r>
                <a:rPr lang="uk-UA" dirty="0">
                  <a:solidFill>
                    <a:srgbClr val="0070C0"/>
                  </a:solidFill>
                </a:rPr>
                <a:t>А</a:t>
              </a:r>
              <a:r>
                <a:rPr lang="uk-UA" dirty="0" smtClean="0">
                  <a:solidFill>
                    <a:schemeClr val="accent4">
                      <a:lumMod val="75000"/>
                    </a:schemeClr>
                  </a:solidFill>
                </a:rPr>
                <a:t> у просторі :</a:t>
              </a:r>
              <a:endParaRPr lang="uk-UA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80257" y="1701670"/>
                  <a:ext cx="3003082" cy="85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57" y="1701670"/>
                  <a:ext cx="3003082" cy="8552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Группа 24"/>
          <p:cNvGrpSpPr/>
          <p:nvPr/>
        </p:nvGrpSpPr>
        <p:grpSpPr>
          <a:xfrm>
            <a:off x="6062748" y="1106902"/>
            <a:ext cx="3320808" cy="1270094"/>
            <a:chOff x="699380" y="2701549"/>
            <a:chExt cx="3320808" cy="1270094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783981" y="2701549"/>
              <a:ext cx="32362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solidFill>
                    <a:schemeClr val="accent4">
                      <a:lumMod val="75000"/>
                    </a:schemeClr>
                  </a:solidFill>
                </a:rPr>
                <a:t>Одинична матриця у просторі 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99380" y="3146737"/>
                  <a:ext cx="3003082" cy="82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80" y="3146737"/>
                  <a:ext cx="3003082" cy="8249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Группа 26"/>
          <p:cNvGrpSpPr/>
          <p:nvPr/>
        </p:nvGrpSpPr>
        <p:grpSpPr>
          <a:xfrm>
            <a:off x="3505623" y="2489125"/>
            <a:ext cx="4476729" cy="1276793"/>
            <a:chOff x="3871568" y="1104242"/>
            <a:chExt cx="4476729" cy="1276793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4878395" y="1104242"/>
              <a:ext cx="2680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solidFill>
                    <a:schemeClr val="accent4">
                      <a:lumMod val="75000"/>
                    </a:schemeClr>
                  </a:solidFill>
                </a:rPr>
                <a:t>Транспонована матриця: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871568" y="1500601"/>
                  <a:ext cx="4476729" cy="880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dirty="0" smtClean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568" y="1500601"/>
                  <a:ext cx="4476729" cy="8804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019507" y="5621790"/>
                <a:ext cx="249294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507" y="5621790"/>
                <a:ext cx="24929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470498" y="6357430"/>
            <a:ext cx="7353701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</a:t>
            </a:r>
            <a:r>
              <a:rPr lang="uk-UA" dirty="0" err="1" smtClean="0">
                <a:solidFill>
                  <a:srgbClr val="0070C0"/>
                </a:solidFill>
              </a:rPr>
              <a:t>бернена</a:t>
            </a:r>
            <a:r>
              <a:rPr lang="uk-UA" dirty="0" smtClean="0">
                <a:solidFill>
                  <a:srgbClr val="0070C0"/>
                </a:solidFill>
              </a:rPr>
              <a:t> матриця А</a:t>
            </a:r>
            <a:r>
              <a:rPr lang="uk-UA" baseline="30000" dirty="0" smtClean="0">
                <a:solidFill>
                  <a:srgbClr val="0070C0"/>
                </a:solidFill>
              </a:rPr>
              <a:t>-1</a:t>
            </a:r>
            <a:r>
              <a:rPr lang="uk-UA" dirty="0" smtClean="0">
                <a:solidFill>
                  <a:srgbClr val="0070C0"/>
                </a:solidFill>
              </a:rPr>
              <a:t> існує, якщо визначник матриці А не дорівнює 0 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577073" y="5135027"/>
            <a:ext cx="6725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</a:rPr>
              <a:t>Множення матриці на вектор – окремий випадок добутку матриць</a:t>
            </a:r>
            <a:endParaRPr lang="uk-UA" sz="1600" i="1" dirty="0">
              <a:solidFill>
                <a:srgbClr val="0070C0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512450" y="5665263"/>
            <a:ext cx="7534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 smtClean="0">
                <a:solidFill>
                  <a:srgbClr val="0070C0"/>
                </a:solidFill>
              </a:rPr>
              <a:t>- тому ми можемо використовувати різний запис координат вектору! </a:t>
            </a:r>
            <a:endParaRPr lang="uk-UA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Стрелка вниз 39"/>
          <p:cNvSpPr/>
          <p:nvPr/>
        </p:nvSpPr>
        <p:spPr>
          <a:xfrm flipH="1">
            <a:off x="10545328" y="5052513"/>
            <a:ext cx="123358" cy="2063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3613336" y="501135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2531" y="5505188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Зсув: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412" y="3397772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Обертання: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106905" y="1122170"/>
            <a:ext cx="9638865" cy="972702"/>
            <a:chOff x="1193533" y="5388632"/>
            <a:chExt cx="9638865" cy="972702"/>
          </a:xfrm>
        </p:grpSpPr>
        <p:sp>
          <p:nvSpPr>
            <p:cNvPr id="2" name="TextBox 1"/>
            <p:cNvSpPr txBox="1"/>
            <p:nvPr/>
          </p:nvSpPr>
          <p:spPr>
            <a:xfrm>
              <a:off x="1193533" y="5592279"/>
              <a:ext cx="220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 smtClean="0">
                  <a:solidFill>
                    <a:schemeClr val="accent4">
                      <a:lumMod val="75000"/>
                    </a:schemeClr>
                  </a:solidFill>
                </a:rPr>
                <a:t>Масштабування</a:t>
              </a:r>
              <a:r>
                <a:rPr lang="uk-UA" dirty="0" smtClean="0">
                  <a:solidFill>
                    <a:srgbClr val="0070C0"/>
                  </a:solidFill>
                </a:rPr>
                <a:t>:</a:t>
              </a:r>
              <a:endParaRPr lang="uk-UA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19135" y="5388632"/>
                  <a:ext cx="4895740" cy="972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135" y="5388632"/>
                  <a:ext cx="4895740" cy="972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7784576" y="5388632"/>
                  <a:ext cx="3047822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76" y="5388632"/>
                  <a:ext cx="3047822" cy="9727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1106906" y="2217725"/>
            <a:ext cx="68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Відображення (відносно координатних площин):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984790" y="2608035"/>
                <a:ext cx="2156296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90" y="2608035"/>
                <a:ext cx="2156296" cy="824906"/>
              </a:xfrm>
              <a:prstGeom prst="rect">
                <a:avLst/>
              </a:prstGeom>
              <a:blipFill>
                <a:blip r:embed="rId5"/>
                <a:stretch>
                  <a:fillRect r="-141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566505" y="2607624"/>
                <a:ext cx="2236060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505" y="2607624"/>
                <a:ext cx="2236060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7697949" y="2607624"/>
                <a:ext cx="213827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49" y="2607624"/>
                <a:ext cx="2138278" cy="824906"/>
              </a:xfrm>
              <a:prstGeom prst="rect">
                <a:avLst/>
              </a:prstGeom>
              <a:blipFill>
                <a:blip r:embed="rId7"/>
                <a:stretch>
                  <a:fillRect r="-114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Группа 28"/>
          <p:cNvGrpSpPr/>
          <p:nvPr/>
        </p:nvGrpSpPr>
        <p:grpSpPr>
          <a:xfrm>
            <a:off x="1575588" y="3681681"/>
            <a:ext cx="9713585" cy="1011800"/>
            <a:chOff x="1663609" y="4060839"/>
            <a:chExt cx="9713585" cy="101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15"/>
                <p:cNvSpPr/>
                <p:nvPr/>
              </p:nvSpPr>
              <p:spPr>
                <a:xfrm>
                  <a:off x="1663609" y="4060839"/>
                  <a:ext cx="3063852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 smtClean="0"/>
                    <a:t>;</a:t>
                  </a:r>
                  <a:endParaRPr lang="uk-UA" dirty="0"/>
                </a:p>
              </p:txBody>
            </p:sp>
          </mc:Choice>
          <mc:Fallback xmlns="">
            <p:sp>
              <p:nvSpPr>
                <p:cNvPr id="16" name="Прямоугольник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609" y="4060839"/>
                  <a:ext cx="3063852" cy="972702"/>
                </a:xfrm>
                <a:prstGeom prst="rect">
                  <a:avLst/>
                </a:prstGeom>
                <a:blipFill>
                  <a:blip r:embed="rId8"/>
                  <a:stretch>
                    <a:fillRect r="-1392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Прямоугольник 16"/>
                <p:cNvSpPr/>
                <p:nvPr/>
              </p:nvSpPr>
              <p:spPr>
                <a:xfrm>
                  <a:off x="4885419" y="4099937"/>
                  <a:ext cx="3093924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 smtClean="0"/>
                    <a:t>;</a:t>
                  </a:r>
                  <a:endParaRPr lang="uk-UA" dirty="0"/>
                </a:p>
              </p:txBody>
            </p:sp>
          </mc:Choice>
          <mc:Fallback xmlns="">
            <p:sp>
              <p:nvSpPr>
                <p:cNvPr id="17" name="Прямоугольник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19" y="4099937"/>
                  <a:ext cx="3093924" cy="972702"/>
                </a:xfrm>
                <a:prstGeom prst="rect">
                  <a:avLst/>
                </a:prstGeom>
                <a:blipFill>
                  <a:blip r:embed="rId9"/>
                  <a:stretch>
                    <a:fillRect r="-394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Прямоугольник 17"/>
                <p:cNvSpPr/>
                <p:nvPr/>
              </p:nvSpPr>
              <p:spPr>
                <a:xfrm>
                  <a:off x="8295260" y="4166525"/>
                  <a:ext cx="3081934" cy="8395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 smtClean="0"/>
                    <a:t>;</a:t>
                  </a:r>
                  <a:endParaRPr lang="uk-UA" dirty="0"/>
                </a:p>
              </p:txBody>
            </p:sp>
          </mc:Choice>
          <mc:Fallback xmlns="">
            <p:sp>
              <p:nvSpPr>
                <p:cNvPr id="18" name="Прямоугольник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260" y="4166525"/>
                  <a:ext cx="3081934" cy="839525"/>
                </a:xfrm>
                <a:prstGeom prst="rect">
                  <a:avLst/>
                </a:prstGeom>
                <a:blipFill>
                  <a:blip r:embed="rId10"/>
                  <a:stretch>
                    <a:fillRect r="-395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Прямоугольник 18"/>
          <p:cNvSpPr/>
          <p:nvPr/>
        </p:nvSpPr>
        <p:spPr>
          <a:xfrm>
            <a:off x="1327981" y="4652667"/>
            <a:ext cx="4570710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uk-UA" sz="1600" dirty="0">
                <a:solidFill>
                  <a:srgbClr val="0070C0"/>
                </a:solidFill>
              </a:rPr>
              <a:t>Для будь яких векторів </a:t>
            </a:r>
            <a:r>
              <a:rPr lang="uk-UA" sz="1600" b="1" i="1" dirty="0">
                <a:solidFill>
                  <a:srgbClr val="0070C0"/>
                </a:solidFill>
              </a:rPr>
              <a:t>u</a:t>
            </a:r>
            <a:r>
              <a:rPr lang="uk-UA" sz="1600" dirty="0">
                <a:solidFill>
                  <a:srgbClr val="0070C0"/>
                </a:solidFill>
              </a:rPr>
              <a:t> і </a:t>
            </a:r>
            <a:r>
              <a:rPr lang="uk-UA" sz="1600" b="1" i="1" dirty="0">
                <a:solidFill>
                  <a:srgbClr val="0070C0"/>
                </a:solidFill>
              </a:rPr>
              <a:t>v</a:t>
            </a:r>
            <a:r>
              <a:rPr lang="uk-UA" sz="1600" dirty="0">
                <a:solidFill>
                  <a:srgbClr val="0070C0"/>
                </a:solidFill>
              </a:rPr>
              <a:t> </a:t>
            </a:r>
            <a:r>
              <a:rPr lang="uk-UA" sz="1600" dirty="0" smtClean="0">
                <a:solidFill>
                  <a:srgbClr val="0070C0"/>
                </a:solidFill>
              </a:rPr>
              <a:t>виконується: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5315705" y="4724270"/>
                <a:ext cx="3006400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pl-PL" sz="1600" dirty="0" smtClean="0">
                    <a:latin typeface="PTSerif-Regular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1600" dirty="0">
                    <a:latin typeface="PTSerif-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1600" dirty="0">
                    <a:latin typeface="PTSerif-Regular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1600" dirty="0">
                    <a:latin typeface="PTSerif-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sz="1600" b="0" i="0" baseline="3000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1600" dirty="0">
                    <a:latin typeface="PTSerif-Regular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1600" dirty="0">
                    <a:latin typeface="PTSerif-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1600" dirty="0">
                    <a:latin typeface="PTSerif-Regular"/>
                  </a:rPr>
                  <a:t>).</a:t>
                </a:r>
                <a:endParaRPr lang="uk-UA" sz="16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05" y="4724270"/>
                <a:ext cx="3006400" cy="338554"/>
              </a:xfrm>
              <a:prstGeom prst="rect">
                <a:avLst/>
              </a:prstGeom>
              <a:blipFill>
                <a:blip r:embed="rId11"/>
                <a:stretch>
                  <a:fillRect l="-1010" t="-5172" b="-17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39545" y="5292357"/>
                <a:ext cx="3003082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𝑑𝑧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45" y="5292357"/>
                <a:ext cx="3003082" cy="99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27794" y="5388537"/>
                <a:ext cx="15688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i="1" dirty="0" smtClean="0">
                    <a:latin typeface="Cambria Math" panose="02040503050406030204" pitchFamily="18" charset="0"/>
                  </a:rPr>
                  <a:t> Y 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794" y="5388537"/>
                <a:ext cx="1568855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9975847" y="4753510"/>
                <a:ext cx="139025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sz="1600" baseline="300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16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sz="1600" baseline="300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 smtClean="0"/>
                  <a:t>=I</a:t>
                </a:r>
                <a:endParaRPr lang="uk-UA" sz="16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847" y="4753510"/>
                <a:ext cx="1390252" cy="338554"/>
              </a:xfrm>
              <a:prstGeom prst="rect">
                <a:avLst/>
              </a:prstGeom>
              <a:blipFill>
                <a:blip r:embed="rId14"/>
                <a:stretch>
                  <a:fillRect t="-3509" r="-866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9794151" y="5259913"/>
                <a:ext cx="1749069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ru-RU" sz="16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16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151" y="5259913"/>
                <a:ext cx="1749069" cy="338554"/>
              </a:xfrm>
              <a:prstGeom prst="rect">
                <a:avLst/>
              </a:prstGeom>
              <a:blipFill>
                <a:blip r:embed="rId15"/>
                <a:stretch>
                  <a:fillRect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336802" y="4735685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solidFill>
                  <a:srgbClr val="0070C0"/>
                </a:solidFill>
              </a:rPr>
              <a:t>Ортогональність:</a:t>
            </a:r>
            <a:endParaRPr lang="uk-UA" sz="1600" dirty="0">
              <a:solidFill>
                <a:srgbClr val="0070C0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5630375" y="5142860"/>
            <a:ext cx="0" cy="1512741"/>
          </a:xfrm>
          <a:prstGeom prst="line">
            <a:avLst/>
          </a:prstGeom>
          <a:ln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90853" y="5276729"/>
            <a:ext cx="322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solidFill>
                  <a:srgbClr val="0070C0"/>
                </a:solidFill>
              </a:rPr>
              <a:t>Табличне</a:t>
            </a: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 err="1">
                <a:solidFill>
                  <a:srgbClr val="0070C0"/>
                </a:solidFill>
              </a:rPr>
              <a:t>обертання</a:t>
            </a:r>
            <a:r>
              <a:rPr lang="ru-RU" sz="1600" dirty="0">
                <a:solidFill>
                  <a:srgbClr val="0070C0"/>
                </a:solidFill>
              </a:rPr>
              <a:t>:</a:t>
            </a:r>
            <a:endParaRPr lang="uk-UA" sz="1600" dirty="0">
              <a:solidFill>
                <a:srgbClr val="0070C0"/>
              </a:solidFill>
            </a:endParaRPr>
          </a:p>
        </p:txBody>
      </p:sp>
      <p:grpSp>
        <p:nvGrpSpPr>
          <p:cNvPr id="42" name="Группа 41"/>
          <p:cNvGrpSpPr/>
          <p:nvPr/>
        </p:nvGrpSpPr>
        <p:grpSpPr>
          <a:xfrm>
            <a:off x="6314237" y="5600761"/>
            <a:ext cx="3224844" cy="413152"/>
            <a:chOff x="6468747" y="5824715"/>
            <a:chExt cx="3094546" cy="382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545938" y="5824715"/>
                  <a:ext cx="301735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938" y="5824715"/>
                  <a:ext cx="3017355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29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6468747" y="5825914"/>
              <a:ext cx="1170701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(N+1)</a:t>
              </a:r>
              <a:r>
                <a:rPr lang="en-US" dirty="0" smtClean="0"/>
                <a:t>:</a:t>
              </a:r>
              <a:endParaRPr lang="uk-UA" dirty="0"/>
            </a:p>
          </p:txBody>
        </p:sp>
      </p:grpSp>
      <p:sp>
        <p:nvSpPr>
          <p:cNvPr id="38" name="Стрелка вниз 37"/>
          <p:cNvSpPr/>
          <p:nvPr/>
        </p:nvSpPr>
        <p:spPr>
          <a:xfrm flipH="1">
            <a:off x="7751458" y="6008985"/>
            <a:ext cx="123358" cy="2063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86144" y="6231234"/>
                <a:ext cx="3777343" cy="369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44" y="6231234"/>
                <a:ext cx="3777343" cy="3699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9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882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613336" y="501135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6248" y="1327502"/>
            <a:ext cx="9336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1075" indent="-981075"/>
            <a:r>
              <a:rPr lang="ru-RU" b="1" u="sng" dirty="0">
                <a:solidFill>
                  <a:schemeClr val="accent5"/>
                </a:solidFill>
              </a:rPr>
              <a:t>Задача 1 .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матрицю</a:t>
            </a:r>
            <a:r>
              <a:rPr lang="ru-RU" dirty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 err="1" smtClean="0"/>
              <a:t>обертання</a:t>
            </a:r>
            <a:r>
              <a:rPr lang="ru-RU" dirty="0" smtClean="0"/>
              <a:t> </a:t>
            </a:r>
            <a:r>
              <a:rPr lang="ru-RU" dirty="0" err="1" smtClean="0"/>
              <a:t>навколо</a:t>
            </a:r>
            <a:r>
              <a:rPr lang="ru-RU" dirty="0" smtClean="0"/>
              <a:t> </a:t>
            </a:r>
            <a:r>
              <a:rPr lang="ru-RU" dirty="0" err="1" smtClean="0"/>
              <a:t>осі</a:t>
            </a:r>
            <a:r>
              <a:rPr lang="ru-RU" dirty="0" smtClean="0"/>
              <a:t>, яка проходить через точку </a:t>
            </a:r>
            <a:r>
              <a:rPr lang="ru-RU" i="1" dirty="0" smtClean="0"/>
              <a:t>А(</a:t>
            </a:r>
            <a:r>
              <a:rPr lang="en-US" i="1" dirty="0" err="1" smtClean="0"/>
              <a:t>x</a:t>
            </a:r>
            <a:r>
              <a:rPr lang="en-US" sz="1200" i="1" dirty="0" err="1" smtClean="0"/>
              <a:t>A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sz="1100" i="1" dirty="0" err="1"/>
              <a:t>A</a:t>
            </a:r>
            <a:r>
              <a:rPr lang="en-US" i="1" dirty="0" smtClean="0"/>
              <a:t>, </a:t>
            </a:r>
            <a:r>
              <a:rPr lang="en-US" i="1" dirty="0" err="1" smtClean="0"/>
              <a:t>z</a:t>
            </a:r>
            <a:r>
              <a:rPr lang="en-US" sz="1200" i="1" dirty="0" err="1" smtClean="0"/>
              <a:t>A</a:t>
            </a:r>
            <a:r>
              <a:rPr lang="en-US" i="1" dirty="0" smtClean="0"/>
              <a:t>)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Н</a:t>
            </a:r>
            <a:r>
              <a:rPr lang="ru-RU" dirty="0" err="1" smtClean="0"/>
              <a:t>апрямок</a:t>
            </a:r>
            <a:r>
              <a:rPr lang="ru-RU" dirty="0" smtClean="0"/>
              <a:t> </a:t>
            </a:r>
            <a:r>
              <a:rPr lang="ru-RU" dirty="0" err="1" smtClean="0"/>
              <a:t>прямої</a:t>
            </a:r>
            <a:r>
              <a:rPr lang="ru-RU" dirty="0" smtClean="0"/>
              <a:t> задано </a:t>
            </a:r>
            <a:r>
              <a:rPr lang="ru-RU" dirty="0" err="1" smtClean="0"/>
              <a:t>одиничним</a:t>
            </a:r>
            <a:r>
              <a:rPr lang="ru-RU" dirty="0" smtClean="0"/>
              <a:t> вектором  </a:t>
            </a:r>
            <a:r>
              <a:rPr lang="ru-RU" i="1" dirty="0" smtClean="0"/>
              <a:t>(</a:t>
            </a:r>
            <a:r>
              <a:rPr lang="en-US" i="1" dirty="0" smtClean="0"/>
              <a:t>l, m, n)</a:t>
            </a:r>
            <a:r>
              <a:rPr lang="uk-UA" dirty="0" smtClean="0"/>
              <a:t>.</a:t>
            </a:r>
            <a:r>
              <a:rPr lang="ru-RU" dirty="0" smtClean="0"/>
              <a:t> </a:t>
            </a:r>
            <a:endParaRPr lang="uk-UA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683600" y="1725538"/>
            <a:ext cx="2525181" cy="2835732"/>
            <a:chOff x="683600" y="1725538"/>
            <a:chExt cx="2525181" cy="2835732"/>
          </a:xfrm>
        </p:grpSpPr>
        <p:cxnSp>
          <p:nvCxnSpPr>
            <p:cNvPr id="6" name="Прямая со стрелкой 5"/>
            <p:cNvCxnSpPr/>
            <p:nvPr/>
          </p:nvCxnSpPr>
          <p:spPr>
            <a:xfrm flipV="1">
              <a:off x="1260421" y="3763120"/>
              <a:ext cx="1632702" cy="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1260421" y="1834849"/>
              <a:ext cx="0" cy="193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H="1">
              <a:off x="902887" y="3753497"/>
              <a:ext cx="357533" cy="441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1270008" y="3243714"/>
              <a:ext cx="818674" cy="52135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025297" y="3243714"/>
              <a:ext cx="10633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134329" y="3964455"/>
              <a:ext cx="8626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292882" y="3060834"/>
              <a:ext cx="1007556" cy="192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807264" y="1887197"/>
              <a:ext cx="1563899" cy="113523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1081653" y="3060835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2245633" y="3104244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2066866" y="3070459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2009551" y="3324827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081653" y="3243715"/>
              <a:ext cx="0" cy="72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2037468" y="3763120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841" y="2010551"/>
              <a:ext cx="683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3200" b="1" i="1" dirty="0" smtClean="0"/>
                <a:t>.</a:t>
              </a:r>
              <a:r>
                <a:rPr lang="uk-UA" b="1" i="1" dirty="0" smtClean="0"/>
                <a:t> А</a:t>
              </a:r>
              <a:endParaRPr lang="uk-UA" b="1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6637" y="3721138"/>
              <a:ext cx="612144" cy="40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3600" y="4161160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311" y="172553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729" y="344939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8723" y="2792962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7264" y="3702854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3468957" y="2246202"/>
            <a:ext cx="3775598" cy="428360"/>
            <a:chOff x="3468957" y="2246202"/>
            <a:chExt cx="3775598" cy="428360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3468957" y="2246202"/>
              <a:ext cx="14602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b="1" u="sng" dirty="0" err="1" smtClean="0">
                  <a:solidFill>
                    <a:schemeClr val="accent5"/>
                  </a:solidFill>
                </a:rPr>
                <a:t>Розв</a:t>
              </a:r>
              <a:r>
                <a:rPr lang="en-US" b="1" u="sng" dirty="0" smtClean="0">
                  <a:solidFill>
                    <a:schemeClr val="accent5"/>
                  </a:solidFill>
                </a:rPr>
                <a:t>’</a:t>
              </a:r>
              <a:r>
                <a:rPr lang="uk-UA" b="1" u="sng" dirty="0" err="1" smtClean="0">
                  <a:solidFill>
                    <a:schemeClr val="accent5"/>
                  </a:solidFill>
                </a:rPr>
                <a:t>язання</a:t>
              </a:r>
              <a:r>
                <a:rPr lang="uk-UA" b="1" u="sng" dirty="0" smtClean="0">
                  <a:solidFill>
                    <a:schemeClr val="accent5"/>
                  </a:solidFill>
                </a:rPr>
                <a:t>:</a:t>
              </a:r>
              <a:endParaRPr lang="uk-U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809363" y="2305230"/>
                  <a:ext cx="243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63" y="2305230"/>
                  <a:ext cx="24351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Группа 50"/>
          <p:cNvGrpSpPr/>
          <p:nvPr/>
        </p:nvGrpSpPr>
        <p:grpSpPr>
          <a:xfrm>
            <a:off x="3468957" y="2895418"/>
            <a:ext cx="4905021" cy="393492"/>
            <a:chOff x="3468957" y="2895418"/>
            <a:chExt cx="4905021" cy="393492"/>
          </a:xfrm>
        </p:grpSpPr>
        <p:sp>
          <p:nvSpPr>
            <p:cNvPr id="49" name="TextBox 48"/>
            <p:cNvSpPr txBox="1"/>
            <p:nvPr/>
          </p:nvSpPr>
          <p:spPr>
            <a:xfrm>
              <a:off x="3468957" y="2895418"/>
              <a:ext cx="162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 smtClean="0">
                  <a:solidFill>
                    <a:schemeClr val="accent4">
                      <a:lumMod val="75000"/>
                    </a:schemeClr>
                  </a:solidFill>
                </a:rPr>
                <a:t>Крок 1:</a:t>
              </a:r>
              <a:endParaRPr lang="uk-UA" u="sng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51873" y="2919578"/>
              <a:ext cx="3922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Зсув системи координат в точку А</a:t>
              </a:r>
              <a:endParaRPr lang="uk-U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60943" y="2615534"/>
                <a:ext cx="3003082" cy="100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943" y="2615534"/>
                <a:ext cx="3003082" cy="1000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Группа 52"/>
          <p:cNvGrpSpPr/>
          <p:nvPr/>
        </p:nvGrpSpPr>
        <p:grpSpPr>
          <a:xfrm>
            <a:off x="3510115" y="3652014"/>
            <a:ext cx="8444461" cy="670491"/>
            <a:chOff x="3468957" y="2895418"/>
            <a:chExt cx="8060860" cy="670491"/>
          </a:xfrm>
        </p:grpSpPr>
        <p:sp>
          <p:nvSpPr>
            <p:cNvPr id="54" name="TextBox 53"/>
            <p:cNvSpPr txBox="1"/>
            <p:nvPr/>
          </p:nvSpPr>
          <p:spPr>
            <a:xfrm>
              <a:off x="3468957" y="2895418"/>
              <a:ext cx="162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Крок </a:t>
              </a:r>
              <a:r>
                <a:rPr lang="en-US" u="sng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: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51873" y="2919578"/>
              <a:ext cx="7077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/>
                <a:t>І</a:t>
              </a:r>
              <a:r>
                <a:rPr lang="uk-UA" dirty="0" smtClean="0"/>
                <a:t>дея - </a:t>
              </a:r>
              <a:r>
                <a:rPr lang="ru-RU" dirty="0" err="1"/>
                <a:t>сумістити</a:t>
              </a:r>
              <a:r>
                <a:rPr lang="ru-RU" dirty="0"/>
                <a:t> </a:t>
              </a:r>
              <a:r>
                <a:rPr lang="ru-RU" dirty="0" err="1"/>
                <a:t>пряму</a:t>
              </a:r>
              <a:r>
                <a:rPr lang="ru-RU" dirty="0"/>
                <a:t> з </a:t>
              </a:r>
              <a:r>
                <a:rPr lang="ru-RU" dirty="0" err="1"/>
                <a:t>однієї</a:t>
              </a:r>
              <a:r>
                <a:rPr lang="ru-RU" dirty="0"/>
                <a:t> з </a:t>
              </a:r>
              <a:r>
                <a:rPr lang="ru-RU" dirty="0" err="1"/>
                <a:t>координатних</a:t>
              </a:r>
              <a:r>
                <a:rPr lang="ru-RU" dirty="0"/>
                <a:t> осей і </a:t>
              </a:r>
              <a:r>
                <a:rPr lang="ru-RU" dirty="0" err="1"/>
                <a:t>використати</a:t>
              </a:r>
              <a:r>
                <a:rPr lang="ru-RU" dirty="0"/>
                <a:t> </a:t>
              </a:r>
              <a:r>
                <a:rPr lang="ru-RU" dirty="0" err="1"/>
                <a:t>базову</a:t>
              </a:r>
              <a:r>
                <a:rPr lang="ru-RU" dirty="0"/>
                <a:t> </a:t>
              </a:r>
              <a:r>
                <a:rPr lang="ru-RU" dirty="0" err="1"/>
                <a:t>операцію</a:t>
              </a:r>
              <a:r>
                <a:rPr lang="ru-RU" dirty="0"/>
                <a:t> </a:t>
              </a:r>
              <a:r>
                <a:rPr lang="ru-RU" dirty="0" err="1" smtClean="0"/>
                <a:t>обертання</a:t>
              </a:r>
              <a:r>
                <a:rPr lang="ru-RU" dirty="0" smtClean="0"/>
                <a:t>. </a:t>
              </a:r>
              <a:endParaRPr lang="uk-UA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052236" y="4285131"/>
            <a:ext cx="7902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err="1" smtClean="0"/>
              <a:t>Викона</a:t>
            </a:r>
            <a:r>
              <a:rPr lang="uk-UA" sz="1600" dirty="0" err="1" smtClean="0"/>
              <a:t>ємо</a:t>
            </a:r>
            <a:r>
              <a:rPr lang="uk-UA" sz="1600" dirty="0" smtClean="0"/>
              <a:t> обертання навколо одної з координатних осей таки чином, щоб пряма належала одної з координатних площин;</a:t>
            </a:r>
          </a:p>
          <a:p>
            <a:pPr marL="285750" indent="-285750">
              <a:buFontTx/>
              <a:buChar char="-"/>
            </a:pPr>
            <a:r>
              <a:rPr lang="ru-RU" sz="1600" dirty="0" err="1"/>
              <a:t>Викона</a:t>
            </a:r>
            <a:r>
              <a:rPr lang="uk-UA" sz="1600" dirty="0" err="1"/>
              <a:t>ємо</a:t>
            </a:r>
            <a:r>
              <a:rPr lang="uk-UA" sz="1600" dirty="0"/>
              <a:t> обертання навколо </a:t>
            </a:r>
            <a:r>
              <a:rPr lang="uk-UA" sz="1600" dirty="0" smtClean="0"/>
              <a:t>другої координатної осі </a:t>
            </a:r>
            <a:r>
              <a:rPr lang="uk-UA" sz="1600" dirty="0"/>
              <a:t>таки чином, щоб </a:t>
            </a:r>
            <a:r>
              <a:rPr lang="ru-RU" sz="1600" dirty="0"/>
              <a:t>пряма </a:t>
            </a:r>
            <a:r>
              <a:rPr lang="ru-RU" sz="1600" dirty="0" err="1"/>
              <a:t>збігалася</a:t>
            </a:r>
            <a:r>
              <a:rPr lang="ru-RU" sz="1600" dirty="0"/>
              <a:t> з </a:t>
            </a:r>
            <a:r>
              <a:rPr lang="ru-RU" sz="1600" dirty="0" err="1"/>
              <a:t>координатної</a:t>
            </a:r>
            <a:r>
              <a:rPr lang="ru-RU" sz="1600" dirty="0"/>
              <a:t> </a:t>
            </a:r>
            <a:r>
              <a:rPr lang="ru-RU" sz="1600" dirty="0" err="1"/>
              <a:t>віссю</a:t>
            </a:r>
            <a:endParaRPr lang="uk-UA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208781" y="5316788"/>
            <a:ext cx="934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Нехай обертання виконується навколо осі Х</a:t>
            </a:r>
            <a:r>
              <a:rPr lang="en-US" dirty="0" smtClean="0"/>
              <a:t> </a:t>
            </a:r>
            <a:r>
              <a:rPr lang="uk-UA" dirty="0" smtClean="0"/>
              <a:t>до </a:t>
            </a:r>
            <a:r>
              <a:rPr lang="uk-UA" dirty="0" err="1" smtClean="0"/>
              <a:t>співпадання</a:t>
            </a:r>
            <a:r>
              <a:rPr lang="uk-UA" dirty="0" smtClean="0"/>
              <a:t> прямої з площиною </a:t>
            </a:r>
            <a:r>
              <a:rPr lang="en-US" dirty="0" smtClean="0"/>
              <a:t>XZ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 Як обчислити потрібний кут?</a:t>
            </a:r>
            <a:endParaRPr lang="uk-UA" dirty="0"/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 flipH="1" flipV="1">
            <a:off x="1679345" y="4957129"/>
            <a:ext cx="1009126" cy="1225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Группа 84"/>
          <p:cNvGrpSpPr/>
          <p:nvPr/>
        </p:nvGrpSpPr>
        <p:grpSpPr>
          <a:xfrm>
            <a:off x="883865" y="4441400"/>
            <a:ext cx="2009258" cy="2017270"/>
            <a:chOff x="883865" y="4441400"/>
            <a:chExt cx="2009258" cy="2017270"/>
          </a:xfrm>
        </p:grpSpPr>
        <p:cxnSp>
          <p:nvCxnSpPr>
            <p:cNvPr id="60" name="Прямая со стрелкой 59"/>
            <p:cNvCxnSpPr/>
            <p:nvPr/>
          </p:nvCxnSpPr>
          <p:spPr>
            <a:xfrm flipH="1" flipV="1">
              <a:off x="2666191" y="4632747"/>
              <a:ext cx="24149" cy="154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H="1">
              <a:off x="1249763" y="6166161"/>
              <a:ext cx="1438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641092" y="4441400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83865" y="6058560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Прямая соединительная линия 68"/>
            <p:cNvCxnSpPr/>
            <p:nvPr/>
          </p:nvCxnSpPr>
          <p:spPr>
            <a:xfrm>
              <a:off x="1679345" y="4957129"/>
              <a:ext cx="98684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1691394" y="4957129"/>
              <a:ext cx="0" cy="12090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58548" y="4774049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18234" y="6058560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Скругленная соединительная линия 75"/>
            <p:cNvCxnSpPr/>
            <p:nvPr/>
          </p:nvCxnSpPr>
          <p:spPr>
            <a:xfrm rot="5400000">
              <a:off x="2025466" y="5892681"/>
              <a:ext cx="374867" cy="172092"/>
            </a:xfrm>
            <a:prstGeom prst="curvedConnector3">
              <a:avLst>
                <a:gd name="adj1" fmla="val 89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848657" y="5651103"/>
              <a:ext cx="349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98947" y="5234740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Группа 90"/>
          <p:cNvGrpSpPr/>
          <p:nvPr/>
        </p:nvGrpSpPr>
        <p:grpSpPr>
          <a:xfrm>
            <a:off x="3249376" y="5991274"/>
            <a:ext cx="5143086" cy="598831"/>
            <a:chOff x="3249376" y="5991274"/>
            <a:chExt cx="5143086" cy="598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249376" y="6051213"/>
                  <a:ext cx="2622036" cy="435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     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376" y="6051213"/>
                  <a:ext cx="2622036" cy="4354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Прямоугольник 87"/>
                <p:cNvSpPr/>
                <p:nvPr/>
              </p:nvSpPr>
              <p:spPr>
                <a:xfrm>
                  <a:off x="5357257" y="6023411"/>
                  <a:ext cx="1339403" cy="5666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88" name="Прямоугольник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7" y="6023411"/>
                  <a:ext cx="1339403" cy="566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555841" y="5991274"/>
                  <a:ext cx="1836621" cy="564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841" y="5991274"/>
                  <a:ext cx="1836621" cy="5648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63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882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613336" y="501135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6248" y="1327502"/>
            <a:ext cx="921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1075" indent="-981075"/>
            <a:r>
              <a:rPr lang="ru-RU" b="1" u="sng" dirty="0">
                <a:solidFill>
                  <a:schemeClr val="accent5"/>
                </a:solidFill>
              </a:rPr>
              <a:t>Задача 1 .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матрицю</a:t>
            </a:r>
            <a:r>
              <a:rPr lang="ru-RU" dirty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 err="1" smtClean="0"/>
              <a:t>обертання</a:t>
            </a:r>
            <a:r>
              <a:rPr lang="ru-RU" dirty="0" smtClean="0"/>
              <a:t> </a:t>
            </a:r>
            <a:r>
              <a:rPr lang="ru-RU" dirty="0" err="1" smtClean="0"/>
              <a:t>навколо</a:t>
            </a:r>
            <a:r>
              <a:rPr lang="ru-RU" dirty="0" smtClean="0"/>
              <a:t> </a:t>
            </a:r>
            <a:r>
              <a:rPr lang="ru-RU" dirty="0" err="1" smtClean="0"/>
              <a:t>осі</a:t>
            </a:r>
            <a:r>
              <a:rPr lang="ru-RU" dirty="0" smtClean="0"/>
              <a:t>, яка проходить через точку </a:t>
            </a:r>
            <a:r>
              <a:rPr lang="ru-RU" i="1" dirty="0" smtClean="0"/>
              <a:t>А(</a:t>
            </a:r>
            <a:r>
              <a:rPr lang="en-US" i="1" dirty="0" err="1" smtClean="0"/>
              <a:t>x</a:t>
            </a:r>
            <a:r>
              <a:rPr lang="en-US" sz="1200" i="1" dirty="0" err="1" smtClean="0"/>
              <a:t>A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sz="1100" i="1" dirty="0" err="1"/>
              <a:t>A</a:t>
            </a:r>
            <a:r>
              <a:rPr lang="en-US" i="1" dirty="0" smtClean="0"/>
              <a:t>, </a:t>
            </a:r>
            <a:r>
              <a:rPr lang="en-US" i="1" dirty="0" err="1" smtClean="0"/>
              <a:t>z</a:t>
            </a:r>
            <a:r>
              <a:rPr lang="en-US" sz="1200" i="1" dirty="0" err="1" smtClean="0"/>
              <a:t>A</a:t>
            </a:r>
            <a:r>
              <a:rPr lang="en-US" i="1" dirty="0" smtClean="0"/>
              <a:t>)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Н</a:t>
            </a:r>
            <a:r>
              <a:rPr lang="ru-RU" dirty="0" err="1" smtClean="0"/>
              <a:t>апрямок</a:t>
            </a:r>
            <a:r>
              <a:rPr lang="ru-RU" dirty="0" smtClean="0"/>
              <a:t> </a:t>
            </a:r>
            <a:r>
              <a:rPr lang="ru-RU" dirty="0" err="1" smtClean="0"/>
              <a:t>прямої</a:t>
            </a:r>
            <a:r>
              <a:rPr lang="ru-RU" dirty="0" smtClean="0"/>
              <a:t> задано </a:t>
            </a:r>
            <a:r>
              <a:rPr lang="ru-RU" dirty="0" err="1" smtClean="0"/>
              <a:t>одиничним</a:t>
            </a:r>
            <a:r>
              <a:rPr lang="ru-RU" dirty="0" smtClean="0"/>
              <a:t> вектором  </a:t>
            </a:r>
            <a:r>
              <a:rPr lang="ru-RU" i="1" dirty="0" smtClean="0"/>
              <a:t>(</a:t>
            </a:r>
            <a:r>
              <a:rPr lang="en-US" i="1" dirty="0" smtClean="0"/>
              <a:t>l, m, n)</a:t>
            </a:r>
            <a:r>
              <a:rPr lang="uk-UA" dirty="0" smtClean="0"/>
              <a:t>.</a:t>
            </a:r>
            <a:r>
              <a:rPr lang="ru-RU" dirty="0" smtClean="0"/>
              <a:t> </a:t>
            </a:r>
            <a:endParaRPr lang="uk-UA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683600" y="1725538"/>
            <a:ext cx="2525181" cy="2835732"/>
            <a:chOff x="683600" y="1725538"/>
            <a:chExt cx="2525181" cy="2835732"/>
          </a:xfrm>
        </p:grpSpPr>
        <p:cxnSp>
          <p:nvCxnSpPr>
            <p:cNvPr id="6" name="Прямая со стрелкой 5"/>
            <p:cNvCxnSpPr/>
            <p:nvPr/>
          </p:nvCxnSpPr>
          <p:spPr>
            <a:xfrm flipV="1">
              <a:off x="1260421" y="3763120"/>
              <a:ext cx="1632702" cy="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1260421" y="1834849"/>
              <a:ext cx="0" cy="193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H="1">
              <a:off x="902887" y="3753497"/>
              <a:ext cx="357533" cy="441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1270008" y="3243714"/>
              <a:ext cx="818674" cy="52135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025297" y="3243714"/>
              <a:ext cx="10633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134329" y="3964455"/>
              <a:ext cx="8626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292882" y="3060834"/>
              <a:ext cx="1007556" cy="192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807264" y="1887197"/>
              <a:ext cx="1563899" cy="113523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1081653" y="3060835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2245633" y="3104244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2066866" y="3070459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2009551" y="3324827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081653" y="3243715"/>
              <a:ext cx="0" cy="72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2037468" y="3763120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841" y="2010551"/>
              <a:ext cx="683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3200" b="1" i="1" dirty="0" smtClean="0"/>
                <a:t>.</a:t>
              </a:r>
              <a:r>
                <a:rPr lang="uk-UA" b="1" i="1" dirty="0" smtClean="0"/>
                <a:t> А</a:t>
              </a:r>
              <a:endParaRPr lang="uk-UA" b="1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6637" y="3721138"/>
              <a:ext cx="612144" cy="40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3600" y="4161160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311" y="172553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729" y="344939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8723" y="2792962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7264" y="3702854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3468957" y="2246202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err="1" smtClean="0">
                <a:solidFill>
                  <a:schemeClr val="accent5"/>
                </a:solidFill>
              </a:rPr>
              <a:t>Розв</a:t>
            </a:r>
            <a:r>
              <a:rPr lang="en-US" b="1" u="sng" dirty="0" smtClean="0">
                <a:solidFill>
                  <a:schemeClr val="accent5"/>
                </a:solidFill>
              </a:rPr>
              <a:t>’</a:t>
            </a:r>
            <a:r>
              <a:rPr lang="uk-UA" b="1" u="sng" dirty="0" err="1" smtClean="0">
                <a:solidFill>
                  <a:schemeClr val="accent5"/>
                </a:solidFill>
              </a:rPr>
              <a:t>язання</a:t>
            </a:r>
            <a:r>
              <a:rPr lang="uk-UA" b="1" u="sng" dirty="0" smtClean="0">
                <a:solidFill>
                  <a:schemeClr val="accent5"/>
                </a:solidFill>
              </a:rPr>
              <a:t>: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3510115" y="3710470"/>
            <a:ext cx="1698839" cy="39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8954" y="2267298"/>
            <a:ext cx="58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Знайдемо нові координати </a:t>
            </a:r>
            <a:r>
              <a:rPr lang="uk-UA" dirty="0" err="1" smtClean="0"/>
              <a:t>вектора</a:t>
            </a:r>
            <a:r>
              <a:rPr lang="uk-UA" dirty="0" smtClean="0"/>
              <a:t> </a:t>
            </a:r>
            <a:r>
              <a:rPr lang="ru-RU" i="1" dirty="0"/>
              <a:t>(</a:t>
            </a:r>
            <a:r>
              <a:rPr lang="en-US" i="1" dirty="0"/>
              <a:t>l, m, n)</a:t>
            </a:r>
            <a:r>
              <a:rPr lang="uk-UA" dirty="0" smtClean="0"/>
              <a:t>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75398" y="2955495"/>
                <a:ext cx="3838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98" y="2955495"/>
                <a:ext cx="383803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3676461" y="2681893"/>
                <a:ext cx="3197863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61" y="2681893"/>
                <a:ext cx="3197863" cy="1112805"/>
              </a:xfrm>
              <a:prstGeom prst="rect">
                <a:avLst/>
              </a:prstGeom>
              <a:blipFill>
                <a:blip r:embed="rId4"/>
                <a:stretch>
                  <a:fillRect r="-5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/>
          <p:cNvGrpSpPr/>
          <p:nvPr/>
        </p:nvGrpSpPr>
        <p:grpSpPr>
          <a:xfrm>
            <a:off x="3322214" y="3878927"/>
            <a:ext cx="8286049" cy="385798"/>
            <a:chOff x="3322214" y="3878927"/>
            <a:chExt cx="8286049" cy="385798"/>
          </a:xfrm>
        </p:grpSpPr>
        <p:sp>
          <p:nvSpPr>
            <p:cNvPr id="45" name="TextBox 44"/>
            <p:cNvSpPr txBox="1"/>
            <p:nvPr/>
          </p:nvSpPr>
          <p:spPr>
            <a:xfrm>
              <a:off x="3322214" y="3878927"/>
              <a:ext cx="169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Крок </a:t>
              </a:r>
              <a:r>
                <a:rPr lang="en-US" u="sng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: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314760" y="3895393"/>
              <a:ext cx="7293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k-UA" dirty="0" smtClean="0"/>
                <a:t>Далі виконуємо обертання навколо </a:t>
              </a:r>
              <a:r>
                <a:rPr lang="uk-UA" dirty="0"/>
                <a:t>осі </a:t>
              </a:r>
              <a:r>
                <a:rPr lang="en-US" dirty="0" smtClean="0"/>
                <a:t>Y </a:t>
              </a:r>
              <a:r>
                <a:rPr lang="uk-UA" dirty="0"/>
                <a:t>до </a:t>
              </a:r>
              <a:r>
                <a:rPr lang="uk-UA" dirty="0" err="1"/>
                <a:t>співпадання</a:t>
              </a:r>
              <a:r>
                <a:rPr lang="uk-UA" dirty="0"/>
                <a:t> прямої з </a:t>
              </a:r>
              <a:r>
                <a:rPr lang="uk-UA" dirty="0" smtClean="0"/>
                <a:t>віссю </a:t>
              </a:r>
              <a:r>
                <a:rPr lang="en-US" dirty="0" smtClean="0"/>
                <a:t>Z</a:t>
              </a:r>
              <a:endParaRPr lang="uk-UA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 rot="10800000">
            <a:off x="943438" y="4571468"/>
            <a:ext cx="2173718" cy="2097990"/>
            <a:chOff x="883866" y="4416438"/>
            <a:chExt cx="2173718" cy="2097990"/>
          </a:xfrm>
        </p:grpSpPr>
        <p:cxnSp>
          <p:nvCxnSpPr>
            <p:cNvPr id="60" name="Прямая со стрелкой 59"/>
            <p:cNvCxnSpPr/>
            <p:nvPr/>
          </p:nvCxnSpPr>
          <p:spPr>
            <a:xfrm flipH="1" flipV="1">
              <a:off x="2666191" y="4632747"/>
              <a:ext cx="24149" cy="154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flipH="1">
              <a:off x="1249763" y="6166161"/>
              <a:ext cx="1438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92281" y="4416438"/>
              <a:ext cx="365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3866" y="6058560"/>
              <a:ext cx="364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/>
            <p:cNvCxnSpPr/>
            <p:nvPr/>
          </p:nvCxnSpPr>
          <p:spPr>
            <a:xfrm>
              <a:off x="1679345" y="4957129"/>
              <a:ext cx="98684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1691394" y="4957129"/>
              <a:ext cx="0" cy="12090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2536138" y="4774904"/>
              <a:ext cx="439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93251" y="6114318"/>
              <a:ext cx="50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Скругленная соединительная линия 67"/>
            <p:cNvCxnSpPr/>
            <p:nvPr/>
          </p:nvCxnSpPr>
          <p:spPr>
            <a:xfrm flipV="1">
              <a:off x="2362506" y="5548782"/>
              <a:ext cx="345634" cy="212676"/>
            </a:xfrm>
            <a:prstGeom prst="curvedConnector3">
              <a:avLst>
                <a:gd name="adj1" fmla="val 54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 rot="10800000">
                  <a:off x="2178466" y="5268181"/>
                  <a:ext cx="4877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uk-UA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oMath>
                    </m:oMathPara>
                  </a14:m>
                  <a:endParaRPr lang="uk-UA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178466" y="5268181"/>
                  <a:ext cx="48772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Прямая соединительная линия 70"/>
          <p:cNvCxnSpPr/>
          <p:nvPr/>
        </p:nvCxnSpPr>
        <p:spPr>
          <a:xfrm flipH="1" flipV="1">
            <a:off x="1322744" y="4935990"/>
            <a:ext cx="933111" cy="11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3510115" y="4245733"/>
            <a:ext cx="6152169" cy="670120"/>
            <a:chOff x="3510115" y="4245733"/>
            <a:chExt cx="6152169" cy="670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Прямоугольник 71"/>
                <p:cNvSpPr/>
                <p:nvPr/>
              </p:nvSpPr>
              <p:spPr>
                <a:xfrm>
                  <a:off x="3510115" y="4245733"/>
                  <a:ext cx="3836586" cy="6701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72" name="Прямоугольник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115" y="4245733"/>
                  <a:ext cx="3836586" cy="6701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Прямоугольник 72"/>
                <p:cNvSpPr/>
                <p:nvPr/>
              </p:nvSpPr>
              <p:spPr>
                <a:xfrm>
                  <a:off x="5825698" y="4245733"/>
                  <a:ext cx="3836586" cy="6701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73" name="Прямоугольник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698" y="4245733"/>
                  <a:ext cx="3836586" cy="6701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62512" y="4962260"/>
                <a:ext cx="8238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dirty="0" smtClean="0"/>
                  <a:t>Обертання за годинниковою стрілкою, тому беремо кут </a:t>
                </a:r>
                <a14:m>
                  <m:oMath xmlns:m="http://schemas.openxmlformats.org/officeDocument/2006/math">
                    <m:r>
                      <a:rPr lang="uk-U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uk-U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uk-UA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12" y="4962260"/>
                <a:ext cx="8238003" cy="338554"/>
              </a:xfrm>
              <a:prstGeom prst="rect">
                <a:avLst/>
              </a:prstGeom>
              <a:blipFill>
                <a:blip r:embed="rId8"/>
                <a:stretch>
                  <a:fillRect l="-444" t="-5357" b="-214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/>
              <p:cNvSpPr/>
              <p:nvPr/>
            </p:nvSpPr>
            <p:spPr>
              <a:xfrm>
                <a:off x="3511244" y="5340344"/>
                <a:ext cx="283584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74" name="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44" y="5340344"/>
                <a:ext cx="2835841" cy="1112805"/>
              </a:xfrm>
              <a:prstGeom prst="rect">
                <a:avLst/>
              </a:prstGeom>
              <a:blipFill>
                <a:blip r:embed="rId9"/>
                <a:stretch>
                  <a:fillRect r="-86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47085" y="5417605"/>
            <a:ext cx="57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Перевіремо</a:t>
            </a:r>
            <a:r>
              <a:rPr lang="uk-UA" dirty="0" smtClean="0"/>
              <a:t>, чи співпадає зараз вектор </a:t>
            </a:r>
            <a:r>
              <a:rPr lang="ru-RU" i="1" dirty="0"/>
              <a:t>(</a:t>
            </a:r>
            <a:r>
              <a:rPr lang="en-US" i="1" dirty="0"/>
              <a:t>l, m, n</a:t>
            </a:r>
            <a:r>
              <a:rPr lang="en-US" i="1" dirty="0" smtClean="0"/>
              <a:t>)</a:t>
            </a:r>
            <a:r>
              <a:rPr lang="uk-UA" i="1" dirty="0" smtClean="0"/>
              <a:t> </a:t>
            </a:r>
            <a:r>
              <a:rPr lang="uk-UA" dirty="0" smtClean="0"/>
              <a:t>з віссю </a:t>
            </a:r>
            <a:r>
              <a:rPr lang="en-US" i="1" dirty="0" smtClean="0"/>
              <a:t>Z:</a:t>
            </a:r>
            <a:r>
              <a:rPr lang="uk-UA" dirty="0" smtClean="0"/>
              <a:t>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51216" y="5923262"/>
                <a:ext cx="3838034" cy="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6" y="5923262"/>
                <a:ext cx="3838034" cy="411010"/>
              </a:xfrm>
              <a:prstGeom prst="rect">
                <a:avLst/>
              </a:prstGeom>
              <a:blipFill>
                <a:blip r:embed="rId10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0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8" grpId="0"/>
      <p:bldP spid="22" grpId="0"/>
      <p:bldP spid="74" grpId="0"/>
      <p:bldP spid="2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882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613336" y="501135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6248" y="1327502"/>
            <a:ext cx="921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1075" indent="-981075"/>
            <a:r>
              <a:rPr lang="ru-RU" b="1" u="sng" dirty="0">
                <a:solidFill>
                  <a:schemeClr val="accent5"/>
                </a:solidFill>
              </a:rPr>
              <a:t>Задача 1 .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матрицю</a:t>
            </a:r>
            <a:r>
              <a:rPr lang="ru-RU" dirty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 err="1" smtClean="0"/>
              <a:t>обертання</a:t>
            </a:r>
            <a:r>
              <a:rPr lang="ru-RU" dirty="0" smtClean="0"/>
              <a:t> </a:t>
            </a:r>
            <a:r>
              <a:rPr lang="ru-RU" dirty="0" err="1" smtClean="0"/>
              <a:t>навколо</a:t>
            </a:r>
            <a:r>
              <a:rPr lang="ru-RU" dirty="0" smtClean="0"/>
              <a:t> </a:t>
            </a:r>
            <a:r>
              <a:rPr lang="ru-RU" dirty="0" err="1" smtClean="0"/>
              <a:t>осі</a:t>
            </a:r>
            <a:r>
              <a:rPr lang="ru-RU" dirty="0" smtClean="0"/>
              <a:t>, яка проходить через точку </a:t>
            </a:r>
            <a:r>
              <a:rPr lang="ru-RU" i="1" dirty="0" smtClean="0"/>
              <a:t>А(</a:t>
            </a:r>
            <a:r>
              <a:rPr lang="en-US" i="1" dirty="0" err="1" smtClean="0"/>
              <a:t>x</a:t>
            </a:r>
            <a:r>
              <a:rPr lang="en-US" sz="1200" i="1" dirty="0" err="1" smtClean="0"/>
              <a:t>A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sz="1100" i="1" dirty="0" err="1"/>
              <a:t>A</a:t>
            </a:r>
            <a:r>
              <a:rPr lang="en-US" i="1" dirty="0" smtClean="0"/>
              <a:t>, </a:t>
            </a:r>
            <a:r>
              <a:rPr lang="en-US" i="1" dirty="0" err="1" smtClean="0"/>
              <a:t>z</a:t>
            </a:r>
            <a:r>
              <a:rPr lang="en-US" sz="1200" i="1" dirty="0" err="1" smtClean="0"/>
              <a:t>A</a:t>
            </a:r>
            <a:r>
              <a:rPr lang="en-US" i="1" dirty="0" smtClean="0"/>
              <a:t>)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Н</a:t>
            </a:r>
            <a:r>
              <a:rPr lang="ru-RU" dirty="0" err="1" smtClean="0"/>
              <a:t>апрямок</a:t>
            </a:r>
            <a:r>
              <a:rPr lang="ru-RU" dirty="0" smtClean="0"/>
              <a:t> </a:t>
            </a:r>
            <a:r>
              <a:rPr lang="ru-RU" dirty="0" err="1" smtClean="0"/>
              <a:t>прямої</a:t>
            </a:r>
            <a:r>
              <a:rPr lang="ru-RU" dirty="0" smtClean="0"/>
              <a:t> задано </a:t>
            </a:r>
            <a:r>
              <a:rPr lang="ru-RU" dirty="0" err="1" smtClean="0"/>
              <a:t>одиничним</a:t>
            </a:r>
            <a:r>
              <a:rPr lang="ru-RU" dirty="0" smtClean="0"/>
              <a:t> вектором  </a:t>
            </a:r>
            <a:r>
              <a:rPr lang="ru-RU" i="1" dirty="0" smtClean="0"/>
              <a:t>(</a:t>
            </a:r>
            <a:r>
              <a:rPr lang="en-US" i="1" dirty="0" smtClean="0"/>
              <a:t>l, m, n)</a:t>
            </a:r>
            <a:r>
              <a:rPr lang="uk-UA" dirty="0" smtClean="0"/>
              <a:t>.</a:t>
            </a:r>
            <a:r>
              <a:rPr lang="ru-RU" dirty="0" smtClean="0"/>
              <a:t> </a:t>
            </a:r>
            <a:endParaRPr lang="uk-UA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683600" y="1725538"/>
            <a:ext cx="2525181" cy="2835732"/>
            <a:chOff x="683600" y="1725538"/>
            <a:chExt cx="2525181" cy="2835732"/>
          </a:xfrm>
        </p:grpSpPr>
        <p:cxnSp>
          <p:nvCxnSpPr>
            <p:cNvPr id="6" name="Прямая со стрелкой 5"/>
            <p:cNvCxnSpPr/>
            <p:nvPr/>
          </p:nvCxnSpPr>
          <p:spPr>
            <a:xfrm flipV="1">
              <a:off x="1260421" y="3763120"/>
              <a:ext cx="1632702" cy="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1260421" y="1834849"/>
              <a:ext cx="0" cy="193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H="1">
              <a:off x="902887" y="3753497"/>
              <a:ext cx="357533" cy="441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1270008" y="3243714"/>
              <a:ext cx="818674" cy="52135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025297" y="3243714"/>
              <a:ext cx="10633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134329" y="3964455"/>
              <a:ext cx="8626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292882" y="3060834"/>
              <a:ext cx="1007556" cy="192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807264" y="1887197"/>
              <a:ext cx="1563899" cy="113523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1081653" y="3060835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2245633" y="3104244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2066866" y="3070459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2009551" y="3324827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081653" y="3243715"/>
              <a:ext cx="0" cy="72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2037468" y="3763120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841" y="2010551"/>
              <a:ext cx="683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3200" b="1" i="1" dirty="0" smtClean="0"/>
                <a:t>.</a:t>
              </a:r>
              <a:r>
                <a:rPr lang="uk-UA" b="1" i="1" dirty="0" smtClean="0"/>
                <a:t> А</a:t>
              </a:r>
              <a:endParaRPr lang="uk-UA" b="1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6637" y="3721138"/>
              <a:ext cx="612144" cy="40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3600" y="4161160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311" y="172553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729" y="344939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8723" y="2792962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7264" y="3702854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3468957" y="2246202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err="1" smtClean="0">
                <a:solidFill>
                  <a:schemeClr val="accent5"/>
                </a:solidFill>
              </a:rPr>
              <a:t>Розв</a:t>
            </a:r>
            <a:r>
              <a:rPr lang="en-US" b="1" u="sng" dirty="0" smtClean="0">
                <a:solidFill>
                  <a:schemeClr val="accent5"/>
                </a:solidFill>
              </a:rPr>
              <a:t>’</a:t>
            </a:r>
            <a:r>
              <a:rPr lang="uk-UA" b="1" u="sng" dirty="0" err="1" smtClean="0">
                <a:solidFill>
                  <a:schemeClr val="accent5"/>
                </a:solidFill>
              </a:rPr>
              <a:t>язання</a:t>
            </a:r>
            <a:r>
              <a:rPr lang="uk-UA" b="1" u="sng" dirty="0" smtClean="0">
                <a:solidFill>
                  <a:schemeClr val="accent5"/>
                </a:solidFill>
              </a:rPr>
              <a:t>: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3510115" y="3710470"/>
            <a:ext cx="1698839" cy="39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2670" y="2581198"/>
            <a:ext cx="16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3632666" y="3033774"/>
                <a:ext cx="341535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66" y="3033774"/>
                <a:ext cx="3415359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312089" y="2603008"/>
                <a:ext cx="72935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Матриця обертання на кут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uk-UA" dirty="0" smtClean="0"/>
                  <a:t> навколо </a:t>
                </a:r>
                <a:r>
                  <a:rPr lang="uk-UA" dirty="0"/>
                  <a:t>осі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</a:t>
                </a:r>
                <a:r>
                  <a:rPr lang="uk-UA" dirty="0" smtClean="0"/>
                  <a:t>має вигляд:</a:t>
                </a:r>
                <a:endParaRPr lang="uk-UA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089" y="2603008"/>
                <a:ext cx="7293503" cy="369332"/>
              </a:xfrm>
              <a:prstGeom prst="rect">
                <a:avLst/>
              </a:prstGeom>
              <a:blipFill>
                <a:blip r:embed="rId4"/>
                <a:stretch>
                  <a:fillRect l="-668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349641" y="4376604"/>
            <a:ext cx="16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4279142" y="4380180"/>
                <a:ext cx="4951485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Повертаємося в початковий ракурс перегляду:</a:t>
                </a:r>
              </a:p>
              <a:p>
                <a:pPr marL="285750" indent="-285750">
                  <a:buFontTx/>
                  <a:buChar char="-"/>
                </a:pPr>
                <a:r>
                  <a:rPr lang="uk-UA" dirty="0" smtClean="0"/>
                  <a:t>обертаємося навколо </a:t>
                </a:r>
                <a:r>
                  <a:rPr lang="en-US" dirty="0" smtClean="0"/>
                  <a:t>Y </a:t>
                </a:r>
                <a:r>
                  <a:rPr lang="uk-UA" dirty="0" smtClean="0"/>
                  <a:t>на кут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uk-UA" dirty="0" smtClean="0"/>
                  <a:t> ;</a:t>
                </a:r>
              </a:p>
              <a:p>
                <a:pPr marL="285750" indent="-285750">
                  <a:buFontTx/>
                  <a:buChar char="-"/>
                </a:pPr>
                <a:r>
                  <a:rPr lang="uk-UA" dirty="0"/>
                  <a:t>обертаємося навколо </a:t>
                </a:r>
                <a:r>
                  <a:rPr lang="uk-UA" dirty="0" smtClean="0"/>
                  <a:t>Х</a:t>
                </a:r>
                <a:r>
                  <a:rPr lang="en-US" dirty="0" smtClean="0"/>
                  <a:t> </a:t>
                </a:r>
                <a:r>
                  <a:rPr lang="uk-UA" dirty="0"/>
                  <a:t>на кут </a:t>
                </a:r>
                <a14:m>
                  <m:oMath xmlns:m="http://schemas.openxmlformats.org/officeDocument/2006/math"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uk-UA" dirty="0"/>
                  <a:t> </a:t>
                </a:r>
                <a:r>
                  <a:rPr lang="uk-UA" dirty="0" smtClean="0"/>
                  <a:t>;</a:t>
                </a:r>
              </a:p>
              <a:p>
                <a:pPr marL="285750" indent="-285750">
                  <a:buFontTx/>
                  <a:buChar char="-"/>
                </a:pPr>
                <a:r>
                  <a:rPr lang="uk-UA" dirty="0"/>
                  <a:t>в</a:t>
                </a:r>
                <a:r>
                  <a:rPr lang="uk-UA" dirty="0" smtClean="0"/>
                  <a:t>иконуємо зсув на </a:t>
                </a:r>
                <a:r>
                  <a:rPr lang="en-US" i="1" dirty="0" err="1"/>
                  <a:t>x</a:t>
                </a:r>
                <a:r>
                  <a:rPr lang="en-US" sz="1200" i="1" dirty="0" err="1"/>
                  <a:t>A</a:t>
                </a:r>
                <a:r>
                  <a:rPr lang="en-US" i="1" dirty="0"/>
                  <a:t>, </a:t>
                </a:r>
                <a:r>
                  <a:rPr lang="en-US" i="1" dirty="0" err="1"/>
                  <a:t>y</a:t>
                </a:r>
                <a:r>
                  <a:rPr lang="en-US" sz="1100" i="1" dirty="0" err="1"/>
                  <a:t>A</a:t>
                </a:r>
                <a:r>
                  <a:rPr lang="en-US" i="1" dirty="0"/>
                  <a:t>, </a:t>
                </a:r>
                <a:r>
                  <a:rPr lang="en-US" i="1" dirty="0" err="1"/>
                  <a:t>z</a:t>
                </a:r>
                <a:r>
                  <a:rPr lang="en-US" sz="1200" i="1" dirty="0" err="1"/>
                  <a:t>A</a:t>
                </a:r>
                <a:endParaRPr lang="uk-UA" dirty="0"/>
              </a:p>
              <a:p>
                <a:pPr marL="285750" indent="-285750">
                  <a:buFontTx/>
                  <a:buChar char="-"/>
                </a:pPr>
                <a:endParaRPr lang="uk-UA" dirty="0" smtClean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42" y="4380180"/>
                <a:ext cx="4951485" cy="1754326"/>
              </a:xfrm>
              <a:prstGeom prst="rect">
                <a:avLst/>
              </a:prstGeom>
              <a:blipFill>
                <a:blip r:embed="rId5"/>
                <a:stretch>
                  <a:fillRect l="-1108" t="-209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1081653" y="5942027"/>
            <a:ext cx="9724699" cy="451632"/>
            <a:chOff x="683600" y="5907649"/>
            <a:chExt cx="9724699" cy="451632"/>
          </a:xfrm>
        </p:grpSpPr>
        <p:sp>
          <p:nvSpPr>
            <p:cNvPr id="57" name="TextBox 56"/>
            <p:cNvSpPr txBox="1"/>
            <p:nvPr/>
          </p:nvSpPr>
          <p:spPr>
            <a:xfrm>
              <a:off x="683600" y="5907649"/>
              <a:ext cx="480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Шукана матриця перетворення: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041900" y="5948271"/>
                  <a:ext cx="6366399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900" y="5948271"/>
                  <a:ext cx="6366399" cy="411010"/>
                </a:xfrm>
                <a:prstGeom prst="rect">
                  <a:avLst/>
                </a:prstGeom>
                <a:blipFill>
                  <a:blip r:embed="rId6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56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8" grpId="0"/>
      <p:bldP spid="10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276950" y="1043860"/>
            <a:ext cx="10061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4738" indent="-1074738"/>
            <a:r>
              <a:rPr lang="ru-RU" b="1" u="sng" dirty="0">
                <a:solidFill>
                  <a:schemeClr val="accent5"/>
                </a:solidFill>
              </a:rPr>
              <a:t>Задача </a:t>
            </a:r>
            <a:r>
              <a:rPr lang="en-US" b="1" u="sng" dirty="0" smtClean="0">
                <a:solidFill>
                  <a:schemeClr val="accent5"/>
                </a:solidFill>
              </a:rPr>
              <a:t>2</a:t>
            </a:r>
            <a:r>
              <a:rPr lang="ru-RU" b="1" u="sng" dirty="0" smtClean="0">
                <a:solidFill>
                  <a:schemeClr val="accent5"/>
                </a:solidFill>
              </a:rPr>
              <a:t> </a:t>
            </a:r>
            <a:r>
              <a:rPr lang="ru-RU" b="1" u="sng" dirty="0">
                <a:solidFill>
                  <a:schemeClr val="accent5"/>
                </a:solidFill>
              </a:rPr>
              <a:t>.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dirty="0" err="1" smtClean="0"/>
              <a:t>Побудувати</a:t>
            </a:r>
            <a:r>
              <a:rPr lang="ru-RU" dirty="0" smtClean="0"/>
              <a:t> </a:t>
            </a:r>
            <a:r>
              <a:rPr lang="ru-RU" dirty="0" err="1" smtClean="0"/>
              <a:t>матрицю</a:t>
            </a:r>
            <a:r>
              <a:rPr lang="ru-RU" dirty="0" smtClean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 err="1" smtClean="0"/>
              <a:t>відображення</a:t>
            </a:r>
            <a:r>
              <a:rPr lang="ru-RU" dirty="0" smtClean="0"/>
              <a:t> </a:t>
            </a:r>
            <a:r>
              <a:rPr lang="ru-RU" dirty="0" err="1"/>
              <a:t>відносно</a:t>
            </a:r>
            <a:r>
              <a:rPr lang="ru-RU" dirty="0"/>
              <a:t> </a:t>
            </a:r>
            <a:r>
              <a:rPr lang="ru-RU" dirty="0" err="1"/>
              <a:t>довільної</a:t>
            </a:r>
            <a:r>
              <a:rPr lang="ru-RU" dirty="0"/>
              <a:t> </a:t>
            </a:r>
            <a:r>
              <a:rPr lang="ru-RU" dirty="0" err="1"/>
              <a:t>площини</a:t>
            </a:r>
            <a:r>
              <a:rPr lang="ru-RU" dirty="0"/>
              <a:t>, </a:t>
            </a:r>
            <a:r>
              <a:rPr lang="ru-RU" dirty="0" smtClean="0"/>
              <a:t>яка проходить через </a:t>
            </a:r>
            <a:r>
              <a:rPr lang="ru-RU" dirty="0"/>
              <a:t>початок </a:t>
            </a:r>
            <a:r>
              <a:rPr lang="ru-RU" dirty="0" err="1" smtClean="0"/>
              <a:t>системи</a:t>
            </a:r>
            <a:r>
              <a:rPr lang="ru-RU" dirty="0" smtClean="0"/>
              <a:t> координат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13336" y="501135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950" y="1771251"/>
            <a:ext cx="15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err="1" smtClean="0">
                <a:solidFill>
                  <a:schemeClr val="accent5"/>
                </a:solidFill>
              </a:rPr>
              <a:t>Розв</a:t>
            </a:r>
            <a:r>
              <a:rPr lang="en-US" b="1" u="sng" dirty="0" smtClean="0">
                <a:solidFill>
                  <a:schemeClr val="accent5"/>
                </a:solidFill>
              </a:rPr>
              <a:t>’</a:t>
            </a:r>
            <a:r>
              <a:rPr lang="uk-UA" b="1" u="sng" dirty="0" err="1" smtClean="0">
                <a:solidFill>
                  <a:schemeClr val="accent5"/>
                </a:solidFill>
              </a:rPr>
              <a:t>язання</a:t>
            </a:r>
            <a:r>
              <a:rPr lang="uk-UA" b="1" u="sng" dirty="0" smtClean="0">
                <a:solidFill>
                  <a:schemeClr val="accent5"/>
                </a:solidFill>
              </a:rPr>
              <a:t>:  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543165" y="2577142"/>
            <a:ext cx="10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</a:t>
            </a:r>
            <a:r>
              <a:rPr lang="ru-RU" u="sng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10805" y="1771251"/>
            <a:ext cx="8958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Рівняння площини в </a:t>
            </a:r>
            <a:r>
              <a:rPr lang="uk-UA" dirty="0" smtClean="0"/>
              <a:t>просторі:                             , </a:t>
            </a:r>
            <a:r>
              <a:rPr lang="en-US" b="1" i="1" dirty="0" smtClean="0"/>
              <a:t>d</a:t>
            </a:r>
            <a:r>
              <a:rPr lang="en-US" dirty="0" smtClean="0"/>
              <a:t>- </a:t>
            </a:r>
            <a:r>
              <a:rPr lang="uk-UA" dirty="0" smtClean="0"/>
              <a:t>відстань до початку системи координат,</a:t>
            </a:r>
          </a:p>
          <a:p>
            <a:r>
              <a:rPr lang="en-US" b="1" i="1" dirty="0" smtClean="0"/>
              <a:t>n</a:t>
            </a:r>
            <a:r>
              <a:rPr lang="uk-UA" dirty="0" smtClean="0"/>
              <a:t>-</a:t>
            </a:r>
            <a:r>
              <a:rPr lang="ru-RU" dirty="0" smtClean="0"/>
              <a:t>нормаль до </a:t>
            </a:r>
            <a:r>
              <a:rPr lang="ru-RU" dirty="0" err="1" smtClean="0"/>
              <a:t>площини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У даному випадку маємо рівняння: 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16116" y="1771251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PTSerif-Regular"/>
                <a:cs typeface="PTSerif-Regular"/>
              </a:rPr>
              <a:t>(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u</a:t>
            </a:r>
            <a:r>
              <a:rPr lang="uk-UA" dirty="0">
                <a:latin typeface="PTSerif-Regular"/>
                <a:cs typeface="PTSerif-Regular"/>
              </a:rPr>
              <a:t>, 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n</a:t>
            </a:r>
            <a:r>
              <a:rPr lang="uk-UA" dirty="0">
                <a:latin typeface="PTSerif-Regular"/>
                <a:cs typeface="PTSerif-Regular"/>
              </a:rPr>
              <a:t>) + 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d </a:t>
            </a:r>
            <a:r>
              <a:rPr lang="uk-UA" dirty="0">
                <a:latin typeface="PTSerif-Regular"/>
                <a:cs typeface="PTSerif-Regular"/>
              </a:rPr>
              <a:t>= 0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24631" y="204825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PTSerif-Regular"/>
                <a:cs typeface="PTSerif-Regular"/>
              </a:rPr>
              <a:t>(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u</a:t>
            </a:r>
            <a:r>
              <a:rPr lang="uk-UA" dirty="0">
                <a:latin typeface="PTSerif-Regular"/>
                <a:cs typeface="PTSerif-Regular"/>
              </a:rPr>
              <a:t>, 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n</a:t>
            </a:r>
            <a:r>
              <a:rPr lang="uk-UA" dirty="0" smtClean="0">
                <a:latin typeface="PTSerif-Regular"/>
                <a:cs typeface="PTSerif-Regular"/>
              </a:rPr>
              <a:t>)</a:t>
            </a:r>
            <a:r>
              <a:rPr lang="uk-UA" i="1" dirty="0" smtClean="0">
                <a:latin typeface="PTSerif-Italic"/>
                <a:ea typeface="PTSerif-Regular"/>
                <a:cs typeface="PTSerif-Italic"/>
              </a:rPr>
              <a:t> </a:t>
            </a:r>
            <a:r>
              <a:rPr lang="uk-UA" dirty="0">
                <a:latin typeface="PTSerif-Regular"/>
                <a:cs typeface="PTSerif-Regular"/>
              </a:rPr>
              <a:t>= 0</a:t>
            </a:r>
            <a:endParaRPr lang="uk-UA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79" y="2444906"/>
            <a:ext cx="3067005" cy="111679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340021" y="2626611"/>
            <a:ext cx="266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Обертання навколо </a:t>
            </a:r>
            <a:r>
              <a:rPr lang="uk-UA" dirty="0"/>
              <a:t>осі Х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65" y="3555950"/>
            <a:ext cx="5641959" cy="83889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335" y="4402049"/>
            <a:ext cx="1730220" cy="140792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983" y="5941791"/>
            <a:ext cx="2431596" cy="587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445" y="4857791"/>
            <a:ext cx="2644780" cy="1671560"/>
          </a:xfrm>
          <a:prstGeom prst="rect">
            <a:avLst/>
          </a:prstGeom>
        </p:spPr>
      </p:pic>
      <p:sp>
        <p:nvSpPr>
          <p:cNvPr id="17" name="Стрелка вправо 16"/>
          <p:cNvSpPr/>
          <p:nvPr/>
        </p:nvSpPr>
        <p:spPr>
          <a:xfrm>
            <a:off x="4420243" y="5338030"/>
            <a:ext cx="500743" cy="1546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 вправо 17"/>
          <p:cNvSpPr/>
          <p:nvPr/>
        </p:nvSpPr>
        <p:spPr>
          <a:xfrm>
            <a:off x="8263588" y="5415372"/>
            <a:ext cx="500743" cy="1546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091" y="5081310"/>
            <a:ext cx="1590675" cy="1457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01725" y="4857791"/>
            <a:ext cx="409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Отримаємо нові координати нормалі: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10A75D3F947FD49B49F3E3F8B454E46" ma:contentTypeVersion="4" ma:contentTypeDescription="Создание документа." ma:contentTypeScope="" ma:versionID="c4c47bbf95d6bf9b19409ea17003b724">
  <xsd:schema xmlns:xsd="http://www.w3.org/2001/XMLSchema" xmlns:xs="http://www.w3.org/2001/XMLSchema" xmlns:p="http://schemas.microsoft.com/office/2006/metadata/properties" xmlns:ns2="67bc60ce-084c-4f10-a3e4-d9d7d56f61a0" targetNamespace="http://schemas.microsoft.com/office/2006/metadata/properties" ma:root="true" ma:fieldsID="f5ba1ccd863baa8223ffdd4232c47179" ns2:_="">
    <xsd:import namespace="67bc60ce-084c-4f10-a3e4-d9d7d56f6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60ce-084c-4f10-a3e4-d9d7d56f6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26054F-3FD1-48D1-B547-026978E06248}"/>
</file>

<file path=customXml/itemProps2.xml><?xml version="1.0" encoding="utf-8"?>
<ds:datastoreItem xmlns:ds="http://schemas.openxmlformats.org/officeDocument/2006/customXml" ds:itemID="{AF0BBD8E-E6DB-47DD-A639-4030A0BB1BD2}"/>
</file>

<file path=customXml/itemProps3.xml><?xml version="1.0" encoding="utf-8"?>
<ds:datastoreItem xmlns:ds="http://schemas.openxmlformats.org/officeDocument/2006/customXml" ds:itemID="{5C2B4925-3AC4-4E0D-98A6-F0D1547ED657}"/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1174</Words>
  <Application>Microsoft Office PowerPoint</Application>
  <PresentationFormat>Широкоэкранный</PresentationFormat>
  <Paragraphs>243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EuclidSymbol</vt:lpstr>
      <vt:lpstr>PTSerif-Italic</vt:lpstr>
      <vt:lpstr>PTSerif-Regular</vt:lpstr>
      <vt:lpstr>Times New Roman</vt:lpstr>
      <vt:lpstr>Тема Office</vt:lpstr>
      <vt:lpstr>Обчислювальна геометрія  та комп’ютерна графіка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Обчислювальна геометрія  та комп’ютерна графіка</dc:title>
  <dc:creator>Степанова Н. И.</dc:creator>
  <cp:lastModifiedBy>Степанова Н. И.</cp:lastModifiedBy>
  <cp:revision>162</cp:revision>
  <cp:lastPrinted>2020-10-09T08:01:49Z</cp:lastPrinted>
  <dcterms:created xsi:type="dcterms:W3CDTF">2020-09-25T11:38:51Z</dcterms:created>
  <dcterms:modified xsi:type="dcterms:W3CDTF">2021-11-29T17:35:47Z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0x010100510A75D3F947FD49B49F3E3F8B454E46</vt:lpwstr>
  </property>
</Properties>
</file>