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6" r:id="rId3"/>
    <p:sldId id="297" r:id="rId4"/>
    <p:sldId id="298" r:id="rId5"/>
    <p:sldId id="299" r:id="rId6"/>
    <p:sldId id="291" r:id="rId7"/>
    <p:sldId id="292" r:id="rId8"/>
    <p:sldId id="293" r:id="rId9"/>
    <p:sldId id="294" r:id="rId10"/>
    <p:sldId id="295" r:id="rId11"/>
    <p:sldId id="263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22552" autoAdjust="0"/>
  </p:normalViewPr>
  <p:slideViewPr>
    <p:cSldViewPr snapToGrid="0">
      <p:cViewPr>
        <p:scale>
          <a:sx n="70" d="100"/>
          <a:sy n="70" d="100"/>
        </p:scale>
        <p:origin x="468" y="-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1339F-F903-4A9F-82A3-628D10FCF5A0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4CAE1-31B5-4F9A-AA2A-0325E1F2AB5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525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6752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6421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uk-UA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935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uk-UA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uk-UA" dirty="0" smtClean="0"/>
                  <a:t>Из </a:t>
                </a:r>
                <a:r>
                  <a:rPr lang="uk-UA" dirty="0" err="1" smtClean="0"/>
                  <a:t>прол</a:t>
                </a:r>
                <a:r>
                  <a:rPr lang="ru-RU" dirty="0" smtClean="0"/>
                  <a:t>ученной матрицы можем получить прямые уравнения пересчета координат точки в мировой с/к в экранную. Координата </a:t>
                </a:r>
                <a:r>
                  <a:rPr lang="en-US" dirty="0" smtClean="0"/>
                  <a:t>z</a:t>
                </a:r>
                <a:r>
                  <a:rPr lang="uk-UA" baseline="0" dirty="0" smtClean="0"/>
                  <a:t> при </a:t>
                </a:r>
                <a:r>
                  <a:rPr lang="uk-UA" baseline="0" dirty="0" err="1" smtClean="0"/>
                  <a:t>этом</a:t>
                </a:r>
                <a:r>
                  <a:rPr lang="uk-UA" baseline="0" dirty="0" smtClean="0"/>
                  <a:t> не </a:t>
                </a:r>
                <a:r>
                  <a:rPr lang="uk-UA" baseline="0" dirty="0" err="1" smtClean="0"/>
                  <a:t>используется</a:t>
                </a:r>
                <a:r>
                  <a:rPr lang="uk-UA" baseline="0" dirty="0" smtClean="0"/>
                  <a:t>. </a:t>
                </a:r>
              </a:p>
              <a:p>
                <a:r>
                  <a:rPr lang="ru-RU" baseline="0" dirty="0" smtClean="0"/>
                  <a:t>Описанный алгоритм гарантирует, что любое изображение в прямоугольном окне без искажений отобразится на экране дисплея требуемого размера, причем будет выведено на экране симметрично относительно его центра и с максимальным  заполнением экрана.</a:t>
                </a:r>
              </a:p>
              <a:p>
                <a:r>
                  <a:rPr lang="ru-RU" baseline="0" dirty="0" smtClean="0"/>
                  <a:t>Если при расчета масштабного коэффициента мю/экранное </a:t>
                </a:r>
                <a:r>
                  <a:rPr lang="ru-RU" baseline="0" dirty="0" err="1" smtClean="0"/>
                  <a:t>зараннее</a:t>
                </a:r>
                <a:r>
                  <a:rPr lang="ru-RU" baseline="0" dirty="0" smtClean="0"/>
                  <a:t> неизвестны границы окна МСК, которое целиком вмещает сцену, можно задать значение мю/экранное=40 исходя из того, что 1см экрана (40 пикселей) соответствует одной единице длины в пространстве МСК. Также, можно выбрать единицу длины в МСК, равной размеру пикселя экрана 0.25 мм. Тогда мю=1, что сильно упростит матрицу</a:t>
                </a:r>
                <a:r>
                  <a:rPr lang="en-US" sz="1200" i="0" smtClean="0">
                    <a:latin typeface="Cambria Math" panose="02040503050406030204" pitchFamily="18" charset="0"/>
                  </a:rPr>
                  <a:t>〖</a:t>
                </a:r>
                <a:r>
                  <a:rPr lang="ru-RU" sz="1200" b="0" i="0" smtClean="0">
                    <a:latin typeface="Cambria Math" panose="02040503050406030204" pitchFamily="18" charset="0"/>
                  </a:rPr>
                  <a:t> </a:t>
                </a:r>
                <a:r>
                  <a:rPr lang="uk-UA" sz="1200" b="0" i="0" smtClean="0">
                    <a:latin typeface="Cambria Math" panose="02040503050406030204" pitchFamily="18" charset="0"/>
                  </a:rPr>
                  <a:t>С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〗_(</a:t>
                </a:r>
                <a:r>
                  <a:rPr lang="uk-UA" sz="1200" b="0" i="0" smtClean="0">
                    <a:latin typeface="Cambria Math" panose="02040503050406030204" pitchFamily="18" charset="0"/>
                  </a:rPr>
                  <a:t>е</a:t>
                </a:r>
                <a:r>
                  <a:rPr lang="ru-RU" sz="1200" b="0" i="0" smtClean="0">
                    <a:latin typeface="Cambria Math" panose="02040503050406030204" pitchFamily="18" charset="0"/>
                  </a:rPr>
                  <a:t>. 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)</a:t>
                </a:r>
                <a:endParaRPr lang="ru-RU" baseline="0" dirty="0" smtClean="0"/>
              </a:p>
              <a:p>
                <a:endParaRPr lang="ru-RU" baseline="0" dirty="0" smtClean="0"/>
              </a:p>
              <a:p>
                <a:endParaRPr lang="uk-UA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0757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4CAE1-31B5-4F9A-AA2A-0325E1F2AB5B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5348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4CAE1-31B5-4F9A-AA2A-0325E1F2AB5B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216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4CAE1-31B5-4F9A-AA2A-0325E1F2AB5B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3257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4CAE1-31B5-4F9A-AA2A-0325E1F2AB5B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7638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4CAE1-31B5-4F9A-AA2A-0325E1F2AB5B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585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482B-5E20-4EBF-BF2B-172A52EAF354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CA34-F429-41DE-AB97-4DEF03A6C7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741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482B-5E20-4EBF-BF2B-172A52EAF354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CA34-F429-41DE-AB97-4DEF03A6C7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417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482B-5E20-4EBF-BF2B-172A52EAF354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CA34-F429-41DE-AB97-4DEF03A6C7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786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482B-5E20-4EBF-BF2B-172A52EAF354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CA34-F429-41DE-AB97-4DEF03A6C7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37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482B-5E20-4EBF-BF2B-172A52EAF354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CA34-F429-41DE-AB97-4DEF03A6C7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765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482B-5E20-4EBF-BF2B-172A52EAF354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CA34-F429-41DE-AB97-4DEF03A6C7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799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482B-5E20-4EBF-BF2B-172A52EAF354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CA34-F429-41DE-AB97-4DEF03A6C7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107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482B-5E20-4EBF-BF2B-172A52EAF354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CA34-F429-41DE-AB97-4DEF03A6C7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855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482B-5E20-4EBF-BF2B-172A52EAF354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CA34-F429-41DE-AB97-4DEF03A6C7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337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482B-5E20-4EBF-BF2B-172A52EAF354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CA34-F429-41DE-AB97-4DEF03A6C7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515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482B-5E20-4EBF-BF2B-172A52EAF354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CA34-F429-41DE-AB97-4DEF03A6C7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83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482B-5E20-4EBF-BF2B-172A52EAF354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CCA34-F429-41DE-AB97-4DEF03A6C7D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915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6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9.png"/><Relationship Id="rId4" Type="http://schemas.openxmlformats.org/officeDocument/2006/relationships/image" Target="../media/image5.jpeg"/><Relationship Id="rId9" Type="http://schemas.openxmlformats.org/officeDocument/2006/relationships/image" Target="../media/image7.png"/><Relationship Id="rId1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4.jpeg"/><Relationship Id="rId7" Type="http://schemas.openxmlformats.org/officeDocument/2006/relationships/image" Target="../media/image5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63.png"/><Relationship Id="rId5" Type="http://schemas.openxmlformats.org/officeDocument/2006/relationships/image" Target="../media/image45.png"/><Relationship Id="rId10" Type="http://schemas.openxmlformats.org/officeDocument/2006/relationships/image" Target="../media/image62.png"/><Relationship Id="rId4" Type="http://schemas.openxmlformats.org/officeDocument/2006/relationships/image" Target="../media/image5.jpe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4.jpe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67.png"/><Relationship Id="rId4" Type="http://schemas.openxmlformats.org/officeDocument/2006/relationships/image" Target="../media/image5.jpeg"/><Relationship Id="rId9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718457" y="3802487"/>
            <a:ext cx="11473543" cy="1951914"/>
          </a:xfrm>
        </p:spPr>
        <p:txBody>
          <a:bodyPr>
            <a:normAutofit/>
          </a:bodyPr>
          <a:lstStyle/>
          <a:p>
            <a:r>
              <a:rPr lang="uk-UA" sz="4800" b="1" dirty="0" smtClean="0">
                <a:solidFill>
                  <a:srgbClr val="0070C0"/>
                </a:solidFill>
              </a:rPr>
              <a:t>Обчислювальна геометрія </a:t>
            </a:r>
            <a:br>
              <a:rPr lang="uk-UA" sz="4800" b="1" dirty="0" smtClean="0">
                <a:solidFill>
                  <a:srgbClr val="0070C0"/>
                </a:solidFill>
              </a:rPr>
            </a:br>
            <a:r>
              <a:rPr lang="uk-UA" sz="4800" b="1" dirty="0" smtClean="0">
                <a:solidFill>
                  <a:srgbClr val="0070C0"/>
                </a:solidFill>
              </a:rPr>
              <a:t>та </a:t>
            </a:r>
            <a:r>
              <a:rPr lang="uk-UA" sz="4800" b="1" dirty="0" err="1" smtClean="0">
                <a:solidFill>
                  <a:srgbClr val="0070C0"/>
                </a:solidFill>
              </a:rPr>
              <a:t>комп</a:t>
            </a:r>
            <a:r>
              <a:rPr lang="en-US" sz="4800" b="1" dirty="0" smtClean="0">
                <a:solidFill>
                  <a:srgbClr val="0070C0"/>
                </a:solidFill>
              </a:rPr>
              <a:t>’</a:t>
            </a:r>
            <a:r>
              <a:rPr lang="uk-UA" sz="4800" b="1" dirty="0" err="1" smtClean="0">
                <a:solidFill>
                  <a:srgbClr val="0070C0"/>
                </a:solidFill>
              </a:rPr>
              <a:t>ютерна</a:t>
            </a:r>
            <a:r>
              <a:rPr lang="uk-UA" sz="4800" b="1" dirty="0" smtClean="0">
                <a:solidFill>
                  <a:srgbClr val="0070C0"/>
                </a:solidFill>
              </a:rPr>
              <a:t> графіка</a:t>
            </a:r>
            <a:endParaRPr lang="uk-UA" sz="4800" b="1" dirty="0">
              <a:solidFill>
                <a:srgbClr val="0070C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18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063" y="2361371"/>
            <a:ext cx="4030884" cy="1798023"/>
          </a:xfrm>
          <a:prstGeom prst="rect">
            <a:avLst/>
          </a:prstGeom>
        </p:spPr>
      </p:pic>
      <p:pic>
        <p:nvPicPr>
          <p:cNvPr id="8" name="Picture 2" descr="Рисунок 1.1 – Центральное проецирова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083" y="1674914"/>
            <a:ext cx="25622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75" y="2449211"/>
            <a:ext cx="4384608" cy="1606953"/>
          </a:xfrm>
          <a:prstGeom prst="rect">
            <a:avLst/>
          </a:prstGeom>
        </p:spPr>
      </p:pic>
      <p:sp>
        <p:nvSpPr>
          <p:cNvPr id="10" name="Подзаголовок 2"/>
          <p:cNvSpPr txBox="1">
            <a:spLocks/>
          </p:cNvSpPr>
          <p:nvPr/>
        </p:nvSpPr>
        <p:spPr>
          <a:xfrm>
            <a:off x="7180445" y="5754400"/>
            <a:ext cx="4273617" cy="88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uk-UA" b="1" smtClean="0"/>
              <a:t>Лекція </a:t>
            </a:r>
            <a:r>
              <a:rPr lang="en-US" b="1" smtClean="0"/>
              <a:t>5 ( </a:t>
            </a:r>
            <a:r>
              <a:rPr lang="ru-RU" b="1" smtClean="0"/>
              <a:t>завершення</a:t>
            </a:r>
            <a:r>
              <a:rPr lang="uk-UA" b="1" smtClean="0"/>
              <a:t>)</a:t>
            </a:r>
          </a:p>
          <a:p>
            <a:pPr algn="l"/>
            <a:r>
              <a:rPr lang="uk-UA" b="1" smtClean="0"/>
              <a:t>Лекція </a:t>
            </a:r>
            <a:r>
              <a:rPr lang="ru-RU" b="1" smtClean="0"/>
              <a:t>6 (початок)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029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2432" y="82414"/>
            <a:ext cx="1031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u="sng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Кінематичний метод побудови об</a:t>
            </a:r>
            <a:r>
              <a:rPr lang="en-US" sz="2800" b="1" u="sng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’</a:t>
            </a:r>
            <a:r>
              <a:rPr lang="uk-UA" sz="2800" b="1" u="sng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єктів</a:t>
            </a:r>
            <a:endParaRPr lang="uk-UA" sz="2800" b="1" u="sng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18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89888" y="950808"/>
                <a:ext cx="71506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b="1" dirty="0" smtClean="0">
                    <a:solidFill>
                      <a:srgbClr val="0070C0"/>
                    </a:solidFill>
                  </a:rPr>
                  <a:t>Приклад. </a:t>
                </a:r>
                <a:r>
                  <a:rPr lang="uk-UA" u="sng" dirty="0" smtClean="0"/>
                  <a:t>Будуємо коло:</a:t>
                </a:r>
              </a:p>
              <a:p>
                <a:pPr marL="342900" indent="-342900">
                  <a:buAutoNum type="arabicParenR"/>
                </a:pPr>
                <a:r>
                  <a:rPr lang="uk-UA" dirty="0" smtClean="0"/>
                  <a:t>початкова точка  </a:t>
                </a:r>
                <a:r>
                  <a:rPr lang="en-US" dirty="0" smtClean="0"/>
                  <a:t>p(0)=[ 1  0  ];</a:t>
                </a:r>
              </a:p>
              <a:p>
                <a:pPr marL="342900" indent="-342900">
                  <a:buAutoNum type="arabicParenR"/>
                </a:pPr>
                <a:r>
                  <a:rPr lang="uk-UA" dirty="0" smtClean="0"/>
                  <a:t>параметр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0;2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 smtClean="0"/>
                  <a:t>;</a:t>
                </a:r>
              </a:p>
              <a:p>
                <a:pPr marL="342900" indent="-342900">
                  <a:buFontTx/>
                  <a:buAutoNum type="arabicParenR"/>
                </a:pPr>
                <a:r>
                  <a:rPr lang="uk-UA" dirty="0" smtClean="0"/>
                  <a:t>рівняння обертання навколо початку координат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uk-UA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888" y="950808"/>
                <a:ext cx="7150608" cy="1200329"/>
              </a:xfrm>
              <a:prstGeom prst="rect">
                <a:avLst/>
              </a:prstGeom>
              <a:blipFill>
                <a:blip r:embed="rId3"/>
                <a:stretch>
                  <a:fillRect l="-682" t="-3046" b="-710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432" y="2091137"/>
            <a:ext cx="1868984" cy="86099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820" y="3100505"/>
            <a:ext cx="5934075" cy="6572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820" y="4022788"/>
            <a:ext cx="72771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6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18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414" y="759648"/>
            <a:ext cx="3320189" cy="25154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194" y="780453"/>
            <a:ext cx="4200116" cy="27548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2432" y="82414"/>
            <a:ext cx="1031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u="sng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Кінематичний метод побудови об</a:t>
            </a:r>
            <a:r>
              <a:rPr lang="en-US" sz="2800" b="1" u="sng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’</a:t>
            </a:r>
            <a:r>
              <a:rPr lang="uk-UA" sz="2800" b="1" u="sng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єктів</a:t>
            </a:r>
            <a:endParaRPr lang="uk-UA" sz="2800" b="1" u="sng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190" y="3429118"/>
            <a:ext cx="4007707" cy="31761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527" y="3822191"/>
            <a:ext cx="4650723" cy="26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9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2078181" y="221673"/>
            <a:ext cx="8285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u="sng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Системи координат (с/к)</a:t>
            </a:r>
            <a:endParaRPr lang="uk-UA" sz="3200" b="1" u="sng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endParaRPr lang="uk-UA" sz="24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979714" y="1175780"/>
            <a:ext cx="4167051" cy="64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єктна</a:t>
            </a:r>
            <a:r>
              <a:rPr lang="uk-UA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с/к</a:t>
            </a:r>
          </a:p>
          <a:p>
            <a:pPr algn="ctr"/>
            <a:r>
              <a:rPr lang="ru-RU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</a:t>
            </a:r>
            <a:r>
              <a:rPr lang="uk-UA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ний простір)</a:t>
            </a:r>
            <a:endParaRPr lang="uk-UA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66449" y="2181558"/>
            <a:ext cx="4167051" cy="8053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Світова </a:t>
            </a:r>
            <a:r>
              <a:rPr lang="uk-UA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с/к</a:t>
            </a:r>
          </a:p>
          <a:p>
            <a:pPr algn="ctr"/>
            <a:r>
              <a:rPr lang="uk-UA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(глоба</a:t>
            </a:r>
            <a:r>
              <a:rPr lang="ru-RU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ль</a:t>
            </a:r>
            <a:r>
              <a:rPr lang="uk-UA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ний простір</a:t>
            </a:r>
            <a:r>
              <a:rPr lang="uk-UA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uk-UA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897204" y="3472667"/>
            <a:ext cx="4640063" cy="64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Видова </a:t>
            </a:r>
            <a:r>
              <a:rPr lang="uk-UA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с/к</a:t>
            </a:r>
          </a:p>
          <a:p>
            <a:pPr algn="ctr"/>
            <a:r>
              <a:rPr lang="uk-UA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(вікно </a:t>
            </a:r>
            <a:r>
              <a:rPr lang="uk-UA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спостерігача</a:t>
            </a:r>
            <a:r>
              <a:rPr lang="uk-UA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простір камери</a:t>
            </a:r>
            <a:r>
              <a:rPr lang="uk-UA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uk-UA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129832" y="4762563"/>
            <a:ext cx="4676502" cy="64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Проекційна </a:t>
            </a:r>
            <a:r>
              <a:rPr lang="uk-UA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с/к</a:t>
            </a:r>
          </a:p>
          <a:p>
            <a:pPr algn="ctr"/>
            <a:r>
              <a:rPr lang="uk-UA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(Простір відсікання,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Clip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uk-UA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733500" y="6052460"/>
            <a:ext cx="4676502" cy="64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Екранна </a:t>
            </a:r>
            <a:r>
              <a:rPr lang="uk-UA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с/к</a:t>
            </a:r>
          </a:p>
          <a:p>
            <a:pPr algn="ctr"/>
            <a:r>
              <a:rPr lang="uk-UA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(картинна площина)</a:t>
            </a:r>
            <a:endParaRPr lang="uk-UA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Соединительная линия уступом 11"/>
          <p:cNvCxnSpPr/>
          <p:nvPr/>
        </p:nvCxnSpPr>
        <p:spPr>
          <a:xfrm>
            <a:off x="5146765" y="1455695"/>
            <a:ext cx="1586735" cy="951554"/>
          </a:xfrm>
          <a:prstGeom prst="bentConnector3">
            <a:avLst>
              <a:gd name="adj1" fmla="val 163609"/>
            </a:avLst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23026" y="1662908"/>
            <a:ext cx="4175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/>
              <a:t>тривимірні </a:t>
            </a:r>
            <a:r>
              <a:rPr lang="uk-UA" sz="2000" b="1" dirty="0" smtClean="0"/>
              <a:t>афінні </a:t>
            </a:r>
            <a:r>
              <a:rPr lang="uk-UA" sz="2000" b="1" dirty="0"/>
              <a:t>перетворення</a:t>
            </a:r>
          </a:p>
        </p:txBody>
      </p:sp>
      <p:cxnSp>
        <p:nvCxnSpPr>
          <p:cNvPr id="30" name="Соединительная линия уступом 29"/>
          <p:cNvCxnSpPr>
            <a:endCxn id="8" idx="3"/>
          </p:cNvCxnSpPr>
          <p:nvPr/>
        </p:nvCxnSpPr>
        <p:spPr>
          <a:xfrm rot="16200000" flipH="1">
            <a:off x="6514219" y="2769659"/>
            <a:ext cx="1242328" cy="803768"/>
          </a:xfrm>
          <a:prstGeom prst="bentConnector4">
            <a:avLst>
              <a:gd name="adj1" fmla="val 37119"/>
              <a:gd name="adj2" fmla="val 128441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907929" y="2986876"/>
            <a:ext cx="4175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2000" b="1"/>
            </a:lvl1pPr>
          </a:lstStyle>
          <a:p>
            <a:r>
              <a:rPr lang="uk-UA" dirty="0"/>
              <a:t>тривимірні афінні перетворення</a:t>
            </a:r>
          </a:p>
        </p:txBody>
      </p:sp>
      <p:cxnSp>
        <p:nvCxnSpPr>
          <p:cNvPr id="59" name="Соединительная линия уступом 58"/>
          <p:cNvCxnSpPr/>
          <p:nvPr/>
        </p:nvCxnSpPr>
        <p:spPr>
          <a:xfrm>
            <a:off x="2897204" y="3790283"/>
            <a:ext cx="2232628" cy="1169402"/>
          </a:xfrm>
          <a:prstGeom prst="bentConnector3">
            <a:avLst>
              <a:gd name="adj1" fmla="val -647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71551" y="4239535"/>
            <a:ext cx="4175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2000" b="1"/>
            </a:lvl1pPr>
          </a:lstStyle>
          <a:p>
            <a:r>
              <a:rPr lang="uk-UA" dirty="0" err="1"/>
              <a:t>проеціювання</a:t>
            </a:r>
            <a:endParaRPr lang="uk-UA" dirty="0"/>
          </a:p>
        </p:txBody>
      </p:sp>
      <p:sp>
        <p:nvSpPr>
          <p:cNvPr id="63" name="TextBox 62"/>
          <p:cNvSpPr txBox="1"/>
          <p:nvPr/>
        </p:nvSpPr>
        <p:spPr>
          <a:xfrm>
            <a:off x="979714" y="5649927"/>
            <a:ext cx="4175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2000" b="1"/>
            </a:lvl1pPr>
          </a:lstStyle>
          <a:p>
            <a:r>
              <a:rPr lang="uk-UA" dirty="0">
                <a:solidFill>
                  <a:srgbClr val="00B050"/>
                </a:solidFill>
              </a:rPr>
              <a:t>двовимірні афінні перетворення</a:t>
            </a:r>
          </a:p>
        </p:txBody>
      </p:sp>
      <p:cxnSp>
        <p:nvCxnSpPr>
          <p:cNvPr id="64" name="Соединительная линия уступом 63"/>
          <p:cNvCxnSpPr>
            <a:stCxn id="9" idx="1"/>
            <a:endCxn id="10" idx="1"/>
          </p:cNvCxnSpPr>
          <p:nvPr/>
        </p:nvCxnSpPr>
        <p:spPr>
          <a:xfrm rot="10800000" flipH="1" flipV="1">
            <a:off x="5129832" y="5082602"/>
            <a:ext cx="1603668" cy="1289897"/>
          </a:xfrm>
          <a:prstGeom prst="bentConnector3">
            <a:avLst>
              <a:gd name="adj1" fmla="val -14255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70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1021650" y="490133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 smtClean="0">
                <a:solidFill>
                  <a:srgbClr val="00B050"/>
                </a:solidFill>
              </a:rPr>
              <a:t>Задача</a:t>
            </a:r>
            <a:r>
              <a:rPr lang="ru-RU" b="1" u="sng" dirty="0" smtClean="0">
                <a:solidFill>
                  <a:srgbClr val="00B050"/>
                </a:solidFill>
              </a:rPr>
              <a:t>.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715" y="490133"/>
            <a:ext cx="91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Виконати пропорційне відображення прямокутного вікна (рис А) у центр екрану (рис В).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42" y="943277"/>
            <a:ext cx="2415615" cy="19589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314" y="943277"/>
            <a:ext cx="2504229" cy="1980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8843" y="2902221"/>
            <a:ext cx="962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Рис А</a:t>
            </a:r>
            <a:endParaRPr lang="uk-UA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844590" y="2890313"/>
            <a:ext cx="962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Рис В</a:t>
            </a:r>
            <a:endParaRPr lang="uk-UA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59104" y="3133255"/>
                <a:ext cx="46249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1400" b="1" dirty="0" smtClean="0"/>
                  <a:t>Прямокутне вікно</a:t>
                </a:r>
                <a:r>
                  <a:rPr lang="en-US" sz="1400" b="1" dirty="0" smtClean="0"/>
                  <a:t> </a:t>
                </a:r>
                <a:r>
                  <a:rPr lang="uk-UA" sz="1400" dirty="0" smtClean="0"/>
                  <a:t>у площині </a:t>
                </a:r>
                <a:r>
                  <a:rPr lang="en-US" sz="1400" i="1" dirty="0" smtClean="0"/>
                  <a:t>x0y</a:t>
                </a:r>
                <a:r>
                  <a:rPr lang="uk-UA" sz="1400" i="1" dirty="0" smtClean="0"/>
                  <a:t> </a:t>
                </a:r>
                <a:r>
                  <a:rPr lang="uk-UA" sz="1400" i="1" dirty="0" smtClean="0"/>
                  <a:t>світової СК</a:t>
                </a:r>
                <a:r>
                  <a:rPr lang="uk-UA" sz="1400" dirty="0" smtClean="0"/>
                  <a:t>:</a:t>
                </a:r>
                <a:endParaRPr lang="en-US" sz="1400" dirty="0" smtClean="0"/>
              </a:p>
              <a:p>
                <a:pPr algn="ctr"/>
                <a:r>
                  <a:rPr lang="uk-UA" sz="1400" b="1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uk-UA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sSub>
                          <m:sSubPr>
                            <m:ctrlPr>
                              <a:rPr lang="uk-UA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uk-UA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sSub>
                          <m:sSubPr>
                            <m:ctrlP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sz="1400" dirty="0" smtClean="0"/>
                  <a:t> </a:t>
                </a:r>
                <a:endParaRPr lang="uk-UA" sz="1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104" y="3133255"/>
                <a:ext cx="4624905" cy="523220"/>
              </a:xfrm>
              <a:prstGeom prst="rect">
                <a:avLst/>
              </a:prstGeom>
              <a:blipFill>
                <a:blip r:embed="rId5"/>
                <a:stretch>
                  <a:fillRect l="-396" t="-232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41106" y="3133255"/>
                <a:ext cx="44568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1400" b="1" dirty="0" smtClean="0"/>
                  <a:t>Вікно відображення </a:t>
                </a:r>
                <a:r>
                  <a:rPr lang="uk-UA" sz="1400" dirty="0"/>
                  <a:t>у площині </a:t>
                </a:r>
                <a:r>
                  <a:rPr lang="en-US" sz="1400" i="1" dirty="0" smtClean="0"/>
                  <a:t>x</a:t>
                </a:r>
                <a:r>
                  <a:rPr lang="uk-UA" sz="1400" i="1" baseline="-25000" dirty="0" smtClean="0"/>
                  <a:t>е</a:t>
                </a:r>
                <a:r>
                  <a:rPr lang="en-US" sz="1400" i="1" dirty="0" smtClean="0"/>
                  <a:t>0y</a:t>
                </a:r>
                <a:r>
                  <a:rPr lang="uk-UA" sz="1400" i="1" baseline="-25000" dirty="0"/>
                  <a:t>е</a:t>
                </a:r>
                <a:r>
                  <a:rPr lang="uk-UA" sz="1400" i="1" dirty="0" smtClean="0"/>
                  <a:t> екранної </a:t>
                </a:r>
                <a:r>
                  <a:rPr lang="uk-UA" sz="1400" i="1" dirty="0"/>
                  <a:t>СК</a:t>
                </a:r>
                <a:r>
                  <a:rPr lang="uk-UA" sz="1400" dirty="0"/>
                  <a:t>:</a:t>
                </a:r>
                <a:endParaRPr lang="en-US" sz="1400" dirty="0"/>
              </a:p>
              <a:p>
                <a:pPr algn="ctr"/>
                <a:r>
                  <a:rPr lang="uk-UA" sz="1400" b="1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𝑒𝑓𝑡</m:t>
                        </m:r>
                        <m:r>
                          <a:rPr lang="uk-UA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𝑖𝑔h𝑡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𝑜𝑤𝑛</m:t>
                        </m:r>
                      </m:e>
                    </m:d>
                  </m:oMath>
                </a14:m>
                <a:r>
                  <a:rPr lang="uk-UA" sz="1400" dirty="0" smtClean="0"/>
                  <a:t> </a:t>
                </a:r>
                <a:endParaRPr lang="uk-UA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106" y="3133255"/>
                <a:ext cx="4456821" cy="523220"/>
              </a:xfrm>
              <a:prstGeom prst="rect">
                <a:avLst/>
              </a:prstGeom>
              <a:blipFill>
                <a:blip r:embed="rId6"/>
                <a:stretch>
                  <a:fillRect l="-410" t="-2326" b="-348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93981" y="3613040"/>
            <a:ext cx="297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0070C0"/>
                </a:solidFill>
              </a:rPr>
              <a:t>Розв</a:t>
            </a:r>
            <a:r>
              <a:rPr lang="en-US" b="1" dirty="0" smtClean="0">
                <a:solidFill>
                  <a:srgbClr val="0070C0"/>
                </a:solidFill>
              </a:rPr>
              <a:t>’</a:t>
            </a:r>
            <a:r>
              <a:rPr lang="uk-UA" b="1" dirty="0" err="1" smtClean="0">
                <a:solidFill>
                  <a:srgbClr val="0070C0"/>
                </a:solidFill>
              </a:rPr>
              <a:t>язання</a:t>
            </a:r>
            <a:r>
              <a:rPr lang="uk-UA" b="1" dirty="0" smtClean="0">
                <a:solidFill>
                  <a:srgbClr val="0070C0"/>
                </a:solidFill>
              </a:rPr>
              <a:t>:</a:t>
            </a:r>
            <a:endParaRPr lang="uk-UA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5916" y="3795146"/>
            <a:ext cx="7170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/>
              <a:t>1) Коефіцієнти </a:t>
            </a:r>
            <a:r>
              <a:rPr lang="uk-UA" sz="1600" dirty="0" err="1" smtClean="0"/>
              <a:t>прямокутності</a:t>
            </a:r>
            <a:r>
              <a:rPr lang="uk-UA" sz="1600" dirty="0" smtClean="0"/>
              <a:t> вікон:</a:t>
            </a:r>
            <a:endParaRPr lang="uk-UA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83244" y="3801814"/>
                <a:ext cx="2990812" cy="725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uk-UA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uk-UA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uk-UA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uk-UA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uk-U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𝑑𝑜𝑤𝑛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𝑢𝑝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𝑙𝑒𝑓𝑡</m:t>
                        </m:r>
                      </m:den>
                    </m:f>
                  </m:oMath>
                </a14:m>
                <a:endParaRPr lang="uk-UA" sz="1600" dirty="0"/>
              </a:p>
              <a:p>
                <a:endParaRPr lang="uk-UA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244" y="3801814"/>
                <a:ext cx="2990812" cy="7253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021338" y="3787332"/>
                <a:ext cx="27973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sz="1400" dirty="0" smtClean="0">
                    <a:solidFill>
                      <a:srgbClr val="0070C0"/>
                    </a:solidFill>
                  </a:rPr>
                  <a:t>Якщо коефіцієнти рівні</a:t>
                </a:r>
                <a:r>
                  <a:rPr lang="en-US" sz="14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uk-UA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uk-UA" sz="1400" dirty="0" smtClean="0">
                    <a:solidFill>
                      <a:srgbClr val="0070C0"/>
                    </a:solidFill>
                  </a:rPr>
                  <a:t>, матриця перетворення найбільш просто обчислюється методом парних точок. </a:t>
                </a:r>
                <a:endParaRPr lang="uk-UA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338" y="3787332"/>
                <a:ext cx="2797392" cy="954107"/>
              </a:xfrm>
              <a:prstGeom prst="rect">
                <a:avLst/>
              </a:prstGeom>
              <a:blipFill>
                <a:blip r:embed="rId8"/>
                <a:stretch>
                  <a:fillRect t="-637" r="-218" b="-573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1000978" y="4223189"/>
            <a:ext cx="6174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2) </a:t>
            </a:r>
            <a:r>
              <a:rPr lang="uk-UA" sz="1600" dirty="0" err="1" smtClean="0"/>
              <a:t>Оберемо</a:t>
            </a:r>
            <a:r>
              <a:rPr lang="uk-UA" sz="1600" dirty="0" smtClean="0"/>
              <a:t> </a:t>
            </a:r>
            <a:r>
              <a:rPr lang="en-US" sz="1600" dirty="0" smtClean="0"/>
              <a:t>4 </a:t>
            </a:r>
            <a:r>
              <a:rPr lang="uk-UA" sz="1600" dirty="0" smtClean="0"/>
              <a:t>пари точок</a:t>
            </a:r>
            <a:r>
              <a:rPr lang="en-US" sz="1600" dirty="0" smtClean="0"/>
              <a:t> </a:t>
            </a:r>
            <a:r>
              <a:rPr lang="uk-UA" sz="1600" dirty="0" smtClean="0"/>
              <a:t>у просторі (для подальшого використання):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6270859" y="5042615"/>
                <a:ext cx="5130266" cy="1128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𝑚𝑖𝑛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𝑚𝑖𝑛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𝑚𝑖𝑛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𝑎𝑥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𝑚𝑎𝑥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0 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𝑙𝑒𝑓𝑡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𝑑𝑜𝑤𝑛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𝑙𝑒𝑓𝑡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𝑢𝑝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𝑟𝑖𝑔h𝑡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𝑢𝑝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      0 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uk-UA" sz="1400" dirty="0"/>
              </a:p>
              <a:p>
                <a:endParaRPr lang="uk-UA" sz="1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859" y="5042615"/>
                <a:ext cx="5130266" cy="11285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Группа 32"/>
          <p:cNvGrpSpPr/>
          <p:nvPr/>
        </p:nvGrpSpPr>
        <p:grpSpPr>
          <a:xfrm>
            <a:off x="1312036" y="4527141"/>
            <a:ext cx="4482208" cy="1329021"/>
            <a:chOff x="1338109" y="4490911"/>
            <a:chExt cx="4482208" cy="1329021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1338109" y="4490911"/>
              <a:ext cx="4482208" cy="370254"/>
              <a:chOff x="1338109" y="4490911"/>
              <a:chExt cx="4482208" cy="370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338109" y="4490911"/>
                    <a:ext cx="213706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uk-UA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0</m:t>
                              </m:r>
                            </m:e>
                          </m:d>
                        </m:oMath>
                      </m:oMathPara>
                    </a14:m>
                    <a:endParaRPr lang="uk-UA" sz="14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109" y="4490911"/>
                    <a:ext cx="213706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uk-U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683251" y="4506129"/>
                    <a:ext cx="213706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uk-UA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uk-UA" sz="1400" b="0" i="1" smtClean="0">
                                  <a:latin typeface="Cambria Math" panose="02040503050406030204" pitchFamily="18" charset="0"/>
                                </a:rPr>
                                <m:t>е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𝑑𝑜𝑤𝑛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0</m:t>
                              </m:r>
                            </m:e>
                          </m:d>
                        </m:oMath>
                      </m:oMathPara>
                    </a14:m>
                    <a:endParaRPr lang="uk-UA" sz="14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3251" y="4506129"/>
                    <a:ext cx="2137066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588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uk-U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Прямоугольник 17"/>
              <p:cNvSpPr/>
              <p:nvPr/>
            </p:nvSpPr>
            <p:spPr>
              <a:xfrm>
                <a:off x="3305615" y="4491833"/>
                <a:ext cx="522405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→</a:t>
                </a:r>
                <a:endParaRPr lang="uk-UA" dirty="0"/>
              </a:p>
            </p:txBody>
          </p:sp>
        </p:grpSp>
        <p:grpSp>
          <p:nvGrpSpPr>
            <p:cNvPr id="20" name="Группа 19"/>
            <p:cNvGrpSpPr/>
            <p:nvPr/>
          </p:nvGrpSpPr>
          <p:grpSpPr>
            <a:xfrm>
              <a:off x="1344586" y="4788591"/>
              <a:ext cx="4365774" cy="371292"/>
              <a:chOff x="1338109" y="4489873"/>
              <a:chExt cx="4365774" cy="3712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338109" y="4490911"/>
                    <a:ext cx="213706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uk-UA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0</m:t>
                              </m:r>
                            </m:e>
                          </m:d>
                        </m:oMath>
                      </m:oMathPara>
                    </a14:m>
                    <a:endParaRPr lang="uk-UA" sz="1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109" y="4490911"/>
                    <a:ext cx="213706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2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uk-U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566817" y="4489873"/>
                    <a:ext cx="213706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uk-UA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uk-UA" sz="1400" b="0" i="1" smtClean="0">
                                  <a:latin typeface="Cambria Math" panose="02040503050406030204" pitchFamily="18" charset="0"/>
                                </a:rPr>
                                <m:t>е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0</m:t>
                              </m:r>
                            </m:e>
                          </m:d>
                        </m:oMath>
                      </m:oMathPara>
                    </a14:m>
                    <a:endParaRPr lang="uk-UA" sz="14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6817" y="4489873"/>
                    <a:ext cx="2137066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uk-U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Прямоугольник 22"/>
              <p:cNvSpPr/>
              <p:nvPr/>
            </p:nvSpPr>
            <p:spPr>
              <a:xfrm>
                <a:off x="3305615" y="4491833"/>
                <a:ext cx="522405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→</a:t>
                </a:r>
                <a:endParaRPr lang="uk-UA" dirty="0"/>
              </a:p>
            </p:txBody>
          </p:sp>
        </p:grpSp>
        <p:grpSp>
          <p:nvGrpSpPr>
            <p:cNvPr id="24" name="Группа 23"/>
            <p:cNvGrpSpPr/>
            <p:nvPr/>
          </p:nvGrpSpPr>
          <p:grpSpPr>
            <a:xfrm>
              <a:off x="1344586" y="5115863"/>
              <a:ext cx="4417980" cy="369332"/>
              <a:chOff x="1402337" y="4484032"/>
              <a:chExt cx="4417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402337" y="4484032"/>
                    <a:ext cx="213706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uk-UA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0</m:t>
                              </m:r>
                            </m:e>
                          </m:d>
                        </m:oMath>
                      </m:oMathPara>
                    </a14:m>
                    <a:endParaRPr lang="uk-UA" sz="1400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337" y="4484032"/>
                    <a:ext cx="2137066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uk-U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683251" y="4506129"/>
                    <a:ext cx="213706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uk-UA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uk-UA" sz="1400" b="0" i="1" smtClean="0">
                                  <a:latin typeface="Cambria Math" panose="02040503050406030204" pitchFamily="18" charset="0"/>
                                </a:rPr>
                                <m:t>е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𝑟𝑖𝑔h𝑛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0</m:t>
                              </m:r>
                            </m:e>
                          </m:d>
                        </m:oMath>
                      </m:oMathPara>
                    </a14:m>
                    <a:endParaRPr lang="uk-UA" sz="1400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3251" y="4506129"/>
                    <a:ext cx="2137066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88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uk-U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Прямоугольник 26"/>
              <p:cNvSpPr/>
              <p:nvPr/>
            </p:nvSpPr>
            <p:spPr>
              <a:xfrm>
                <a:off x="3385452" y="4484032"/>
                <a:ext cx="522405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→</a:t>
                </a:r>
                <a:endParaRPr lang="uk-UA" dirty="0"/>
              </a:p>
            </p:txBody>
          </p:sp>
        </p:grpSp>
        <p:grpSp>
          <p:nvGrpSpPr>
            <p:cNvPr id="29" name="Группа 28"/>
            <p:cNvGrpSpPr/>
            <p:nvPr/>
          </p:nvGrpSpPr>
          <p:grpSpPr>
            <a:xfrm>
              <a:off x="1344586" y="5450600"/>
              <a:ext cx="4475731" cy="369332"/>
              <a:chOff x="1402337" y="4484032"/>
              <a:chExt cx="4475731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402337" y="4484032"/>
                    <a:ext cx="213706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uk-UA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oMath>
                      </m:oMathPara>
                    </a14:m>
                    <a:endParaRPr lang="uk-UA" sz="14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337" y="4484032"/>
                    <a:ext cx="2137066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uk-U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3741002" y="4502457"/>
                    <a:ext cx="213706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uk-UA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uk-UA" sz="1400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002" y="4502457"/>
                    <a:ext cx="2137066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uk-U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Прямоугольник 31"/>
              <p:cNvSpPr/>
              <p:nvPr/>
            </p:nvSpPr>
            <p:spPr>
              <a:xfrm>
                <a:off x="3385452" y="4484032"/>
                <a:ext cx="522405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→</a:t>
                </a:r>
                <a:endParaRPr lang="uk-UA" dirty="0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8325853" y="4952643"/>
            <a:ext cx="5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-1</a:t>
            </a:r>
            <a:endParaRPr lang="uk-UA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893981" y="6413496"/>
                <a:ext cx="111518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1400" dirty="0" smtClean="0">
                    <a:solidFill>
                      <a:srgbClr val="0070C0"/>
                    </a:solidFill>
                  </a:rPr>
                  <a:t>Якщо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uk-UA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uk-UA" sz="1400" dirty="0" smtClean="0">
                    <a:solidFill>
                      <a:srgbClr val="0070C0"/>
                    </a:solidFill>
                  </a:rPr>
                  <a:t>, для отримання матриці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uk-UA" sz="1400" dirty="0" smtClean="0">
                    <a:solidFill>
                      <a:srgbClr val="0070C0"/>
                    </a:solidFill>
                  </a:rPr>
                  <a:t> використаємо метод декомпозиції (розкладемо перетворення у послідовність елементарних) </a:t>
                </a:r>
                <a:endParaRPr lang="uk-UA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81" y="6413496"/>
                <a:ext cx="11151820" cy="307777"/>
              </a:xfrm>
              <a:prstGeom prst="rect">
                <a:avLst/>
              </a:prstGeom>
              <a:blipFill>
                <a:blip r:embed="rId18"/>
                <a:stretch>
                  <a:fillRect l="-164" t="-3922" b="-1960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Прямоугольник 35"/>
              <p:cNvSpPr/>
              <p:nvPr/>
            </p:nvSpPr>
            <p:spPr>
              <a:xfrm>
                <a:off x="5173387" y="6074679"/>
                <a:ext cx="63049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uk-UA" sz="1400" dirty="0" smtClean="0"/>
                  <a:t>Наприклад, для першої точки маємо: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𝑑𝑜𝑤𝑛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 0   1</m:t>
                        </m:r>
                      </m:e>
                    </m:d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func>
                              <m:func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 0</m:t>
                        </m:r>
                        <m:r>
                          <a:rPr lang="uk-UA" sz="1400" b="0" i="1" smtClean="0">
                            <a:latin typeface="Cambria Math" panose="02040503050406030204" pitchFamily="18" charset="0"/>
                          </a:rPr>
                          <m:t>   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uk-UA" sz="1400" b="0" i="1" smtClean="0">
                                <a:latin typeface="Cambria Math" panose="02040503050406030204" pitchFamily="18" charset="0"/>
                              </a:rPr>
                              <m:t>е</m:t>
                            </m:r>
                          </m:sub>
                        </m:sSub>
                      </m:e>
                    </m:d>
                  </m:oMath>
                </a14:m>
                <a:endParaRPr lang="uk-UA" sz="1400" dirty="0"/>
              </a:p>
            </p:txBody>
          </p:sp>
        </mc:Choice>
        <mc:Fallback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387" y="6074679"/>
                <a:ext cx="6304931" cy="307777"/>
              </a:xfrm>
              <a:prstGeom prst="rect">
                <a:avLst/>
              </a:prstGeom>
              <a:blipFill>
                <a:blip r:embed="rId19"/>
                <a:stretch>
                  <a:fillRect l="-290" t="-4000" b="-20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89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28" grpId="0"/>
      <p:bldP spid="34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42" y="943277"/>
            <a:ext cx="2415615" cy="19589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314" y="943277"/>
            <a:ext cx="2504229" cy="1980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8843" y="2902221"/>
            <a:ext cx="962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Рис А</a:t>
            </a:r>
            <a:endParaRPr lang="uk-UA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844590" y="2890313"/>
            <a:ext cx="962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Рис В</a:t>
            </a:r>
            <a:endParaRPr lang="uk-UA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59105" y="3133255"/>
                <a:ext cx="39941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1400" b="1" dirty="0" smtClean="0"/>
                  <a:t>Прямокутне вікно</a:t>
                </a:r>
                <a:r>
                  <a:rPr lang="en-US" sz="1400" b="1" dirty="0" smtClean="0"/>
                  <a:t> </a:t>
                </a:r>
                <a:r>
                  <a:rPr lang="uk-UA" sz="1400" dirty="0" smtClean="0"/>
                  <a:t>у площині </a:t>
                </a:r>
                <a:r>
                  <a:rPr lang="en-US" sz="1400" i="1" dirty="0" smtClean="0"/>
                  <a:t>x0y</a:t>
                </a:r>
                <a:r>
                  <a:rPr lang="uk-UA" sz="1400" i="1" dirty="0" smtClean="0"/>
                  <a:t> світової СК</a:t>
                </a:r>
                <a:r>
                  <a:rPr lang="uk-UA" sz="1400" dirty="0" smtClean="0"/>
                  <a:t>:</a:t>
                </a:r>
                <a:endParaRPr lang="en-US" sz="1400" dirty="0" smtClean="0"/>
              </a:p>
              <a:p>
                <a:pPr algn="ctr"/>
                <a:r>
                  <a:rPr lang="uk-UA" sz="1400" b="1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uk-UA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sSub>
                          <m:sSubPr>
                            <m:ctrlPr>
                              <a:rPr lang="uk-UA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uk-UA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sSub>
                          <m:sSubPr>
                            <m:ctrlP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sz="1400" dirty="0" smtClean="0"/>
                  <a:t> </a:t>
                </a:r>
                <a:endParaRPr lang="uk-UA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105" y="3133255"/>
                <a:ext cx="3994158" cy="523220"/>
              </a:xfrm>
              <a:prstGeom prst="rect">
                <a:avLst/>
              </a:prstGeom>
              <a:blipFill>
                <a:blip r:embed="rId5"/>
                <a:stretch>
                  <a:fillRect l="-458" t="-232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41106" y="3133255"/>
                <a:ext cx="44568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1400" b="1" dirty="0" smtClean="0"/>
                  <a:t>Вікно відображення </a:t>
                </a:r>
                <a:r>
                  <a:rPr lang="uk-UA" sz="1400" dirty="0"/>
                  <a:t>у площині </a:t>
                </a:r>
                <a:r>
                  <a:rPr lang="en-US" sz="1400" i="1" dirty="0" smtClean="0"/>
                  <a:t>x</a:t>
                </a:r>
                <a:r>
                  <a:rPr lang="uk-UA" sz="1400" i="1" baseline="-25000" dirty="0" smtClean="0"/>
                  <a:t>е</a:t>
                </a:r>
                <a:r>
                  <a:rPr lang="en-US" sz="1400" i="1" dirty="0" smtClean="0"/>
                  <a:t>0y</a:t>
                </a:r>
                <a:r>
                  <a:rPr lang="uk-UA" sz="1400" i="1" baseline="-25000" dirty="0"/>
                  <a:t>е</a:t>
                </a:r>
                <a:r>
                  <a:rPr lang="uk-UA" sz="1400" i="1" dirty="0" smtClean="0"/>
                  <a:t> екранної </a:t>
                </a:r>
                <a:r>
                  <a:rPr lang="uk-UA" sz="1400" i="1" dirty="0"/>
                  <a:t>СК</a:t>
                </a:r>
                <a:r>
                  <a:rPr lang="uk-UA" sz="1400" dirty="0"/>
                  <a:t>:</a:t>
                </a:r>
                <a:endParaRPr lang="en-US" sz="1400" dirty="0"/>
              </a:p>
              <a:p>
                <a:pPr algn="ctr"/>
                <a:r>
                  <a:rPr lang="uk-UA" sz="1400" b="1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𝑒𝑓𝑡</m:t>
                        </m:r>
                        <m:r>
                          <a:rPr lang="uk-UA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𝑖𝑔h𝑡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𝑜𝑤𝑛</m:t>
                        </m:r>
                      </m:e>
                    </m:d>
                  </m:oMath>
                </a14:m>
                <a:r>
                  <a:rPr lang="uk-UA" sz="1400" dirty="0" smtClean="0"/>
                  <a:t> </a:t>
                </a:r>
                <a:endParaRPr lang="uk-UA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106" y="3133255"/>
                <a:ext cx="4456821" cy="523220"/>
              </a:xfrm>
              <a:prstGeom prst="rect">
                <a:avLst/>
              </a:prstGeom>
              <a:blipFill>
                <a:blip r:embed="rId6"/>
                <a:stretch>
                  <a:fillRect l="-410" t="-2326" b="-348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76484" y="3656475"/>
            <a:ext cx="297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0070C0"/>
                </a:solidFill>
              </a:rPr>
              <a:t>Розв</a:t>
            </a:r>
            <a:r>
              <a:rPr lang="en-US" b="1" dirty="0" smtClean="0">
                <a:solidFill>
                  <a:srgbClr val="0070C0"/>
                </a:solidFill>
              </a:rPr>
              <a:t>’</a:t>
            </a:r>
            <a:r>
              <a:rPr lang="uk-UA" b="1" dirty="0" err="1" smtClean="0">
                <a:solidFill>
                  <a:srgbClr val="0070C0"/>
                </a:solidFill>
              </a:rPr>
              <a:t>язання</a:t>
            </a:r>
            <a:r>
              <a:rPr lang="uk-UA" b="1" dirty="0" smtClean="0">
                <a:solidFill>
                  <a:srgbClr val="0070C0"/>
                </a:solidFill>
              </a:rPr>
              <a:t>:</a:t>
            </a:r>
            <a:endParaRPr lang="uk-UA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/>
              <p:cNvSpPr/>
              <p:nvPr/>
            </p:nvSpPr>
            <p:spPr>
              <a:xfrm>
                <a:off x="3163528" y="3671875"/>
                <a:ext cx="2260747" cy="352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uk-UA" sz="1600" dirty="0" smtClean="0"/>
                  <a:t>3) Зсув у центр вікна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ц</m:t>
                        </m:r>
                      </m:sub>
                    </m:sSub>
                  </m:oMath>
                </a14:m>
                <a:r>
                  <a:rPr lang="uk-UA" sz="1600" dirty="0" smtClean="0"/>
                  <a:t>:</a:t>
                </a:r>
                <a:endParaRPr lang="uk-UA" sz="1600" dirty="0"/>
              </a:p>
            </p:txBody>
          </p:sp>
        </mc:Choice>
        <mc:Fallback xmlns=""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528" y="3671875"/>
                <a:ext cx="2260747" cy="352854"/>
              </a:xfrm>
              <a:prstGeom prst="rect">
                <a:avLst/>
              </a:prstGeom>
              <a:blipFill>
                <a:blip r:embed="rId7"/>
                <a:stretch>
                  <a:fillRect l="-1617" t="-3448" r="-539" b="-1896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5472654" y="3475290"/>
                <a:ext cx="2423793" cy="886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ц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</m:e>
                                        <m:e>
                                          <m:r>
                                            <a:rPr lang="uk-UA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uk-UA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ц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,      </a:t>
                </a:r>
                <a:endParaRPr lang="uk-UA" sz="14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654" y="3475290"/>
                <a:ext cx="2423793" cy="886012"/>
              </a:xfrm>
              <a:prstGeom prst="rect">
                <a:avLst/>
              </a:prstGeom>
              <a:blipFill>
                <a:blip r:embed="rId8"/>
                <a:stretch>
                  <a:fillRect r="-277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Прямоугольник 38"/>
          <p:cNvSpPr/>
          <p:nvPr/>
        </p:nvSpPr>
        <p:spPr>
          <a:xfrm>
            <a:off x="916079" y="4303007"/>
            <a:ext cx="57227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4</a:t>
            </a:r>
            <a:r>
              <a:rPr lang="uk-UA" sz="1600" dirty="0" smtClean="0"/>
              <a:t>) Масштабування по осям координат та зміна напрямку </a:t>
            </a:r>
            <a:r>
              <a:rPr lang="uk-UA" sz="1600" dirty="0" err="1" smtClean="0"/>
              <a:t>вісі</a:t>
            </a:r>
            <a:r>
              <a:rPr lang="uk-UA" sz="1600" dirty="0" smtClean="0"/>
              <a:t> </a:t>
            </a:r>
            <a:r>
              <a:rPr lang="en-US" sz="1600" dirty="0" smtClean="0"/>
              <a:t>Y:</a:t>
            </a:r>
            <a:endParaRPr lang="uk-UA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2608445" y="4656961"/>
                <a:ext cx="2162030" cy="886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 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0   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            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,      </a:t>
                </a:r>
                <a:endParaRPr lang="uk-UA" sz="14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45" y="4656961"/>
                <a:ext cx="2162030" cy="886012"/>
              </a:xfrm>
              <a:prstGeom prst="rect">
                <a:avLst/>
              </a:prstGeom>
              <a:blipFill>
                <a:blip r:embed="rId9"/>
                <a:stretch>
                  <a:fillRect r="-563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854402" y="5591711"/>
                <a:ext cx="4618252" cy="352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5</a:t>
                </a:r>
                <a:r>
                  <a:rPr lang="uk-UA" sz="1600" dirty="0" smtClean="0"/>
                  <a:t>) </a:t>
                </a:r>
                <a:r>
                  <a:rPr lang="uk-UA" sz="1600" dirty="0"/>
                  <a:t>Зсув центра вікна у </a:t>
                </a:r>
                <a:r>
                  <a:rPr lang="uk-UA" sz="1600" dirty="0" smtClean="0"/>
                  <a:t>точку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ц</m:t>
                        </m:r>
                        <m:r>
                          <a:rPr lang="uk-UA" sz="1600" i="1">
                            <a:latin typeface="Cambria Math" panose="02040503050406030204" pitchFamily="18" charset="0"/>
                          </a:rPr>
                          <m:t>е</m:t>
                        </m:r>
                      </m:sub>
                    </m:sSub>
                  </m:oMath>
                </a14:m>
                <a:r>
                  <a:rPr lang="uk-UA" sz="1600" dirty="0" smtClean="0"/>
                  <a:t> у екранній системі:</a:t>
                </a:r>
                <a:endParaRPr lang="uk-UA" sz="1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02" y="5591711"/>
                <a:ext cx="4618252" cy="352854"/>
              </a:xfrm>
              <a:prstGeom prst="rect">
                <a:avLst/>
              </a:prstGeom>
              <a:blipFill>
                <a:blip r:embed="rId10"/>
                <a:stretch>
                  <a:fillRect l="-660" t="-3448" b="-1896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707780" y="5736196"/>
                <a:ext cx="6198671" cy="886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uk-UA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1400" i="1">
                                                  <a:latin typeface="Cambria Math" panose="02040503050406030204" pitchFamily="18" charset="0"/>
                                                </a:rPr>
                                                <m:t>це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це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,      </a:t>
                </a:r>
                <a:r>
                  <a:rPr lang="uk-UA" sz="1400" dirty="0" smtClean="0"/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sz="1600" i="1">
                            <a:latin typeface="Cambria Math" panose="02040503050406030204" pitchFamily="18" charset="0"/>
                          </a:rPr>
                          <m:t>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uk-UA" sz="16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uk-UA" sz="1600" i="1">
                            <a:latin typeface="Cambria Math" panose="02040503050406030204" pitchFamily="18" charset="0"/>
                          </a:rPr>
                          <m:t>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m:rPr>
                        <m:nor/>
                      </m:rPr>
                      <a:rPr lang="uk-UA" sz="1600" dirty="0"/>
                      <m:t>=</m:t>
                    </m:r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𝑜𝑤𝑛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uk-UA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780" y="5736196"/>
                <a:ext cx="6198671" cy="8860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/>
          <p:cNvSpPr/>
          <p:nvPr/>
        </p:nvSpPr>
        <p:spPr>
          <a:xfrm>
            <a:off x="1021650" y="490133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 smtClean="0">
                <a:solidFill>
                  <a:srgbClr val="00B050"/>
                </a:solidFill>
              </a:rPr>
              <a:t>Задача</a:t>
            </a:r>
            <a:r>
              <a:rPr lang="ru-RU" b="1" u="sng" dirty="0" smtClean="0">
                <a:solidFill>
                  <a:srgbClr val="00B050"/>
                </a:solidFill>
              </a:rPr>
              <a:t>.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5715" y="490133"/>
            <a:ext cx="91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Виконати пропорційне відображення прямокутного вікна (рис А) у центр екрану (рис В).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7844590" y="3737307"/>
                <a:ext cx="2318968" cy="392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uk-UA" sz="1200" dirty="0">
                    <a:latin typeface="+mj-lt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+mj-lt"/>
                          </a:rPr>
                        </m:ctrlPr>
                      </m:sSubPr>
                      <m:e>
                        <m:r>
                          <a:rPr lang="en-US" sz="1400" i="1">
                            <a:latin typeface="+mj-lt"/>
                          </a:rPr>
                          <m:t>𝑥</m:t>
                        </m:r>
                      </m:e>
                      <m:sub>
                        <m:r>
                          <a:rPr lang="uk-UA" sz="1400" i="1">
                            <a:latin typeface="+mj-lt"/>
                          </a:rPr>
                          <m:t>ц</m:t>
                        </m:r>
                      </m:sub>
                    </m:sSub>
                  </m:oMath>
                </a14:m>
                <a:r>
                  <a:rPr lang="uk-UA" sz="1400" dirty="0">
                    <a:latin typeface="+mj-lt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400" i="1">
                            <a:latin typeface="+mj-lt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400" i="1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+mj-lt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+mj-lt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400" i="1">
                            <a:latin typeface="+mj-lt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+mj-lt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+mj-lt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latin typeface="+mj-lt"/>
                          </a:rPr>
                          <m:t>2</m:t>
                        </m:r>
                      </m:den>
                    </m:f>
                    <m:r>
                      <a:rPr lang="en-US" sz="1400" i="1">
                        <a:latin typeface="+mj-lt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+mj-lt"/>
                          </a:rPr>
                        </m:ctrlPr>
                      </m:sSubPr>
                      <m:e>
                        <m:r>
                          <a:rPr lang="en-US" sz="1400" i="1">
                            <a:latin typeface="+mj-lt"/>
                          </a:rPr>
                          <m:t>𝑦</m:t>
                        </m:r>
                      </m:e>
                      <m:sub>
                        <m:r>
                          <a:rPr lang="uk-UA" sz="1400" i="1">
                            <a:latin typeface="+mj-lt"/>
                          </a:rPr>
                          <m:t>ц</m:t>
                        </m:r>
                      </m:sub>
                    </m:sSub>
                    <m:r>
                      <m:rPr>
                        <m:nor/>
                      </m:rPr>
                      <a:rPr lang="uk-UA" sz="1400" dirty="0">
                        <a:latin typeface="+mj-lt"/>
                      </a:rPr>
                      <m:t>=</m:t>
                    </m:r>
                    <m:f>
                      <m:fPr>
                        <m:ctrlPr>
                          <a:rPr lang="ru-RU" sz="1400" i="1">
                            <a:latin typeface="+mj-lt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400" i="1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+mj-lt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+mj-lt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400" i="1">
                            <a:latin typeface="+mj-lt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+mj-lt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+mj-lt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latin typeface="+mj-lt"/>
                          </a:rPr>
                          <m:t>2</m:t>
                        </m:r>
                      </m:den>
                    </m:f>
                  </m:oMath>
                </a14:m>
                <a:endParaRPr lang="uk-UA" sz="1200" dirty="0">
                  <a:latin typeface="+mj-lt"/>
                </a:endParaRPr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590" y="3737307"/>
                <a:ext cx="2318968" cy="392736"/>
              </a:xfrm>
              <a:prstGeom prst="rect">
                <a:avLst/>
              </a:prstGeom>
              <a:blipFill>
                <a:blip r:embed="rId12"/>
                <a:stretch>
                  <a:fillRect l="-263" b="-46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/>
              <p:cNvSpPr/>
              <p:nvPr/>
            </p:nvSpPr>
            <p:spPr>
              <a:xfrm>
                <a:off x="4984262" y="4690299"/>
                <a:ext cx="2903872" cy="89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ru-RU" sz="1400" dirty="0" smtClean="0"/>
                  <a:t>де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+mj-lt"/>
                          </a:rPr>
                        </m:ctrlPr>
                      </m:sSubPr>
                      <m:e>
                        <m:r>
                          <a:rPr lang="en-US" sz="1400" i="1">
                            <a:latin typeface="+mj-lt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+mj-lt"/>
                          </a:rPr>
                          <m:t>𝑒</m:t>
                        </m:r>
                      </m:sub>
                    </m:sSub>
                    <m:r>
                      <a:rPr lang="en-US" sz="1400" i="1">
                        <a:latin typeface="+mj-lt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i="1">
                            <a:latin typeface="+mj-l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+mj-lt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+mj-lt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+mj-lt"/>
                                    </a:rPr>
                                    <m:t>𝑟𝑖𝑔h𝑡</m:t>
                                  </m:r>
                                  <m:r>
                                    <a:rPr lang="en-US" sz="1400" i="1">
                                      <a:latin typeface="+mj-lt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+mj-lt"/>
                                    </a:rPr>
                                    <m:t>𝑙𝑒𝑓𝑡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+mj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+mj-lt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+mj-lt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+mj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+mj-lt"/>
                                        </a:rPr>
                                        <m:t>𝑚</m:t>
                                      </m:r>
                                      <m:r>
                                        <a:rPr lang="en-US" sz="1400" i="1">
                                          <a:latin typeface="+mj-lt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latin typeface="+mj-lt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+mj-lt"/>
                                </a:rPr>
                                <m:t>  </m:t>
                              </m:r>
                              <m:r>
                                <a:rPr lang="uk-UA" sz="1400" i="1">
                                  <a:latin typeface="+mj-lt"/>
                                </a:rPr>
                                <m:t>якщо   </m:t>
                              </m:r>
                              <m:sSub>
                                <m:sSubPr>
                                  <m:ctrlPr>
                                    <a:rPr lang="uk-UA" sz="1400" i="1"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uk-UA" sz="1400" i="1">
                                      <a:latin typeface="+mj-lt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uk-UA" sz="1400" i="1">
                                      <a:latin typeface="+mj-lt"/>
                                    </a:rPr>
                                    <m:t>е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uk-UA" sz="1400" i="1">
                                  <a:latin typeface="+mj-lt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uk-UA" sz="1400" i="1">
                                  <a:latin typeface="+mj-lt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+mj-lt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+mj-lt"/>
                                    </a:rPr>
                                    <m:t>𝑑𝑜𝑤𝑛</m:t>
                                  </m:r>
                                  <m:r>
                                    <a:rPr lang="en-US" sz="1400" i="1">
                                      <a:latin typeface="+mj-lt"/>
                                    </a:rPr>
                                    <m:t> −</m:t>
                                  </m:r>
                                  <m:r>
                                    <a:rPr lang="en-US" sz="1400" i="1">
                                      <a:latin typeface="+mj-lt"/>
                                    </a:rPr>
                                    <m:t>𝑢𝑝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+mj-lt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+mj-lt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+mj-lt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+mj-lt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+mj-lt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i="1">
                                  <a:latin typeface="+mj-lt"/>
                                </a:rPr>
                                <m:t>    </m:t>
                              </m:r>
                              <m:r>
                                <m:rPr>
                                  <m:brk m:alnAt="7"/>
                                </m:rPr>
                                <a:rPr lang="uk-UA" sz="1400" i="1">
                                  <a:latin typeface="+mj-lt"/>
                                </a:rPr>
                                <m:t>я</m:t>
                              </m:r>
                              <m:r>
                                <a:rPr lang="uk-UA" sz="1400" i="1">
                                  <a:latin typeface="+mj-lt"/>
                                </a:rPr>
                                <m:t>кщо   </m:t>
                              </m:r>
                              <m:sSub>
                                <m:sSubPr>
                                  <m:ctrlPr>
                                    <a:rPr lang="uk-UA" sz="1400" i="1"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uk-UA" sz="1400" i="1">
                                      <a:latin typeface="+mj-lt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uk-UA" sz="1400" i="1">
                                      <a:latin typeface="+mj-lt"/>
                                    </a:rPr>
                                    <m:t>е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+mj-lt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uk-UA" sz="1400" i="1">
                                  <a:latin typeface="+mj-lt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uk-UA" sz="1200" dirty="0">
                  <a:latin typeface="+mj-lt"/>
                </a:endParaRPr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262" y="4690299"/>
                <a:ext cx="2903872" cy="890052"/>
              </a:xfrm>
              <a:prstGeom prst="rect">
                <a:avLst/>
              </a:prstGeom>
              <a:blipFill>
                <a:blip r:embed="rId13"/>
                <a:stretch>
                  <a:fillRect l="-63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325853" y="4930686"/>
                <a:ext cx="2990812" cy="649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uk-UA" sz="1400" i="1" smtClean="0">
                        <a:latin typeface="+mj-lt"/>
                        <a:ea typeface="Cambria Math" panose="02040503050406030204" pitchFamily="18" charset="0"/>
                      </a:rPr>
                      <m:t>𝜌</m:t>
                    </m:r>
                    <m:r>
                      <a:rPr lang="uk-UA" sz="1400" b="0" i="1" smtClean="0">
                        <a:latin typeface="+mj-lt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sz="1400" b="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14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400" b="0" i="1" smtClean="0">
                            <a:latin typeface="+mj-lt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uk-UA" sz="14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400" b="0" i="1" smtClean="0">
                            <a:latin typeface="+mj-lt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 smtClean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+mj-lt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uk-UA" sz="1400" i="1" smtClean="0">
                            <a:latin typeface="+mj-lt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400" b="0" i="1" smtClean="0">
                            <a:latin typeface="+mj-lt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uk-UA" sz="1400" i="1">
                        <a:latin typeface="+mj-lt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sz="1400" i="1">
                            <a:latin typeface="+mj-lt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+mj-lt"/>
                            <a:ea typeface="Cambria Math" panose="02040503050406030204" pitchFamily="18" charset="0"/>
                          </a:rPr>
                          <m:t>𝑑𝑜𝑤𝑛</m:t>
                        </m:r>
                        <m:r>
                          <a:rPr lang="en-US" sz="1400" b="0" i="1" smtClean="0">
                            <a:latin typeface="+mj-lt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+mj-lt"/>
                            <a:ea typeface="Cambria Math" panose="02040503050406030204" pitchFamily="18" charset="0"/>
                          </a:rPr>
                          <m:t>𝑢𝑝</m:t>
                        </m:r>
                      </m:num>
                      <m:den>
                        <m:r>
                          <a:rPr lang="en-US" sz="1400" b="0" i="1" smtClean="0">
                            <a:latin typeface="+mj-lt"/>
                            <a:ea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sz="1400" b="0" i="1" smtClean="0">
                            <a:latin typeface="+mj-lt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1400" b="0" i="1" smtClean="0">
                            <a:latin typeface="+mj-lt"/>
                            <a:ea typeface="Cambria Math" panose="02040503050406030204" pitchFamily="18" charset="0"/>
                          </a:rPr>
                          <m:t>𝑙𝑒𝑓𝑡</m:t>
                        </m:r>
                      </m:den>
                    </m:f>
                  </m:oMath>
                </a14:m>
                <a:endParaRPr lang="uk-UA" sz="1400" dirty="0">
                  <a:latin typeface="+mj-lt"/>
                </a:endParaRPr>
              </a:p>
              <a:p>
                <a:endParaRPr lang="uk-UA" sz="1400" dirty="0">
                  <a:latin typeface="+mj-lt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853" y="4930686"/>
                <a:ext cx="2990812" cy="649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55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/>
      <p:bldP spid="40" grpId="0"/>
      <p:bldP spid="41" grpId="0"/>
      <p:bldP spid="42" grpId="0"/>
      <p:bldP spid="12" grpId="0"/>
      <p:bldP spid="13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42" y="943277"/>
            <a:ext cx="2415615" cy="19589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314" y="943277"/>
            <a:ext cx="2504229" cy="1980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8843" y="2902221"/>
            <a:ext cx="962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Рис А</a:t>
            </a:r>
            <a:endParaRPr lang="uk-UA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844590" y="2890313"/>
            <a:ext cx="962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Рис В</a:t>
            </a:r>
            <a:endParaRPr lang="uk-UA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59105" y="3133255"/>
                <a:ext cx="39941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1400" b="1" dirty="0" smtClean="0"/>
                  <a:t>Прямокутне вікно</a:t>
                </a:r>
                <a:r>
                  <a:rPr lang="en-US" sz="1400" b="1" dirty="0" smtClean="0"/>
                  <a:t> </a:t>
                </a:r>
                <a:r>
                  <a:rPr lang="uk-UA" sz="1400" dirty="0" smtClean="0"/>
                  <a:t>у площині </a:t>
                </a:r>
                <a:r>
                  <a:rPr lang="en-US" sz="1400" i="1" dirty="0" smtClean="0"/>
                  <a:t>x0y</a:t>
                </a:r>
                <a:r>
                  <a:rPr lang="uk-UA" sz="1400" i="1" dirty="0" smtClean="0"/>
                  <a:t> світової СК</a:t>
                </a:r>
                <a:r>
                  <a:rPr lang="uk-UA" sz="1400" dirty="0" smtClean="0"/>
                  <a:t>:</a:t>
                </a:r>
                <a:endParaRPr lang="en-US" sz="1400" dirty="0" smtClean="0"/>
              </a:p>
              <a:p>
                <a:pPr algn="ctr"/>
                <a:r>
                  <a:rPr lang="uk-UA" sz="1400" b="1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uk-UA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sSub>
                          <m:sSubPr>
                            <m:ctrlPr>
                              <a:rPr lang="uk-UA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uk-UA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sSub>
                          <m:sSubPr>
                            <m:ctrlP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sz="1400" dirty="0" smtClean="0"/>
                  <a:t> </a:t>
                </a:r>
                <a:endParaRPr lang="uk-UA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105" y="3133255"/>
                <a:ext cx="3994158" cy="523220"/>
              </a:xfrm>
              <a:prstGeom prst="rect">
                <a:avLst/>
              </a:prstGeom>
              <a:blipFill>
                <a:blip r:embed="rId5"/>
                <a:stretch>
                  <a:fillRect l="-458" t="-232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41106" y="3133255"/>
                <a:ext cx="44568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1400" b="1" dirty="0" smtClean="0"/>
                  <a:t>Вікно відображення </a:t>
                </a:r>
                <a:r>
                  <a:rPr lang="uk-UA" sz="1400" dirty="0"/>
                  <a:t>у площині </a:t>
                </a:r>
                <a:r>
                  <a:rPr lang="en-US" sz="1400" i="1" dirty="0" smtClean="0"/>
                  <a:t>x</a:t>
                </a:r>
                <a:r>
                  <a:rPr lang="uk-UA" sz="1400" i="1" baseline="-25000" dirty="0" smtClean="0"/>
                  <a:t>е</a:t>
                </a:r>
                <a:r>
                  <a:rPr lang="en-US" sz="1400" i="1" dirty="0" smtClean="0"/>
                  <a:t>0y</a:t>
                </a:r>
                <a:r>
                  <a:rPr lang="uk-UA" sz="1400" i="1" baseline="-25000" dirty="0"/>
                  <a:t>е</a:t>
                </a:r>
                <a:r>
                  <a:rPr lang="uk-UA" sz="1400" i="1" dirty="0" smtClean="0"/>
                  <a:t> екранної </a:t>
                </a:r>
                <a:r>
                  <a:rPr lang="uk-UA" sz="1400" i="1" dirty="0"/>
                  <a:t>СК</a:t>
                </a:r>
                <a:r>
                  <a:rPr lang="uk-UA" sz="1400" dirty="0"/>
                  <a:t>:</a:t>
                </a:r>
                <a:endParaRPr lang="en-US" sz="1400" dirty="0"/>
              </a:p>
              <a:p>
                <a:pPr algn="ctr"/>
                <a:r>
                  <a:rPr lang="uk-UA" sz="1400" b="1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𝑒𝑓𝑡</m:t>
                        </m:r>
                        <m:r>
                          <a:rPr lang="uk-UA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𝑖𝑔h𝑡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𝑜𝑤𝑛</m:t>
                        </m:r>
                      </m:e>
                    </m:d>
                  </m:oMath>
                </a14:m>
                <a:r>
                  <a:rPr lang="uk-UA" sz="1400" dirty="0" smtClean="0"/>
                  <a:t> </a:t>
                </a:r>
                <a:endParaRPr lang="uk-UA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106" y="3133255"/>
                <a:ext cx="4456821" cy="523220"/>
              </a:xfrm>
              <a:prstGeom prst="rect">
                <a:avLst/>
              </a:prstGeom>
              <a:blipFill>
                <a:blip r:embed="rId6"/>
                <a:stretch>
                  <a:fillRect l="-410" t="-2326" b="-348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54402" y="3663625"/>
            <a:ext cx="297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0070C0"/>
                </a:solidFill>
              </a:rPr>
              <a:t>Розв</a:t>
            </a:r>
            <a:r>
              <a:rPr lang="en-US" b="1" dirty="0" smtClean="0">
                <a:solidFill>
                  <a:srgbClr val="0070C0"/>
                </a:solidFill>
              </a:rPr>
              <a:t>’</a:t>
            </a:r>
            <a:r>
              <a:rPr lang="uk-UA" b="1" dirty="0" err="1" smtClean="0">
                <a:solidFill>
                  <a:srgbClr val="0070C0"/>
                </a:solidFill>
              </a:rPr>
              <a:t>язання</a:t>
            </a:r>
            <a:r>
              <a:rPr lang="uk-UA" b="1" dirty="0" smtClean="0">
                <a:solidFill>
                  <a:srgbClr val="0070C0"/>
                </a:solidFill>
              </a:rPr>
              <a:t>:</a:t>
            </a:r>
            <a:endParaRPr lang="uk-UA" b="1" dirty="0">
              <a:solidFill>
                <a:srgbClr val="0070C0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2519588" y="3715288"/>
            <a:ext cx="3265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6</a:t>
            </a:r>
            <a:r>
              <a:rPr lang="uk-UA" sz="1600" dirty="0" smtClean="0"/>
              <a:t>) Матриця повного перетворення:</a:t>
            </a:r>
            <a:endParaRPr lang="uk-UA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817337" y="3767744"/>
                <a:ext cx="5722756" cy="105105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1600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uk-UA" sz="1600" b="0" i="1" smtClean="0">
                              <a:latin typeface="Cambria Math" panose="02040503050406030204" pitchFamily="18" charset="0"/>
                            </a:rPr>
                            <m:t>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1600" b="0" i="1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   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    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sz="1600" b="0" i="1">
                                                <a:latin typeface="Cambria Math" panose="02040503050406030204" pitchFamily="18" charset="0"/>
                                              </a:rPr>
                                              <m:t>              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це</m:t>
                                          </m:r>
                                        </m:sub>
                                      </m:sSub>
                                      <m:r>
                                        <a:rPr lang="uk-UA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uk-UA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uk-UA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е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uk-UA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ц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uk-UA" sz="1600" i="1">
                                              <a:latin typeface="Cambria Math" panose="02040503050406030204" pitchFamily="18" charset="0"/>
                                            </a:rPr>
                                            <m:t>це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uk-UA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uk-UA" sz="1600" i="1">
                                              <a:latin typeface="Cambria Math" panose="02040503050406030204" pitchFamily="18" charset="0"/>
                                            </a:rPr>
                                            <m:t>е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uk-UA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uk-UA" sz="1600" i="1">
                                              <a:latin typeface="Cambria Math" panose="02040503050406030204" pitchFamily="18" charset="0"/>
                                            </a:rPr>
                                            <m:t>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uk-UA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337" y="3767744"/>
                <a:ext cx="5722756" cy="1051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21650" y="4845772"/>
                <a:ext cx="103019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err="1">
                    <a:solidFill>
                      <a:srgbClr val="0070C0"/>
                    </a:solidFill>
                  </a:rPr>
                  <a:t>Коефіцієнти</a:t>
                </a:r>
                <a:r>
                  <a:rPr lang="ru-RU" sz="1600" dirty="0">
                    <a:solidFill>
                      <a:srgbClr val="0070C0"/>
                    </a:solidFill>
                  </a:rPr>
                  <a:t> </a:t>
                </a:r>
                <a:r>
                  <a:rPr lang="ru-RU" sz="1600" dirty="0" err="1">
                    <a:solidFill>
                      <a:srgbClr val="0070C0"/>
                    </a:solidFill>
                  </a:rPr>
                  <a:t>матриці</a:t>
                </a:r>
                <a:r>
                  <a:rPr lang="ru-RU" sz="1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60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uk-UA" sz="1600" i="1">
                            <a:latin typeface="Cambria Math" panose="02040503050406030204" pitchFamily="18" charset="0"/>
                          </a:rPr>
                          <m:t>е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rgbClr val="0070C0"/>
                    </a:solidFill>
                  </a:rPr>
                  <a:t> дають </a:t>
                </a:r>
                <a:r>
                  <a:rPr lang="ru-RU" sz="1600" dirty="0" err="1">
                    <a:solidFill>
                      <a:srgbClr val="0070C0"/>
                    </a:solidFill>
                  </a:rPr>
                  <a:t>прямі</a:t>
                </a:r>
                <a:r>
                  <a:rPr lang="ru-RU" sz="1600" dirty="0">
                    <a:solidFill>
                      <a:srgbClr val="0070C0"/>
                    </a:solidFill>
                  </a:rPr>
                  <a:t> </a:t>
                </a:r>
                <a:r>
                  <a:rPr lang="ru-RU" sz="1600" dirty="0" err="1">
                    <a:solidFill>
                      <a:srgbClr val="0070C0"/>
                    </a:solidFill>
                  </a:rPr>
                  <a:t>рівняння</a:t>
                </a:r>
                <a:r>
                  <a:rPr lang="ru-RU" sz="1600" dirty="0">
                    <a:solidFill>
                      <a:srgbClr val="0070C0"/>
                    </a:solidFill>
                  </a:rPr>
                  <a:t> </a:t>
                </a:r>
                <a:r>
                  <a:rPr lang="ru-RU" sz="1600" dirty="0" err="1">
                    <a:solidFill>
                      <a:srgbClr val="0070C0"/>
                    </a:solidFill>
                  </a:rPr>
                  <a:t>перерахунку</a:t>
                </a:r>
                <a:r>
                  <a:rPr lang="ru-RU" sz="1600" dirty="0">
                    <a:solidFill>
                      <a:srgbClr val="0070C0"/>
                    </a:solidFill>
                  </a:rPr>
                  <a:t> координат точки </a:t>
                </a:r>
                <a:r>
                  <a:rPr lang="ru-RU" sz="1600" dirty="0" smtClean="0">
                    <a:solidFill>
                      <a:srgbClr val="0070C0"/>
                    </a:solidFill>
                  </a:rPr>
                  <a:t>з</a:t>
                </a:r>
                <a:r>
                  <a:rPr lang="uk-UA" sz="1600" dirty="0" smtClean="0">
                    <a:solidFill>
                      <a:srgbClr val="0070C0"/>
                    </a:solidFill>
                  </a:rPr>
                  <a:t>і</a:t>
                </a:r>
                <a:r>
                  <a:rPr lang="ru-RU" sz="1600" dirty="0" smtClean="0">
                    <a:solidFill>
                      <a:srgbClr val="0070C0"/>
                    </a:solidFill>
                  </a:rPr>
                  <a:t> </a:t>
                </a:r>
                <a:r>
                  <a:rPr lang="ru-RU" sz="1600" dirty="0" err="1">
                    <a:solidFill>
                      <a:srgbClr val="0070C0"/>
                    </a:solidFill>
                  </a:rPr>
                  <a:t>світової</a:t>
                </a:r>
                <a:r>
                  <a:rPr lang="ru-RU" sz="1600" dirty="0">
                    <a:solidFill>
                      <a:srgbClr val="0070C0"/>
                    </a:solidFill>
                  </a:rPr>
                  <a:t> </a:t>
                </a:r>
                <a:r>
                  <a:rPr lang="ru-RU" sz="1600" dirty="0" err="1">
                    <a:solidFill>
                      <a:srgbClr val="0070C0"/>
                    </a:solidFill>
                  </a:rPr>
                  <a:t>системи</a:t>
                </a:r>
                <a:r>
                  <a:rPr lang="ru-RU" sz="1600" dirty="0">
                    <a:solidFill>
                      <a:srgbClr val="0070C0"/>
                    </a:solidFill>
                  </a:rPr>
                  <a:t> координат в </a:t>
                </a:r>
                <a:r>
                  <a:rPr lang="ru-RU" sz="1600" dirty="0" err="1" smtClean="0">
                    <a:solidFill>
                      <a:srgbClr val="0070C0"/>
                    </a:solidFill>
                  </a:rPr>
                  <a:t>екранну</a:t>
                </a:r>
                <a:r>
                  <a:rPr lang="ru-RU" sz="1600" dirty="0" smtClean="0">
                    <a:solidFill>
                      <a:srgbClr val="0070C0"/>
                    </a:solidFill>
                  </a:rPr>
                  <a:t>:</a:t>
                </a:r>
                <a:endParaRPr lang="uk-UA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50" y="4845772"/>
                <a:ext cx="10301987" cy="338554"/>
              </a:xfrm>
              <a:prstGeom prst="rect">
                <a:avLst/>
              </a:prstGeom>
              <a:blipFill>
                <a:blip r:embed="rId8"/>
                <a:stretch>
                  <a:fillRect l="-355" t="-5455" r="-178" b="-2363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Группа 13"/>
          <p:cNvGrpSpPr/>
          <p:nvPr/>
        </p:nvGrpSpPr>
        <p:grpSpPr>
          <a:xfrm>
            <a:off x="4776980" y="5239750"/>
            <a:ext cx="2392056" cy="757391"/>
            <a:chOff x="3738167" y="6059635"/>
            <a:chExt cx="2392056" cy="7573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Прямоугольник 12"/>
                <p:cNvSpPr/>
                <p:nvPr/>
              </p:nvSpPr>
              <p:spPr>
                <a:xfrm>
                  <a:off x="3751046" y="6059635"/>
                  <a:ext cx="2379177" cy="3853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е</m:t>
                                </m:r>
                              </m:sub>
                            </m:sSub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це</m:t>
                            </m:r>
                          </m:sub>
                        </m:s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е</m:t>
                            </m:r>
                          </m:sub>
                        </m:s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13" name="Прямоугольник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046" y="6059635"/>
                  <a:ext cx="2379177" cy="385362"/>
                </a:xfrm>
                <a:prstGeom prst="rect">
                  <a:avLst/>
                </a:prstGeom>
                <a:blipFill>
                  <a:blip r:embed="rId9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Прямоугольник 20"/>
                <p:cNvSpPr/>
                <p:nvPr/>
              </p:nvSpPr>
              <p:spPr>
                <a:xfrm>
                  <a:off x="3738167" y="6431664"/>
                  <a:ext cx="2379177" cy="3853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е</m:t>
                                </m:r>
                              </m:sub>
                            </m:sSub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це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е</m:t>
                            </m:r>
                          </m:sub>
                        </m:s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21" name="Прямоугольник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167" y="6431664"/>
                  <a:ext cx="2379177" cy="385362"/>
                </a:xfrm>
                <a:prstGeom prst="rect">
                  <a:avLst/>
                </a:prstGeom>
                <a:blipFill>
                  <a:blip r:embed="rId10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Прямоугольник 14"/>
          <p:cNvSpPr/>
          <p:nvPr/>
        </p:nvSpPr>
        <p:spPr>
          <a:xfrm>
            <a:off x="1021650" y="6168247"/>
            <a:ext cx="107787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0" indent="-3048000"/>
            <a:r>
              <a:rPr lang="uk-UA" sz="1600" b="1" dirty="0" smtClean="0">
                <a:solidFill>
                  <a:srgbClr val="00B050"/>
                </a:solidFill>
              </a:rPr>
              <a:t>Використаний алгоритм гарантує: </a:t>
            </a:r>
            <a:r>
              <a:rPr lang="uk-UA" sz="1600" dirty="0" smtClean="0"/>
              <a:t>будь яке зображення у прямокутнім </a:t>
            </a:r>
            <a:r>
              <a:rPr lang="uk-UA" sz="1600" dirty="0"/>
              <a:t>вікні </a:t>
            </a:r>
            <a:r>
              <a:rPr lang="uk-UA" sz="1600" dirty="0" smtClean="0"/>
              <a:t>буде відображене симетрично та без спотворень у будь якому бажаному вікні </a:t>
            </a:r>
            <a:r>
              <a:rPr lang="uk-UA" sz="1600" dirty="0" err="1" smtClean="0"/>
              <a:t>дісплея</a:t>
            </a:r>
            <a:r>
              <a:rPr lang="uk-UA" sz="1600" dirty="0" smtClean="0"/>
              <a:t> з максимальним його  заповненням </a:t>
            </a:r>
            <a:endParaRPr lang="uk-UA" sz="1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21650" y="490133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 smtClean="0">
                <a:solidFill>
                  <a:srgbClr val="00B050"/>
                </a:solidFill>
              </a:rPr>
              <a:t>Задача</a:t>
            </a:r>
            <a:r>
              <a:rPr lang="ru-RU" b="1" u="sng" dirty="0" smtClean="0">
                <a:solidFill>
                  <a:srgbClr val="00B050"/>
                </a:solidFill>
              </a:rPr>
              <a:t>.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55715" y="490133"/>
            <a:ext cx="91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Виконати пропорційне відображення прямокутного вікна (рис А) у центр екрану (рис В).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69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8" grpId="0" animBg="1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18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4119613" y="144380"/>
            <a:ext cx="6448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u="sng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Неплоскі проекції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959" y="4222831"/>
            <a:ext cx="9877659" cy="1814733"/>
          </a:xfrm>
          <a:prstGeom prst="rect">
            <a:avLst/>
          </a:prstGeom>
        </p:spPr>
      </p:pic>
      <p:pic>
        <p:nvPicPr>
          <p:cNvPr id="1028" name="Picture 4" descr="Метод цилиндрической проекции с сохранением площадей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71" y="1205960"/>
            <a:ext cx="5715834" cy="301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90833" y="836628"/>
            <a:ext cx="11163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0070C0"/>
                </a:solidFill>
              </a:rPr>
              <a:t>Неплоскі проекції </a:t>
            </a:r>
            <a:r>
              <a:rPr lang="uk-UA" dirty="0"/>
              <a:t>– результат проектування об'єктів сцени на вигнуту </a:t>
            </a:r>
            <a:r>
              <a:rPr lang="uk-UA" dirty="0" smtClean="0"/>
              <a:t>поверхню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47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0328" y="118"/>
            <a:ext cx="1031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u="sng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Неплоскі </a:t>
            </a:r>
            <a:r>
              <a:rPr lang="uk-UA" sz="2800" b="1" u="sng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проекції:   створення </a:t>
            </a:r>
            <a:r>
              <a:rPr lang="uk-UA" sz="2800" b="1" u="sng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панорамних </a:t>
            </a:r>
            <a:r>
              <a:rPr lang="uk-UA" sz="2800" b="1" u="sng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зображень</a:t>
            </a:r>
            <a:endParaRPr lang="uk-UA" sz="2800" b="1" u="sng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18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656" y="540835"/>
            <a:ext cx="4295057" cy="1850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29237" y="2391581"/>
            <a:ext cx="472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 smtClean="0">
                <a:solidFill>
                  <a:srgbClr val="0070C0"/>
                </a:solidFill>
              </a:rPr>
              <a:t>Вузький та широкий кут зору</a:t>
            </a:r>
            <a:endParaRPr lang="uk-UA" sz="1600" i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https://cdn.cambridgeincolour.com/images/tutorials/stitchsoft_spheremap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3" y="2982930"/>
            <a:ext cx="3692484" cy="330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Группа 23"/>
          <p:cNvGrpSpPr/>
          <p:nvPr/>
        </p:nvGrpSpPr>
        <p:grpSpPr>
          <a:xfrm>
            <a:off x="4350600" y="2976485"/>
            <a:ext cx="7440346" cy="3756640"/>
            <a:chOff x="3869338" y="3034236"/>
            <a:chExt cx="7440346" cy="3756640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4298304" y="4484439"/>
              <a:ext cx="15670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sz="1600" i="1" dirty="0" err="1">
                  <a:solidFill>
                    <a:srgbClr val="0070C0"/>
                  </a:solidFill>
                </a:rPr>
                <a:t>еквідистантна</a:t>
              </a:r>
              <a:endParaRPr lang="uk-UA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4183181" y="6418779"/>
              <a:ext cx="13019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sz="1600" i="1" dirty="0" smtClean="0">
                  <a:solidFill>
                    <a:srgbClr val="0070C0"/>
                  </a:solidFill>
                </a:rPr>
                <a:t>прямокутна</a:t>
              </a:r>
              <a:endParaRPr lang="uk-UA" i="1" dirty="0">
                <a:solidFill>
                  <a:srgbClr val="0070C0"/>
                </a:solidFill>
              </a:endParaRPr>
            </a:p>
          </p:txBody>
        </p:sp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7143" y="3041620"/>
              <a:ext cx="2282541" cy="1490400"/>
            </a:xfrm>
            <a:prstGeom prst="rect">
              <a:avLst/>
            </a:prstGeom>
          </p:spPr>
        </p:pic>
        <p:sp>
          <p:nvSpPr>
            <p:cNvPr id="16" name="Прямоугольник 15"/>
            <p:cNvSpPr/>
            <p:nvPr/>
          </p:nvSpPr>
          <p:spPr>
            <a:xfrm>
              <a:off x="9590803" y="4495831"/>
              <a:ext cx="123976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sz="1600" i="1" dirty="0" err="1" smtClean="0">
                  <a:solidFill>
                    <a:srgbClr val="0070C0"/>
                  </a:solidFill>
                </a:rPr>
                <a:t>Меркатора</a:t>
              </a:r>
              <a:endParaRPr lang="uk-UA" i="1" dirty="0">
                <a:solidFill>
                  <a:srgbClr val="0070C0"/>
                </a:solidFill>
              </a:endParaRPr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9338" y="3034236"/>
              <a:ext cx="2577811" cy="1484656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82802" y="3040681"/>
              <a:ext cx="2228507" cy="1511531"/>
            </a:xfrm>
            <a:prstGeom prst="rect">
              <a:avLst/>
            </a:prstGeom>
          </p:spPr>
        </p:pic>
        <p:sp>
          <p:nvSpPr>
            <p:cNvPr id="19" name="Прямоугольник 18"/>
            <p:cNvSpPr/>
            <p:nvPr/>
          </p:nvSpPr>
          <p:spPr>
            <a:xfrm>
              <a:off x="7121975" y="4518892"/>
              <a:ext cx="12859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sz="1600" i="1" dirty="0" smtClean="0">
                  <a:solidFill>
                    <a:srgbClr val="0070C0"/>
                  </a:solidFill>
                </a:rPr>
                <a:t>циліндрична</a:t>
              </a:r>
              <a:endParaRPr lang="uk-UA" sz="1600" i="1" dirty="0">
                <a:solidFill>
                  <a:srgbClr val="0070C0"/>
                </a:solidFill>
              </a:endParaRPr>
            </a:p>
          </p:txBody>
        </p:sp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10182" y="4906665"/>
              <a:ext cx="1999502" cy="1521940"/>
            </a:xfrm>
            <a:prstGeom prst="rect">
              <a:avLst/>
            </a:prstGeom>
          </p:spPr>
        </p:pic>
        <p:sp>
          <p:nvSpPr>
            <p:cNvPr id="21" name="Прямоугольник 20"/>
            <p:cNvSpPr/>
            <p:nvPr/>
          </p:nvSpPr>
          <p:spPr>
            <a:xfrm>
              <a:off x="9620481" y="6392715"/>
              <a:ext cx="13789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sz="1600" i="1" dirty="0" err="1" smtClean="0">
                  <a:solidFill>
                    <a:srgbClr val="0070C0"/>
                  </a:solidFill>
                </a:rPr>
                <a:t>сінусоідальна</a:t>
              </a:r>
              <a:endParaRPr lang="uk-UA" sz="1600" i="1" dirty="0">
                <a:solidFill>
                  <a:srgbClr val="0070C0"/>
                </a:solidFill>
              </a:endParaRPr>
            </a:p>
          </p:txBody>
        </p:sp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07146" y="4894348"/>
              <a:ext cx="1514465" cy="1554850"/>
            </a:xfrm>
            <a:prstGeom prst="rect">
              <a:avLst/>
            </a:prstGeom>
          </p:spPr>
        </p:pic>
        <p:sp>
          <p:nvSpPr>
            <p:cNvPr id="23" name="Прямоугольник 22"/>
            <p:cNvSpPr/>
            <p:nvPr/>
          </p:nvSpPr>
          <p:spPr>
            <a:xfrm>
              <a:off x="6046338" y="6418593"/>
              <a:ext cx="11470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sz="1600" i="1" dirty="0" err="1" smtClean="0">
                  <a:solidFill>
                    <a:srgbClr val="0070C0"/>
                  </a:solidFill>
                </a:rPr>
                <a:t>рибяче</a:t>
              </a:r>
              <a:r>
                <a:rPr lang="uk-UA" sz="1600" i="1" dirty="0" smtClean="0">
                  <a:solidFill>
                    <a:srgbClr val="0070C0"/>
                  </a:solidFill>
                </a:rPr>
                <a:t> око</a:t>
              </a:r>
              <a:endParaRPr lang="uk-UA" i="1" dirty="0">
                <a:solidFill>
                  <a:srgbClr val="0070C0"/>
                </a:solidFill>
              </a:endParaRPr>
            </a:p>
          </p:txBody>
        </p:sp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91352" y="4883224"/>
              <a:ext cx="1676897" cy="1565974"/>
            </a:xfrm>
            <a:prstGeom prst="rect">
              <a:avLst/>
            </a:prstGeom>
          </p:spPr>
        </p:pic>
        <p:sp>
          <p:nvSpPr>
            <p:cNvPr id="25" name="Прямоугольник 24"/>
            <p:cNvSpPr/>
            <p:nvPr/>
          </p:nvSpPr>
          <p:spPr>
            <a:xfrm>
              <a:off x="7532865" y="6452322"/>
              <a:ext cx="16353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sz="1600" i="1" dirty="0" smtClean="0">
                  <a:solidFill>
                    <a:srgbClr val="0070C0"/>
                  </a:solidFill>
                </a:rPr>
                <a:t>стереографічна</a:t>
              </a:r>
              <a:endParaRPr lang="uk-UA" sz="16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Прямоугольник 26"/>
          <p:cNvSpPr/>
          <p:nvPr/>
        </p:nvSpPr>
        <p:spPr>
          <a:xfrm>
            <a:off x="10649675" y="5468227"/>
            <a:ext cx="437329" cy="423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Прямоугольник 31"/>
          <p:cNvSpPr/>
          <p:nvPr/>
        </p:nvSpPr>
        <p:spPr>
          <a:xfrm>
            <a:off x="5160957" y="5396704"/>
            <a:ext cx="437329" cy="423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Прямоугольник 32"/>
          <p:cNvSpPr/>
          <p:nvPr/>
        </p:nvSpPr>
        <p:spPr>
          <a:xfrm>
            <a:off x="6826975" y="5406330"/>
            <a:ext cx="437329" cy="423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Прямоугольник 33"/>
          <p:cNvSpPr/>
          <p:nvPr/>
        </p:nvSpPr>
        <p:spPr>
          <a:xfrm>
            <a:off x="8592397" y="5388709"/>
            <a:ext cx="437329" cy="423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0405" y="4776634"/>
            <a:ext cx="1548262" cy="1558330"/>
          </a:xfrm>
          <a:prstGeom prst="rect">
            <a:avLst/>
          </a:prstGeom>
        </p:spPr>
      </p:pic>
      <p:sp>
        <p:nvSpPr>
          <p:cNvPr id="36" name="Прямоугольник 35"/>
          <p:cNvSpPr/>
          <p:nvPr/>
        </p:nvSpPr>
        <p:spPr>
          <a:xfrm>
            <a:off x="5168408" y="5344043"/>
            <a:ext cx="437329" cy="423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угольник 36"/>
          <p:cNvSpPr/>
          <p:nvPr/>
        </p:nvSpPr>
        <p:spPr>
          <a:xfrm>
            <a:off x="5387072" y="3517313"/>
            <a:ext cx="437329" cy="423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угольник 37"/>
          <p:cNvSpPr/>
          <p:nvPr/>
        </p:nvSpPr>
        <p:spPr>
          <a:xfrm>
            <a:off x="8092403" y="3590504"/>
            <a:ext cx="437329" cy="423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Прямоугольник 38"/>
          <p:cNvSpPr/>
          <p:nvPr/>
        </p:nvSpPr>
        <p:spPr>
          <a:xfrm>
            <a:off x="10473281" y="3571343"/>
            <a:ext cx="437329" cy="423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776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0328" y="118"/>
            <a:ext cx="1031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u="sng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Неплоскі </a:t>
            </a:r>
            <a:r>
              <a:rPr lang="uk-UA" sz="2800" b="1" u="sng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проекції:   створення </a:t>
            </a:r>
            <a:r>
              <a:rPr lang="uk-UA" sz="2800" b="1" u="sng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панорамних </a:t>
            </a:r>
            <a:r>
              <a:rPr lang="uk-UA" sz="2800" b="1" u="sng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зображень</a:t>
            </a:r>
            <a:endParaRPr lang="uk-UA" sz="2800" b="1" u="sng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18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023" y="436711"/>
            <a:ext cx="7005939" cy="196166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298" y="4602189"/>
            <a:ext cx="4446872" cy="211910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992" y="4588061"/>
            <a:ext cx="5413707" cy="213323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6734" y="2502388"/>
            <a:ext cx="5413707" cy="19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3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0328" y="118"/>
            <a:ext cx="1031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u="sng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Неплоскі </a:t>
            </a:r>
            <a:r>
              <a:rPr lang="uk-UA" sz="2800" b="1" u="sng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проекції:   створення </a:t>
            </a:r>
            <a:r>
              <a:rPr lang="uk-UA" sz="2800" b="1" u="sng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панорамних </a:t>
            </a:r>
            <a:r>
              <a:rPr lang="uk-UA" sz="2800" b="1" u="sng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зображень</a:t>
            </a:r>
            <a:endParaRPr lang="uk-UA" sz="2800" b="1" u="sng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18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48" y="682874"/>
            <a:ext cx="8065168" cy="601350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751" y="682874"/>
            <a:ext cx="2327384" cy="589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10A75D3F947FD49B49F3E3F8B454E46" ma:contentTypeVersion="4" ma:contentTypeDescription="Создание документа." ma:contentTypeScope="" ma:versionID="c4c47bbf95d6bf9b19409ea17003b724">
  <xsd:schema xmlns:xsd="http://www.w3.org/2001/XMLSchema" xmlns:xs="http://www.w3.org/2001/XMLSchema" xmlns:p="http://schemas.microsoft.com/office/2006/metadata/properties" xmlns:ns2="67bc60ce-084c-4f10-a3e4-d9d7d56f61a0" targetNamespace="http://schemas.microsoft.com/office/2006/metadata/properties" ma:root="true" ma:fieldsID="f5ba1ccd863baa8223ffdd4232c47179" ns2:_="">
    <xsd:import namespace="67bc60ce-084c-4f10-a3e4-d9d7d56f61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bc60ce-084c-4f10-a3e4-d9d7d56f6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D8F373-CF2E-42DB-AEA4-B4AAEAA5AA8C}"/>
</file>

<file path=customXml/itemProps2.xml><?xml version="1.0" encoding="utf-8"?>
<ds:datastoreItem xmlns:ds="http://schemas.openxmlformats.org/officeDocument/2006/customXml" ds:itemID="{BF246398-F936-4944-BF99-BEC7BD259215}"/>
</file>

<file path=customXml/itemProps3.xml><?xml version="1.0" encoding="utf-8"?>
<ds:datastoreItem xmlns:ds="http://schemas.openxmlformats.org/officeDocument/2006/customXml" ds:itemID="{88AFA847-2645-4C8C-9A88-0947DEDC3A0F}"/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394</Words>
  <Application>Microsoft Office PowerPoint</Application>
  <PresentationFormat>Широкоэкранный</PresentationFormat>
  <Paragraphs>108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Тема Office</vt:lpstr>
      <vt:lpstr>Обчислювальна геометрія  та комп’ютерна графіка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Обчислювальна геометрія  та комп’ютерна графіка</dc:title>
  <dc:creator>Степанова Н. И.</dc:creator>
  <cp:lastModifiedBy>Степанова Н. И.</cp:lastModifiedBy>
  <cp:revision>97</cp:revision>
  <dcterms:created xsi:type="dcterms:W3CDTF">2021-11-21T16:52:40Z</dcterms:created>
  <dcterms:modified xsi:type="dcterms:W3CDTF">2021-11-29T17:49:33Z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0x010100510A75D3F947FD49B49F3E3F8B454E46</vt:lpwstr>
  </property>
</Properties>
</file>