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drawings/drawing1.xml" ContentType="application/vnd.openxmlformats-officedocument.drawingml.chartshapes+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3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olors1.xml" ContentType="application/vnd.ms-office.chartcolorstyle+xml"/>
  <Override PartName="/ppt/theme/theme1.xml" ContentType="application/vnd.openxmlformats-officedocument.theme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charts/style1.xml" ContentType="application/vnd.ms-office.chart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6"/>
  </p:notesMasterIdLst>
  <p:sldIdLst>
    <p:sldId id="274" r:id="rId2"/>
    <p:sldId id="275" r:id="rId3"/>
    <p:sldId id="264" r:id="rId4"/>
    <p:sldId id="276" r:id="rId5"/>
    <p:sldId id="277" r:id="rId6"/>
    <p:sldId id="278" r:id="rId7"/>
    <p:sldId id="280" r:id="rId8"/>
    <p:sldId id="279" r:id="rId9"/>
    <p:sldId id="281" r:id="rId10"/>
    <p:sldId id="282" r:id="rId11"/>
    <p:sldId id="293" r:id="rId12"/>
    <p:sldId id="294" r:id="rId13"/>
    <p:sldId id="295" r:id="rId14"/>
    <p:sldId id="296" r:id="rId15"/>
    <p:sldId id="297" r:id="rId16"/>
    <p:sldId id="301" r:id="rId17"/>
    <p:sldId id="298" r:id="rId18"/>
    <p:sldId id="299" r:id="rId19"/>
    <p:sldId id="300" r:id="rId20"/>
    <p:sldId id="283" r:id="rId21"/>
    <p:sldId id="284" r:id="rId22"/>
    <p:sldId id="285" r:id="rId23"/>
    <p:sldId id="287" r:id="rId24"/>
    <p:sldId id="302" r:id="rId25"/>
    <p:sldId id="288" r:id="rId26"/>
    <p:sldId id="289" r:id="rId27"/>
    <p:sldId id="290" r:id="rId28"/>
    <p:sldId id="291" r:id="rId29"/>
    <p:sldId id="303" r:id="rId30"/>
    <p:sldId id="304" r:id="rId31"/>
    <p:sldId id="292" r:id="rId32"/>
    <p:sldId id="305" r:id="rId33"/>
    <p:sldId id="315" r:id="rId34"/>
    <p:sldId id="316" r:id="rId3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26702" autoAdjust="0"/>
  </p:normalViewPr>
  <p:slideViewPr>
    <p:cSldViewPr snapToGrid="0">
      <p:cViewPr varScale="1">
        <p:scale>
          <a:sx n="66" d="100"/>
          <a:sy n="66" d="100"/>
        </p:scale>
        <p:origin x="4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55;&#1086;&#1083;&#1100;&#1079;&#1086;&#1074;&#1072;&#1090;&#1077;&#1083;&#1100;\Desktop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106270496849598E-2"/>
          <c:y val="2.0130761205681229E-2"/>
          <c:w val="0.90604886276825469"/>
          <c:h val="0.91936729007429807"/>
        </c:manualLayout>
      </c:layout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Лист5!$D$5:$E$5</c:f>
              <c:numCache>
                <c:formatCode>General</c:formatCode>
                <c:ptCount val="2"/>
                <c:pt idx="0">
                  <c:v>1</c:v>
                </c:pt>
                <c:pt idx="1">
                  <c:v>5</c:v>
                </c:pt>
              </c:numCache>
            </c:numRef>
          </c:xVal>
          <c:yVal>
            <c:numRef>
              <c:f>Лист5!$D$6:$E$6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9B-47C9-A07F-1FB2A1CEB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102432"/>
        <c:axId val="376101120"/>
      </c:scatterChart>
      <c:valAx>
        <c:axId val="376102432"/>
        <c:scaling>
          <c:orientation val="minMax"/>
          <c:max val="3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76101120"/>
        <c:crosses val="autoZero"/>
        <c:crossBetween val="midCat"/>
        <c:majorUnit val="1"/>
      </c:valAx>
      <c:valAx>
        <c:axId val="376101120"/>
        <c:scaling>
          <c:orientation val="minMax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7610243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uk-UA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4609524" cy="3990476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EB532-1DB4-4839-9B18-61D6ABE1402F}" type="datetimeFigureOut">
              <a:rPr lang="uk-UA" smtClean="0"/>
              <a:t>07.12.2021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3FB18-430F-4740-8AB7-95DA8013E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442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06.12.21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5279B-2FCD-4057-ABED-6527928824CF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575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2454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179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502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9287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0771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7010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B18-430F-4740-8AB7-95DA8013E2E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6028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1833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3493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uk-UA" i="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b="1" i="0" u="sng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Приходим к алгоритму Б. для случая, когда прирост по х больше, чем прирост по у.</a:t>
                </a:r>
              </a:p>
              <a:p>
                <a:r>
                  <a:rPr lang="ru-RU" sz="120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Все значения в коде уже целые.</a:t>
                </a:r>
              </a:p>
              <a:p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𝑖𝑛𝑡 𝑑=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2*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𝑑𝑦 −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𝑑𝑥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;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так как было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𝑑=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2*k-1 * dx. </a:t>
                </a:r>
                <a:endParaRPr lang="ru-RU" sz="120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uk-UA" sz="120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Получаем</a:t>
                </a:r>
                <a:r>
                  <a:rPr lang="uk-UA" sz="120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𝑑=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2*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𝑑𝑦 −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𝑑𝑥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endParaRPr lang="ru-RU" sz="120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Операцию удваивания</a:t>
                </a:r>
                <a:r>
                  <a:rPr lang="ru-RU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можем заменить сдвигом на 1 позицию.</a:t>
                </a:r>
              </a:p>
              <a:p>
                <a:endParaRPr lang="ru-RU" sz="1200" i="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Практически до настоящего времени этот алгоритм считался оптимальным как с точки зрения быстродействия, так и простоты его аппаратной реализации. Реализовал практически во всех видеокартах.</a:t>
                </a:r>
                <a:endParaRPr lang="uk-UA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Со временем алгоритм </a:t>
                </a:r>
                <a:r>
                  <a:rPr lang="ru-RU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Брезенхема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получил обобщение на случай кривых второго (1977 г.) и третьего порядков. </a:t>
                </a:r>
                <a:endParaRPr lang="uk-UA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ru-RU" sz="1200" i="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?*** как вы считаете, это 4- или 8-связный алгоритм?  - 8, так как возможно одновременное приращение координат.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4-связный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вариант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алгоритма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Брезенхема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генерирует менее качественное изображение линии, причем за большее число тактов работы. </a:t>
                </a:r>
                <a:endParaRPr lang="uk-UA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uk-UA" i="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128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5988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0695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1932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9779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6938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5796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Особенностью рассматриваемого сегмента окружности является то, что угловой коэффициент касательной к окружности не превосходит 1 по модулю, а точнее, лежит между -1 и 0. То есть число возможных переходов сокращается до двух.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Строить последовательность пикселов мы будем, как и ранее, используя рекуррентные формулы.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начала рассмотрим функцию:   F(x, y) = x2 + y2 – R2 . Данная функция обращается в нуль на самой окружности, отрицательна внутри окружности и положительна за ее пределами. 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Итак,  стартовая точка у нас есть, это точка x0 = 0, y0 = R. Пусть с использованием алгоритма мы рассчитали координаты  очередной точки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xi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-1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yi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-1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uk-UA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Далее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у нас два </a:t>
                </a:r>
                <a:r>
                  <a:rPr lang="uk-UA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варианта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uk-UA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перехода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…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 xi,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или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(xi, yi-1)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uk-UA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+1, </m:t>
                          </m:r>
                          <m:sSub>
                            <m:sSubPr>
                              <m:ctrlPr>
                                <a:rPr lang="uk-UA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uk-UA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</m:oMath>
                  </m:oMathPara>
                </a14:m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u="sng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Воспользуемся алгоритмом средней точки: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чтобы определить, какое именно из этих значений мы будем использовать, построим точку, лежащую точно посередине между этими вариантами,  – Проверим, лежит эта точка внутри окружности или вне нее. 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</m:t>
                      </m:r>
                      <m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uk-UA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+1,</m:t>
                      </m:r>
                      <m:sSub>
                        <m:sSubPr>
                          <m:ctrlPr>
                            <a:rPr lang="uk-UA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uk-UA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2)=</m:t>
                          </m:r>
                          <m:sSup>
                            <m:sSupPr>
                              <m:ctrlPr>
                                <a:rPr lang="uk-UA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uk-UA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lang="uk-UA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uk-UA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uk-UA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lang="uk-UA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</m:oMath>
                  </m:oMathPara>
                </a14:m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Это легко можно сделать, введя следующую переменную:</a:t>
                </a:r>
                <a:r>
                  <a:rPr lang="uk-UA" dirty="0">
                    <a:effectLst/>
                  </a:rPr>
                  <a:t>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Если точка лежит внутри окружности (т. е.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&lt; 0, то мы полагаем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yi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 =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yi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–1. В противном случае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yi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 =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yi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–1 – 1. Выведем рекуррентные формулы для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. В случае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&lt; 0 мы имеем: … 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Таким образом, мы определили итерационный алгоритм для перехода от одного пикселя к другому.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Особенностью рассматриваемого сегмента окружности является то, что угловой коэффициент касательной к окружности не превосходит 1 по модулю, а точнее, лежит между -1 и 0. То есть число возможных переходов сокращается до двух.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Строить последовательность пикселов мы будем, как и ранее, используя рекуррентные формулы.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Для начала рассмотрим функцию:   F(x, y) = x2 + y2 – R2 . Данная функция обращается в нуль на самой окружности, отрицательна внутри окружности и положительна за ее пределами. 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Итак,  стартовая точка у нас есть, это точка x0 = 0, y0 = R. Пусть с использованием алгоритма мы рассчитали координаты  очередной точки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xi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-1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yi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-1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uk-UA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Далее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у нас два </a:t>
                </a:r>
                <a:r>
                  <a:rPr lang="uk-UA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варианта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uk-UA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перехода</a:t>
                </a:r>
                <a:r>
                  <a:rPr lang="uk-UA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…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 xi,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или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(xi, yi-1)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 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𝑖−1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+1, 𝑦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𝑖−1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∕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u="sng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Воспользуемся алгоритмом средней точки: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чтобы определить, какое именно из этих значений мы будем использовать, построим точку, лежащую точно посередине между этими вариантами,  – Проверим, лежит эта точка внутри окружности или вне нее. 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𝑖=F(𝑥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𝑖+1,𝑦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𝑖−1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∕〖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2)=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𝑥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𝑖+1)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2+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𝑖−1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∕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2−𝑅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 </a:t>
                </a:r>
                <a:r>
                  <a:rPr lang="uk-UA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Это легко можно сделать, введя следующую переменную:</a:t>
                </a:r>
                <a:r>
                  <a:rPr lang="uk-UA" dirty="0">
                    <a:effectLst/>
                  </a:rPr>
                  <a:t>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Если точка лежит внутри окружности (т. е.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&lt; 0, то мы полагаем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yi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 =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yi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–1. В противном случае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yi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 =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yi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–1 – 1. Выведем рекуррентные формулы для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. В случае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&lt; 0 мы имеем: … 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Таким образом, мы определили итерационный алгоритм для перехода от одного пикселя к другому.</a:t>
                </a:r>
                <a:endParaRPr lang="uk-UA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uk-UA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7441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5010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5024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2356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5936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8509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6313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74072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51104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B18-430F-4740-8AB7-95DA8013E2E6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1030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B18-430F-4740-8AB7-95DA8013E2E6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0453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540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8858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7412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289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209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07AB-A092-4F85-BC17-EC57A39B45DF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141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554-D7E7-470A-BDFD-689C34266ED0}" type="datetime1">
              <a:rPr lang="uk-UA" smtClean="0"/>
              <a:t>07.12.2021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165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9712-C91A-4597-9EE6-F4CB3020C8CA}" type="datetime1">
              <a:rPr lang="uk-UA" smtClean="0"/>
              <a:t>07.12.2021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63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C832-9B20-438D-9031-CE083E729643}" type="datetime1">
              <a:rPr lang="uk-UA" smtClean="0"/>
              <a:t>07.12.2021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784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725F-3AEA-4A9E-BA3D-3576C01801E1}" type="datetime1">
              <a:rPr lang="uk-UA" smtClean="0"/>
              <a:t>07.12.2021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1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E075-4FF7-405D-803E-855BA3B28CD6}" type="datetime1">
              <a:rPr lang="uk-UA" smtClean="0"/>
              <a:t>07.12.2021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869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31DE-6BBE-4B9C-B901-8B284EBEFCF3}" type="datetime1">
              <a:rPr lang="uk-UA" smtClean="0"/>
              <a:t>07.12.2021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458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2A55-2889-4ECE-9827-4BC3649AC273}" type="datetime1">
              <a:rPr lang="uk-UA" smtClean="0"/>
              <a:t>07.12.2021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400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593C-A856-4625-BC88-54491402929D}" type="datetime1">
              <a:rPr lang="uk-UA" smtClean="0"/>
              <a:t>07.12.2021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159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15FF-9580-490D-A7F6-A0FCF9BD293A}" type="datetime1">
              <a:rPr lang="uk-UA" smtClean="0"/>
              <a:t>07.12.2021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501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BA49-FB16-4A33-A520-FCF1D04D9B2B}" type="datetime1">
              <a:rPr lang="uk-UA" smtClean="0"/>
              <a:t>07.12.2021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626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FB80-5FFA-411B-90CF-95B3560F7225}" type="datetime1">
              <a:rPr lang="uk-UA" smtClean="0"/>
              <a:t>07.12.2021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472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8EEFD-6918-42C9-81AF-B220E5B3A477}" type="datetime1">
              <a:rPr lang="uk-UA" smtClean="0"/>
              <a:t>07.12.2021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E60D-A245-43B0-AB25-4B284930CCC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155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2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8457" y="3802487"/>
            <a:ext cx="11473543" cy="1951914"/>
          </a:xfrm>
        </p:spPr>
        <p:txBody>
          <a:bodyPr>
            <a:normAutofit/>
          </a:bodyPr>
          <a:lstStyle/>
          <a:p>
            <a:r>
              <a:rPr lang="uk-UA" sz="4800" b="1" dirty="0" smtClean="0">
                <a:solidFill>
                  <a:srgbClr val="0070C0"/>
                </a:solidFill>
              </a:rPr>
              <a:t>Обчислювальна геометрія </a:t>
            </a:r>
            <a:br>
              <a:rPr lang="uk-UA" sz="4800" b="1" dirty="0" smtClean="0">
                <a:solidFill>
                  <a:srgbClr val="0070C0"/>
                </a:solidFill>
              </a:rPr>
            </a:br>
            <a:r>
              <a:rPr lang="uk-UA" sz="4800" b="1" dirty="0" smtClean="0">
                <a:solidFill>
                  <a:srgbClr val="0070C0"/>
                </a:solidFill>
              </a:rPr>
              <a:t>та </a:t>
            </a:r>
            <a:r>
              <a:rPr lang="uk-UA" sz="4800" b="1" dirty="0" err="1" smtClean="0">
                <a:solidFill>
                  <a:srgbClr val="0070C0"/>
                </a:solidFill>
              </a:rPr>
              <a:t>комп</a:t>
            </a:r>
            <a:r>
              <a:rPr lang="en-US" sz="4800" b="1" dirty="0" smtClean="0">
                <a:solidFill>
                  <a:srgbClr val="0070C0"/>
                </a:solidFill>
              </a:rPr>
              <a:t>’</a:t>
            </a:r>
            <a:r>
              <a:rPr lang="uk-UA" sz="4800" b="1" dirty="0" err="1" smtClean="0">
                <a:solidFill>
                  <a:srgbClr val="0070C0"/>
                </a:solidFill>
              </a:rPr>
              <a:t>ютерна</a:t>
            </a:r>
            <a:r>
              <a:rPr lang="uk-UA" sz="4800" b="1" dirty="0" smtClean="0">
                <a:solidFill>
                  <a:srgbClr val="0070C0"/>
                </a:solidFill>
              </a:rPr>
              <a:t> графіка</a:t>
            </a:r>
            <a:endParaRPr lang="uk-UA" sz="4800" b="1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37083" y="5754401"/>
            <a:ext cx="5968374" cy="542104"/>
          </a:xfrm>
        </p:spPr>
        <p:txBody>
          <a:bodyPr/>
          <a:lstStyle/>
          <a:p>
            <a:r>
              <a:rPr lang="uk-UA" b="1" dirty="0" smtClean="0"/>
              <a:t>Тема 7(лекція 14)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1</a:t>
            </a:fld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1707343"/>
            <a:ext cx="74295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8" y="3419479"/>
            <a:ext cx="19044" cy="1904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8" y="3571879"/>
            <a:ext cx="19044" cy="1904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385913" y="29318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Поняття зв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’</a:t>
            </a:r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язності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645792" y="1381179"/>
            <a:ext cx="45796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Ланцюгові коди застосовуються для подання </a:t>
            </a:r>
            <a:r>
              <a:rPr lang="uk-UA" dirty="0" smtClean="0"/>
              <a:t>межі</a:t>
            </a:r>
            <a:r>
              <a:rPr lang="en-US" dirty="0" smtClean="0"/>
              <a:t> </a:t>
            </a:r>
            <a:r>
              <a:rPr lang="uk-UA" dirty="0" smtClean="0"/>
              <a:t>області  </a:t>
            </a:r>
            <a:r>
              <a:rPr lang="uk-UA" dirty="0"/>
              <a:t>у вигляді послідовності відрізків прямих ліній певної довжини і </a:t>
            </a:r>
            <a:r>
              <a:rPr lang="uk-UA" dirty="0" smtClean="0"/>
              <a:t>напряму;</a:t>
            </a:r>
          </a:p>
          <a:p>
            <a:endParaRPr lang="uk-UA" dirty="0" smtClean="0"/>
          </a:p>
          <a:p>
            <a:r>
              <a:rPr lang="uk-UA" dirty="0" smtClean="0"/>
              <a:t> </a:t>
            </a:r>
            <a:r>
              <a:rPr lang="uk-UA" dirty="0"/>
              <a:t>В основі цього подання лежить 4- або 8- зв'язна решітка. Довжина кожного відрізка визначається роздільною здатністю решітки, а </a:t>
            </a:r>
            <a:r>
              <a:rPr lang="uk-UA" dirty="0" smtClean="0"/>
              <a:t>напрями зміщення </a:t>
            </a:r>
            <a:r>
              <a:rPr lang="uk-UA" dirty="0"/>
              <a:t>задаються обраним </a:t>
            </a:r>
            <a:r>
              <a:rPr lang="uk-UA" dirty="0" smtClean="0"/>
              <a:t>кодом;</a:t>
            </a:r>
          </a:p>
          <a:p>
            <a:endParaRPr lang="uk-UA" dirty="0"/>
          </a:p>
          <a:p>
            <a:r>
              <a:rPr lang="uk-UA" dirty="0" smtClean="0"/>
              <a:t>Для </a:t>
            </a:r>
            <a:r>
              <a:rPr lang="uk-UA" dirty="0"/>
              <a:t>подання всіх </a:t>
            </a:r>
            <a:r>
              <a:rPr lang="uk-UA" dirty="0" smtClean="0"/>
              <a:t>напрямів у 4-зв'язній </a:t>
            </a:r>
            <a:r>
              <a:rPr lang="uk-UA" dirty="0"/>
              <a:t>решітці досить 2-х біт, а для </a:t>
            </a:r>
            <a:r>
              <a:rPr lang="uk-UA" dirty="0" smtClean="0"/>
              <a:t>8-зв'язній </a:t>
            </a:r>
            <a:r>
              <a:rPr lang="uk-UA" dirty="0"/>
              <a:t>решітки ланцюгового коду потрібно 3 </a:t>
            </a:r>
            <a:r>
              <a:rPr lang="uk-UA" dirty="0" smtClean="0"/>
              <a:t>біта;</a:t>
            </a:r>
          </a:p>
          <a:p>
            <a:endParaRPr lang="ru-RU" dirty="0"/>
          </a:p>
          <a:p>
            <a:r>
              <a:rPr lang="ru-RU" dirty="0" err="1" smtClean="0"/>
              <a:t>Коди</a:t>
            </a:r>
            <a:r>
              <a:rPr lang="ru-RU" dirty="0" smtClean="0"/>
              <a:t> </a:t>
            </a:r>
            <a:r>
              <a:rPr lang="ru-RU" dirty="0" err="1" smtClean="0"/>
              <a:t>Фрімена</a:t>
            </a:r>
            <a:r>
              <a:rPr lang="ru-RU" dirty="0" smtClean="0"/>
              <a:t> </a:t>
            </a:r>
            <a:r>
              <a:rPr lang="ru-RU" dirty="0" err="1" smtClean="0"/>
              <a:t>застосовуються</a:t>
            </a:r>
            <a:r>
              <a:rPr lang="ru-RU" dirty="0" smtClean="0"/>
              <a:t> у процедурах </a:t>
            </a:r>
            <a:r>
              <a:rPr lang="ru-RU" dirty="0" err="1" smtClean="0"/>
              <a:t>розпізнавання</a:t>
            </a:r>
            <a:r>
              <a:rPr lang="ru-RU" dirty="0" smtClean="0"/>
              <a:t> </a:t>
            </a:r>
            <a:r>
              <a:rPr lang="ru-RU" dirty="0" err="1" smtClean="0"/>
              <a:t>образів</a:t>
            </a:r>
            <a:r>
              <a:rPr lang="ru-RU" dirty="0" smtClean="0"/>
              <a:t> методами контурного </a:t>
            </a:r>
            <a:r>
              <a:rPr lang="ru-RU" dirty="0" err="1" smtClean="0"/>
              <a:t>аналізу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68103" y="981069"/>
            <a:ext cx="54773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solidFill>
                  <a:srgbClr val="00B050"/>
                </a:solidFill>
              </a:rPr>
              <a:t>Ланцюговий код </a:t>
            </a:r>
            <a:r>
              <a:rPr lang="uk-UA" sz="2000" b="1" dirty="0" err="1" smtClean="0">
                <a:solidFill>
                  <a:srgbClr val="00B050"/>
                </a:solidFill>
              </a:rPr>
              <a:t>Фрімана</a:t>
            </a:r>
            <a:r>
              <a:rPr lang="uk-UA" sz="2000" b="1" dirty="0" smtClean="0">
                <a:solidFill>
                  <a:srgbClr val="00B050"/>
                </a:solidFill>
              </a:rPr>
              <a:t> </a:t>
            </a:r>
            <a:r>
              <a:rPr lang="uk-UA" sz="2000" dirty="0" smtClean="0">
                <a:solidFill>
                  <a:srgbClr val="00B050"/>
                </a:solidFill>
              </a:rPr>
              <a:t>(</a:t>
            </a:r>
            <a:r>
              <a:rPr lang="en-US" sz="2000" i="1" dirty="0" smtClean="0">
                <a:solidFill>
                  <a:srgbClr val="00B050"/>
                </a:solidFill>
              </a:rPr>
              <a:t>Freeman Chain Code</a:t>
            </a:r>
            <a:r>
              <a:rPr lang="en-US" sz="2000" dirty="0" smtClean="0">
                <a:solidFill>
                  <a:srgbClr val="00B050"/>
                </a:solidFill>
              </a:rPr>
              <a:t>)</a:t>
            </a:r>
            <a:r>
              <a:rPr lang="uk-UA" sz="2000" dirty="0" smtClean="0">
                <a:solidFill>
                  <a:srgbClr val="00B050"/>
                </a:solidFill>
              </a:rPr>
              <a:t> </a:t>
            </a:r>
            <a:endParaRPr lang="uk-UA" sz="2000" dirty="0">
              <a:solidFill>
                <a:srgbClr val="00B05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194" y="1408309"/>
            <a:ext cx="4718718" cy="52631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95608" y="4632158"/>
            <a:ext cx="234421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1600" dirty="0"/>
              <a:t>п</a:t>
            </a:r>
            <a:r>
              <a:rPr lang="uk-UA" sz="1600" dirty="0" smtClean="0"/>
              <a:t>очаткова точка</a:t>
            </a:r>
          </a:p>
          <a:p>
            <a:r>
              <a:rPr lang="uk-UA" sz="1600" dirty="0"/>
              <a:t>е</a:t>
            </a:r>
            <a:r>
              <a:rPr lang="uk-UA" sz="1600" dirty="0" smtClean="0"/>
              <a:t>лементарний вектор</a:t>
            </a:r>
            <a:endParaRPr lang="uk-UA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70811" y="6087979"/>
            <a:ext cx="5101389" cy="673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76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4036999" y="481885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відрізку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18163" y="1855961"/>
            <a:ext cx="474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solidFill>
                  <a:srgbClr val="00B050"/>
                </a:solidFill>
              </a:rPr>
              <a:t>Алгоритм </a:t>
            </a:r>
            <a:r>
              <a:rPr lang="uk-UA" sz="2000" b="1" u="sng" dirty="0" err="1" smtClean="0">
                <a:solidFill>
                  <a:srgbClr val="00B050"/>
                </a:solidFill>
              </a:rPr>
              <a:t>Брезенхема</a:t>
            </a:r>
            <a:endParaRPr lang="uk-UA" sz="2000" b="1" u="sng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93447" y="1156844"/>
            <a:ext cx="10812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 smtClean="0"/>
              <a:t>Інкрементні</a:t>
            </a:r>
            <a:r>
              <a:rPr lang="uk-UA" b="1" dirty="0" smtClean="0"/>
              <a:t> алгоритми </a:t>
            </a:r>
            <a:r>
              <a:rPr lang="uk-UA" dirty="0" smtClean="0"/>
              <a:t>(</a:t>
            </a:r>
            <a:r>
              <a:rPr lang="uk-UA" i="1" dirty="0" err="1" smtClean="0"/>
              <a:t>incremental</a:t>
            </a:r>
            <a:r>
              <a:rPr lang="uk-UA" i="1" dirty="0" smtClean="0"/>
              <a:t> </a:t>
            </a:r>
            <a:r>
              <a:rPr lang="uk-UA" i="1" dirty="0" err="1" smtClean="0"/>
              <a:t>algorithms</a:t>
            </a:r>
            <a:r>
              <a:rPr lang="uk-UA" dirty="0" smtClean="0"/>
              <a:t>) – алгоритми, які побудовані тільки на основі використання цілих значень та операцій </a:t>
            </a:r>
            <a:r>
              <a:rPr lang="uk-UA" dirty="0" err="1" smtClean="0"/>
              <a:t>додавань</a:t>
            </a:r>
            <a:r>
              <a:rPr lang="uk-UA" dirty="0" smtClean="0"/>
              <a:t> і </a:t>
            </a:r>
            <a:r>
              <a:rPr lang="uk-UA" dirty="0" err="1" smtClean="0"/>
              <a:t>віднімань</a:t>
            </a:r>
            <a:r>
              <a:rPr lang="uk-UA" dirty="0" smtClean="0"/>
              <a:t>, тобто без множення і ділення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1384190" y="2308858"/>
            <a:ext cx="366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Задано відрізок:</a:t>
            </a:r>
            <a:endParaRPr lang="uk-U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14311" y="2299870"/>
                <a:ext cx="32740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),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- </a:t>
                </a:r>
                <a:endParaRPr lang="uk-UA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311" y="2299870"/>
                <a:ext cx="3274073" cy="646331"/>
              </a:xfrm>
              <a:prstGeom prst="rect">
                <a:avLst/>
              </a:prstGeom>
              <a:blipFill>
                <a:blip r:embed="rId3"/>
                <a:stretch>
                  <a:fillRect l="-559" t="-47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147661" y="2308858"/>
            <a:ext cx="649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координати кінців відрізку (кінці не співпадають);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6588" y="2656686"/>
            <a:ext cx="1061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Відстань</a:t>
            </a:r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між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будь-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якими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точками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будемо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вважати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заданою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стандартною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евклідової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</a:rPr>
              <a:t>метрикою: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36999" y="3026018"/>
                <a:ext cx="3585410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dist</a:t>
                </a:r>
                <a:r>
                  <a:rPr lang="en-US" dirty="0" smtClean="0"/>
                  <a:t>(A, B)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999" y="3026018"/>
                <a:ext cx="3585410" cy="427746"/>
              </a:xfrm>
              <a:prstGeom prst="rect">
                <a:avLst/>
              </a:prstGeom>
              <a:blipFill>
                <a:blip r:embed="rId4"/>
                <a:stretch>
                  <a:fillRect l="-1361" b="-1971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1171371" y="3656297"/>
            <a:ext cx="2103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Окремі випадки</a:t>
            </a:r>
            <a:r>
              <a:rPr lang="uk-UA" b="1" dirty="0" smtClean="0"/>
              <a:t>:</a:t>
            </a:r>
            <a:endParaRPr lang="uk-UA" b="1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449764" y="4266728"/>
            <a:ext cx="191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вертикальна </a:t>
            </a:r>
            <a:r>
              <a:rPr lang="uk-UA" dirty="0"/>
              <a:t>лінія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449764" y="3694863"/>
            <a:ext cx="2142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горизонтальна лінія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45756" y="3694863"/>
                <a:ext cx="6246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</a:t>
                </a:r>
                <a:endParaRPr lang="uk-U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756" y="3694863"/>
                <a:ext cx="6246244" cy="369332"/>
              </a:xfrm>
              <a:prstGeom prst="rect">
                <a:avLst/>
              </a:prstGeom>
              <a:blipFill>
                <a:blip r:embed="rId5"/>
                <a:stretch>
                  <a:fillRect l="-293" b="-131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45756" y="4266728"/>
                <a:ext cx="6246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</a:t>
                </a:r>
                <a:endParaRPr lang="uk-UA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756" y="4266728"/>
                <a:ext cx="6246244" cy="369332"/>
              </a:xfrm>
              <a:prstGeom prst="rect">
                <a:avLst/>
              </a:prstGeom>
              <a:blipFill>
                <a:blip r:embed="rId6"/>
                <a:stretch>
                  <a:fillRect l="-293" b="-1147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/>
          <p:cNvSpPr/>
          <p:nvPr/>
        </p:nvSpPr>
        <p:spPr>
          <a:xfrm>
            <a:off x="1018906" y="4931054"/>
            <a:ext cx="2506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Рівняння похилої лінії :</a:t>
            </a:r>
            <a:endParaRPr lang="uk-U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70210" y="4931054"/>
                <a:ext cx="2397107" cy="612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210" y="4931054"/>
                <a:ext cx="2397107" cy="6120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93447" y="5898835"/>
                <a:ext cx="4997875" cy="61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47" y="5898835"/>
                <a:ext cx="4997875" cy="6139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77627" y="5963036"/>
                <a:ext cx="4997875" cy="61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27" y="5963036"/>
                <a:ext cx="4997875" cy="6139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89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4036999" y="481885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відрізку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6747" y="1005105"/>
            <a:ext cx="474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solidFill>
                  <a:srgbClr val="00B050"/>
                </a:solidFill>
              </a:rPr>
              <a:t>Алгоритм </a:t>
            </a:r>
            <a:r>
              <a:rPr lang="uk-UA" sz="2000" b="1" u="sng" dirty="0" err="1" smtClean="0">
                <a:solidFill>
                  <a:srgbClr val="00B050"/>
                </a:solidFill>
              </a:rPr>
              <a:t>Брезенхема</a:t>
            </a:r>
            <a:endParaRPr lang="uk-UA" sz="2000" b="1" u="sng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7378" y="1528325"/>
            <a:ext cx="96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залежност</a:t>
            </a:r>
            <a:r>
              <a:rPr lang="uk-UA" dirty="0" smtClean="0"/>
              <a:t>і від значення кутового коефіцієнта виконується цикл за віссю </a:t>
            </a:r>
            <a:r>
              <a:rPr lang="en-US" dirty="0" smtClean="0"/>
              <a:t>x </a:t>
            </a:r>
            <a:r>
              <a:rPr lang="uk-UA" dirty="0" smtClean="0"/>
              <a:t>або </a:t>
            </a:r>
            <a:r>
              <a:rPr lang="en-US" dirty="0" smtClean="0"/>
              <a:t>y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4" name="Ромб 3"/>
          <p:cNvSpPr/>
          <p:nvPr/>
        </p:nvSpPr>
        <p:spPr>
          <a:xfrm>
            <a:off x="4391823" y="2153652"/>
            <a:ext cx="3693397" cy="1455822"/>
          </a:xfrm>
          <a:prstGeom prst="diamon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69189" y="2684865"/>
                <a:ext cx="2370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uk-U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189" y="2684865"/>
                <a:ext cx="2370221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Соединительная линия уступом 8"/>
          <p:cNvCxnSpPr>
            <a:stCxn id="4" idx="1"/>
          </p:cNvCxnSpPr>
          <p:nvPr/>
        </p:nvCxnSpPr>
        <p:spPr>
          <a:xfrm rot="10800000" flipV="1">
            <a:off x="3501189" y="2881562"/>
            <a:ext cx="890634" cy="896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4" idx="3"/>
          </p:cNvCxnSpPr>
          <p:nvPr/>
        </p:nvCxnSpPr>
        <p:spPr>
          <a:xfrm>
            <a:off x="8085220" y="2881563"/>
            <a:ext cx="890634" cy="896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6747" y="3777916"/>
                <a:ext cx="4932947" cy="64633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u="sng" dirty="0" smtClean="0"/>
                  <a:t>Цикл по </a:t>
                </a:r>
                <a:r>
                  <a:rPr lang="en-US" u="sng" dirty="0" smtClean="0"/>
                  <a:t>x</a:t>
                </a:r>
              </a:p>
              <a:p>
                <a:r>
                  <a:rPr lang="uk-UA" dirty="0" smtClean="0"/>
                  <a:t>Для всіх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uk-UA" dirty="0" smtClean="0"/>
                  <a:t>обчислюємо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dirty="0" smtClean="0"/>
                  <a:t> </a:t>
                </a:r>
                <a:endParaRPr lang="uk-U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47" y="3777916"/>
                <a:ext cx="4932947" cy="646331"/>
              </a:xfrm>
              <a:prstGeom prst="rect">
                <a:avLst/>
              </a:prstGeom>
              <a:blipFill>
                <a:blip r:embed="rId4"/>
                <a:stretch>
                  <a:fillRect l="-986" t="-4630" b="-12963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52673" y="3777915"/>
                <a:ext cx="4932947" cy="64633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u="sng" dirty="0" smtClean="0"/>
                  <a:t>Цикл по </a:t>
                </a:r>
                <a:r>
                  <a:rPr lang="en-US" u="sng" dirty="0" smtClean="0"/>
                  <a:t>x</a:t>
                </a:r>
              </a:p>
              <a:p>
                <a:r>
                  <a:rPr lang="uk-UA" dirty="0" smtClean="0"/>
                  <a:t>Для всіх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uk-UA" dirty="0" smtClean="0"/>
                  <a:t>обчислюємо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dirty="0" smtClean="0"/>
                  <a:t> </a:t>
                </a:r>
                <a:endParaRPr lang="uk-U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673" y="3777915"/>
                <a:ext cx="4932947" cy="646331"/>
              </a:xfrm>
              <a:prstGeom prst="rect">
                <a:avLst/>
              </a:prstGeom>
              <a:blipFill>
                <a:blip r:embed="rId5"/>
                <a:stretch>
                  <a:fillRect l="-863" t="-4630" b="-12963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845128" y="2516423"/>
            <a:ext cx="150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uk-UA" dirty="0"/>
          </a:p>
        </p:txBody>
      </p:sp>
      <p:sp>
        <p:nvSpPr>
          <p:cNvPr id="16" name="TextBox 15"/>
          <p:cNvSpPr txBox="1"/>
          <p:nvPr/>
        </p:nvSpPr>
        <p:spPr>
          <a:xfrm>
            <a:off x="8067544" y="2500199"/>
            <a:ext cx="150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02251" y="5368224"/>
                <a:ext cx="4997875" cy="61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51" y="5368224"/>
                <a:ext cx="4997875" cy="6139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72102" y="5351198"/>
                <a:ext cx="4997875" cy="61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102" y="5351198"/>
                <a:ext cx="4997875" cy="6139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979974" y="4812947"/>
                <a:ext cx="2989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974" y="4812947"/>
                <a:ext cx="298921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18145" y="4963298"/>
                <a:ext cx="6246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145" y="4963298"/>
                <a:ext cx="6246244" cy="369332"/>
              </a:xfrm>
              <a:prstGeom prst="rect">
                <a:avLst/>
              </a:prstGeom>
              <a:blipFill>
                <a:blip r:embed="rId9"/>
                <a:stretch>
                  <a:fillRect l="-293" b="-131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1979974" y="6150617"/>
                <a:ext cx="204268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} </a:t>
                </a:r>
                <a:endParaRPr lang="uk-UA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974" y="6150617"/>
                <a:ext cx="2042689" cy="646331"/>
              </a:xfrm>
              <a:prstGeom prst="rect">
                <a:avLst/>
              </a:prstGeom>
              <a:blipFill>
                <a:blip r:embed="rId10"/>
                <a:stretch>
                  <a:fillRect l="-2687" b="-1415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7579828" y="6150616"/>
                <a:ext cx="204164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𝑝𝑢𝑡𝑝𝑖𝑥𝑒𝑙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}</a:t>
                </a:r>
                <a:r>
                  <a:rPr lang="en-US" dirty="0" smtClean="0"/>
                  <a:t> </a:t>
                </a:r>
                <a:endParaRPr lang="uk-UA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828" y="6150616"/>
                <a:ext cx="2041649" cy="646331"/>
              </a:xfrm>
              <a:prstGeom prst="rect">
                <a:avLst/>
              </a:prstGeom>
              <a:blipFill>
                <a:blip r:embed="rId11"/>
                <a:stretch>
                  <a:fillRect l="-2388" b="-1415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033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4036999" y="481885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відрізку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6747" y="1005105"/>
            <a:ext cx="474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solidFill>
                  <a:srgbClr val="00B050"/>
                </a:solidFill>
              </a:rPr>
              <a:t>Алгоритм </a:t>
            </a:r>
            <a:r>
              <a:rPr lang="uk-UA" sz="2000" b="1" u="sng" dirty="0" err="1" smtClean="0">
                <a:solidFill>
                  <a:srgbClr val="00B050"/>
                </a:solidFill>
              </a:rPr>
              <a:t>Брезенхема</a:t>
            </a:r>
            <a:endParaRPr lang="uk-UA" sz="2000" b="1" u="sng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9202" y="1482159"/>
            <a:ext cx="570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Нехай приріст за </a:t>
            </a:r>
            <a:r>
              <a:rPr lang="en-US" u="sng" dirty="0" smtClean="0"/>
              <a:t>x </a:t>
            </a:r>
            <a:r>
              <a:rPr lang="uk-UA" u="sng" dirty="0" smtClean="0"/>
              <a:t>більше, ніж за </a:t>
            </a:r>
            <a:r>
              <a:rPr lang="en-US" u="sng" dirty="0" smtClean="0"/>
              <a:t>y:</a:t>
            </a:r>
            <a:endParaRPr lang="uk-U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94756" y="2451655"/>
                <a:ext cx="4997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756" y="2451655"/>
                <a:ext cx="499787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507998" y="1928435"/>
                <a:ext cx="3344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98" y="1928435"/>
                <a:ext cx="334431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507998" y="2974875"/>
                <a:ext cx="204268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} </a:t>
                </a:r>
                <a:endParaRPr lang="uk-UA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98" y="2974875"/>
                <a:ext cx="2042689" cy="646331"/>
              </a:xfrm>
              <a:prstGeom prst="rect">
                <a:avLst/>
              </a:prstGeom>
              <a:blipFill>
                <a:blip r:embed="rId5"/>
                <a:stretch>
                  <a:fillRect l="-2388" b="-1415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02171" y="2415296"/>
                <a:ext cx="56775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 smtClean="0">
                    <a:solidFill>
                      <a:srgbClr val="0070C0"/>
                    </a:solidFill>
                  </a:rPr>
                  <a:t>// Координати початку та кінці відрізку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uk-U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,</a:t>
                </a:r>
                <a:r>
                  <a:rPr lang="uk-UA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uk-U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uk-UA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     цілі значення. </m:t>
                    </m:r>
                  </m:oMath>
                </a14:m>
                <a:endParaRPr lang="uk-UA" b="0" i="1" dirty="0" smtClean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71" y="2415296"/>
                <a:ext cx="5677534" cy="646331"/>
              </a:xfrm>
              <a:prstGeom prst="rect">
                <a:avLst/>
              </a:prstGeom>
              <a:blipFill>
                <a:blip r:embed="rId6"/>
                <a:stretch>
                  <a:fillRect l="-858" t="-4717" b="-47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194756" y="3707958"/>
                <a:ext cx="7667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uk-UA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Потрібно, щоб результат обчислення за формулою був дійсного типу</m:t>
                      </m:r>
                    </m:oMath>
                  </m:oMathPara>
                </a14:m>
                <a:endParaRPr lang="uk-UA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756" y="3707958"/>
                <a:ext cx="766748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1194756" y="4138845"/>
                <a:ext cx="5195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 Бажано зменшити кількість операцій у циклі</m:t>
                      </m:r>
                    </m:oMath>
                  </m:oMathPara>
                </a14:m>
                <a:endParaRPr lang="uk-UA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756" y="4138845"/>
                <a:ext cx="5195653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50494" y="4594929"/>
            <a:ext cx="709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Виконаємо такі перетворення:</a:t>
            </a:r>
            <a:endParaRPr lang="uk-U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44778" y="4508177"/>
                <a:ext cx="7126779" cy="1292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uk-U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uk-UA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   //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– </a:t>
                </a:r>
                <a:r>
                  <a:rPr lang="uk-UA" dirty="0" smtClean="0">
                    <a:solidFill>
                      <a:srgbClr val="0070C0"/>
                    </a:solidFill>
                  </a:rPr>
                  <a:t>дійсні значення</a:t>
                </a:r>
                <a:endParaRPr lang="uk-U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778" y="4508177"/>
                <a:ext cx="7126779" cy="12924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50494" y="1900319"/>
            <a:ext cx="3368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dirty="0" smtClean="0"/>
              <a:t>1</a:t>
            </a:r>
            <a:endParaRPr lang="uk-UA" sz="16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81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4036999" y="481885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відрізку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6747" y="1005105"/>
            <a:ext cx="474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solidFill>
                  <a:srgbClr val="00B050"/>
                </a:solidFill>
              </a:rPr>
              <a:t>Алгоритм </a:t>
            </a:r>
            <a:r>
              <a:rPr lang="uk-UA" sz="2000" b="1" u="sng" dirty="0" err="1" smtClean="0">
                <a:solidFill>
                  <a:srgbClr val="00B050"/>
                </a:solidFill>
              </a:rPr>
              <a:t>Брезенхема</a:t>
            </a:r>
            <a:endParaRPr lang="uk-UA" sz="2000" b="1" u="sng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3466" y="1367313"/>
            <a:ext cx="294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Маємо</a:t>
            </a:r>
            <a:r>
              <a:rPr lang="uk-UA" dirty="0" smtClean="0"/>
              <a:t>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01696" y="1596874"/>
                <a:ext cx="5630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dirty="0" smtClean="0"/>
                  <a:t>;</a:t>
                </a:r>
                <a:endParaRPr lang="uk-UA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696" y="1596874"/>
                <a:ext cx="5630778" cy="369332"/>
              </a:xfrm>
              <a:prstGeom prst="rect">
                <a:avLst/>
              </a:prstGeom>
              <a:blipFill>
                <a:blip r:embed="rId3"/>
                <a:stretch>
                  <a:fillRect l="-325" t="-9836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45468" y="2013828"/>
                <a:ext cx="5630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;</a:t>
                </a:r>
                <a:endParaRPr lang="uk-U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68" y="2013828"/>
                <a:ext cx="5630778" cy="369332"/>
              </a:xfrm>
              <a:prstGeom prst="rect">
                <a:avLst/>
              </a:prstGeom>
              <a:blipFill>
                <a:blip r:embed="rId4"/>
                <a:stretch>
                  <a:fillRect l="-325"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2792362" y="2587105"/>
                <a:ext cx="2989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362" y="2587105"/>
                <a:ext cx="298921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45468" y="3041830"/>
                <a:ext cx="56307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{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} </a:t>
                </a:r>
                <a:endParaRPr lang="uk-U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68" y="3041830"/>
                <a:ext cx="5630778" cy="923330"/>
              </a:xfrm>
              <a:prstGeom prst="rect">
                <a:avLst/>
              </a:prstGeom>
              <a:blipFill>
                <a:blip r:embed="rId6"/>
                <a:stretch>
                  <a:fillRect l="-975" t="-3974" b="-993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2478505" y="1559103"/>
            <a:ext cx="5630778" cy="24060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1216850" y="4419885"/>
            <a:ext cx="440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Розглянемо, як змінюються </a:t>
            </a:r>
            <a:r>
              <a:rPr lang="en-US" dirty="0" smtClean="0">
                <a:solidFill>
                  <a:srgbClr val="0070C0"/>
                </a:solidFill>
              </a:rPr>
              <a:t>x </a:t>
            </a:r>
            <a:r>
              <a:rPr lang="uk-UA" dirty="0" smtClean="0">
                <a:solidFill>
                  <a:srgbClr val="0070C0"/>
                </a:solidFill>
              </a:rPr>
              <a:t>та </a:t>
            </a:r>
            <a:r>
              <a:rPr lang="en-US" dirty="0" smtClean="0">
                <a:solidFill>
                  <a:srgbClr val="0070C0"/>
                </a:solidFill>
              </a:rPr>
              <a:t>y.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6708" y="4801897"/>
            <a:ext cx="303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Для </a:t>
            </a:r>
            <a:r>
              <a:rPr lang="en-US" u="sng" dirty="0" smtClean="0"/>
              <a:t>x</a:t>
            </a:r>
            <a:r>
              <a:rPr lang="uk-UA" u="sng" dirty="0" smtClean="0"/>
              <a:t> маємо послідовність:</a:t>
            </a:r>
            <a:endParaRPr lang="uk-U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22331" y="4825172"/>
                <a:ext cx="2521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+1,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+2,   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331" y="4825172"/>
                <a:ext cx="2521972" cy="276999"/>
              </a:xfrm>
              <a:prstGeom prst="rect">
                <a:avLst/>
              </a:prstGeom>
              <a:blipFill>
                <a:blip r:embed="rId7"/>
                <a:stretch>
                  <a:fillRect l="-2421" t="-28889" b="-5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456708" y="5232443"/>
            <a:ext cx="303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Для </a:t>
            </a:r>
            <a:r>
              <a:rPr lang="en-US" u="sng" dirty="0" smtClean="0"/>
              <a:t>y</a:t>
            </a:r>
            <a:r>
              <a:rPr lang="uk-UA" u="sng" dirty="0" smtClean="0"/>
              <a:t> маємо :</a:t>
            </a:r>
            <a:endParaRPr lang="uk-U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3351198" y="5260632"/>
                <a:ext cx="15307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198" y="5260632"/>
                <a:ext cx="1530740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3351198" y="5566747"/>
                <a:ext cx="36018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198" y="5566747"/>
                <a:ext cx="3601883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351198" y="5881685"/>
                <a:ext cx="21949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198" y="5881685"/>
                <a:ext cx="2194960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3319331" y="6225889"/>
                <a:ext cx="15882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331" y="6225889"/>
                <a:ext cx="1588255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051384" y="1512872"/>
            <a:ext cx="3368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dirty="0" smtClean="0"/>
              <a:t>2</a:t>
            </a:r>
            <a:endParaRPr lang="uk-UA" sz="1600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347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4036999" y="481885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відрізку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6747" y="1005105"/>
            <a:ext cx="474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solidFill>
                  <a:srgbClr val="00B050"/>
                </a:solidFill>
              </a:rPr>
              <a:t>Алгоритм </a:t>
            </a:r>
            <a:r>
              <a:rPr lang="uk-UA" sz="2000" b="1" u="sng" dirty="0" err="1" smtClean="0">
                <a:solidFill>
                  <a:srgbClr val="00B050"/>
                </a:solidFill>
              </a:rPr>
              <a:t>Брезенхема</a:t>
            </a:r>
            <a:endParaRPr lang="uk-UA" sz="2000" b="1" u="sn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45468" y="1567552"/>
                <a:ext cx="5997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𝑓𝑙𝑜𝑎𝑡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uk-U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68" y="1567552"/>
                <a:ext cx="5997741" cy="369332"/>
              </a:xfrm>
              <a:prstGeom prst="rect">
                <a:avLst/>
              </a:prstGeom>
              <a:blipFill>
                <a:blip r:embed="rId3"/>
                <a:stretch>
                  <a:fillRect l="-305"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45468" y="2013828"/>
                <a:ext cx="56307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68" y="2013828"/>
                <a:ext cx="563077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792362" y="2587105"/>
                <a:ext cx="2989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362" y="2587105"/>
                <a:ext cx="298921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45468" y="3041830"/>
                <a:ext cx="56307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{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uk-UA" dirty="0"/>
              </a:p>
              <a:p>
                <a:r>
                  <a:rPr lang="en-US" dirty="0" smtClean="0"/>
                  <a:t>} </a:t>
                </a:r>
                <a:endParaRPr lang="uk-U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68" y="3041830"/>
                <a:ext cx="5630778" cy="923330"/>
              </a:xfrm>
              <a:prstGeom prst="rect">
                <a:avLst/>
              </a:prstGeom>
              <a:blipFill>
                <a:blip r:embed="rId6"/>
                <a:stretch>
                  <a:fillRect l="-975" t="-3974" b="-993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2478505" y="1559103"/>
            <a:ext cx="5630778" cy="24060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/>
          <p:cNvSpPr txBox="1"/>
          <p:nvPr/>
        </p:nvSpPr>
        <p:spPr>
          <a:xfrm>
            <a:off x="1173521" y="1384069"/>
            <a:ext cx="104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Тоді:</a:t>
            </a:r>
            <a:endParaRPr lang="uk-UA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46747" y="4169105"/>
            <a:ext cx="10419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70C0"/>
                </a:solidFill>
              </a:rPr>
              <a:t>Піксельні координати – цілі числа, тому потрібно перевести отримані значення до даного типу. Використання (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) </a:t>
            </a:r>
            <a:r>
              <a:rPr lang="uk-UA" dirty="0" smtClean="0">
                <a:solidFill>
                  <a:srgbClr val="0070C0"/>
                </a:solidFill>
              </a:rPr>
              <a:t>не завжди дає коректний результат.</a:t>
            </a:r>
          </a:p>
          <a:p>
            <a:pPr algn="ctr"/>
            <a:r>
              <a:rPr lang="uk-UA" dirty="0" smtClean="0">
                <a:solidFill>
                  <a:srgbClr val="0070C0"/>
                </a:solidFill>
              </a:rPr>
              <a:t>Потрібно порівнювати дробову частину з 1/2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2051" y="5045545"/>
            <a:ext cx="175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Позначимо:</a:t>
            </a:r>
            <a:endParaRPr lang="uk-U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150376" y="5031038"/>
                <a:ext cx="3234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376" y="5031038"/>
                <a:ext cx="323466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6183346" y="5009271"/>
                <a:ext cx="5946948" cy="452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type m:val="skw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тоді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uk-U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  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346" y="5009271"/>
                <a:ext cx="5946948" cy="452496"/>
              </a:xfrm>
              <a:prstGeom prst="rect">
                <a:avLst/>
              </a:prstGeom>
              <a:blipFill>
                <a:blip r:embed="rId8"/>
                <a:stretch>
                  <a:fillRect t="-120270" b="-18783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510760" y="5062403"/>
            <a:ext cx="175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Якщо: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7174386" y="5468918"/>
                <a:ext cx="39648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uk-U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+1;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86" y="5468918"/>
                <a:ext cx="3964868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149142" y="5439077"/>
            <a:ext cx="175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Інакше:</a:t>
            </a:r>
            <a:endParaRPr lang="uk-UA" dirty="0"/>
          </a:p>
        </p:txBody>
      </p:sp>
      <p:sp>
        <p:nvSpPr>
          <p:cNvPr id="19" name="TextBox 18"/>
          <p:cNvSpPr txBox="1"/>
          <p:nvPr/>
        </p:nvSpPr>
        <p:spPr>
          <a:xfrm>
            <a:off x="818147" y="5838250"/>
            <a:ext cx="1087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Тобто, якщо дробова частина менша за ½, ми залишаємо попереднє значення </a:t>
            </a:r>
            <a:r>
              <a:rPr lang="en-US" dirty="0" smtClean="0"/>
              <a:t>y, </a:t>
            </a:r>
            <a:r>
              <a:rPr lang="uk-UA" dirty="0" smtClean="0"/>
              <a:t>а весь приріст додаємо до с. Інакше – виконуємо зміщення вздовж </a:t>
            </a:r>
            <a:r>
              <a:rPr lang="en-US" dirty="0" smtClean="0"/>
              <a:t>y </a:t>
            </a:r>
            <a:r>
              <a:rPr lang="uk-UA" dirty="0" smtClean="0"/>
              <a:t>на 1, при цьому віднімаємо зроблений крок від дробової частини</a:t>
            </a:r>
            <a:endParaRPr lang="uk-UA" dirty="0"/>
          </a:p>
        </p:txBody>
      </p:sp>
      <p:sp>
        <p:nvSpPr>
          <p:cNvPr id="20" name="TextBox 19"/>
          <p:cNvSpPr txBox="1"/>
          <p:nvPr/>
        </p:nvSpPr>
        <p:spPr>
          <a:xfrm>
            <a:off x="2051384" y="1512872"/>
            <a:ext cx="3368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dirty="0" smtClean="0"/>
              <a:t>3</a:t>
            </a:r>
            <a:endParaRPr lang="uk-UA" sz="1600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03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156" y="1144232"/>
            <a:ext cx="4162687" cy="341506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36999" y="481885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відрізку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1963" y="1005105"/>
            <a:ext cx="5713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rgbClr val="00B050"/>
                </a:solidFill>
                <a:latin typeface="arial" panose="020B0604020202020204" pitchFamily="34" charset="0"/>
              </a:rPr>
              <a:t>Зв'язок</a:t>
            </a:r>
            <a:r>
              <a:rPr lang="ru-RU" b="1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00B050"/>
                </a:solidFill>
                <a:latin typeface="arial" panose="020B0604020202020204" pitchFamily="34" charset="0"/>
              </a:rPr>
              <a:t>кутового</a:t>
            </a:r>
            <a:r>
              <a:rPr lang="ru-RU" b="1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00B050"/>
                </a:solidFill>
                <a:latin typeface="arial" panose="020B0604020202020204" pitchFamily="34" charset="0"/>
              </a:rPr>
              <a:t>коефіцієнта</a:t>
            </a:r>
            <a:r>
              <a:rPr lang="ru-RU" b="1" dirty="0">
                <a:solidFill>
                  <a:srgbClr val="00B050"/>
                </a:solidFill>
                <a:latin typeface="arial" panose="020B0604020202020204" pitchFamily="34" charset="0"/>
              </a:rPr>
              <a:t> з </a:t>
            </a:r>
            <a:r>
              <a:rPr lang="ru-RU" b="1" dirty="0" err="1">
                <a:solidFill>
                  <a:srgbClr val="00B050"/>
                </a:solidFill>
                <a:latin typeface="arial" panose="020B0604020202020204" pitchFamily="34" charset="0"/>
              </a:rPr>
              <a:t>вибором</a:t>
            </a:r>
            <a:r>
              <a:rPr lang="ru-RU" b="1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00B050"/>
                </a:solidFill>
                <a:latin typeface="arial" panose="020B0604020202020204" pitchFamily="34" charset="0"/>
              </a:rPr>
              <a:t>пікселя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90434" y="1189771"/>
            <a:ext cx="52598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- </a:t>
            </a:r>
            <a:r>
              <a:rPr lang="uk-UA" dirty="0" smtClean="0">
                <a:solidFill>
                  <a:srgbClr val="333333"/>
                </a:solidFill>
                <a:latin typeface="arial" panose="020B0604020202020204" pitchFamily="34" charset="0"/>
              </a:rPr>
              <a:t>залежно </a:t>
            </a:r>
            <a:r>
              <a:rPr lang="uk-UA" dirty="0">
                <a:solidFill>
                  <a:srgbClr val="333333"/>
                </a:solidFill>
                <a:latin typeface="arial" panose="020B0604020202020204" pitchFamily="34" charset="0"/>
              </a:rPr>
              <a:t>від кутового коефіцієнта відрізка нарощується на одиницю або </a:t>
            </a:r>
            <a:r>
              <a:rPr lang="en-US" b="1" i="1" dirty="0" smtClean="0">
                <a:solidFill>
                  <a:srgbClr val="333333"/>
                </a:solidFill>
                <a:latin typeface="arial" panose="020B0604020202020204" pitchFamily="34" charset="0"/>
              </a:rPr>
              <a:t>x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, </a:t>
            </a:r>
            <a:r>
              <a:rPr lang="uk-UA" dirty="0">
                <a:solidFill>
                  <a:srgbClr val="333333"/>
                </a:solidFill>
                <a:latin typeface="arial" panose="020B0604020202020204" pitchFamily="34" charset="0"/>
              </a:rPr>
              <a:t>або </a:t>
            </a:r>
            <a:r>
              <a:rPr lang="en-US" b="1" i="1" dirty="0" smtClean="0">
                <a:solidFill>
                  <a:srgbClr val="333333"/>
                </a:solidFill>
                <a:latin typeface="arial" panose="020B0604020202020204" pitchFamily="34" charset="0"/>
              </a:rPr>
              <a:t>y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, </a:t>
            </a:r>
            <a:r>
              <a:rPr lang="uk-UA" dirty="0">
                <a:solidFill>
                  <a:srgbClr val="333333"/>
                </a:solidFill>
                <a:latin typeface="arial" panose="020B0604020202020204" pitchFamily="34" charset="0"/>
              </a:rPr>
              <a:t>а змін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a </a:t>
            </a:r>
            <a:r>
              <a:rPr lang="uk-UA" dirty="0">
                <a:solidFill>
                  <a:srgbClr val="333333"/>
                </a:solidFill>
                <a:latin typeface="arial" panose="020B0604020202020204" pitchFamily="34" charset="0"/>
              </a:rPr>
              <a:t>іншої </a:t>
            </a:r>
            <a:r>
              <a:rPr lang="uk-UA" i="1" dirty="0">
                <a:solidFill>
                  <a:srgbClr val="333333"/>
                </a:solidFill>
                <a:latin typeface="arial" panose="020B0604020202020204" pitchFamily="34" charset="0"/>
              </a:rPr>
              <a:t>координати </a:t>
            </a:r>
            <a:r>
              <a:rPr lang="uk-UA" dirty="0">
                <a:solidFill>
                  <a:srgbClr val="333333"/>
                </a:solidFill>
                <a:latin typeface="arial" panose="020B0604020202020204" pitchFamily="34" charset="0"/>
              </a:rPr>
              <a:t>залежить від відстані між дійсним станом точки і найближчою точкою растра (зміщення)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90434" y="2851765"/>
            <a:ext cx="53259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</a:rPr>
              <a:t>-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якщо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</a:rPr>
              <a:t>кутовий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</a:rPr>
              <a:t>коефіцієнт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ru-RU" i="1" dirty="0">
                <a:solidFill>
                  <a:srgbClr val="333333"/>
                </a:solidFill>
                <a:latin typeface="arial" panose="020B0604020202020204" pitchFamily="34" charset="0"/>
              </a:rPr>
              <a:t>k&gt;=0.5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, то при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</a:rPr>
              <a:t>виході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 з точки (0, 0)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</a:rPr>
              <a:t>перетин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 з прямою х=1 буде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</a:rPr>
              <a:t>ближче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 до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</a:rPr>
              <a:t>прямої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 y=1,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</a:rPr>
              <a:t>ніж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 до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</a:rPr>
              <a:t>прямої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 y=0.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</a:rPr>
              <a:t>Отже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, точка растра (1, 1)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</a:rPr>
              <a:t>краще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</a:rPr>
              <a:t>апроксимує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</a:rPr>
              <a:t>проходження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</a:rPr>
              <a:t>відрізка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</a:rPr>
              <a:t>ніж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 точка (1, 0). При k&lt;=0.5 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</a:rPr>
              <a:t>вірно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зворотне</a:t>
            </a:r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62" y="5178605"/>
            <a:ext cx="4244827" cy="157351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11963" y="4809273"/>
            <a:ext cx="510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Растрова розгортка відрізку прямої з </a:t>
            </a: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k=3/8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988989" y="4809273"/>
            <a:ext cx="5928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Значення </a:t>
            </a:r>
            <a:r>
              <a:rPr lang="uk-UA" b="1" i="1" dirty="0" smtClean="0">
                <a:solidFill>
                  <a:srgbClr val="00B050"/>
                </a:solidFill>
                <a:latin typeface="arial" panose="020B0604020202020204" pitchFamily="34" charset="0"/>
              </a:rPr>
              <a:t>с</a:t>
            </a:r>
            <a:r>
              <a:rPr lang="uk-UA" b="1" i="1" baseline="-25000" dirty="0" smtClean="0">
                <a:solidFill>
                  <a:srgbClr val="00B050"/>
                </a:solidFill>
                <a:latin typeface="arial" panose="020B0604020202020204" pitchFamily="34" charset="0"/>
              </a:rPr>
              <a:t>і</a:t>
            </a:r>
            <a:r>
              <a:rPr lang="uk-UA" b="1" i="1" dirty="0" smtClean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uk-UA" b="1" dirty="0" smtClean="0">
                <a:solidFill>
                  <a:srgbClr val="00B050"/>
                </a:solidFill>
                <a:latin typeface="arial" panose="020B0604020202020204" pitchFamily="34" charset="0"/>
              </a:rPr>
              <a:t>на етапах обчислювального процесу:</a:t>
            </a:r>
            <a:endParaRPr lang="uk-UA" dirty="0">
              <a:solidFill>
                <a:srgbClr val="00B050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434" y="5344958"/>
            <a:ext cx="4730024" cy="1139831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16</a:t>
            </a:fld>
            <a:endParaRPr lang="uk-UA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915427" y="2743200"/>
            <a:ext cx="2791327" cy="14726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4036999" y="481885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відрізку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4738" y="943533"/>
            <a:ext cx="474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solidFill>
                  <a:srgbClr val="00B050"/>
                </a:solidFill>
              </a:rPr>
              <a:t>Алгоритм </a:t>
            </a:r>
            <a:r>
              <a:rPr lang="uk-UA" sz="2000" b="1" u="sng" dirty="0" err="1" smtClean="0">
                <a:solidFill>
                  <a:srgbClr val="00B050"/>
                </a:solidFill>
              </a:rPr>
              <a:t>Брезенхема</a:t>
            </a:r>
            <a:endParaRPr lang="uk-UA" sz="2000" b="1" u="sng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2432" y="1005439"/>
            <a:ext cx="366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/>
              <a:t>З урахуванням зроблених змін:</a:t>
            </a:r>
            <a:endParaRPr lang="uk-U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53952" y="1536774"/>
                <a:ext cx="5997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𝑓𝑙𝑜𝑎𝑡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uk-U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952" y="1536774"/>
                <a:ext cx="5997741" cy="369332"/>
              </a:xfrm>
              <a:prstGeom prst="rect">
                <a:avLst/>
              </a:prstGeom>
              <a:blipFill>
                <a:blip r:embed="rId3"/>
                <a:stretch>
                  <a:fillRect l="-305"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4186989" y="1528325"/>
            <a:ext cx="5630778" cy="34166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615629" y="1950747"/>
                <a:ext cx="131362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0;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629" y="1950747"/>
                <a:ext cx="1313629" cy="646331"/>
              </a:xfrm>
              <a:prstGeom prst="rect">
                <a:avLst/>
              </a:prstGeom>
              <a:blipFill>
                <a:blip r:embed="rId4"/>
                <a:stretch>
                  <a:fillRect l="-1389" t="-4717" r="-2778" b="-377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594223" y="2513210"/>
                <a:ext cx="1966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𝑝𝑢𝑡𝑝𝑖𝑥𝑒𝑙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23" y="2513210"/>
                <a:ext cx="196605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615629" y="2790209"/>
                <a:ext cx="3885231" cy="2031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&gt;0.5)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 smtClean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dirty="0" smtClean="0"/>
                  <a:t> c - =1;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y++;</a:t>
                </a:r>
              </a:p>
              <a:p>
                <a:r>
                  <a:rPr lang="en-US" dirty="0" smtClean="0"/>
                  <a:t>         }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}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629" y="2790209"/>
                <a:ext cx="3885231" cy="2031325"/>
              </a:xfrm>
              <a:prstGeom prst="rect">
                <a:avLst/>
              </a:prstGeom>
              <a:blipFill>
                <a:blip r:embed="rId6"/>
                <a:stretch>
                  <a:fillRect l="-1256" b="-390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54242" y="5098533"/>
            <a:ext cx="1080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При виконанні даних перетворювань було використано алгоритм </a:t>
            </a:r>
            <a:r>
              <a:rPr lang="uk-UA" dirty="0" err="1" smtClean="0">
                <a:solidFill>
                  <a:srgbClr val="0070C0"/>
                </a:solidFill>
              </a:rPr>
              <a:t>серединої</a:t>
            </a:r>
            <a:r>
              <a:rPr lang="uk-UA" dirty="0" smtClean="0">
                <a:solidFill>
                  <a:srgbClr val="0070C0"/>
                </a:solidFill>
              </a:rPr>
              <a:t> точки (</a:t>
            </a:r>
            <a:r>
              <a:rPr lang="en-US" i="1" dirty="0" smtClean="0">
                <a:solidFill>
                  <a:srgbClr val="0070C0"/>
                </a:solidFill>
              </a:rPr>
              <a:t>midpoint algorithm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4242" y="5514949"/>
            <a:ext cx="992187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Було б зручніше проводити порівняння не з ½, а з 0. </a:t>
            </a:r>
            <a:endParaRPr lang="en-US" dirty="0" smtClean="0"/>
          </a:p>
          <a:p>
            <a:endParaRPr lang="en-US" sz="900" dirty="0"/>
          </a:p>
          <a:p>
            <a:r>
              <a:rPr lang="uk-UA" dirty="0" smtClean="0"/>
              <a:t>Для цього введемо: 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09310" y="5970881"/>
                <a:ext cx="1176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310" y="5970881"/>
                <a:ext cx="1176604" cy="276999"/>
              </a:xfrm>
              <a:prstGeom prst="rect">
                <a:avLst/>
              </a:prstGeom>
              <a:blipFill>
                <a:blip r:embed="rId7"/>
                <a:stretch>
                  <a:fillRect l="-4663" r="-3627" b="-130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4141" y="5970881"/>
                <a:ext cx="1329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141" y="5970881"/>
                <a:ext cx="1329851" cy="276999"/>
              </a:xfrm>
              <a:prstGeom prst="rect">
                <a:avLst/>
              </a:prstGeom>
              <a:blipFill>
                <a:blip r:embed="rId8"/>
                <a:stretch>
                  <a:fillRect l="-4110" r="-2740" b="-1739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61527" y="5970881"/>
                <a:ext cx="1329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527" y="5970881"/>
                <a:ext cx="1329851" cy="276999"/>
              </a:xfrm>
              <a:prstGeom prst="rect">
                <a:avLst/>
              </a:prstGeom>
              <a:blipFill>
                <a:blip r:embed="rId9"/>
                <a:stretch>
                  <a:fillRect l="-2294" r="-1376" b="-1739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573989" y="1492149"/>
            <a:ext cx="3368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dirty="0" smtClean="0"/>
              <a:t>4</a:t>
            </a:r>
            <a:endParaRPr lang="uk-UA" sz="1600" dirty="0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60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4036999" y="481885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відрізку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6747" y="1005105"/>
            <a:ext cx="474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solidFill>
                  <a:srgbClr val="00B050"/>
                </a:solidFill>
              </a:rPr>
              <a:t>Алгоритм </a:t>
            </a:r>
            <a:r>
              <a:rPr lang="uk-UA" sz="2000" b="1" u="sng" dirty="0" err="1" smtClean="0">
                <a:solidFill>
                  <a:srgbClr val="00B050"/>
                </a:solidFill>
              </a:rPr>
              <a:t>Брезенхема</a:t>
            </a:r>
            <a:endParaRPr lang="uk-UA" sz="2000" b="1" u="sn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84521" y="1536774"/>
                <a:ext cx="59977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𝑓𝑙𝑜𝑎𝑡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;</a:t>
                </a:r>
                <a:endParaRPr lang="uk-U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521" y="1536774"/>
                <a:ext cx="5997741" cy="369332"/>
              </a:xfrm>
              <a:prstGeom prst="rect">
                <a:avLst/>
              </a:prstGeom>
              <a:blipFill>
                <a:blip r:embed="rId3"/>
                <a:stretch>
                  <a:fillRect l="-305"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2117558" y="1528324"/>
            <a:ext cx="5630778" cy="38472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546198" y="1950747"/>
                <a:ext cx="17765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2*k-1;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198" y="1950747"/>
                <a:ext cx="1776577" cy="646331"/>
              </a:xfrm>
              <a:prstGeom prst="rect">
                <a:avLst/>
              </a:prstGeom>
              <a:blipFill>
                <a:blip r:embed="rId4"/>
                <a:stretch>
                  <a:fillRect l="-1031" t="-5660" r="-2405" b="-377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524792" y="2513210"/>
                <a:ext cx="1966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𝑝𝑢𝑡𝑝𝑖𝑥𝑒𝑙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792" y="2513210"/>
                <a:ext cx="196605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546198" y="2790209"/>
                <a:ext cx="3886064" cy="2585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    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   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d+=2*k-2;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:r>
                  <a:rPr lang="en-US" i="1" dirty="0">
                    <a:latin typeface="Cambria Math" panose="02040503050406030204" pitchFamily="18" charset="0"/>
                  </a:rPr>
                  <a:t>y++;</a:t>
                </a:r>
              </a:p>
              <a:p>
                <a:r>
                  <a:rPr lang="en-US" dirty="0" smtClean="0"/>
                  <a:t>         }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     else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        d+=2*k;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198" y="2790209"/>
                <a:ext cx="3886064" cy="2585323"/>
              </a:xfrm>
              <a:prstGeom prst="rect">
                <a:avLst/>
              </a:prstGeom>
              <a:blipFill>
                <a:blip r:embed="rId6"/>
                <a:stretch>
                  <a:fillRect l="-1413" b="-259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335505" y="5753328"/>
            <a:ext cx="961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Зараз всі операції  в циклі виконувалися б над цілими числами, аби не </a:t>
            </a:r>
            <a:r>
              <a:rPr lang="en-US" dirty="0" smtClean="0">
                <a:solidFill>
                  <a:srgbClr val="0070C0"/>
                </a:solidFill>
              </a:rPr>
              <a:t>k. 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7191" y="1567552"/>
            <a:ext cx="3368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dirty="0" smtClean="0"/>
              <a:t>5</a:t>
            </a:r>
            <a:endParaRPr lang="uk-UA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87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2638" y="955262"/>
                <a:ext cx="10986119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 smtClean="0"/>
                  <a:t>Помножимо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uk-UA" dirty="0" smtClean="0"/>
                  <a:t>та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uk-UA" b="0" i="0" smtClean="0">
                        <a:latin typeface="Cambria Math" panose="02040503050406030204" pitchFamily="18" charset="0"/>
                      </a:rPr>
                      <m:t>  на  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10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uk-UA" u="sng" dirty="0" err="1"/>
                  <a:t>О</a:t>
                </a:r>
                <a:r>
                  <a:rPr lang="uk-UA" u="sng" dirty="0" smtClean="0"/>
                  <a:t>тримуємо алгоритм Брезенхема у випадку, коли </a:t>
                </a:r>
                <a:r>
                  <a:rPr lang="uk-UA" u="sng" dirty="0"/>
                  <a:t>приріст за </a:t>
                </a:r>
                <a:r>
                  <a:rPr lang="en-US" u="sng" dirty="0"/>
                  <a:t>x </a:t>
                </a:r>
                <a:r>
                  <a:rPr lang="uk-UA" u="sng" dirty="0"/>
                  <a:t>більше, ніж за </a:t>
                </a:r>
                <a:r>
                  <a:rPr lang="en-US" u="sng" dirty="0"/>
                  <a:t>y:</a:t>
                </a:r>
                <a:endParaRPr lang="uk-UA" u="sng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38" y="955262"/>
                <a:ext cx="10986119" cy="1092607"/>
              </a:xfrm>
              <a:prstGeom prst="rect">
                <a:avLst/>
              </a:prstGeom>
              <a:blipFill>
                <a:blip r:embed="rId3"/>
                <a:stretch>
                  <a:fillRect l="-444" t="-33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4172003" y="160558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відрізку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6747" y="668931"/>
            <a:ext cx="474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solidFill>
                  <a:srgbClr val="00B050"/>
                </a:solidFill>
              </a:rPr>
              <a:t>Алгоритм </a:t>
            </a:r>
            <a:r>
              <a:rPr lang="uk-UA" sz="2000" b="1" u="sng" dirty="0" err="1" smtClean="0">
                <a:solidFill>
                  <a:srgbClr val="00B050"/>
                </a:solidFill>
              </a:rPr>
              <a:t>Брезенхема</a:t>
            </a:r>
            <a:endParaRPr lang="uk-UA" sz="2000" b="1" u="sn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16968" y="1928435"/>
                <a:ext cx="5997741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𝒗𝒐𝒊𝒅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𝒍𝒊𝒏𝒆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2</a:t>
                </a:r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1;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uk-UA" dirty="0" smtClean="0"/>
                  <a:t>(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 smtClean="0"/>
                  <a:t>;</a:t>
                </a:r>
                <a:r>
                  <a:rPr lang="uk-UA" dirty="0" smtClean="0"/>
                  <a:t>   </a:t>
                </a:r>
                <a:r>
                  <a:rPr lang="uk-UA" dirty="0" smtClean="0">
                    <a:solidFill>
                      <a:srgbClr val="0070C0"/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2*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b="0" dirty="0" smtClean="0"/>
                  <a:t>   </a:t>
                </a:r>
                <a:r>
                  <a:rPr lang="uk-UA" b="0" dirty="0" smtClean="0"/>
                  <a:t>            </a:t>
                </a:r>
                <a:r>
                  <a:rPr lang="en-US" b="0" dirty="0" smtClean="0">
                    <a:solidFill>
                      <a:srgbClr val="0070C0"/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1=2∗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//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2=2∗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𝑝𝑢𝑡𝑝𝑖𝑥𝑒𝑙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1+1;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    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   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      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2;</m:t>
                    </m:r>
                  </m:oMath>
                </a14:m>
                <a:endParaRPr lang="en-US" i="1" dirty="0">
                  <a:latin typeface="+mj-lt"/>
                </a:endParaRPr>
              </a:p>
              <a:p>
                <a:r>
                  <a:rPr lang="en-US" dirty="0"/>
                  <a:t>          </a:t>
                </a:r>
                <a:r>
                  <a:rPr lang="en-US" dirty="0" smtClean="0"/>
                  <a:t>    </a:t>
                </a:r>
                <a:r>
                  <a:rPr lang="en-US" i="1" dirty="0">
                    <a:latin typeface="Cambria Math" panose="02040503050406030204" pitchFamily="18" charset="0"/>
                  </a:rPr>
                  <a:t>y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++;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</a:t>
                </a:r>
                <a:r>
                  <a:rPr lang="en-US" dirty="0" smtClean="0"/>
                  <a:t>   }</a:t>
                </a:r>
                <a:endParaRPr lang="en-US" dirty="0"/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    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    else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i="1" dirty="0"/>
              </a:p>
              <a:p>
                <a:r>
                  <a:rPr lang="en-US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    }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}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968" y="1928435"/>
                <a:ext cx="5997741" cy="5355312"/>
              </a:xfrm>
              <a:prstGeom prst="rect">
                <a:avLst/>
              </a:prstGeom>
              <a:blipFill>
                <a:blip r:embed="rId4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2971799" y="1928435"/>
            <a:ext cx="5907505" cy="450757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864895" y="6436013"/>
            <a:ext cx="1057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err="1" smtClean="0">
                <a:solidFill>
                  <a:srgbClr val="00B050"/>
                </a:solidFill>
              </a:rPr>
              <a:t>Якою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uk-UA" i="1" dirty="0" smtClean="0">
                <a:solidFill>
                  <a:srgbClr val="00B050"/>
                </a:solidFill>
              </a:rPr>
              <a:t>є дана реалізація алгоритму </a:t>
            </a:r>
            <a:r>
              <a:rPr lang="uk-UA" i="1" dirty="0" err="1" smtClean="0">
                <a:solidFill>
                  <a:srgbClr val="00B050"/>
                </a:solidFill>
              </a:rPr>
              <a:t>Брезенхема</a:t>
            </a:r>
            <a:r>
              <a:rPr lang="uk-UA" i="1" dirty="0">
                <a:solidFill>
                  <a:srgbClr val="00B050"/>
                </a:solidFill>
              </a:rPr>
              <a:t> </a:t>
            </a:r>
            <a:r>
              <a:rPr lang="uk-UA" i="1" dirty="0" smtClean="0">
                <a:solidFill>
                  <a:srgbClr val="00B050"/>
                </a:solidFill>
              </a:rPr>
              <a:t>-  4-зв</a:t>
            </a:r>
            <a:r>
              <a:rPr lang="en-US" i="1" dirty="0" smtClean="0">
                <a:solidFill>
                  <a:srgbClr val="00B050"/>
                </a:solidFill>
              </a:rPr>
              <a:t>’</a:t>
            </a:r>
            <a:r>
              <a:rPr lang="uk-UA" i="1" dirty="0" err="1" smtClean="0">
                <a:solidFill>
                  <a:srgbClr val="00B050"/>
                </a:solidFill>
              </a:rPr>
              <a:t>язною</a:t>
            </a:r>
            <a:r>
              <a:rPr lang="uk-UA" i="1" dirty="0" smtClean="0">
                <a:solidFill>
                  <a:srgbClr val="00B050"/>
                </a:solidFill>
              </a:rPr>
              <a:t> чи 8-зв</a:t>
            </a:r>
            <a:r>
              <a:rPr lang="en-US" i="1" dirty="0" smtClean="0">
                <a:solidFill>
                  <a:srgbClr val="00B050"/>
                </a:solidFill>
              </a:rPr>
              <a:t>’</a:t>
            </a:r>
            <a:r>
              <a:rPr lang="uk-UA" i="1" dirty="0" err="1" smtClean="0">
                <a:solidFill>
                  <a:srgbClr val="00B050"/>
                </a:solidFill>
              </a:rPr>
              <a:t>язною</a:t>
            </a:r>
            <a:r>
              <a:rPr lang="uk-UA" i="1" dirty="0" smtClean="0">
                <a:solidFill>
                  <a:srgbClr val="00B050"/>
                </a:solidFill>
              </a:rPr>
              <a:t>?</a:t>
            </a:r>
            <a:endParaRPr lang="uk-UA" i="1" dirty="0">
              <a:solidFill>
                <a:srgbClr val="00B05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9537" y="710879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 smtClean="0">
                <a:solidFill>
                  <a:srgbClr val="00B050"/>
                </a:solidFill>
              </a:rPr>
              <a:t>(8-зв</a:t>
            </a:r>
            <a:r>
              <a:rPr lang="en-US" b="1" u="sng" dirty="0">
                <a:solidFill>
                  <a:srgbClr val="00B050"/>
                </a:solidFill>
              </a:rPr>
              <a:t>’</a:t>
            </a:r>
            <a:r>
              <a:rPr lang="uk-UA" b="1" u="sng" dirty="0" err="1">
                <a:solidFill>
                  <a:srgbClr val="00B050"/>
                </a:solidFill>
              </a:rPr>
              <a:t>язний</a:t>
            </a:r>
            <a:r>
              <a:rPr lang="uk-UA" b="1" u="sng" dirty="0">
                <a:solidFill>
                  <a:srgbClr val="00B050"/>
                </a:solidFill>
              </a:rPr>
              <a:t>):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5291" y="1878592"/>
            <a:ext cx="3368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1600" dirty="0" smtClean="0"/>
              <a:t>6</a:t>
            </a:r>
            <a:endParaRPr lang="uk-UA" sz="1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909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20292" y="2074411"/>
            <a:ext cx="10137504" cy="727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b="1" dirty="0" smtClean="0">
                <a:solidFill>
                  <a:schemeClr val="accent4">
                    <a:lumMod val="75000"/>
                  </a:schemeClr>
                </a:solidFill>
              </a:rPr>
              <a:t>Тема 7.</a:t>
            </a:r>
            <a:r>
              <a:rPr lang="uk-UA" sz="4400" dirty="0" smtClean="0">
                <a:solidFill>
                  <a:srgbClr val="0070C0"/>
                </a:solidFill>
              </a:rPr>
              <a:t> </a:t>
            </a:r>
            <a:r>
              <a:rPr lang="uk-UA" sz="3600" b="1" dirty="0" smtClean="0">
                <a:solidFill>
                  <a:srgbClr val="0070C0"/>
                </a:solidFill>
              </a:rPr>
              <a:t>Базові растрові алгоритми: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1681899" y="2802098"/>
            <a:ext cx="100161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uk-UA" sz="2400" dirty="0" smtClean="0"/>
              <a:t>виведення </a:t>
            </a:r>
            <a:r>
              <a:rPr lang="uk-UA" sz="2400" dirty="0"/>
              <a:t>прямої </a:t>
            </a:r>
            <a:r>
              <a:rPr lang="uk-UA" sz="2400" dirty="0" smtClean="0"/>
              <a:t>лінії;</a:t>
            </a:r>
          </a:p>
          <a:p>
            <a:pPr marL="285750" indent="-285750">
              <a:buFontTx/>
              <a:buChar char="-"/>
            </a:pPr>
            <a:r>
              <a:rPr lang="uk-UA" sz="2400" dirty="0" smtClean="0"/>
              <a:t>виведення окружності;</a:t>
            </a:r>
          </a:p>
          <a:p>
            <a:pPr marL="285750" indent="-285750">
              <a:buFontTx/>
              <a:buChar char="-"/>
            </a:pPr>
            <a:r>
              <a:rPr lang="uk-UA" sz="2400" dirty="0" smtClean="0"/>
              <a:t>виведення еліпса;</a:t>
            </a:r>
          </a:p>
          <a:p>
            <a:pPr marL="285750" indent="-285750">
              <a:buFontTx/>
              <a:buChar char="-"/>
            </a:pPr>
            <a:r>
              <a:rPr lang="uk-UA" sz="2400" dirty="0" err="1"/>
              <a:t>р</a:t>
            </a:r>
            <a:r>
              <a:rPr lang="uk-UA" sz="2400" dirty="0" err="1" smtClean="0"/>
              <a:t>астерізація</a:t>
            </a:r>
            <a:r>
              <a:rPr lang="uk-UA" sz="2400" dirty="0" smtClean="0"/>
              <a:t> </a:t>
            </a:r>
            <a:r>
              <a:rPr lang="uk-UA" sz="2400" dirty="0"/>
              <a:t>кольорової </a:t>
            </a:r>
            <a:r>
              <a:rPr lang="uk-UA" sz="2400" dirty="0" smtClean="0"/>
              <a:t>лінії;</a:t>
            </a:r>
          </a:p>
          <a:p>
            <a:pPr marL="285750" indent="-285750">
              <a:buFontTx/>
              <a:buChar char="-"/>
            </a:pPr>
            <a:r>
              <a:rPr lang="uk-UA" sz="2400" dirty="0"/>
              <a:t>м</a:t>
            </a:r>
            <a:r>
              <a:rPr lang="uk-UA" sz="2400" dirty="0" smtClean="0"/>
              <a:t>етоди </a:t>
            </a:r>
            <a:r>
              <a:rPr lang="uk-UA" sz="2400" dirty="0" err="1" smtClean="0"/>
              <a:t>згляджування</a:t>
            </a:r>
            <a:r>
              <a:rPr lang="uk-UA" sz="2400" dirty="0" smtClean="0"/>
              <a:t> (</a:t>
            </a:r>
            <a:r>
              <a:rPr lang="uk-UA" sz="2400" dirty="0" err="1" smtClean="0"/>
              <a:t>модіфікований</a:t>
            </a:r>
            <a:r>
              <a:rPr lang="uk-UA" sz="2400" dirty="0" smtClean="0"/>
              <a:t> алгоритм </a:t>
            </a:r>
            <a:r>
              <a:rPr lang="uk-UA" sz="2400" dirty="0" err="1" smtClean="0"/>
              <a:t>Брезенхема</a:t>
            </a:r>
            <a:r>
              <a:rPr lang="uk-UA" sz="2400" dirty="0" smtClean="0"/>
              <a:t>, просторова фільтрація);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а</a:t>
            </a:r>
            <a:r>
              <a:rPr lang="ru-RU" sz="2400" dirty="0" smtClean="0"/>
              <a:t>лгоритм </a:t>
            </a:r>
            <a:r>
              <a:rPr lang="ru-RU" sz="2400" dirty="0" err="1"/>
              <a:t>Ву</a:t>
            </a:r>
            <a:r>
              <a:rPr lang="ru-RU" sz="2400" dirty="0"/>
              <a:t> </a:t>
            </a:r>
            <a:r>
              <a:rPr lang="ru-RU" sz="2400" dirty="0" err="1"/>
              <a:t>растеризації</a:t>
            </a:r>
            <a:r>
              <a:rPr lang="ru-RU" sz="2400" dirty="0"/>
              <a:t> </a:t>
            </a:r>
            <a:r>
              <a:rPr lang="ru-RU" sz="2400" dirty="0" err="1"/>
              <a:t>лінії</a:t>
            </a:r>
            <a:r>
              <a:rPr lang="ru-RU" sz="2400" dirty="0"/>
              <a:t> </a:t>
            </a:r>
            <a:r>
              <a:rPr lang="uk-UA" sz="2400" dirty="0"/>
              <a:t>зі </a:t>
            </a:r>
            <a:r>
              <a:rPr lang="uk-UA" sz="2400" dirty="0" smtClean="0"/>
              <a:t>згладжуванням</a:t>
            </a:r>
            <a:endParaRPr lang="uk-UA" sz="2400" dirty="0"/>
          </a:p>
          <a:p>
            <a:pPr marL="285750" indent="-285750">
              <a:buFontTx/>
              <a:buChar char="-"/>
            </a:pPr>
            <a:endParaRPr lang="uk-UA" sz="2400" dirty="0" smtClean="0"/>
          </a:p>
          <a:p>
            <a:pPr marL="285750" indent="-285750">
              <a:buFontTx/>
              <a:buChar char="-"/>
            </a:pPr>
            <a:endParaRPr lang="uk-UA" sz="2400" dirty="0"/>
          </a:p>
          <a:p>
            <a:pPr marL="285750" indent="-285750">
              <a:buFontTx/>
              <a:buChar char="-"/>
            </a:pPr>
            <a:endParaRPr lang="uk-UA" sz="24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18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4325757" y="241253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відрізку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715" y="872758"/>
            <a:ext cx="474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solidFill>
                  <a:srgbClr val="00B050"/>
                </a:solidFill>
              </a:rPr>
              <a:t>Алгоритм </a:t>
            </a:r>
            <a:r>
              <a:rPr lang="uk-UA" sz="2000" b="1" u="sng" dirty="0" err="1" smtClean="0">
                <a:solidFill>
                  <a:srgbClr val="00B050"/>
                </a:solidFill>
              </a:rPr>
              <a:t>Брезенхема</a:t>
            </a:r>
            <a:r>
              <a:rPr lang="uk-UA" sz="2000" b="1" u="sng" dirty="0" smtClean="0">
                <a:solidFill>
                  <a:srgbClr val="00B050"/>
                </a:solidFill>
              </a:rPr>
              <a:t> (4-зв</a:t>
            </a:r>
            <a:r>
              <a:rPr lang="en-US" sz="2000" b="1" u="sng" dirty="0" smtClean="0">
                <a:solidFill>
                  <a:srgbClr val="00B050"/>
                </a:solidFill>
              </a:rPr>
              <a:t>’</a:t>
            </a:r>
            <a:r>
              <a:rPr lang="uk-UA" sz="2000" b="1" u="sng" dirty="0" err="1" smtClean="0">
                <a:solidFill>
                  <a:srgbClr val="00B050"/>
                </a:solidFill>
              </a:rPr>
              <a:t>язний</a:t>
            </a:r>
            <a:r>
              <a:rPr lang="uk-UA" sz="2000" b="1" u="sng" dirty="0" smtClean="0">
                <a:solidFill>
                  <a:srgbClr val="00B050"/>
                </a:solidFill>
              </a:rPr>
              <a:t>):</a:t>
            </a:r>
            <a:endParaRPr lang="uk-UA" sz="2000" b="1" u="sn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60594" y="1543515"/>
                <a:ext cx="5997741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𝒗𝒐𝒊𝒅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𝒍𝒊𝒏𝒆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2</a:t>
                </a:r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1;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uk-UA" dirty="0" smtClean="0"/>
                  <a:t>0</a:t>
                </a:r>
                <a:r>
                  <a:rPr lang="en-US" dirty="0" smtClean="0"/>
                  <a:t>;</a:t>
                </a:r>
              </a:p>
              <a:p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b="0" i="1" dirty="0" smtClean="0">
                  <a:latin typeface="Cambria Math" panose="02040503050406030204" pitchFamily="18" charset="0"/>
                </a:endParaRPr>
              </a:p>
              <a:p>
                <a:r>
                  <a:rPr lang="uk-UA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uk-UA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    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   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      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d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+=d2;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</a:t>
                </a:r>
                <a:r>
                  <a:rPr lang="en-US" dirty="0" smtClean="0"/>
                  <a:t>    </a:t>
                </a:r>
                <a:r>
                  <a:rPr lang="en-US" i="1" dirty="0">
                    <a:latin typeface="Cambria Math" panose="02040503050406030204" pitchFamily="18" charset="0"/>
                  </a:rPr>
                  <a:t>y++;</a:t>
                </a:r>
              </a:p>
              <a:p>
                <a:r>
                  <a:rPr lang="en-US" dirty="0"/>
                  <a:t>         </a:t>
                </a:r>
                <a:r>
                  <a:rPr lang="en-US" dirty="0" smtClean="0"/>
                  <a:t>   }</a:t>
                </a:r>
                <a:endParaRPr lang="en-US" dirty="0"/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    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    else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         </a:t>
                </a:r>
                <a:r>
                  <a:rPr lang="en-US" dirty="0" smtClean="0">
                    <a:latin typeface="Cambria Math" panose="02040503050406030204" pitchFamily="18" charset="0"/>
                  </a:rPr>
                  <a:t>{ 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d+=d1;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              x++;</a:t>
                </a:r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            }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    }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}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594" y="1543515"/>
                <a:ext cx="5997741" cy="6186309"/>
              </a:xfrm>
              <a:prstGeom prst="rect">
                <a:avLst/>
              </a:prstGeom>
              <a:blipFill>
                <a:blip r:embed="rId3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1034715" y="1195605"/>
            <a:ext cx="301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П</a:t>
            </a:r>
            <a:r>
              <a:rPr lang="uk-UA" dirty="0" smtClean="0"/>
              <a:t>риріст </a:t>
            </a:r>
            <a:r>
              <a:rPr lang="uk-UA" dirty="0"/>
              <a:t>за </a:t>
            </a:r>
            <a:r>
              <a:rPr lang="en-US" dirty="0"/>
              <a:t>x </a:t>
            </a:r>
            <a:r>
              <a:rPr lang="uk-UA" dirty="0"/>
              <a:t>більше, ніж за </a:t>
            </a:r>
            <a:r>
              <a:rPr lang="en-US" dirty="0"/>
              <a:t>y: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070" y="638297"/>
            <a:ext cx="3278617" cy="2166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0436" y="1595715"/>
            <a:ext cx="3368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7</a:t>
            </a:r>
            <a:endParaRPr lang="uk-UA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008038" y="409576"/>
            <a:ext cx="43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endParaRPr lang="uk-UA" i="1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8319206" y="703481"/>
            <a:ext cx="3144131" cy="2015104"/>
            <a:chOff x="8319206" y="1072813"/>
            <a:chExt cx="3144131" cy="2015104"/>
          </a:xfrm>
        </p:grpSpPr>
        <p:sp>
          <p:nvSpPr>
            <p:cNvPr id="10" name="TextBox 9"/>
            <p:cNvSpPr txBox="1"/>
            <p:nvPr/>
          </p:nvSpPr>
          <p:spPr>
            <a:xfrm>
              <a:off x="8319206" y="2076268"/>
              <a:ext cx="43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A</a:t>
              </a:r>
              <a:endParaRPr lang="uk-UA" b="1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73499" y="1072813"/>
              <a:ext cx="43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i="1" dirty="0"/>
                <a:t>В</a:t>
              </a:r>
              <a:endParaRPr lang="uk-UA" b="1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30199" y="2718585"/>
              <a:ext cx="43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X</a:t>
              </a:r>
              <a:endParaRPr lang="uk-UA" i="1" dirty="0"/>
            </a:p>
          </p:txBody>
        </p:sp>
      </p:grp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15045"/>
              </p:ext>
            </p:extLst>
          </p:nvPr>
        </p:nvGraphicFramePr>
        <p:xfrm>
          <a:off x="8224607" y="3067324"/>
          <a:ext cx="3027546" cy="302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84">
                  <a:extLst>
                    <a:ext uri="{9D8B030D-6E8A-4147-A177-3AD203B41FA5}">
                      <a16:colId xmlns:a16="http://schemas.microsoft.com/office/drawing/2014/main" val="1934115157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860007957"/>
                    </a:ext>
                  </a:extLst>
                </a:gridCol>
                <a:gridCol w="809833">
                  <a:extLst>
                    <a:ext uri="{9D8B030D-6E8A-4147-A177-3AD203B41FA5}">
                      <a16:colId xmlns:a16="http://schemas.microsoft.com/office/drawing/2014/main" val="2764559227"/>
                    </a:ext>
                  </a:extLst>
                </a:gridCol>
                <a:gridCol w="827434">
                  <a:extLst>
                    <a:ext uri="{9D8B030D-6E8A-4147-A177-3AD203B41FA5}">
                      <a16:colId xmlns:a16="http://schemas.microsoft.com/office/drawing/2014/main" val="3376841882"/>
                    </a:ext>
                  </a:extLst>
                </a:gridCol>
              </a:tblGrid>
              <a:tr h="377867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uk-UA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uk-UA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uk-UA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uk-UA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97244"/>
                  </a:ext>
                </a:extLst>
              </a:tr>
              <a:tr h="377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226431"/>
                  </a:ext>
                </a:extLst>
              </a:tr>
              <a:tr h="377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88723"/>
                  </a:ext>
                </a:extLst>
              </a:tr>
              <a:tr h="377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80440"/>
                  </a:ext>
                </a:extLst>
              </a:tr>
              <a:tr h="377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973221"/>
                  </a:ext>
                </a:extLst>
              </a:tr>
              <a:tr h="377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790931"/>
                  </a:ext>
                </a:extLst>
              </a:tr>
              <a:tr h="377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501609"/>
                  </a:ext>
                </a:extLst>
              </a:tr>
              <a:tr h="377867">
                <a:tc>
                  <a:txBody>
                    <a:bodyPr/>
                    <a:lstStyle/>
                    <a:p>
                      <a:pPr algn="ctr"/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303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11185428" y="843620"/>
                <a:ext cx="802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4</a:t>
                </a:r>
                <a:endParaRPr lang="uk-UA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428" y="843620"/>
                <a:ext cx="802399" cy="369332"/>
              </a:xfrm>
              <a:prstGeom prst="rect">
                <a:avLst/>
              </a:prstGeom>
              <a:blipFill>
                <a:blip r:embed="rId5"/>
                <a:stretch>
                  <a:fillRect t="-8197" r="-4545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11185427" y="1227215"/>
                <a:ext cx="802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2</a:t>
                </a:r>
                <a:endParaRPr lang="uk-UA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427" y="1227215"/>
                <a:ext cx="802399" cy="369332"/>
              </a:xfrm>
              <a:prstGeom prst="rect">
                <a:avLst/>
              </a:prstGeom>
              <a:blipFill>
                <a:blip r:embed="rId6"/>
                <a:stretch>
                  <a:fillRect t="-8197" r="-5303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11185427" y="1635747"/>
                <a:ext cx="800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4</a:t>
                </a:r>
                <a:endParaRPr lang="uk-UA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427" y="1635747"/>
                <a:ext cx="800219" cy="369332"/>
              </a:xfrm>
              <a:prstGeom prst="rect">
                <a:avLst/>
              </a:prstGeom>
              <a:blipFill>
                <a:blip r:embed="rId7"/>
                <a:stretch>
                  <a:fillRect t="-8197" r="-5344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1185426" y="1992500"/>
                <a:ext cx="87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-8</a:t>
                </a:r>
                <a:endParaRPr lang="uk-UA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426" y="1992500"/>
                <a:ext cx="870751" cy="369332"/>
              </a:xfrm>
              <a:prstGeom prst="rect">
                <a:avLst/>
              </a:prstGeom>
              <a:blipFill>
                <a:blip r:embed="rId8"/>
                <a:stretch>
                  <a:fillRect t="-10000" r="-4895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Рисунок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5783" y="4636670"/>
            <a:ext cx="2428875" cy="1771650"/>
          </a:xfrm>
          <a:prstGeom prst="rect">
            <a:avLst/>
          </a:prstGeom>
        </p:spPr>
      </p:pic>
      <p:cxnSp>
        <p:nvCxnSpPr>
          <p:cNvPr id="28" name="Прямая соединительная линия 27"/>
          <p:cNvCxnSpPr/>
          <p:nvPr/>
        </p:nvCxnSpPr>
        <p:spPr>
          <a:xfrm flipV="1">
            <a:off x="5510463" y="5378116"/>
            <a:ext cx="1359569" cy="58954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8598576" y="2045725"/>
            <a:ext cx="108000" cy="108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</a:t>
            </a:r>
            <a:endParaRPr lang="uk-UA" dirty="0"/>
          </a:p>
        </p:txBody>
      </p:sp>
      <p:sp>
        <p:nvSpPr>
          <p:cNvPr id="30" name="Овал 29"/>
          <p:cNvSpPr/>
          <p:nvPr/>
        </p:nvSpPr>
        <p:spPr>
          <a:xfrm>
            <a:off x="10542350" y="1119215"/>
            <a:ext cx="108000" cy="108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</a:t>
            </a:r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374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23" grpId="0"/>
      <p:bldP spid="24" grpId="0"/>
      <p:bldP spid="25" grpId="0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99460" y="680721"/>
                <a:ext cx="6716375" cy="6801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𝒗𝒐𝒊𝒅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𝒍𝒊𝒏𝒆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sz="1400" dirty="0" smtClean="0"/>
              </a:p>
              <a:p>
                <a:r>
                  <a:rPr lang="en-US" sz="1400" dirty="0" smtClean="0"/>
                  <a:t>{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sz="1400" dirty="0" smtClean="0"/>
                  <a:t>;</a:t>
                </a:r>
              </a:p>
              <a:p>
                <a:r>
                  <a:rPr lang="en-US" sz="1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 smtClean="0"/>
                  <a:t>2</a:t>
                </a:r>
                <a:r>
                  <a:rPr lang="uk-UA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 smtClean="0"/>
                  <a:t>1);</a:t>
                </a: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1?1:−1;</m:t>
                    </m:r>
                  </m:oMath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4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2≥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1?1:−1;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r>
                  <a:rPr lang="en-US" sz="1400" b="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d>
                  </m:oMath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400" b="0" dirty="0" smtClean="0"/>
                  <a:t>  {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≪1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1400" dirty="0" smtClean="0"/>
                  <a:t>;</a:t>
                </a:r>
              </a:p>
              <a:p>
                <a:r>
                  <a:rPr lang="en-US" sz="140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2=(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uk-UA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sz="1400" b="0" i="1" dirty="0" smtClean="0">
                  <a:latin typeface="Cambria Math" panose="02040503050406030204" pitchFamily="18" charset="0"/>
                </a:endParaRPr>
              </a:p>
              <a:p>
                <a:r>
                  <a:rPr lang="uk-UA" sz="1400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uk-UA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=1;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𝑠𝑥</m:t>
                          </m:r>
                        </m:e>
                      </m:d>
                    </m:oMath>
                  </m:oMathPara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{    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        </a:t>
                </a:r>
              </a:p>
              <a:p>
                <a:r>
                  <a:rPr lang="en-US" sz="1400" i="1" dirty="0">
                    <a:latin typeface="Cambria Math" panose="02040503050406030204" pitchFamily="18" charset="0"/>
                  </a:rPr>
                  <a:t>        </a:t>
                </a:r>
                <a:r>
                  <a:rPr lang="en-US" sz="1400" i="1" dirty="0" smtClean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 d</a:t>
                </a:r>
                <a:r>
                  <a:rPr lang="en-US" sz="1400" i="1" dirty="0" smtClean="0">
                    <a:latin typeface="Cambria Math" panose="02040503050406030204" pitchFamily="18" charset="0"/>
                  </a:rPr>
                  <a:t>+=d2;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r>
                  <a:rPr lang="en-US" sz="1400" dirty="0"/>
                  <a:t>          </a:t>
                </a:r>
                <a:r>
                  <a:rPr lang="en-US" sz="1400" dirty="0" smtClean="0"/>
                  <a:t>       </a:t>
                </a:r>
                <a:r>
                  <a:rPr lang="en-US" sz="1400" i="1" dirty="0" smtClean="0">
                    <a:latin typeface="Cambria Math" panose="02040503050406030204" pitchFamily="18" charset="0"/>
                  </a:rPr>
                  <a:t>y+=</a:t>
                </a:r>
                <a:r>
                  <a:rPr lang="en-US" sz="1400" i="1" dirty="0" err="1" smtClean="0">
                    <a:latin typeface="Cambria Math" panose="02040503050406030204" pitchFamily="18" charset="0"/>
                  </a:rPr>
                  <a:t>sy</a:t>
                </a:r>
                <a:r>
                  <a:rPr lang="en-US" sz="1600" i="1" dirty="0" smtClean="0">
                    <a:latin typeface="Cambria Math" panose="02040503050406030204" pitchFamily="18" charset="0"/>
                  </a:rPr>
                  <a:t>;   </a:t>
                </a:r>
                <a:r>
                  <a:rPr lang="en-US" sz="1400" dirty="0" smtClean="0"/>
                  <a:t>               }</a:t>
                </a:r>
                <a:endParaRPr lang="en-US" sz="1200" dirty="0"/>
              </a:p>
              <a:p>
                <a:r>
                  <a:rPr lang="en-US" sz="1400" i="1" dirty="0">
                    <a:latin typeface="Cambria Math" panose="02040503050406030204" pitchFamily="18" charset="0"/>
                  </a:rPr>
                  <a:t>      </a:t>
                </a:r>
                <a:r>
                  <a:rPr lang="en-US" sz="1400" i="1" dirty="0" smtClean="0">
                    <a:latin typeface="Cambria Math" panose="02040503050406030204" pitchFamily="18" charset="0"/>
                  </a:rPr>
                  <a:t>        else   d+=d1;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r>
                  <a:rPr lang="en-US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400" i="1" dirty="0" smtClean="0">
                    <a:latin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400" i="1" dirty="0" smtClean="0">
                    <a:latin typeface="Cambria Math" panose="02040503050406030204" pitchFamily="18" charset="0"/>
                  </a:rPr>
                  <a:t>  </a:t>
                </a:r>
                <a:r>
                  <a:rPr lang="en-US" sz="1400" dirty="0" smtClean="0">
                    <a:latin typeface="Cambria Math" panose="02040503050406030204" pitchFamily="18" charset="0"/>
                  </a:rPr>
                  <a:t>     </a:t>
                </a:r>
                <a:r>
                  <a:rPr lang="en-US" sz="1200" dirty="0" smtClean="0">
                    <a:latin typeface="Cambria Math" panose="02040503050406030204" pitchFamily="18" charset="0"/>
                  </a:rPr>
                  <a:t>}    }</a:t>
                </a:r>
                <a:endParaRPr lang="en-US" sz="1200" dirty="0">
                  <a:latin typeface="Cambria Math" panose="02040503050406030204" pitchFamily="18" charset="0"/>
                </a:endParaRPr>
              </a:p>
              <a:p>
                <a:r>
                  <a:rPr lang="en-US" sz="1400" i="1" dirty="0" smtClean="0">
                    <a:latin typeface="Cambria Math" panose="02040503050406030204" pitchFamily="18" charset="0"/>
                  </a:rPr>
                  <a:t>   else</a:t>
                </a:r>
                <a:r>
                  <a:rPr lang="en-US" sz="1400" dirty="0" smtClean="0"/>
                  <a:t> </a:t>
                </a:r>
              </a:p>
              <a:p>
                <a:r>
                  <a:rPr lang="en-US" sz="1400" dirty="0" smtClean="0"/>
                  <a:t>    {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≪1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sz="1400" dirty="0"/>
                  <a:t>;</a:t>
                </a:r>
              </a:p>
              <a:p>
                <a:r>
                  <a:rPr lang="en-US" sz="1400" dirty="0"/>
                  <a:t>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2=(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uk-UA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uk-UA" sz="1400" i="1" dirty="0">
                  <a:latin typeface="Cambria Math" panose="02040503050406030204" pitchFamily="18" charset="0"/>
                </a:endParaRPr>
              </a:p>
              <a:p>
                <a:r>
                  <a:rPr lang="uk-UA" sz="14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uk-UA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=1;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++,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𝑠𝑦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       {    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(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        </a:t>
                </a:r>
              </a:p>
              <a:p>
                <a:r>
                  <a:rPr lang="en-US" sz="1400" i="1" dirty="0">
                    <a:latin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 d+=d2;</a:t>
                </a:r>
              </a:p>
              <a:p>
                <a:r>
                  <a:rPr lang="en-US" sz="1400" dirty="0"/>
                  <a:t>              </a:t>
                </a:r>
                <a:r>
                  <a:rPr lang="en-US" sz="1400" i="1" dirty="0" smtClean="0">
                    <a:latin typeface="Cambria Math" panose="02040503050406030204" pitchFamily="18" charset="0"/>
                  </a:rPr>
                  <a:t>x+=</a:t>
                </a:r>
                <a:r>
                  <a:rPr lang="en-US" sz="1400" i="1" dirty="0" err="1" smtClean="0">
                    <a:latin typeface="Cambria Math" panose="02040503050406030204" pitchFamily="18" charset="0"/>
                  </a:rPr>
                  <a:t>sx</a:t>
                </a:r>
                <a:r>
                  <a:rPr lang="en-US" sz="1400" i="1" dirty="0" smtClean="0">
                    <a:latin typeface="Cambria Math" panose="02040503050406030204" pitchFamily="18" charset="0"/>
                  </a:rPr>
                  <a:t>;   </a:t>
                </a:r>
                <a:r>
                  <a:rPr lang="en-US" sz="1200" dirty="0" smtClean="0"/>
                  <a:t>             </a:t>
                </a:r>
                <a:r>
                  <a:rPr lang="en-US" sz="1400" dirty="0"/>
                  <a:t>}</a:t>
                </a:r>
                <a:endParaRPr lang="en-US" sz="1200" dirty="0"/>
              </a:p>
              <a:p>
                <a:r>
                  <a:rPr lang="en-US" sz="1400" i="1" dirty="0">
                    <a:latin typeface="Cambria Math" panose="02040503050406030204" pitchFamily="18" charset="0"/>
                  </a:rPr>
                  <a:t>           else   d+=d1;</a:t>
                </a:r>
              </a:p>
              <a:p>
                <a:r>
                  <a:rPr lang="en-US" sz="140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400" i="1" dirty="0" smtClean="0">
                    <a:latin typeface="Cambria Math" panose="02040503050406030204" pitchFamily="18" charset="0"/>
                  </a:rPr>
                  <a:t>    </a:t>
                </a:r>
                <a:r>
                  <a:rPr lang="en-US" sz="1600" dirty="0" smtClean="0">
                    <a:latin typeface="Cambria Math" panose="02040503050406030204" pitchFamily="18" charset="0"/>
                  </a:rPr>
                  <a:t>       </a:t>
                </a:r>
                <a:r>
                  <a:rPr lang="en-US" sz="1400" dirty="0" smtClean="0">
                    <a:latin typeface="Cambria Math" panose="02040503050406030204" pitchFamily="18" charset="0"/>
                  </a:rPr>
                  <a:t>}    } </a:t>
                </a:r>
              </a:p>
              <a:p>
                <a:r>
                  <a:rPr lang="en-US" sz="1400" dirty="0" smtClean="0">
                    <a:latin typeface="Cambria Math" panose="02040503050406030204" pitchFamily="18" charset="0"/>
                  </a:rPr>
                  <a:t>}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uk-UA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460" y="680721"/>
                <a:ext cx="6716375" cy="6801862"/>
              </a:xfrm>
              <a:prstGeom prst="rect">
                <a:avLst/>
              </a:prstGeom>
              <a:blipFill>
                <a:blip r:embed="rId3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4099460" y="157501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відрізку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13344" y="508087"/>
            <a:ext cx="3403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u="sng" dirty="0">
                <a:solidFill>
                  <a:srgbClr val="00B050"/>
                </a:solidFill>
              </a:rPr>
              <a:t>Алгоритм </a:t>
            </a:r>
            <a:r>
              <a:rPr lang="uk-UA" b="1" u="sng" dirty="0" err="1" smtClean="0">
                <a:solidFill>
                  <a:srgbClr val="00B050"/>
                </a:solidFill>
              </a:rPr>
              <a:t>Брезенхема</a:t>
            </a:r>
            <a:r>
              <a:rPr lang="en-US" b="1" u="sng" dirty="0" smtClean="0">
                <a:solidFill>
                  <a:srgbClr val="00B050"/>
                </a:solidFill>
              </a:rPr>
              <a:t> (</a:t>
            </a:r>
            <a:r>
              <a:rPr lang="uk-UA" b="1" u="sng" dirty="0" smtClean="0">
                <a:solidFill>
                  <a:srgbClr val="00B050"/>
                </a:solidFill>
              </a:rPr>
              <a:t>повний) 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3363321" y="877419"/>
            <a:ext cx="3368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</a:t>
            </a:r>
            <a:endParaRPr lang="uk-UA" sz="16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719" y="2009274"/>
            <a:ext cx="2711554" cy="216543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21</a:t>
            </a:fld>
            <a:endParaRPr lang="uk-UA"/>
          </a:p>
        </p:txBody>
      </p:sp>
      <p:sp>
        <p:nvSpPr>
          <p:cNvPr id="8" name="Прямоугольник 7"/>
          <p:cNvSpPr/>
          <p:nvPr/>
        </p:nvSpPr>
        <p:spPr>
          <a:xfrm>
            <a:off x="4321743" y="1376413"/>
            <a:ext cx="2050181" cy="404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59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79" y="1624431"/>
            <a:ext cx="3524269" cy="350131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4206925" y="166619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кола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32952" y="3109671"/>
            <a:ext cx="4725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  <a:latin typeface="arial" panose="020B0604020202020204" pitchFamily="34" charset="0"/>
              </a:rPr>
              <a:t>В 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силу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симетрії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кола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щодо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прямих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які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поділяють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октанти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досить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побудувати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растрове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подання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в одному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октанті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, а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потім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за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допомогою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симетрій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отримати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зображення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в </a:t>
            </a:r>
            <a:r>
              <a:rPr lang="ru-RU" dirty="0" err="1">
                <a:solidFill>
                  <a:srgbClr val="0070C0"/>
                </a:solidFill>
                <a:latin typeface="arial" panose="020B0604020202020204" pitchFamily="34" charset="0"/>
              </a:rPr>
              <a:t>інших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</a:rPr>
              <a:t> октантах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3616" y="787195"/>
            <a:ext cx="2668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solidFill>
                  <a:srgbClr val="333333"/>
                </a:solidFill>
                <a:latin typeface="arial" panose="020B0604020202020204" pitchFamily="34" charset="0"/>
              </a:rPr>
              <a:t>Неявне рівняння кола  </a:t>
            </a:r>
          </a:p>
          <a:p>
            <a:r>
              <a:rPr lang="uk-UA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uk-UA" dirty="0" smtClean="0">
                <a:solidFill>
                  <a:srgbClr val="333333"/>
                </a:solidFill>
                <a:latin typeface="arial" panose="020B0604020202020204" pitchFamily="34" charset="0"/>
              </a:rPr>
              <a:t>     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x</a:t>
            </a:r>
            <a:r>
              <a:rPr lang="en-US" baseline="30000" dirty="0" smtClean="0">
                <a:solidFill>
                  <a:srgbClr val="333333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+ y</a:t>
            </a:r>
            <a:r>
              <a:rPr lang="en-US" baseline="30000" dirty="0">
                <a:solidFill>
                  <a:srgbClr val="333333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- R</a:t>
            </a:r>
            <a:r>
              <a:rPr lang="en-US" baseline="30000" dirty="0">
                <a:solidFill>
                  <a:srgbClr val="333333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=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</a:rPr>
              <a:t>0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endParaRPr lang="uk-UA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5520811" y="1517072"/>
            <a:ext cx="3566426" cy="1080870"/>
            <a:chOff x="6072548" y="1779740"/>
            <a:chExt cx="3566426" cy="108087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6072548" y="1779740"/>
              <a:ext cx="35664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 smtClean="0">
                  <a:solidFill>
                    <a:srgbClr val="333333"/>
                  </a:solidFill>
                  <a:latin typeface="arial" panose="020B0604020202020204" pitchFamily="34" charset="0"/>
                </a:rPr>
                <a:t>Параметричне рівняння кола   </a:t>
              </a:r>
            </a:p>
            <a:p>
              <a:r>
                <a:rPr lang="uk-UA" dirty="0">
                  <a:solidFill>
                    <a:srgbClr val="333333"/>
                  </a:solidFill>
                  <a:latin typeface="arial" panose="020B0604020202020204" pitchFamily="34" charset="0"/>
                </a:rPr>
                <a:t> </a:t>
              </a:r>
              <a:r>
                <a:rPr lang="uk-UA" dirty="0" smtClean="0">
                  <a:solidFill>
                    <a:srgbClr val="333333"/>
                  </a:solidFill>
                  <a:latin typeface="arial" panose="020B0604020202020204" pitchFamily="34" charset="0"/>
                </a:rPr>
                <a:t>      </a:t>
              </a:r>
              <a:endParaRPr lang="uk-U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430879" y="2266224"/>
                  <a:ext cx="12648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879" y="2266224"/>
                  <a:ext cx="126489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404" r="-2885" b="-6667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517729" y="2583611"/>
                  <a:ext cx="10911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 smtClean="0"/>
                    <a:t>y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729" y="2583611"/>
                  <a:ext cx="109119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408" t="-28889" r="-5587" b="-51111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892715" y="2445111"/>
                  <a:ext cx="1201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≤2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2715" y="2445111"/>
                  <a:ext cx="120161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061" r="-4569" b="-13333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Овал 14"/>
          <p:cNvSpPr/>
          <p:nvPr/>
        </p:nvSpPr>
        <p:spPr>
          <a:xfrm>
            <a:off x="-1756235" y="-84901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46" name="Группа 45"/>
          <p:cNvGrpSpPr/>
          <p:nvPr/>
        </p:nvGrpSpPr>
        <p:grpSpPr>
          <a:xfrm>
            <a:off x="1410678" y="1857452"/>
            <a:ext cx="2618363" cy="2643977"/>
            <a:chOff x="1410678" y="1857452"/>
            <a:chExt cx="2618363" cy="2643977"/>
          </a:xfrm>
        </p:grpSpPr>
        <p:sp>
          <p:nvSpPr>
            <p:cNvPr id="16" name="Овал 15"/>
            <p:cNvSpPr/>
            <p:nvPr/>
          </p:nvSpPr>
          <p:spPr>
            <a:xfrm>
              <a:off x="3921041" y="308242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45" name="Группа 44"/>
            <p:cNvGrpSpPr/>
            <p:nvPr/>
          </p:nvGrpSpPr>
          <p:grpSpPr>
            <a:xfrm>
              <a:off x="1410678" y="1857452"/>
              <a:ext cx="2618363" cy="2643977"/>
              <a:chOff x="1410678" y="1857452"/>
              <a:chExt cx="2618363" cy="2643977"/>
            </a:xfrm>
          </p:grpSpPr>
          <p:sp>
            <p:nvSpPr>
              <p:cNvPr id="12" name="Овал 11"/>
              <p:cNvSpPr/>
              <p:nvPr/>
            </p:nvSpPr>
            <p:spPr>
              <a:xfrm>
                <a:off x="3074220" y="4393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2593109" y="219956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Овал 16"/>
              <p:cNvSpPr/>
              <p:nvPr/>
            </p:nvSpPr>
            <p:spPr>
              <a:xfrm>
                <a:off x="3921041" y="353702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1742149" y="308952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1767475" y="353702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Овал 21"/>
              <p:cNvSpPr/>
              <p:nvPr/>
            </p:nvSpPr>
            <p:spPr>
              <a:xfrm>
                <a:off x="2592334" y="439342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51481" y="3388442"/>
                <a:ext cx="4647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b="1" baseline="-25000" dirty="0">
                    <a:solidFill>
                      <a:srgbClr val="00B050"/>
                    </a:solidFill>
                  </a:rPr>
                  <a:t>7</a:t>
                </a:r>
                <a:endParaRPr lang="uk-UA" sz="20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269268" y="1857452"/>
                <a:ext cx="4647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b="1" baseline="-25000" dirty="0" smtClean="0">
                    <a:solidFill>
                      <a:srgbClr val="00B050"/>
                    </a:solidFill>
                  </a:rPr>
                  <a:t>2</a:t>
                </a:r>
                <a:endParaRPr lang="uk-UA" sz="20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464868" y="2689413"/>
                <a:ext cx="4647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b="1" baseline="-25000" dirty="0" smtClean="0">
                    <a:solidFill>
                      <a:srgbClr val="00B050"/>
                    </a:solidFill>
                  </a:rPr>
                  <a:t>3</a:t>
                </a:r>
                <a:endParaRPr lang="uk-UA" sz="20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410678" y="3444969"/>
                <a:ext cx="4647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b="1" baseline="-25000" dirty="0">
                    <a:solidFill>
                      <a:srgbClr val="00B050"/>
                    </a:solidFill>
                  </a:rPr>
                  <a:t>4</a:t>
                </a:r>
                <a:endParaRPr lang="uk-UA" sz="20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358334" y="3966076"/>
                <a:ext cx="4647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b="1" baseline="-25000" dirty="0" smtClean="0">
                    <a:solidFill>
                      <a:srgbClr val="00B050"/>
                    </a:solidFill>
                  </a:rPr>
                  <a:t>5</a:t>
                </a:r>
                <a:endParaRPr lang="uk-UA" sz="20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910086" y="3953957"/>
                <a:ext cx="4647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b="1" baseline="-25000" dirty="0">
                    <a:solidFill>
                      <a:srgbClr val="00B050"/>
                    </a:solidFill>
                  </a:rPr>
                  <a:t>6</a:t>
                </a:r>
                <a:endParaRPr lang="uk-UA" sz="20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414618" y="2946488"/>
                <a:ext cx="4647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B050"/>
                    </a:solidFill>
                  </a:rPr>
                  <a:t>P</a:t>
                </a:r>
                <a:r>
                  <a:rPr lang="en-US" sz="2000" b="1" baseline="-25000" dirty="0" smtClean="0">
                    <a:solidFill>
                      <a:srgbClr val="00B050"/>
                    </a:solidFill>
                  </a:rPr>
                  <a:t>8</a:t>
                </a:r>
                <a:endParaRPr lang="uk-UA" sz="2000" b="1" baseline="-25000" dirty="0">
                  <a:solidFill>
                    <a:srgbClr val="00B050"/>
                  </a:solidFill>
                </a:endParaRPr>
              </a:p>
            </p:txBody>
          </p:sp>
        </p:grpSp>
      </p:grpSp>
      <p:grpSp>
        <p:nvGrpSpPr>
          <p:cNvPr id="42" name="Группа 41"/>
          <p:cNvGrpSpPr/>
          <p:nvPr/>
        </p:nvGrpSpPr>
        <p:grpSpPr>
          <a:xfrm>
            <a:off x="5116665" y="5131460"/>
            <a:ext cx="5290472" cy="800220"/>
            <a:chOff x="5326254" y="3228945"/>
            <a:chExt cx="5290472" cy="800220"/>
          </a:xfrm>
        </p:grpSpPr>
        <p:sp>
          <p:nvSpPr>
            <p:cNvPr id="31" name="TextBox 30"/>
            <p:cNvSpPr txBox="1"/>
            <p:nvPr/>
          </p:nvSpPr>
          <p:spPr>
            <a:xfrm>
              <a:off x="5358379" y="3228945"/>
              <a:ext cx="1072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50"/>
                  </a:solidFill>
                </a:rPr>
                <a:t>P</a:t>
              </a:r>
              <a:r>
                <a:rPr lang="en-US" sz="2000" b="1" baseline="-25000" dirty="0" smtClean="0">
                  <a:solidFill>
                    <a:srgbClr val="00B050"/>
                  </a:solidFill>
                </a:rPr>
                <a:t>1</a:t>
              </a:r>
              <a:r>
                <a:rPr lang="uk-UA" sz="2000" b="1" dirty="0" smtClean="0">
                  <a:solidFill>
                    <a:srgbClr val="00B050"/>
                  </a:solidFill>
                </a:rPr>
                <a:t>(</a:t>
              </a:r>
              <a:r>
                <a:rPr lang="en-US" sz="2000" b="1" dirty="0" smtClean="0">
                  <a:solidFill>
                    <a:srgbClr val="00B050"/>
                  </a:solidFill>
                </a:rPr>
                <a:t>x, y)</a:t>
              </a:r>
              <a:endParaRPr lang="uk-UA" sz="20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26254" y="3629055"/>
              <a:ext cx="1072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50"/>
                  </a:solidFill>
                </a:rPr>
                <a:t>P</a:t>
              </a:r>
              <a:r>
                <a:rPr lang="en-US" sz="2000" b="1" baseline="-25000" dirty="0">
                  <a:solidFill>
                    <a:srgbClr val="00B050"/>
                  </a:solidFill>
                </a:rPr>
                <a:t>2</a:t>
              </a:r>
              <a:r>
                <a:rPr lang="uk-UA" sz="2000" b="1" dirty="0" smtClean="0">
                  <a:solidFill>
                    <a:srgbClr val="00B050"/>
                  </a:solidFill>
                </a:rPr>
                <a:t>(</a:t>
              </a:r>
              <a:r>
                <a:rPr lang="en-US" sz="2000" b="1" dirty="0" smtClean="0">
                  <a:solidFill>
                    <a:srgbClr val="00B050"/>
                  </a:solidFill>
                </a:rPr>
                <a:t>-x, y)</a:t>
              </a:r>
              <a:endParaRPr lang="uk-UA" sz="20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55443" y="3255557"/>
              <a:ext cx="1072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50"/>
                  </a:solidFill>
                </a:rPr>
                <a:t>P</a:t>
              </a:r>
              <a:r>
                <a:rPr lang="en-US" sz="2000" b="1" baseline="-25000" dirty="0" smtClean="0">
                  <a:solidFill>
                    <a:srgbClr val="00B050"/>
                  </a:solidFill>
                </a:rPr>
                <a:t>3</a:t>
              </a:r>
              <a:r>
                <a:rPr lang="uk-UA" sz="2000" b="1" dirty="0" smtClean="0">
                  <a:solidFill>
                    <a:srgbClr val="00B050"/>
                  </a:solidFill>
                </a:rPr>
                <a:t>(</a:t>
              </a:r>
              <a:r>
                <a:rPr lang="en-US" sz="2000" b="1" dirty="0" smtClean="0">
                  <a:solidFill>
                    <a:srgbClr val="00B050"/>
                  </a:solidFill>
                </a:rPr>
                <a:t>-y, x)</a:t>
              </a:r>
              <a:endParaRPr lang="uk-UA" sz="20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5443" y="3616992"/>
              <a:ext cx="1072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50"/>
                  </a:solidFill>
                </a:rPr>
                <a:t>P</a:t>
              </a:r>
              <a:r>
                <a:rPr lang="en-US" sz="2000" b="1" baseline="-25000" dirty="0" smtClean="0">
                  <a:solidFill>
                    <a:srgbClr val="00B050"/>
                  </a:solidFill>
                </a:rPr>
                <a:t>4</a:t>
              </a:r>
              <a:r>
                <a:rPr lang="uk-UA" sz="2000" b="1" dirty="0" smtClean="0">
                  <a:solidFill>
                    <a:srgbClr val="00B050"/>
                  </a:solidFill>
                </a:rPr>
                <a:t>(</a:t>
              </a:r>
              <a:r>
                <a:rPr lang="en-US" sz="2000" b="1" dirty="0" smtClean="0">
                  <a:solidFill>
                    <a:srgbClr val="00B050"/>
                  </a:solidFill>
                </a:rPr>
                <a:t>-y, -x)</a:t>
              </a:r>
              <a:endParaRPr lang="uk-UA" sz="20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26412" y="3254989"/>
              <a:ext cx="140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50"/>
                  </a:solidFill>
                </a:rPr>
                <a:t>P</a:t>
              </a:r>
              <a:r>
                <a:rPr lang="en-US" sz="2000" b="1" baseline="-25000" dirty="0" smtClean="0">
                  <a:solidFill>
                    <a:srgbClr val="00B050"/>
                  </a:solidFill>
                </a:rPr>
                <a:t>5</a:t>
              </a:r>
              <a:r>
                <a:rPr lang="uk-UA" sz="2000" b="1" dirty="0" smtClean="0">
                  <a:solidFill>
                    <a:srgbClr val="00B050"/>
                  </a:solidFill>
                </a:rPr>
                <a:t>(</a:t>
              </a:r>
              <a:r>
                <a:rPr lang="en-US" sz="2000" b="1" dirty="0" smtClean="0">
                  <a:solidFill>
                    <a:srgbClr val="00B050"/>
                  </a:solidFill>
                </a:rPr>
                <a:t>-x, -y)</a:t>
              </a:r>
              <a:endParaRPr lang="uk-UA" sz="20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26412" y="3590278"/>
              <a:ext cx="14063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50"/>
                  </a:solidFill>
                </a:rPr>
                <a:t>P</a:t>
              </a:r>
              <a:r>
                <a:rPr lang="en-US" sz="2000" b="1" baseline="-25000" dirty="0" smtClean="0">
                  <a:solidFill>
                    <a:srgbClr val="00B050"/>
                  </a:solidFill>
                </a:rPr>
                <a:t>6</a:t>
              </a:r>
              <a:r>
                <a:rPr lang="uk-UA" sz="2000" b="1" dirty="0" smtClean="0">
                  <a:solidFill>
                    <a:srgbClr val="00B050"/>
                  </a:solidFill>
                </a:rPr>
                <a:t>(</a:t>
              </a:r>
              <a:r>
                <a:rPr lang="en-US" sz="2000" b="1" dirty="0" smtClean="0">
                  <a:solidFill>
                    <a:srgbClr val="00B050"/>
                  </a:solidFill>
                </a:rPr>
                <a:t>x, -y)</a:t>
              </a:r>
              <a:endParaRPr lang="uk-UA" sz="20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544334" y="3228945"/>
              <a:ext cx="1072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50"/>
                  </a:solidFill>
                </a:rPr>
                <a:t>P</a:t>
              </a:r>
              <a:r>
                <a:rPr lang="en-US" sz="2000" b="1" baseline="-25000" dirty="0" smtClean="0">
                  <a:solidFill>
                    <a:srgbClr val="00B050"/>
                  </a:solidFill>
                </a:rPr>
                <a:t>7</a:t>
              </a:r>
              <a:r>
                <a:rPr lang="uk-UA" sz="2000" b="1" dirty="0" smtClean="0">
                  <a:solidFill>
                    <a:srgbClr val="00B050"/>
                  </a:solidFill>
                </a:rPr>
                <a:t>(</a:t>
              </a:r>
              <a:r>
                <a:rPr lang="en-US" sz="2000" b="1" dirty="0" smtClean="0">
                  <a:solidFill>
                    <a:srgbClr val="00B050"/>
                  </a:solidFill>
                </a:rPr>
                <a:t>y, -x)</a:t>
              </a:r>
              <a:endParaRPr lang="uk-UA" sz="20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44334" y="3590278"/>
              <a:ext cx="1072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50"/>
                  </a:solidFill>
                </a:rPr>
                <a:t>P</a:t>
              </a:r>
              <a:r>
                <a:rPr lang="en-US" sz="2000" b="1" baseline="-25000" dirty="0" smtClean="0">
                  <a:solidFill>
                    <a:srgbClr val="00B050"/>
                  </a:solidFill>
                </a:rPr>
                <a:t>8 </a:t>
              </a:r>
              <a:r>
                <a:rPr lang="uk-UA" sz="2000" b="1" dirty="0" smtClean="0">
                  <a:solidFill>
                    <a:srgbClr val="00B050"/>
                  </a:solidFill>
                </a:rPr>
                <a:t>(</a:t>
              </a:r>
              <a:r>
                <a:rPr lang="en-US" sz="2000" b="1" dirty="0" smtClean="0">
                  <a:solidFill>
                    <a:srgbClr val="00B050"/>
                  </a:solidFill>
                </a:rPr>
                <a:t>y, x)</a:t>
              </a:r>
              <a:endParaRPr lang="uk-UA" sz="2000" b="1" baseline="-25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22</a:t>
            </a:fld>
            <a:endParaRPr lang="uk-UA"/>
          </a:p>
        </p:txBody>
      </p:sp>
      <p:sp>
        <p:nvSpPr>
          <p:cNvPr id="43" name="Овал 42"/>
          <p:cNvSpPr/>
          <p:nvPr/>
        </p:nvSpPr>
        <p:spPr>
          <a:xfrm>
            <a:off x="3074220" y="219226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" name="TextBox 43"/>
          <p:cNvSpPr txBox="1"/>
          <p:nvPr/>
        </p:nvSpPr>
        <p:spPr>
          <a:xfrm>
            <a:off x="2949821" y="2246263"/>
            <a:ext cx="464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P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1</a:t>
            </a:r>
            <a:endParaRPr lang="uk-UA" sz="2000" b="1" baseline="-25000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95417" y="5415149"/>
            <a:ext cx="107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P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1</a:t>
            </a:r>
            <a:r>
              <a:rPr lang="uk-UA" sz="2000" b="1" dirty="0" smtClean="0">
                <a:solidFill>
                  <a:srgbClr val="00B050"/>
                </a:solidFill>
              </a:rPr>
              <a:t>(</a:t>
            </a:r>
            <a:r>
              <a:rPr lang="en-US" sz="2000" b="1" dirty="0" smtClean="0">
                <a:solidFill>
                  <a:srgbClr val="00B050"/>
                </a:solidFill>
              </a:rPr>
              <a:t>x, y)</a:t>
            </a:r>
            <a:endParaRPr lang="uk-UA" sz="2000" b="1" baseline="-25000" dirty="0">
              <a:solidFill>
                <a:srgbClr val="00B050"/>
              </a:solidFill>
            </a:endParaRPr>
          </a:p>
        </p:txBody>
      </p:sp>
      <p:sp>
        <p:nvSpPr>
          <p:cNvPr id="48" name="Стрелка вправо 47"/>
          <p:cNvSpPr/>
          <p:nvPr/>
        </p:nvSpPr>
        <p:spPr>
          <a:xfrm>
            <a:off x="3879415" y="5552563"/>
            <a:ext cx="909153" cy="200055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13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3" grpId="0" animBg="1"/>
      <p:bldP spid="44" grpId="0"/>
      <p:bldP spid="47" grpId="0"/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4206925" y="166619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кола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056521" y="1588168"/>
                <a:ext cx="4148956" cy="3877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𝑐𝑖𝑟𝑐𝑙𝑒𝑃𝑜𝑖𝑛𝑡𝑠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𝑥𝐶𝑒𝑛𝑡𝑒𝑟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𝑦𝐶𝑒𝑛𝑡𝑒𝑟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𝑝𝑢𝑡𝑝𝑖𝑥𝑒𝑙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𝑥𝐶𝑒𝑛𝑡𝑒𝑟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𝑦𝐶𝑒𝑛𝑡𝑒𝑟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𝑝𝑢𝑡𝑝𝑖𝑥𝑒𝑙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𝑥𝐶𝑒𝑛𝑡𝑒𝑟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𝑦𝐶𝑒𝑛𝑡𝑒𝑟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𝑝𝑢𝑡𝑝𝑖𝑥𝑒𝑙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𝑥𝐶𝑒𝑛𝑡𝑒𝑟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𝑦𝐶𝑒𝑛𝑡𝑒𝑟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𝑝𝑢𝑡𝑝𝑖𝑥𝑒𝑙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𝑥𝐶𝑒𝑛𝑡𝑒𝑟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𝑦𝐶𝑒𝑛𝑡𝑒𝑟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𝑝𝑢𝑡𝑝𝑖𝑥𝑒𝑙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𝑥𝐶𝑒𝑛𝑡𝑒𝑟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𝑦𝐶𝑒𝑛𝑡𝑒𝑟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𝑝𝑢𝑡𝑝𝑖𝑥𝑒𝑙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𝑥𝐶𝑒𝑛𝑡𝑒𝑟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𝑦𝐶𝑒𝑛𝑡𝑒𝑟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𝑝𝑢𝑡𝑝𝑖𝑥𝑒𝑙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𝑥𝐶𝑒𝑛𝑡𝑒𝑟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𝑦𝐶𝑒𝑛𝑡𝑒𝑟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}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521" y="1588168"/>
                <a:ext cx="4148956" cy="3877985"/>
              </a:xfrm>
              <a:prstGeom prst="rect">
                <a:avLst/>
              </a:prstGeom>
              <a:blipFill>
                <a:blip r:embed="rId3"/>
                <a:stretch>
                  <a:fillRect l="-35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59" y="1287479"/>
            <a:ext cx="5559074" cy="3886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96157" y="761832"/>
            <a:ext cx="1095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B050"/>
                </a:solidFill>
              </a:rPr>
              <a:t>Після обчислення координати однієї точки, можемо проставити у растрі одразу 8 точок: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33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" y="1500902"/>
            <a:ext cx="4495800" cy="31623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4206925" y="166619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кола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053" y="3360767"/>
            <a:ext cx="2428062" cy="188596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963985" y="991118"/>
            <a:ext cx="87710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u="sng" dirty="0" smtClean="0">
                <a:solidFill>
                  <a:srgbClr val="00B050"/>
                </a:solidFill>
              </a:rPr>
              <a:t>Розглянемо частину кола </a:t>
            </a:r>
            <a:r>
              <a:rPr lang="uk-UA" b="1" u="sng" dirty="0">
                <a:solidFill>
                  <a:srgbClr val="00B050"/>
                </a:solidFill>
              </a:rPr>
              <a:t>з центром на початку координат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89156" y="1477634"/>
            <a:ext cx="7287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uk-UA" dirty="0" smtClean="0"/>
              <a:t>генерація </a:t>
            </a:r>
            <a:r>
              <a:rPr lang="uk-UA" dirty="0"/>
              <a:t>за годинниковою стрілкою з початком в точці х = 0, у = </a:t>
            </a:r>
            <a:r>
              <a:rPr lang="uk-UA" dirty="0" smtClean="0"/>
              <a:t>R;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центр </a:t>
            </a:r>
            <a:r>
              <a:rPr lang="uk-UA" dirty="0"/>
              <a:t>кола і початкова точка знаходяться точно в точках </a:t>
            </a:r>
            <a:r>
              <a:rPr lang="uk-UA" dirty="0" smtClean="0"/>
              <a:t>растра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89157" y="2184279"/>
            <a:ext cx="7587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180975" algn="just"/>
            <a:r>
              <a:rPr lang="uk-UA" dirty="0" smtClean="0"/>
              <a:t>- </a:t>
            </a:r>
            <a:r>
              <a:rPr lang="en-US" dirty="0" smtClean="0"/>
              <a:t> </a:t>
            </a:r>
            <a:r>
              <a:rPr lang="uk-UA" dirty="0" smtClean="0"/>
              <a:t>існує </a:t>
            </a:r>
            <a:r>
              <a:rPr lang="uk-UA" dirty="0"/>
              <a:t>тільки три можливості вибрати наступний </a:t>
            </a:r>
            <a:r>
              <a:rPr lang="uk-UA" dirty="0" smtClean="0"/>
              <a:t>піксель, </a:t>
            </a:r>
            <a:r>
              <a:rPr lang="uk-UA" dirty="0"/>
              <a:t>найкращим чином наближує окружність: горизонтально вправо, по діагоналі вниз і вправо, вертикально </a:t>
            </a:r>
            <a:r>
              <a:rPr lang="uk-UA" dirty="0" smtClean="0"/>
              <a:t>вниз:</a:t>
            </a:r>
            <a:endParaRPr lang="uk-UA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494295" y="3819151"/>
            <a:ext cx="297580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m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050" b="0" i="0" u="none" strike="noStrike" cap="none" normalizeH="0" baseline="-3000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H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 = |(x</a:t>
            </a:r>
            <a:r>
              <a:rPr kumimoji="0" lang="uk-UA" altLang="uk-UA" sz="1400" b="0" i="0" u="none" strike="noStrike" cap="none" normalizeH="0" baseline="-3000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 + 1)</a:t>
            </a:r>
            <a:r>
              <a:rPr kumimoji="0" lang="uk-UA" altLang="uk-UA" sz="1400" b="0" i="0" u="none" strike="noStrike" cap="none" normalizeH="0" baseline="3000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 + 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uk-UA" altLang="uk-UA" sz="1400" b="0" i="0" u="none" strike="noStrike" cap="none" normalizeH="0" baseline="-30000" dirty="0" err="1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uk-UA" altLang="uk-UA" sz="1400" b="0" i="0" u="none" strike="noStrike" cap="none" normalizeH="0" baseline="3000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 -R</a:t>
            </a:r>
            <a:r>
              <a:rPr kumimoji="0" lang="uk-UA" altLang="uk-UA" sz="1400" b="0" i="0" u="none" strike="noStrike" cap="none" normalizeH="0" baseline="3000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|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m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050" b="0" i="0" u="none" strike="noStrike" cap="none" normalizeH="0" baseline="-3000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 = |(x</a:t>
            </a:r>
            <a:r>
              <a:rPr kumimoji="0" lang="uk-UA" altLang="uk-UA" sz="1400" b="0" i="0" u="none" strike="noStrike" cap="none" normalizeH="0" baseline="-3000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 + 1)</a:t>
            </a:r>
            <a:r>
              <a:rPr kumimoji="0" lang="uk-UA" altLang="uk-UA" sz="1400" b="0" i="0" u="none" strike="noStrike" cap="none" normalizeH="0" baseline="3000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 + 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uk-UA" altLang="uk-UA" sz="1400" b="0" i="0" u="none" strike="noStrike" cap="none" normalizeH="0" baseline="-30000" dirty="0" err="1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 -1)</a:t>
            </a:r>
            <a:r>
              <a:rPr kumimoji="0" lang="uk-UA" altLang="uk-UA" sz="1400" b="0" i="0" u="none" strike="noStrike" cap="none" normalizeH="0" baseline="3000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 -R</a:t>
            </a:r>
            <a:r>
              <a:rPr kumimoji="0" lang="uk-UA" altLang="uk-UA" sz="1400" b="0" i="0" u="none" strike="noStrike" cap="none" normalizeH="0" baseline="3000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|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6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m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050" b="0" i="0" u="none" strike="noStrike" cap="none" normalizeH="0" baseline="-3000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V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 = |(x</a:t>
            </a:r>
            <a:r>
              <a:rPr kumimoji="0" lang="uk-UA" altLang="uk-UA" sz="1400" b="0" i="0" u="none" strike="noStrike" cap="none" normalizeH="0" baseline="-3000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 )</a:t>
            </a:r>
            <a:r>
              <a:rPr kumimoji="0" lang="uk-UA" altLang="uk-UA" sz="1400" b="0" i="0" u="none" strike="noStrike" cap="none" normalizeH="0" baseline="3000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 + (</a:t>
            </a:r>
            <a:r>
              <a:rPr kumimoji="0" lang="uk-UA" altLang="uk-UA" sz="1400" b="0" i="0" u="none" strike="noStrike" cap="none" normalizeH="0" baseline="0" dirty="0" err="1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uk-UA" altLang="uk-UA" sz="1400" b="0" i="0" u="none" strike="noStrike" cap="none" normalizeH="0" baseline="-30000" dirty="0" err="1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uk-UA" altLang="uk-UA" sz="1400" b="0" i="0" u="none" strike="noStrike" cap="none" normalizeH="0" baseline="3000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-1)</a:t>
            </a:r>
            <a:r>
              <a:rPr kumimoji="0" lang="uk-UA" altLang="uk-UA" sz="1400" b="0" i="0" u="none" strike="noStrike" cap="none" normalizeH="0" baseline="3000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 -R</a:t>
            </a:r>
            <a:r>
              <a:rPr kumimoji="0" lang="uk-UA" altLang="uk-UA" sz="1400" b="0" i="0" u="none" strike="noStrike" cap="none" normalizeH="0" baseline="3000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rgbClr val="400040"/>
                </a:solidFill>
                <a:effectLst/>
                <a:latin typeface="Arial" panose="020B0604020202020204" pitchFamily="34" charset="0"/>
              </a:rPr>
              <a:t>|</a:t>
            </a:r>
            <a:endParaRPr kumimoji="0" lang="uk-UA" alt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09308" y="1962237"/>
                <a:ext cx="3240188" cy="1108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 smtClean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uk-UA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308" y="1962237"/>
                <a:ext cx="3240188" cy="1108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Дуга 16"/>
          <p:cNvSpPr/>
          <p:nvPr/>
        </p:nvSpPr>
        <p:spPr>
          <a:xfrm>
            <a:off x="-98831" y="2745639"/>
            <a:ext cx="2817968" cy="2756077"/>
          </a:xfrm>
          <a:prstGeom prst="arc">
            <a:avLst>
              <a:gd name="adj1" fmla="val 15944759"/>
              <a:gd name="adj2" fmla="val 1896680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2461000" y="4340295"/>
            <a:ext cx="8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(R, 0)</a:t>
            </a:r>
            <a:endParaRPr lang="uk-UA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24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4921283" y="5566310"/>
            <a:ext cx="5923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>
                <a:solidFill>
                  <a:srgbClr val="0070C0"/>
                </a:solidFill>
              </a:rPr>
              <a:t>Обира</a:t>
            </a:r>
            <a:r>
              <a:rPr lang="uk-UA" sz="2000" dirty="0" err="1" smtClean="0">
                <a:solidFill>
                  <a:srgbClr val="0070C0"/>
                </a:solidFill>
              </a:rPr>
              <a:t>ємо</a:t>
            </a:r>
            <a:r>
              <a:rPr lang="uk-UA" sz="2000" dirty="0" smtClean="0">
                <a:solidFill>
                  <a:srgbClr val="0070C0"/>
                </a:solidFill>
              </a:rPr>
              <a:t> піксель, для якого квадрат відстані до кола є мінімальним!</a:t>
            </a:r>
            <a:endParaRPr lang="uk-U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9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54" y="955006"/>
            <a:ext cx="3390900" cy="22574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206925" y="166619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кола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03647" y="1305334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F(x, y) = x</a:t>
            </a:r>
            <a:r>
              <a:rPr lang="es-ES" baseline="30000" dirty="0"/>
              <a:t>2</a:t>
            </a:r>
            <a:r>
              <a:rPr lang="es-ES" dirty="0"/>
              <a:t> + y</a:t>
            </a:r>
            <a:r>
              <a:rPr lang="es-ES" baseline="30000" dirty="0"/>
              <a:t>2</a:t>
            </a:r>
            <a:r>
              <a:rPr lang="es-ES" dirty="0"/>
              <a:t> – R</a:t>
            </a:r>
            <a:r>
              <a:rPr lang="es-ES" baseline="30000" dirty="0"/>
              <a:t>2</a:t>
            </a:r>
            <a:r>
              <a:rPr lang="es-ES" dirty="0"/>
              <a:t> .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1476668" y="812865"/>
            <a:ext cx="1030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Пере</a:t>
            </a:r>
            <a:r>
              <a:rPr lang="uk-UA" dirty="0" err="1" smtClean="0">
                <a:solidFill>
                  <a:srgbClr val="00B050"/>
                </a:solidFill>
              </a:rPr>
              <a:t>віремо</a:t>
            </a:r>
            <a:r>
              <a:rPr lang="uk-UA" dirty="0" smtClean="0">
                <a:solidFill>
                  <a:srgbClr val="00B050"/>
                </a:solidFill>
              </a:rPr>
              <a:t>, чи належить точка (</a:t>
            </a:r>
            <a:r>
              <a:rPr lang="en-US" dirty="0" smtClean="0">
                <a:solidFill>
                  <a:srgbClr val="00B050"/>
                </a:solidFill>
              </a:rPr>
              <a:t>x, y) </a:t>
            </a:r>
            <a:r>
              <a:rPr lang="uk-UA" dirty="0" smtClean="0">
                <a:solidFill>
                  <a:srgbClr val="00B050"/>
                </a:solidFill>
              </a:rPr>
              <a:t>колу, чи лежить </a:t>
            </a:r>
            <a:r>
              <a:rPr lang="uk-UA" dirty="0" err="1" smtClean="0">
                <a:solidFill>
                  <a:srgbClr val="00B050"/>
                </a:solidFill>
              </a:rPr>
              <a:t>средині</a:t>
            </a:r>
            <a:r>
              <a:rPr lang="uk-UA" dirty="0" smtClean="0">
                <a:solidFill>
                  <a:srgbClr val="00B050"/>
                </a:solidFill>
              </a:rPr>
              <a:t> кола або за його межами: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1878" y="1596921"/>
            <a:ext cx="54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 </a:t>
            </a:r>
            <a:r>
              <a:rPr lang="en-US" dirty="0" smtClean="0"/>
              <a:t>F=0</a:t>
            </a:r>
            <a:r>
              <a:rPr lang="ru-RU" dirty="0" smtClean="0"/>
              <a:t>   - точка </a:t>
            </a:r>
            <a:r>
              <a:rPr lang="ru-RU" dirty="0" err="1" smtClean="0"/>
              <a:t>належить</a:t>
            </a:r>
            <a:r>
              <a:rPr lang="ru-RU" dirty="0" smtClean="0"/>
              <a:t> колу;</a:t>
            </a:r>
          </a:p>
          <a:p>
            <a:r>
              <a:rPr lang="en-US" dirty="0" smtClean="0"/>
              <a:t>F&lt;0   </a:t>
            </a:r>
            <a:r>
              <a:rPr lang="uk-UA" dirty="0" smtClean="0"/>
              <a:t>- точка знаходиться в середині кола;</a:t>
            </a:r>
          </a:p>
          <a:p>
            <a:r>
              <a:rPr lang="ru-RU" dirty="0" smtClean="0"/>
              <a:t> </a:t>
            </a:r>
            <a:r>
              <a:rPr lang="en-US" dirty="0" smtClean="0"/>
              <a:t>F&gt;0   </a:t>
            </a:r>
            <a:r>
              <a:rPr lang="uk-UA" dirty="0"/>
              <a:t>- точка знаходиться </a:t>
            </a:r>
            <a:r>
              <a:rPr lang="uk-UA" dirty="0" smtClean="0"/>
              <a:t>за межами кола</a:t>
            </a:r>
            <a:r>
              <a:rPr lang="uk-UA" dirty="0"/>
              <a:t>;</a:t>
            </a:r>
          </a:p>
          <a:p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176078" y="3547363"/>
                <a:ext cx="1554143" cy="369332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78" y="3547363"/>
                <a:ext cx="15541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 rot="10800000" flipV="1">
            <a:off x="4274108" y="2457682"/>
            <a:ext cx="745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Побудуємо рекурентні співвідношення для визначення координат наступної точки у растрі</a:t>
            </a:r>
            <a:endParaRPr lang="uk-UA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717857" y="4035985"/>
                <a:ext cx="925574" cy="369332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−?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57" y="4035985"/>
                <a:ext cx="925574" cy="369332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977796" y="4813021"/>
                <a:ext cx="435056" cy="369332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96" y="4813021"/>
                <a:ext cx="435056" cy="369332"/>
              </a:xfrm>
              <a:prstGeom prst="rect">
                <a:avLst/>
              </a:prstGeom>
              <a:blipFill>
                <a:blip r:embed="rId6"/>
                <a:stretch>
                  <a:fillRect b="-4839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573698" y="4813021"/>
                <a:ext cx="839011" cy="369332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98" y="4813021"/>
                <a:ext cx="839011" cy="369332"/>
              </a:xfrm>
              <a:prstGeom prst="rect">
                <a:avLst/>
              </a:prstGeom>
              <a:blipFill>
                <a:blip r:embed="rId7"/>
                <a:stretch>
                  <a:fillRect b="-4839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>
            <a:stCxn id="10" idx="2"/>
            <a:endCxn id="11" idx="0"/>
          </p:cNvCxnSpPr>
          <p:nvPr/>
        </p:nvCxnSpPr>
        <p:spPr>
          <a:xfrm flipH="1">
            <a:off x="1195324" y="4405317"/>
            <a:ext cx="985320" cy="4077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0" idx="2"/>
          </p:cNvCxnSpPr>
          <p:nvPr/>
        </p:nvCxnSpPr>
        <p:spPr>
          <a:xfrm>
            <a:off x="2180644" y="4405317"/>
            <a:ext cx="805241" cy="3902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97442" y="3432127"/>
            <a:ext cx="812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Скористаємося допоміжною точкою                               </a:t>
            </a:r>
            <a:r>
              <a:rPr lang="en-US" dirty="0" smtClean="0"/>
              <a:t>   </a:t>
            </a:r>
            <a:r>
              <a:rPr lang="uk-UA" dirty="0" smtClean="0"/>
              <a:t>    </a:t>
            </a:r>
            <a:r>
              <a:rPr lang="en-US" dirty="0" smtClean="0"/>
              <a:t>           </a:t>
            </a:r>
            <a:r>
              <a:rPr lang="uk-UA" dirty="0" smtClean="0"/>
              <a:t>та </a:t>
            </a:r>
            <a:r>
              <a:rPr lang="uk-UA" dirty="0" err="1" smtClean="0"/>
              <a:t>перевіремо</a:t>
            </a:r>
            <a:r>
              <a:rPr lang="uk-UA" dirty="0" smtClean="0"/>
              <a:t> де вона знаходиться: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02770" y="3507378"/>
                <a:ext cx="24930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uk-U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770" y="3507378"/>
                <a:ext cx="2493050" cy="276999"/>
              </a:xfrm>
              <a:prstGeom prst="rect">
                <a:avLst/>
              </a:prstGeom>
              <a:blipFill>
                <a:blip r:embed="rId8"/>
                <a:stretch>
                  <a:fillRect t="-169565" r="-5868" b="-250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20684" y="4120660"/>
                <a:ext cx="52842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684" y="4120660"/>
                <a:ext cx="5284248" cy="276999"/>
              </a:xfrm>
              <a:prstGeom prst="rect">
                <a:avLst/>
              </a:prstGeom>
              <a:blipFill>
                <a:blip r:embed="rId9"/>
                <a:stretch>
                  <a:fillRect l="-1615" t="-175556" r="-923" b="-25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805763" y="4478740"/>
                <a:ext cx="7147147" cy="1331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 smtClean="0"/>
                  <a:t>Якщо </a:t>
                </a:r>
                <a:r>
                  <a:rPr lang="en-US" i="1" dirty="0" smtClean="0"/>
                  <a:t>d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>&lt;0  </a:t>
                </a:r>
                <a:r>
                  <a:rPr lang="en-US" dirty="0" smtClean="0"/>
                  <a:t>(</a:t>
                </a:r>
                <a:r>
                  <a:rPr lang="uk-UA" dirty="0"/>
                  <a:t>точка знаходиться в середині </a:t>
                </a:r>
                <a:r>
                  <a:rPr lang="uk-UA" dirty="0" smtClean="0"/>
                  <a:t>кола</a:t>
                </a:r>
                <a:r>
                  <a:rPr lang="en-US" dirty="0" smtClean="0"/>
                  <a:t>)</a:t>
                </a:r>
                <a:r>
                  <a:rPr lang="uk-UA" dirty="0" smtClean="0"/>
                  <a:t>, обираємо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uk-UA" i="1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uk-UA" i="1" dirty="0" smtClean="0"/>
              </a:p>
              <a:p>
                <a:endParaRPr lang="uk-UA" sz="1400" i="1" dirty="0" smtClean="0"/>
              </a:p>
              <a:p>
                <a:endParaRPr lang="uk-UA" sz="1050" i="1" dirty="0" smtClean="0"/>
              </a:p>
              <a:p>
                <a:r>
                  <a:rPr lang="en-US" i="1" dirty="0" smtClean="0"/>
                  <a:t> </a:t>
                </a:r>
                <a:r>
                  <a:rPr lang="uk-UA" dirty="0"/>
                  <a:t>Якщо</a:t>
                </a:r>
                <a:r>
                  <a:rPr lang="en-US" i="1" dirty="0" smtClean="0"/>
                  <a:t> d</a:t>
                </a:r>
                <a:r>
                  <a:rPr lang="en-US" i="1" baseline="-25000" dirty="0" smtClean="0"/>
                  <a:t>i</a:t>
                </a:r>
                <a:r>
                  <a:rPr lang="en-US" i="1" dirty="0" smtClean="0"/>
                  <a:t>&gt;0 </a:t>
                </a:r>
                <a:r>
                  <a:rPr lang="en-US" dirty="0"/>
                  <a:t>(</a:t>
                </a:r>
                <a:r>
                  <a:rPr lang="uk-UA" dirty="0"/>
                  <a:t>точка знаходиться за межами </a:t>
                </a:r>
                <a:r>
                  <a:rPr lang="uk-UA" dirty="0" smtClean="0"/>
                  <a:t>кола</a:t>
                </a:r>
                <a:r>
                  <a:rPr lang="en-US" dirty="0"/>
                  <a:t>)</a:t>
                </a:r>
                <a:r>
                  <a:rPr lang="uk-UA" dirty="0"/>
                  <a:t>, обираємо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uk-UA" i="1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/>
                  <a:t>-1</a:t>
                </a:r>
                <a:r>
                  <a:rPr lang="uk-UA" i="1" dirty="0" smtClean="0"/>
                  <a:t>;</a:t>
                </a:r>
                <a:endParaRPr lang="uk-UA" i="1" dirty="0"/>
              </a:p>
              <a:p>
                <a:endParaRPr lang="uk-UA" i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763" y="4478740"/>
                <a:ext cx="7147147" cy="1331134"/>
              </a:xfrm>
              <a:prstGeom prst="rect">
                <a:avLst/>
              </a:prstGeom>
              <a:blipFill>
                <a:blip r:embed="rId10"/>
                <a:stretch>
                  <a:fillRect l="-682" t="-27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586467" y="5801253"/>
                <a:ext cx="49171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uk-UA" b="1" dirty="0" smtClean="0">
                    <a:solidFill>
                      <a:srgbClr val="0070C0"/>
                    </a:solidFill>
                  </a:rPr>
                  <a:t>Рекурентні </a:t>
                </a:r>
                <a:r>
                  <a:rPr lang="uk-UA" b="1" dirty="0">
                    <a:solidFill>
                      <a:srgbClr val="0070C0"/>
                    </a:solidFill>
                  </a:rPr>
                  <a:t>співвідношення для </a:t>
                </a:r>
                <a:r>
                  <a:rPr lang="uk-UA" b="1" dirty="0" smtClean="0">
                    <a:solidFill>
                      <a:srgbClr val="0070C0"/>
                    </a:solidFill>
                  </a:rPr>
                  <a:t>визначення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dirty="0" smtClean="0"/>
                  <a:t>:</a:t>
                </a:r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67" y="5801253"/>
                <a:ext cx="4917180" cy="646331"/>
              </a:xfrm>
              <a:prstGeom prst="rect">
                <a:avLst/>
              </a:prstGeom>
              <a:blipFill>
                <a:blip r:embed="rId11"/>
                <a:stretch>
                  <a:fillRect l="-991" t="-5660" r="-12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Группа 16"/>
          <p:cNvGrpSpPr/>
          <p:nvPr/>
        </p:nvGrpSpPr>
        <p:grpSpPr>
          <a:xfrm>
            <a:off x="5584866" y="5890955"/>
            <a:ext cx="5119471" cy="647957"/>
            <a:chOff x="1708712" y="6122035"/>
            <a:chExt cx="5119471" cy="647957"/>
          </a:xfrm>
        </p:grpSpPr>
        <p:sp>
          <p:nvSpPr>
            <p:cNvPr id="25" name="Прямоугольник 24"/>
            <p:cNvSpPr/>
            <p:nvPr/>
          </p:nvSpPr>
          <p:spPr>
            <a:xfrm>
              <a:off x="1721134" y="6133452"/>
              <a:ext cx="1205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 smtClean="0"/>
                <a:t>Якщо </a:t>
              </a:r>
              <a:r>
                <a:rPr lang="en-US" i="1" dirty="0"/>
                <a:t>d</a:t>
              </a:r>
              <a:r>
                <a:rPr lang="en-US" i="1" baseline="-25000" dirty="0"/>
                <a:t>i</a:t>
              </a:r>
              <a:r>
                <a:rPr lang="en-US" i="1" dirty="0"/>
                <a:t>&lt;0 </a:t>
              </a:r>
              <a:endParaRPr lang="uk-UA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708712" y="6400660"/>
              <a:ext cx="1320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uk-UA" dirty="0" smtClean="0"/>
                <a:t>Якщо </a:t>
              </a:r>
              <a:r>
                <a:rPr lang="en-US" i="1" dirty="0" smtClean="0"/>
                <a:t>d</a:t>
              </a:r>
              <a:r>
                <a:rPr lang="en-US" i="1" baseline="-25000" dirty="0" smtClean="0"/>
                <a:t>i</a:t>
              </a:r>
              <a:r>
                <a:rPr lang="en-US" i="1" dirty="0" smtClean="0"/>
                <a:t>&gt;=0 </a:t>
              </a:r>
              <a:endParaRPr lang="uk-U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284023" y="6122035"/>
                  <a:ext cx="275614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uk-U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+3;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023" y="6122035"/>
                  <a:ext cx="275614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64" b="-17391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284023" y="6453043"/>
                  <a:ext cx="354416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uk-U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=2(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)+5</m:t>
                        </m:r>
                      </m:oMath>
                    </m:oMathPara>
                  </a14:m>
                  <a:endParaRPr lang="uk-UA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023" y="6453043"/>
                  <a:ext cx="3544160" cy="276999"/>
                </a:xfrm>
                <a:prstGeom prst="rect">
                  <a:avLst/>
                </a:prstGeom>
                <a:blipFill>
                  <a:blip r:embed="rId13"/>
                  <a:stretch>
                    <a:fillRect t="-4444" b="-35556"/>
                  </a:stretch>
                </a:blipFill>
              </p:spPr>
              <p:txBody>
                <a:bodyPr/>
                <a:lstStyle/>
                <a:p>
                  <a:r>
                    <a:rPr lang="uk-U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25</a:t>
            </a:fld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92606" y="3142765"/>
                <a:ext cx="2710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стартова точка;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606" y="3142765"/>
                <a:ext cx="2710164" cy="276999"/>
              </a:xfrm>
              <a:prstGeom prst="rect">
                <a:avLst/>
              </a:prstGeom>
              <a:blipFill>
                <a:blip r:embed="rId14"/>
                <a:stretch>
                  <a:fillRect r="-1124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261891" y="3121027"/>
                <a:ext cx="26909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знайдена точка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91" y="3121027"/>
                <a:ext cx="2690928" cy="276999"/>
              </a:xfrm>
              <a:prstGeom prst="rect">
                <a:avLst/>
              </a:prstGeom>
              <a:blipFill>
                <a:blip r:embed="rId1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50381" y="4874681"/>
                <a:ext cx="60579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81" y="4874681"/>
                <a:ext cx="6057910" cy="276999"/>
              </a:xfrm>
              <a:prstGeom prst="rect">
                <a:avLst/>
              </a:prstGeom>
              <a:blipFill>
                <a:blip r:embed="rId16"/>
                <a:stretch>
                  <a:fillRect t="-175556" b="-25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83000" y="5462613"/>
                <a:ext cx="60579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</m:den>
                      </m:f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000" y="5462613"/>
                <a:ext cx="6057910" cy="276999"/>
              </a:xfrm>
              <a:prstGeom prst="rect">
                <a:avLst/>
              </a:prstGeom>
              <a:blipFill>
                <a:blip r:embed="rId17"/>
                <a:stretch>
                  <a:fillRect t="-169565" b="-250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23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 animBg="1"/>
      <p:bldP spid="18" grpId="0"/>
      <p:bldP spid="19" grpId="0"/>
      <p:bldP spid="21" grpId="0"/>
      <p:bldP spid="22" grpId="0"/>
      <p:bldP spid="24" grpId="0"/>
      <p:bldP spid="16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4206925" y="166619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кола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61193" y="689839"/>
            <a:ext cx="2629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70C0"/>
                </a:solidFill>
              </a:rPr>
              <a:t>Початкове значення </a:t>
            </a:r>
            <a:r>
              <a:rPr lang="en-US" i="1" dirty="0" smtClean="0"/>
              <a:t>d</a:t>
            </a:r>
            <a:r>
              <a:rPr lang="en-US" i="1" baseline="-25000" dirty="0" smtClean="0"/>
              <a:t>0</a:t>
            </a:r>
            <a:r>
              <a:rPr lang="en-US" b="1" dirty="0" smtClean="0">
                <a:solidFill>
                  <a:srgbClr val="0070C0"/>
                </a:solidFill>
              </a:rPr>
              <a:t> 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697298" y="566247"/>
                <a:ext cx="3353419" cy="616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0+1,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298" y="566247"/>
                <a:ext cx="3353419" cy="616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90436" y="1596160"/>
                <a:ext cx="3431965" cy="5262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𝐶𝑖𝑟𝑐𝑙𝑒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  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=1.25−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𝑣𝑜𝑖𝑑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𝑐𝑖𝑟𝑐𝑙𝑒𝑃𝑜𝑖𝑛𝑡𝑠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          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{</a:t>
                </a:r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+=2∗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+5;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−−;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           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𝑣𝑜𝑖𝑑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𝑐𝑖𝑟𝑐𝑙𝑒𝑃𝑜𝑖𝑛𝑡𝑠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}</a:t>
                </a:r>
                <a:endParaRPr lang="uk-U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436" y="1596160"/>
                <a:ext cx="3431965" cy="5262979"/>
              </a:xfrm>
              <a:prstGeom prst="rect">
                <a:avLst/>
              </a:prstGeom>
              <a:blipFill>
                <a:blip r:embed="rId4"/>
                <a:stretch>
                  <a:fillRect l="-4085" b="-173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26</a:t>
            </a:fld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637070" y="1133009"/>
            <a:ext cx="474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solidFill>
                  <a:srgbClr val="00B050"/>
                </a:solidFill>
              </a:rPr>
              <a:t>Алгоритм </a:t>
            </a:r>
            <a:r>
              <a:rPr lang="uk-UA" sz="2000" b="1" u="sng" dirty="0" err="1" smtClean="0">
                <a:solidFill>
                  <a:srgbClr val="00B050"/>
                </a:solidFill>
              </a:rPr>
              <a:t>Брезенхема</a:t>
            </a:r>
            <a:endParaRPr lang="uk-UA" sz="2000" b="1" u="sng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7479" y="1596160"/>
            <a:ext cx="3368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1</a:t>
            </a:r>
            <a:endParaRPr lang="uk-UA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632157" y="4293338"/>
            <a:ext cx="270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З</a:t>
            </a:r>
            <a:r>
              <a:rPr lang="uk-UA" dirty="0" err="1" smtClean="0">
                <a:solidFill>
                  <a:srgbClr val="0070C0"/>
                </a:solidFill>
              </a:rPr>
              <a:t>начення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uk-UA" dirty="0" smtClean="0">
                <a:solidFill>
                  <a:srgbClr val="0070C0"/>
                </a:solidFill>
              </a:rPr>
              <a:t>завжди:</a:t>
            </a:r>
            <a:endParaRPr lang="uk-UA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6950" y="4218702"/>
                <a:ext cx="3759869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950" y="4218702"/>
                <a:ext cx="3759869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2191232" y="3778881"/>
            <a:ext cx="1925052" cy="273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 12"/>
          <p:cNvSpPr/>
          <p:nvPr/>
        </p:nvSpPr>
        <p:spPr>
          <a:xfrm>
            <a:off x="2281872" y="5146063"/>
            <a:ext cx="2350285" cy="29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угольник 13"/>
          <p:cNvSpPr/>
          <p:nvPr/>
        </p:nvSpPr>
        <p:spPr>
          <a:xfrm>
            <a:off x="1902474" y="2413817"/>
            <a:ext cx="1925052" cy="273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231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27</a:t>
            </a:fld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718768" y="523220"/>
                <a:ext cx="6096000" cy="63709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𝑣𝑜𝑖𝑑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𝐶𝑖𝑟𝑐𝑙𝑒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  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uk-UA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delta1=3, delta2=-2*r+5;</a:t>
                </a:r>
                <a:endParaRPr lang="en-US" i="1" dirty="0"/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𝑣𝑜𝑖𝑑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𝑐𝑖𝑟𝑐𝑙𝑒𝑃𝑜𝑖𝑛𝑡𝑠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</a:t>
                </a:r>
                <a:r>
                  <a:rPr lang="ru-RU" dirty="0" smtClean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+=</m:t>
                    </m:r>
                    <m:r>
                      <m:rPr>
                        <m:nor/>
                      </m:rPr>
                      <a:rPr lang="en-US" i="1" dirty="0"/>
                      <m:t>delta</m:t>
                    </m:r>
                    <m:r>
                      <m:rPr>
                        <m:nor/>
                      </m:rPr>
                      <a:rPr lang="en-US" i="1" dirty="0"/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i="1" dirty="0" smtClean="0"/>
                  <a:t>             delta1+=2;</a:t>
                </a:r>
              </a:p>
              <a:p>
                <a:r>
                  <a:rPr lang="en-US" i="1" dirty="0" smtClean="0"/>
                  <a:t>             delta2+=2;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           </a:t>
                </a:r>
                <a:r>
                  <a:rPr lang="en-US" sz="1600" dirty="0">
                    <a:latin typeface="Cambria Math" panose="02040503050406030204" pitchFamily="18" charset="0"/>
                  </a:rPr>
                  <a:t>{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+=</m:t>
                    </m:r>
                    <m:r>
                      <m:rPr>
                        <m:nor/>
                      </m:rPr>
                      <a:rPr lang="en-US" i="1" dirty="0"/>
                      <m:t>delta</m:t>
                    </m:r>
                    <m:r>
                      <m:rPr>
                        <m:nor/>
                      </m:rPr>
                      <a:rPr lang="en-US" i="1" dirty="0"/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  <a:p>
                <a:r>
                  <a:rPr lang="en-US" i="1" dirty="0" smtClean="0"/>
                  <a:t>             </a:t>
                </a:r>
                <a:r>
                  <a:rPr lang="ru-RU" i="1" dirty="0" smtClean="0"/>
                  <a:t> </a:t>
                </a:r>
                <a:r>
                  <a:rPr lang="en-US" i="1" dirty="0" smtClean="0"/>
                  <a:t>delta1</a:t>
                </a:r>
                <a:r>
                  <a:rPr lang="en-US" i="1" dirty="0"/>
                  <a:t>+=2;</a:t>
                </a:r>
              </a:p>
              <a:p>
                <a:r>
                  <a:rPr lang="en-US" i="1" dirty="0"/>
                  <a:t>             </a:t>
                </a:r>
                <a:r>
                  <a:rPr lang="ru-RU" i="1" dirty="0" smtClean="0"/>
                  <a:t> </a:t>
                </a:r>
                <a:r>
                  <a:rPr lang="en-US" i="1" dirty="0" smtClean="0"/>
                  <a:t>delta2+=4;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++;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−−;</m:t>
                    </m:r>
                  </m:oMath>
                </a14:m>
                <a:endParaRPr lang="en-US" dirty="0"/>
              </a:p>
              <a:p>
                <a:r>
                  <a:rPr lang="en-US" sz="1600" dirty="0"/>
                  <a:t>            }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𝑣𝑜𝑖𝑑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𝑐𝑖𝑟𝑐𝑙𝑒𝑃𝑜𝑖𝑛𝑡𝑠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}</a:t>
                </a:r>
                <a:endParaRPr lang="uk-UA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768" y="523220"/>
                <a:ext cx="6096000" cy="6370975"/>
              </a:xfrm>
              <a:prstGeom prst="rect">
                <a:avLst/>
              </a:prstGeom>
              <a:blipFill>
                <a:blip r:embed="rId3"/>
                <a:stretch>
                  <a:fillRect l="-800" b="-57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4447557" y="0"/>
            <a:ext cx="2755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кола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1922" y="414576"/>
            <a:ext cx="4740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solidFill>
                  <a:srgbClr val="00B050"/>
                </a:solidFill>
              </a:rPr>
              <a:t>Алгоритм </a:t>
            </a:r>
            <a:r>
              <a:rPr lang="uk-UA" sz="2000" b="1" u="sng" dirty="0" err="1" smtClean="0">
                <a:solidFill>
                  <a:srgbClr val="00B050"/>
                </a:solidFill>
              </a:rPr>
              <a:t>Брезенхема</a:t>
            </a:r>
            <a:endParaRPr lang="uk-UA" sz="2000" b="1" u="sng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3700" y="824381"/>
            <a:ext cx="3368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2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1463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28</a:t>
            </a:fld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4339273" y="192505"/>
            <a:ext cx="2989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е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ліпсу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023" y="892872"/>
            <a:ext cx="1438275" cy="85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2213" y="1136831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Рівняння еліпсу:</a:t>
            </a:r>
            <a:endParaRPr lang="uk-UA" dirty="0">
              <a:solidFill>
                <a:srgbClr val="00B05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47" y="1766580"/>
            <a:ext cx="3629025" cy="657225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915403" y="919412"/>
            <a:ext cx="3356810" cy="2117559"/>
            <a:chOff x="915403" y="919412"/>
            <a:chExt cx="3356810" cy="2117559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915403" y="1340518"/>
              <a:ext cx="3356810" cy="1275347"/>
              <a:chOff x="1720516" y="4150895"/>
              <a:chExt cx="3356810" cy="1275347"/>
            </a:xfrm>
          </p:grpSpPr>
          <p:sp>
            <p:nvSpPr>
              <p:cNvPr id="8" name="Овал 7"/>
              <p:cNvSpPr/>
              <p:nvPr/>
            </p:nvSpPr>
            <p:spPr>
              <a:xfrm>
                <a:off x="1959393" y="4150895"/>
                <a:ext cx="2738070" cy="12753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cxnSp>
            <p:nvCxnSpPr>
              <p:cNvPr id="10" name="Прямая со стрелкой 9"/>
              <p:cNvCxnSpPr/>
              <p:nvPr/>
            </p:nvCxnSpPr>
            <p:spPr>
              <a:xfrm>
                <a:off x="1720516" y="4764505"/>
                <a:ext cx="3356810" cy="1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Прямая со стрелкой 11"/>
            <p:cNvCxnSpPr/>
            <p:nvPr/>
          </p:nvCxnSpPr>
          <p:spPr>
            <a:xfrm flipH="1" flipV="1">
              <a:off x="2523315" y="919412"/>
              <a:ext cx="27380" cy="2117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Дуга 12"/>
          <p:cNvSpPr/>
          <p:nvPr/>
        </p:nvSpPr>
        <p:spPr>
          <a:xfrm>
            <a:off x="722427" y="1321497"/>
            <a:ext cx="3218382" cy="1547392"/>
          </a:xfrm>
          <a:prstGeom prst="arc">
            <a:avLst>
              <a:gd name="adj1" fmla="val 17110973"/>
              <a:gd name="adj2" fmla="val 2134093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/>
          <p:cNvSpPr txBox="1"/>
          <p:nvPr/>
        </p:nvSpPr>
        <p:spPr>
          <a:xfrm>
            <a:off x="722427" y="3317185"/>
            <a:ext cx="344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rgbClr val="0070C0"/>
                </a:solidFill>
              </a:rPr>
              <a:t>З урахування симетричності еліпсу, розглянемо ¼ його частину, де </a:t>
            </a:r>
            <a:r>
              <a:rPr lang="en-US" dirty="0" smtClean="0">
                <a:solidFill>
                  <a:srgbClr val="0070C0"/>
                </a:solidFill>
              </a:rPr>
              <a:t>x&gt;=0, y&gt;=0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34647" y="2681055"/>
            <a:ext cx="46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Нормаль до </a:t>
            </a:r>
            <a:r>
              <a:rPr lang="ru-RU" dirty="0" err="1" smtClean="0"/>
              <a:t>елипсу</a:t>
            </a:r>
            <a:r>
              <a:rPr lang="ru-RU" dirty="0" smtClean="0"/>
              <a:t> у </a:t>
            </a:r>
            <a:r>
              <a:rPr lang="ru-RU" dirty="0" err="1" smtClean="0"/>
              <a:t>точц</a:t>
            </a:r>
            <a:r>
              <a:rPr lang="uk-UA" dirty="0" smtClean="0"/>
              <a:t>і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/>
              <a:t>i</a:t>
            </a:r>
            <a:r>
              <a:rPr lang="en-US" i="1" dirty="0" smtClean="0"/>
              <a:t>:</a:t>
            </a:r>
            <a:endParaRPr lang="uk-UA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226984" y="3163647"/>
                <a:ext cx="453938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𝑔𝑟𝑎𝑑𝐹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984" y="3163647"/>
                <a:ext cx="4539384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/>
          <p:cNvCxnSpPr/>
          <p:nvPr/>
        </p:nvCxnSpPr>
        <p:spPr>
          <a:xfrm rot="254370">
            <a:off x="3387748" y="1441697"/>
            <a:ext cx="632125" cy="4286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254370" flipH="1">
            <a:off x="3717349" y="1304668"/>
            <a:ext cx="268073" cy="366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/>
          <p:cNvGrpSpPr/>
          <p:nvPr/>
        </p:nvGrpSpPr>
        <p:grpSpPr>
          <a:xfrm rot="254370">
            <a:off x="3380244" y="1201048"/>
            <a:ext cx="883530" cy="654623"/>
            <a:chOff x="3284620" y="1080848"/>
            <a:chExt cx="892366" cy="654623"/>
          </a:xfrm>
        </p:grpSpPr>
        <p:sp>
          <p:nvSpPr>
            <p:cNvPr id="27" name="TextBox 26"/>
            <p:cNvSpPr txBox="1"/>
            <p:nvPr/>
          </p:nvSpPr>
          <p:spPr>
            <a:xfrm>
              <a:off x="3284620" y="1080848"/>
              <a:ext cx="372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</a:t>
              </a:r>
              <a:endParaRPr lang="uk-U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04007" y="1366139"/>
              <a:ext cx="372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2</a:t>
              </a:r>
              <a:endParaRPr lang="uk-UA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646402" y="4240515"/>
                <a:ext cx="4913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 smtClean="0"/>
                  <a:t>В точці між частинами 1-2 маємо: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uk-UA" dirty="0" smtClean="0"/>
                  <a:t> </a:t>
                </a:r>
                <a:endParaRPr lang="uk-UA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02" y="4240515"/>
                <a:ext cx="4913086" cy="369332"/>
              </a:xfrm>
              <a:prstGeom prst="rect">
                <a:avLst/>
              </a:prstGeom>
              <a:blipFill>
                <a:blip r:embed="rId6"/>
                <a:stretch>
                  <a:fillRect l="-993" t="-10000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646402" y="4609847"/>
                <a:ext cx="5378115" cy="530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 smtClean="0"/>
                  <a:t>Тому у частині 1</a:t>
                </a:r>
                <a:r>
                  <a:rPr lang="en-US" dirty="0" smtClean="0"/>
                  <a:t>  </a:t>
                </a:r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:r>
                  <a:rPr lang="uk-UA" dirty="0" smtClean="0"/>
                  <a:t>у частині </a:t>
                </a:r>
                <a:r>
                  <a:rPr lang="en-US" dirty="0" smtClean="0"/>
                  <a:t>2 -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uk-UA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02" y="4609847"/>
                <a:ext cx="5378115" cy="530530"/>
              </a:xfrm>
              <a:prstGeom prst="rect">
                <a:avLst/>
              </a:prstGeom>
              <a:blipFill>
                <a:blip r:embed="rId7"/>
                <a:stretch>
                  <a:fillRect l="-907" b="-229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899744" y="5392180"/>
            <a:ext cx="655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З використанням </a:t>
            </a:r>
            <a:r>
              <a:rPr lang="uk-UA" dirty="0" err="1" smtClean="0">
                <a:solidFill>
                  <a:srgbClr val="00B050"/>
                </a:solidFill>
              </a:rPr>
              <a:t>серединої</a:t>
            </a:r>
            <a:r>
              <a:rPr lang="uk-UA" dirty="0" smtClean="0">
                <a:solidFill>
                  <a:srgbClr val="00B050"/>
                </a:solidFill>
              </a:rPr>
              <a:t> точки умова переходу з 1 у 2:</a:t>
            </a:r>
            <a:endParaRPr lang="uk-UA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7113743" y="5219505"/>
                <a:ext cx="2768002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uk-U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43" y="5219505"/>
                <a:ext cx="2768002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00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29</a:t>
            </a:fld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4399431" y="228600"/>
            <a:ext cx="2989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е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ліпсу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0968" y="974558"/>
            <a:ext cx="21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err="1" smtClean="0"/>
              <a:t>Частина</a:t>
            </a:r>
            <a:r>
              <a:rPr lang="ru-RU" b="1" u="sng" dirty="0" smtClean="0"/>
              <a:t> 1:</a:t>
            </a:r>
            <a:endParaRPr lang="uk-UA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685789" y="974558"/>
                <a:ext cx="2662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поточна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 точка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89" y="974558"/>
                <a:ext cx="266239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69872" y="1391264"/>
                <a:ext cx="6411307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m:rPr>
                              <m:nor/>
                            </m:rPr>
                            <a:rPr lang="uk-UA" sz="2000" dirty="0"/>
                            <m:t>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872" y="1391264"/>
                <a:ext cx="6411307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30968" y="2118780"/>
                <a:ext cx="3391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b="1" dirty="0" smtClean="0">
                    <a:solidFill>
                      <a:srgbClr val="00B050"/>
                    </a:solidFill>
                  </a:rPr>
                  <a:t>Якщо</a:t>
                </a:r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68" y="2118780"/>
                <a:ext cx="3391633" cy="369332"/>
              </a:xfrm>
              <a:prstGeom prst="rect">
                <a:avLst/>
              </a:prstGeom>
              <a:blipFill>
                <a:blip r:embed="rId5"/>
                <a:stretch>
                  <a:fillRect l="-1619" t="-10000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33263" y="2112665"/>
                <a:ext cx="6312177" cy="488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uk-UA" sz="2000" dirty="0"/>
                          <m:t>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;</a:t>
                </a:r>
                <a:endParaRPr lang="uk-U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63" y="2112665"/>
                <a:ext cx="6312177" cy="488467"/>
              </a:xfrm>
              <a:prstGeom prst="rect">
                <a:avLst/>
              </a:prstGeom>
              <a:blipFill>
                <a:blip r:embed="rId6"/>
                <a:stretch>
                  <a:fillRect r="-1255" b="-125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065749" y="2711423"/>
                <a:ext cx="19804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+3)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9" y="2711423"/>
                <a:ext cx="198041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07798" y="3323477"/>
                <a:ext cx="3391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b="1" dirty="0" smtClean="0">
                    <a:solidFill>
                      <a:srgbClr val="00B050"/>
                    </a:solidFill>
                  </a:rPr>
                  <a:t>Якщо</a:t>
                </a:r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98" y="3323477"/>
                <a:ext cx="3391633" cy="369332"/>
              </a:xfrm>
              <a:prstGeom prst="rect">
                <a:avLst/>
              </a:prstGeom>
              <a:blipFill>
                <a:blip r:embed="rId8"/>
                <a:stretch>
                  <a:fillRect l="-1436" t="-8197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33262" y="3323477"/>
                <a:ext cx="6312177" cy="488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uk-UA" sz="2000" dirty="0"/>
                          <m:t>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;</a:t>
                </a:r>
                <a:endParaRPr lang="uk-U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62" y="3323477"/>
                <a:ext cx="6312177" cy="488467"/>
              </a:xfrm>
              <a:prstGeom prst="rect">
                <a:avLst/>
              </a:prstGeom>
              <a:blipFill>
                <a:blip r:embed="rId9"/>
                <a:stretch>
                  <a:fillRect r="-1255" b="-1375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065749" y="3924743"/>
                <a:ext cx="3418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49" y="3924743"/>
                <a:ext cx="341862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046640" y="4343508"/>
            <a:ext cx="21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err="1" smtClean="0"/>
              <a:t>Частина</a:t>
            </a:r>
            <a:r>
              <a:rPr lang="ru-RU" b="1" u="sng" dirty="0" smtClean="0"/>
              <a:t> </a:t>
            </a:r>
            <a:r>
              <a:rPr lang="en-US" b="1" u="sng" dirty="0" smtClean="0"/>
              <a:t>2</a:t>
            </a:r>
            <a:r>
              <a:rPr lang="ru-RU" b="1" u="sng" dirty="0" smtClean="0"/>
              <a:t>:</a:t>
            </a:r>
            <a:endParaRPr lang="uk-UA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73619" y="4740314"/>
                <a:ext cx="632583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uk-UA" sz="2000" dirty="0"/>
                            <m:t>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uk-UA" dirty="0"/>
                            <m:t>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19" y="4740314"/>
                <a:ext cx="6325834" cy="6915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/>
          <p:cNvSpPr/>
          <p:nvPr/>
        </p:nvSpPr>
        <p:spPr>
          <a:xfrm>
            <a:off x="2099403" y="5363539"/>
            <a:ext cx="4378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Далі – аналогічно попереднім викладкам</a:t>
            </a:r>
            <a:endParaRPr lang="uk-UA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310369" y="5732765"/>
            <a:ext cx="807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en-US" dirty="0" smtClean="0"/>
              <a:t>1</a:t>
            </a:r>
            <a:r>
              <a:rPr lang="uk-UA" dirty="0" smtClean="0"/>
              <a:t> починається у точці </a:t>
            </a:r>
            <a:r>
              <a:rPr lang="en-US" i="1" dirty="0" smtClean="0"/>
              <a:t>(0, b)</a:t>
            </a:r>
            <a:r>
              <a:rPr lang="en-US" dirty="0" smtClean="0"/>
              <a:t>,  </a:t>
            </a:r>
            <a:r>
              <a:rPr lang="uk-UA" dirty="0" smtClean="0"/>
              <a:t>а </a:t>
            </a:r>
            <a:r>
              <a:rPr lang="en-US" i="1" dirty="0" smtClean="0"/>
              <a:t>(1, b-1/2) – </a:t>
            </a:r>
            <a:r>
              <a:rPr lang="uk-UA" dirty="0" smtClean="0"/>
              <a:t>перша серединна точка. Тому:</a:t>
            </a:r>
            <a:r>
              <a:rPr lang="en-US" dirty="0" smtClean="0"/>
              <a:t> 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99403" y="6102097"/>
                <a:ext cx="4389407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uk-UA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403" y="6102097"/>
                <a:ext cx="4389407" cy="6915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184" y="2776532"/>
            <a:ext cx="4221207" cy="269898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 15"/>
          <p:cNvSpPr/>
          <p:nvPr/>
        </p:nvSpPr>
        <p:spPr>
          <a:xfrm>
            <a:off x="1640306" y="675183"/>
            <a:ext cx="889935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i="1" dirty="0" err="1" smtClean="0">
                <a:solidFill>
                  <a:srgbClr val="0070C0"/>
                </a:solidFill>
              </a:rPr>
              <a:t>Растеризація</a:t>
            </a:r>
            <a:r>
              <a:rPr lang="uk-UA" sz="2400" dirty="0" smtClean="0"/>
              <a:t> - процес </a:t>
            </a:r>
            <a:r>
              <a:rPr lang="uk-UA" sz="2400" dirty="0"/>
              <a:t>переведення векторного опису зображення сцени в </a:t>
            </a:r>
            <a:r>
              <a:rPr lang="uk-UA" sz="2400" dirty="0" smtClean="0"/>
              <a:t>точкове (піксельне) для </a:t>
            </a:r>
            <a:r>
              <a:rPr lang="uk-UA" sz="2400" dirty="0"/>
              <a:t>подальшого виведення на растровому графічному пристрої (</a:t>
            </a:r>
            <a:r>
              <a:rPr lang="uk-UA" sz="2400" dirty="0" smtClean="0"/>
              <a:t>дисплеї, </a:t>
            </a:r>
            <a:r>
              <a:rPr lang="uk-UA" sz="2400" dirty="0"/>
              <a:t>принтері</a:t>
            </a:r>
            <a:r>
              <a:rPr lang="uk-UA" sz="2400" dirty="0" smtClean="0"/>
              <a:t>)</a:t>
            </a:r>
            <a:endParaRPr lang="uk-UA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344151" y="2199244"/>
            <a:ext cx="8195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i="1" dirty="0">
                <a:solidFill>
                  <a:srgbClr val="0070C0"/>
                </a:solidFill>
              </a:rPr>
              <a:t>і</a:t>
            </a:r>
            <a:r>
              <a:rPr lang="ru-RU" sz="2000" i="1" dirty="0" err="1" smtClean="0">
                <a:solidFill>
                  <a:srgbClr val="0070C0"/>
                </a:solidFill>
              </a:rPr>
              <a:t>деальна</a:t>
            </a:r>
            <a:r>
              <a:rPr lang="ru-RU" sz="2000" i="1" dirty="0" smtClean="0">
                <a:solidFill>
                  <a:srgbClr val="0070C0"/>
                </a:solidFill>
              </a:rPr>
              <a:t> </a:t>
            </a:r>
            <a:r>
              <a:rPr lang="ru-RU" sz="2000" i="1" dirty="0" err="1" smtClean="0">
                <a:solidFill>
                  <a:srgbClr val="0070C0"/>
                </a:solidFill>
              </a:rPr>
              <a:t>математична</a:t>
            </a:r>
            <a:r>
              <a:rPr lang="ru-RU" sz="2000" i="1" dirty="0" smtClean="0">
                <a:solidFill>
                  <a:srgbClr val="0070C0"/>
                </a:solidFill>
              </a:rPr>
              <a:t> </a:t>
            </a:r>
            <a:r>
              <a:rPr lang="ru-RU" sz="2000" i="1" dirty="0" err="1" smtClean="0">
                <a:solidFill>
                  <a:srgbClr val="0070C0"/>
                </a:solidFill>
              </a:rPr>
              <a:t>лінія</a:t>
            </a:r>
            <a:r>
              <a:rPr lang="ru-RU" sz="2000" i="1" dirty="0" smtClean="0">
                <a:solidFill>
                  <a:srgbClr val="0070C0"/>
                </a:solidFill>
              </a:rPr>
              <a:t>             →              </a:t>
            </a:r>
            <a:r>
              <a:rPr lang="uk-UA" sz="2000" i="1" dirty="0" smtClean="0">
                <a:solidFill>
                  <a:srgbClr val="0070C0"/>
                </a:solidFill>
              </a:rPr>
              <a:t>растровий образ лінії</a:t>
            </a:r>
            <a:endParaRPr lang="uk-UA" sz="2000" i="1" dirty="0">
              <a:solidFill>
                <a:srgbClr val="0070C0"/>
              </a:solidFill>
            </a:endParaRPr>
          </a:p>
          <a:p>
            <a:endParaRPr lang="uk-UA" sz="2000" i="1" dirty="0">
              <a:solidFill>
                <a:srgbClr val="0070C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320841" y="5302095"/>
            <a:ext cx="3290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rgbClr val="00B050"/>
                </a:solidFill>
              </a:rPr>
              <a:t>які з найближчих пікселів слід зафарбовувати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774031" y="5965284"/>
            <a:ext cx="11028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rgbClr val="0070C0"/>
                </a:solidFill>
                <a:latin typeface="arial" panose="020B0604020202020204" pitchFamily="34" charset="0"/>
              </a:rPr>
              <a:t>Далі розглянемо питання </a:t>
            </a:r>
            <a:r>
              <a:rPr lang="uk-UA" dirty="0" err="1">
                <a:solidFill>
                  <a:srgbClr val="0070C0"/>
                </a:solidFill>
                <a:latin typeface="arial" panose="020B0604020202020204" pitchFamily="34" charset="0"/>
              </a:rPr>
              <a:t>растеризації</a:t>
            </a:r>
            <a:r>
              <a:rPr lang="uk-UA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uk-UA" dirty="0" smtClean="0">
                <a:solidFill>
                  <a:srgbClr val="0070C0"/>
                </a:solidFill>
                <a:latin typeface="arial" panose="020B0604020202020204" pitchFamily="34" charset="0"/>
              </a:rPr>
              <a:t>на монохромному дисплеї найпростіших </a:t>
            </a:r>
            <a:r>
              <a:rPr lang="uk-UA" dirty="0">
                <a:solidFill>
                  <a:srgbClr val="0070C0"/>
                </a:solidFill>
                <a:latin typeface="arial" panose="020B0604020202020204" pitchFamily="34" charset="0"/>
              </a:rPr>
              <a:t>геометричних об'єктів, таких як відрізки, кола і </a:t>
            </a:r>
            <a:r>
              <a:rPr lang="uk-UA" dirty="0" smtClean="0">
                <a:solidFill>
                  <a:srgbClr val="0070C0"/>
                </a:solidFill>
                <a:latin typeface="arial" panose="020B0604020202020204" pitchFamily="34" charset="0"/>
              </a:rPr>
              <a:t>еліпси 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49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30</a:t>
            </a:fld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4447557" y="0"/>
            <a:ext cx="2989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е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ліпсу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858" y="1415694"/>
            <a:ext cx="7801532" cy="381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327" y="3877934"/>
            <a:ext cx="8241632" cy="256013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31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2322095" y="306292"/>
            <a:ext cx="7263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Алгоритм </a:t>
            </a:r>
            <a:r>
              <a:rPr lang="uk-UA" sz="2800" b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Брезенхема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: переваги і недоліки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592" y="1461016"/>
            <a:ext cx="8244068" cy="28101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8010" y="1176740"/>
            <a:ext cx="950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>
                <a:solidFill>
                  <a:srgbClr val="00B050"/>
                </a:solidFill>
              </a:rPr>
              <a:t>Порівняння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err="1" smtClean="0">
                <a:solidFill>
                  <a:srgbClr val="00B050"/>
                </a:solidFill>
              </a:rPr>
              <a:t>зображень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uk-UA" sz="2000" dirty="0" smtClean="0">
                <a:solidFill>
                  <a:srgbClr val="00B050"/>
                </a:solidFill>
              </a:rPr>
              <a:t>ліній</a:t>
            </a:r>
            <a:r>
              <a:rPr lang="ru-RU" sz="2000" dirty="0" smtClean="0">
                <a:solidFill>
                  <a:srgbClr val="00B050"/>
                </a:solidFill>
              </a:rPr>
              <a:t>, </a:t>
            </a:r>
            <a:r>
              <a:rPr lang="ru-RU" sz="2000" dirty="0" err="1" smtClean="0">
                <a:solidFill>
                  <a:srgbClr val="00B050"/>
                </a:solidFill>
              </a:rPr>
              <a:t>побудованих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err="1" smtClean="0">
                <a:solidFill>
                  <a:srgbClr val="00B050"/>
                </a:solidFill>
              </a:rPr>
              <a:t>із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err="1" smtClean="0">
                <a:solidFill>
                  <a:srgbClr val="00B050"/>
                </a:solidFill>
              </a:rPr>
              <a:t>звичайною</a:t>
            </a:r>
            <a:r>
              <a:rPr lang="ru-RU" sz="2000" dirty="0" smtClean="0">
                <a:solidFill>
                  <a:srgbClr val="00B050"/>
                </a:solidFill>
              </a:rPr>
              <a:t> і </a:t>
            </a:r>
            <a:r>
              <a:rPr lang="ru-RU" sz="2000" dirty="0" err="1" smtClean="0">
                <a:solidFill>
                  <a:srgbClr val="00B050"/>
                </a:solidFill>
              </a:rPr>
              <a:t>субпіксельною</a:t>
            </a:r>
            <a:r>
              <a:rPr lang="ru-RU" sz="2000" dirty="0" smtClean="0">
                <a:solidFill>
                  <a:srgbClr val="00B050"/>
                </a:solidFill>
              </a:rPr>
              <a:t> </a:t>
            </a:r>
            <a:r>
              <a:rPr lang="ru-RU" sz="2000" dirty="0" err="1" smtClean="0">
                <a:solidFill>
                  <a:srgbClr val="00B050"/>
                </a:solidFill>
              </a:rPr>
              <a:t>точністю</a:t>
            </a:r>
            <a:endParaRPr lang="uk-UA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73" y="601705"/>
            <a:ext cx="4728404" cy="299736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32</a:t>
            </a:fld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4062547" y="372979"/>
            <a:ext cx="4408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кольорової лінії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513" y="943100"/>
            <a:ext cx="3705225" cy="23145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993" y="3813689"/>
            <a:ext cx="6419850" cy="1095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5405" y="3399019"/>
            <a:ext cx="4355431" cy="38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00B050"/>
                </a:solidFill>
              </a:rPr>
              <a:t>Кольоровий</a:t>
            </a:r>
            <a:r>
              <a:rPr lang="ru-RU" dirty="0" smtClean="0">
                <a:solidFill>
                  <a:srgbClr val="00B050"/>
                </a:solidFill>
              </a:rPr>
              <a:t> вектор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8369" y="3198018"/>
            <a:ext cx="4355431" cy="38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Генератор </a:t>
            </a:r>
            <a:r>
              <a:rPr lang="ru-RU" dirty="0" err="1" smtClean="0">
                <a:solidFill>
                  <a:srgbClr val="00B050"/>
                </a:solidFill>
              </a:rPr>
              <a:t>кольорових</a:t>
            </a:r>
            <a:r>
              <a:rPr lang="ru-RU" dirty="0" smtClean="0">
                <a:solidFill>
                  <a:srgbClr val="00B050"/>
                </a:solidFill>
              </a:rPr>
              <a:t> вектор</a:t>
            </a:r>
            <a:r>
              <a:rPr lang="uk-UA" dirty="0" err="1" smtClean="0">
                <a:solidFill>
                  <a:srgbClr val="00B050"/>
                </a:solidFill>
              </a:rPr>
              <a:t>ів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8699" y="4704961"/>
            <a:ext cx="484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>
                <a:solidFill>
                  <a:srgbClr val="00B050"/>
                </a:solidFill>
              </a:rPr>
              <a:t>Ініціавлізація</a:t>
            </a:r>
            <a:r>
              <a:rPr lang="uk-UA" dirty="0" smtClean="0">
                <a:solidFill>
                  <a:srgbClr val="00B050"/>
                </a:solidFill>
              </a:rPr>
              <a:t> генератора кольорових векторів:</a:t>
            </a:r>
            <a:endParaRPr lang="uk-UA" dirty="0">
              <a:solidFill>
                <a:srgbClr val="00B050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904" y="5151081"/>
            <a:ext cx="5007863" cy="16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5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33</a:t>
            </a:fld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2451698" y="229681"/>
            <a:ext cx="7209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Модіфікований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алгоритм </a:t>
            </a:r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Брезенхзема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для лінії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47" y="1125138"/>
            <a:ext cx="4759505" cy="18754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033" y="4955695"/>
            <a:ext cx="4525654" cy="1760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63845" y="1878207"/>
            <a:ext cx="3720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Генерація границі без згладжування (класичний варіант алгоритму </a:t>
            </a:r>
            <a:r>
              <a:rPr lang="uk-UA" dirty="0" err="1" smtClean="0">
                <a:solidFill>
                  <a:srgbClr val="00B050"/>
                </a:solidFill>
              </a:rPr>
              <a:t>Брезенхема</a:t>
            </a:r>
            <a:r>
              <a:rPr lang="uk-UA" dirty="0" smtClean="0">
                <a:solidFill>
                  <a:srgbClr val="00B050"/>
                </a:solidFill>
              </a:rPr>
              <a:t>)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3358881"/>
            <a:ext cx="646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u="sng" dirty="0" smtClean="0">
                <a:solidFill>
                  <a:srgbClr val="00B050"/>
                </a:solidFill>
              </a:rPr>
              <a:t>Обчислення інтенсивності пікселів границі: </a:t>
            </a:r>
            <a:r>
              <a:rPr lang="ru-RU" dirty="0" err="1" smtClean="0">
                <a:solidFill>
                  <a:srgbClr val="00B050"/>
                </a:solidFill>
              </a:rPr>
              <a:t>інтенсивність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обчислюється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пропорційної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площі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частини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пікселя</a:t>
            </a:r>
            <a:r>
              <a:rPr lang="ru-RU" dirty="0">
                <a:solidFill>
                  <a:srgbClr val="00B050"/>
                </a:solidFill>
              </a:rPr>
              <a:t>, </a:t>
            </a:r>
            <a:r>
              <a:rPr lang="ru-RU" dirty="0" err="1">
                <a:solidFill>
                  <a:srgbClr val="00B050"/>
                </a:solidFill>
              </a:rPr>
              <a:t>що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потрапила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всередину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багатокутника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9456" y="5412827"/>
            <a:ext cx="441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Формування пікселів границі за </a:t>
            </a:r>
            <a:r>
              <a:rPr lang="uk-UA" dirty="0" err="1" smtClean="0">
                <a:solidFill>
                  <a:srgbClr val="00B050"/>
                </a:solidFill>
              </a:rPr>
              <a:t>модіфікованим</a:t>
            </a:r>
            <a:r>
              <a:rPr lang="uk-UA" dirty="0" smtClean="0">
                <a:solidFill>
                  <a:srgbClr val="00B050"/>
                </a:solidFill>
              </a:rPr>
              <a:t> алгоритмом </a:t>
            </a:r>
            <a:r>
              <a:rPr lang="uk-UA" dirty="0" err="1" smtClean="0">
                <a:solidFill>
                  <a:srgbClr val="00B050"/>
                </a:solidFill>
              </a:rPr>
              <a:t>Брезенхема</a:t>
            </a:r>
            <a:endParaRPr lang="uk-UA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996" y="699160"/>
            <a:ext cx="5297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B050"/>
                </a:solidFill>
              </a:rPr>
              <a:t>- </a:t>
            </a:r>
            <a:r>
              <a:rPr lang="uk-UA" sz="2000" b="1" dirty="0" smtClean="0">
                <a:solidFill>
                  <a:srgbClr val="00B050"/>
                </a:solidFill>
              </a:rPr>
              <a:t>Реалізація ефекту згладжування</a:t>
            </a:r>
            <a:endParaRPr lang="uk-UA" sz="2000" b="1" dirty="0">
              <a:solidFill>
                <a:srgbClr val="00B050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789" y="2905053"/>
            <a:ext cx="3714485" cy="13771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34590" y="787385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Тангенс кута нахилу лінії: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59551" y="833551"/>
                <a:ext cx="1102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=11/12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551" y="833551"/>
                <a:ext cx="1102097" cy="276999"/>
              </a:xfrm>
              <a:prstGeom prst="rect">
                <a:avLst/>
              </a:prstGeom>
              <a:blipFill>
                <a:blip r:embed="rId6"/>
                <a:stretch>
                  <a:fillRect l="-2762" t="-4444" r="-4420" b="-3555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/>
          <p:cNvSpPr/>
          <p:nvPr/>
        </p:nvSpPr>
        <p:spPr>
          <a:xfrm>
            <a:off x="5280590" y="138497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2135091" y="256137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2475658" y="224627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2811989" y="224627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Овал 21"/>
          <p:cNvSpPr/>
          <p:nvPr/>
        </p:nvSpPr>
        <p:spPr>
          <a:xfrm>
            <a:off x="3158830" y="191356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3550019" y="190087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3902860" y="154840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/>
          <p:cNvSpPr/>
          <p:nvPr/>
        </p:nvSpPr>
        <p:spPr>
          <a:xfrm>
            <a:off x="4220415" y="1548406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44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34</a:t>
            </a:fld>
            <a:endParaRPr lang="uk-UA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07" y="1221492"/>
            <a:ext cx="3948638" cy="18475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2058221" y="439888"/>
            <a:ext cx="8023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Метод просторової фільтрації для згладжування лінії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120" y="3501916"/>
            <a:ext cx="4827212" cy="255204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92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1527006" y="2909162"/>
            <a:ext cx="5118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dirty="0"/>
          </a:p>
          <a:p>
            <a:r>
              <a:rPr lang="uk-UA" dirty="0" smtClean="0"/>
              <a:t>- відрізки </a:t>
            </a:r>
            <a:r>
              <a:rPr lang="uk-UA" dirty="0"/>
              <a:t>повинні виглядати </a:t>
            </a:r>
            <a:r>
              <a:rPr lang="uk-UA" dirty="0" smtClean="0"/>
              <a:t>прямими;</a:t>
            </a:r>
            <a:endParaRPr lang="uk-UA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27006" y="1435681"/>
            <a:ext cx="4428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- кінці </a:t>
            </a:r>
            <a:r>
              <a:rPr lang="uk-UA" dirty="0"/>
              <a:t>відрізка повинні знаходитися </a:t>
            </a:r>
            <a:r>
              <a:rPr lang="uk-UA" dirty="0" smtClean="0"/>
              <a:t>строго в </a:t>
            </a:r>
            <a:r>
              <a:rPr lang="uk-UA" dirty="0"/>
              <a:t>заданих точках;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08559" y="4805010"/>
            <a:ext cx="5379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- яскравість </a:t>
            </a:r>
            <a:r>
              <a:rPr lang="uk-UA" dirty="0"/>
              <a:t>уздовж відрізка </a:t>
            </a:r>
            <a:r>
              <a:rPr lang="uk-UA" dirty="0" smtClean="0"/>
              <a:t>має </a:t>
            </a:r>
            <a:r>
              <a:rPr lang="uk-UA" dirty="0"/>
              <a:t>бути постійною і не повинна </a:t>
            </a:r>
            <a:r>
              <a:rPr lang="uk-UA" dirty="0" smtClean="0"/>
              <a:t>залежати </a:t>
            </a:r>
            <a:r>
              <a:rPr lang="uk-UA" dirty="0"/>
              <a:t>від довжини </a:t>
            </a:r>
            <a:r>
              <a:rPr lang="uk-UA" dirty="0" smtClean="0"/>
              <a:t>й нахилу.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51944" y="1260875"/>
            <a:ext cx="51518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 smtClean="0"/>
              <a:t>-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випадках</a:t>
            </a:r>
            <a:r>
              <a:rPr lang="ru-RU" dirty="0"/>
              <a:t> </a:t>
            </a:r>
            <a:r>
              <a:rPr lang="ru-RU" dirty="0" err="1"/>
              <a:t>координати</a:t>
            </a:r>
            <a:r>
              <a:rPr lang="ru-RU" dirty="0"/>
              <a:t> </a:t>
            </a:r>
            <a:r>
              <a:rPr lang="ru-RU" dirty="0" err="1"/>
              <a:t>кінців</a:t>
            </a:r>
            <a:r>
              <a:rPr lang="ru-RU" dirty="0"/>
              <a:t> </a:t>
            </a:r>
            <a:r>
              <a:rPr lang="ru-RU" dirty="0" err="1"/>
              <a:t>відрізка</a:t>
            </a:r>
            <a:r>
              <a:rPr lang="ru-RU" dirty="0"/>
              <a:t> точно </a:t>
            </a:r>
            <a:r>
              <a:rPr lang="ru-RU" dirty="0" err="1"/>
              <a:t>збігаються</a:t>
            </a:r>
            <a:r>
              <a:rPr lang="ru-RU" dirty="0"/>
              <a:t> з координатами </a:t>
            </a:r>
            <a:r>
              <a:rPr lang="ru-RU" dirty="0" err="1" smtClean="0"/>
              <a:t>пікселів</a:t>
            </a:r>
            <a:r>
              <a:rPr lang="ru-RU" dirty="0"/>
              <a:t>. </a:t>
            </a:r>
            <a:r>
              <a:rPr lang="ru-RU" dirty="0" smtClean="0"/>
              <a:t>В </a:t>
            </a:r>
            <a:r>
              <a:rPr lang="ru-RU" dirty="0" err="1"/>
              <a:t>загальному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кінці</a:t>
            </a:r>
            <a:r>
              <a:rPr lang="ru-RU" dirty="0"/>
              <a:t> </a:t>
            </a:r>
            <a:r>
              <a:rPr lang="ru-RU" dirty="0" err="1"/>
              <a:t>відрізка</a:t>
            </a:r>
            <a:r>
              <a:rPr lang="ru-RU" dirty="0"/>
              <a:t> </a:t>
            </a:r>
            <a:r>
              <a:rPr lang="ru-RU" dirty="0" err="1" smtClean="0"/>
              <a:t>розташовуються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пікселах</a:t>
            </a:r>
            <a:r>
              <a:rPr lang="ru-RU" dirty="0"/>
              <a:t>,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близьких</a:t>
            </a:r>
            <a:r>
              <a:rPr lang="ru-RU" dirty="0"/>
              <a:t> до </a:t>
            </a:r>
            <a:r>
              <a:rPr lang="ru-RU" dirty="0" err="1"/>
              <a:t>необхідних</a:t>
            </a:r>
            <a:r>
              <a:rPr lang="ru-RU" dirty="0"/>
              <a:t> </a:t>
            </a:r>
            <a:r>
              <a:rPr lang="ru-RU" dirty="0" err="1" smtClean="0"/>
              <a:t>позицій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2091846" y="801426"/>
            <a:ext cx="225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 smtClean="0">
                <a:solidFill>
                  <a:srgbClr val="00B050"/>
                </a:solidFill>
              </a:rPr>
              <a:t>Ма</a:t>
            </a:r>
            <a:r>
              <a:rPr lang="uk-UA" b="1" dirty="0" smtClean="0">
                <a:solidFill>
                  <a:srgbClr val="00B050"/>
                </a:solidFill>
              </a:rPr>
              <a:t>є</a:t>
            </a:r>
            <a:r>
              <a:rPr lang="ru-RU" b="1" dirty="0" smtClean="0">
                <a:solidFill>
                  <a:srgbClr val="00B050"/>
                </a:solidFill>
              </a:rPr>
              <a:t> бути: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8210" y="753815"/>
            <a:ext cx="225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algn="ctr">
              <a:defRPr b="1">
                <a:solidFill>
                  <a:srgbClr val="00B050"/>
                </a:solidFill>
              </a:defRPr>
            </a:lvl1pPr>
          </a:lstStyle>
          <a:p>
            <a:r>
              <a:rPr lang="ru-RU" dirty="0" err="1"/>
              <a:t>Ма</a:t>
            </a:r>
            <a:r>
              <a:rPr lang="uk-UA" dirty="0" err="1"/>
              <a:t>ємо</a:t>
            </a:r>
            <a:r>
              <a:rPr lang="uk-UA" dirty="0"/>
              <a:t> насправді: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372" y="3689025"/>
            <a:ext cx="1133475" cy="10572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360" y="5553705"/>
            <a:ext cx="2581275" cy="102870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951944" y="2950361"/>
            <a:ext cx="51518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 smtClean="0"/>
              <a:t>- відрізок </a:t>
            </a:r>
            <a:r>
              <a:rPr lang="uk-UA" dirty="0"/>
              <a:t>апроксимується набором пікселів і лише в окремих випадках вертикальних, горизонтальних і відрізків під 45 </a:t>
            </a:r>
            <a:r>
              <a:rPr lang="uk-UA" dirty="0" smtClean="0"/>
              <a:t>°; тільки такі лінії  </a:t>
            </a:r>
            <a:r>
              <a:rPr lang="uk-UA" dirty="0"/>
              <a:t>будуть виглядати прямими, причому гладкими прямими, без </a:t>
            </a:r>
            <a:r>
              <a:rPr lang="uk-UA" dirty="0" smtClean="0"/>
              <a:t>сходинок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951943" y="4540316"/>
            <a:ext cx="50194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 smtClean="0"/>
              <a:t>- відстань </a:t>
            </a:r>
            <a:r>
              <a:rPr lang="uk-UA" dirty="0"/>
              <a:t>між пікселями, які зображують відрізок, різна, що призводить до сприйняття різної яскравості </a:t>
            </a:r>
            <a:r>
              <a:rPr lang="uk-UA" dirty="0" smtClean="0"/>
              <a:t>лінії</a:t>
            </a:r>
            <a:r>
              <a:rPr lang="en-US" dirty="0" smtClean="0"/>
              <a:t>. </a:t>
            </a:r>
            <a:r>
              <a:rPr lang="uk-UA" dirty="0" smtClean="0"/>
              <a:t>Горизонтальні </a:t>
            </a:r>
            <a:r>
              <a:rPr lang="uk-UA" dirty="0"/>
              <a:t>і вертикальні відрізки </a:t>
            </a:r>
            <a:r>
              <a:rPr lang="uk-UA" dirty="0" smtClean="0"/>
              <a:t>виглядають яскравіше похилих; постійна </a:t>
            </a:r>
            <a:r>
              <a:rPr lang="uk-UA" dirty="0"/>
              <a:t>яскравість уздовж відрізка </a:t>
            </a:r>
            <a:r>
              <a:rPr lang="uk-UA" dirty="0" smtClean="0"/>
              <a:t>досягається </a:t>
            </a:r>
            <a:r>
              <a:rPr lang="uk-UA" dirty="0"/>
              <a:t>на вертикальних, горизонтальних і нахилених під кутом в 45</a:t>
            </a:r>
            <a:r>
              <a:rPr lang="en-US" dirty="0"/>
              <a:t>º </a:t>
            </a:r>
            <a:r>
              <a:rPr lang="uk-UA" dirty="0"/>
              <a:t>лініях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036999" y="481885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відрізку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026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9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4036999" y="481885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відрізку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2219" y="1252816"/>
            <a:ext cx="103811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Linux Libertine"/>
              </a:rPr>
              <a:t>Digital differential </a:t>
            </a:r>
            <a:r>
              <a:rPr lang="en-US" b="1" dirty="0" smtClean="0">
                <a:solidFill>
                  <a:srgbClr val="00B050"/>
                </a:solidFill>
                <a:latin typeface="Linux Libertine"/>
              </a:rPr>
              <a:t>analyzer</a:t>
            </a:r>
            <a:r>
              <a:rPr lang="uk-UA" b="1" dirty="0" smtClean="0">
                <a:solidFill>
                  <a:srgbClr val="00B050"/>
                </a:solidFill>
                <a:latin typeface="Linux Libertine"/>
              </a:rPr>
              <a:t> </a:t>
            </a:r>
            <a:r>
              <a:rPr lang="uk-UA" sz="2000" dirty="0" smtClean="0">
                <a:solidFill>
                  <a:srgbClr val="00B050"/>
                </a:solidFill>
                <a:latin typeface="Linux Libertine"/>
              </a:rPr>
              <a:t>(</a:t>
            </a:r>
            <a:r>
              <a:rPr lang="uk-UA" sz="2000" dirty="0">
                <a:solidFill>
                  <a:srgbClr val="00B050"/>
                </a:solidFill>
              </a:rPr>
              <a:t>Цифровий диференціальний </a:t>
            </a:r>
            <a:r>
              <a:rPr lang="uk-UA" sz="2000" dirty="0" smtClean="0">
                <a:solidFill>
                  <a:srgbClr val="00B050"/>
                </a:solidFill>
              </a:rPr>
              <a:t>аналізатор</a:t>
            </a:r>
            <a:r>
              <a:rPr lang="uk-UA" sz="2000" b="0" i="0" dirty="0" smtClean="0">
                <a:solidFill>
                  <a:srgbClr val="00B050"/>
                </a:solidFill>
                <a:effectLst/>
                <a:latin typeface="Linux Libertine"/>
              </a:rPr>
              <a:t>, метод </a:t>
            </a:r>
            <a:r>
              <a:rPr lang="en-US" sz="2000" b="0" i="0" dirty="0" smtClean="0">
                <a:solidFill>
                  <a:srgbClr val="00B050"/>
                </a:solidFill>
                <a:effectLst/>
                <a:latin typeface="Linux Libertine"/>
              </a:rPr>
              <a:t>DDA)</a:t>
            </a:r>
            <a:endParaRPr lang="en-US" sz="2000" b="0" i="0" dirty="0">
              <a:solidFill>
                <a:srgbClr val="00B050"/>
              </a:solidFill>
              <a:effectLst/>
              <a:latin typeface="Linux Libertine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8491" y="1712812"/>
            <a:ext cx="10048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/>
            <a:r>
              <a:rPr lang="uk-UA" dirty="0" smtClean="0"/>
              <a:t>- </a:t>
            </a:r>
            <a:r>
              <a:rPr lang="uk-UA" sz="2000" dirty="0" smtClean="0"/>
              <a:t>метод розкладання у растр відрізка </a:t>
            </a:r>
            <a:r>
              <a:rPr lang="uk-UA" sz="2000" dirty="0"/>
              <a:t>прямої між двома заданими точками, використовуючи обчислення в числах з плаваючою комою або цілих </a:t>
            </a:r>
            <a:r>
              <a:rPr lang="uk-UA" sz="2000" dirty="0" smtClean="0"/>
              <a:t>числах</a:t>
            </a:r>
            <a:endParaRPr lang="uk-UA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30725" y="2881076"/>
            <a:ext cx="366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Задано відрізок:</a:t>
            </a:r>
            <a:endParaRPr lang="uk-UA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25900" y="3543664"/>
            <a:ext cx="510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Для </a:t>
            </a:r>
            <a:r>
              <a:rPr lang="ru-RU" b="1" dirty="0" err="1" smtClean="0"/>
              <a:t>прямої</a:t>
            </a:r>
            <a:r>
              <a:rPr lang="ru-RU" b="1" dirty="0"/>
              <a:t> </a:t>
            </a:r>
            <a:r>
              <a:rPr lang="uk-UA" b="1" dirty="0" err="1" smtClean="0"/>
              <a:t>диф</a:t>
            </a:r>
            <a:r>
              <a:rPr lang="uk-UA" b="1" dirty="0" smtClean="0"/>
              <a:t>/рівняння</a:t>
            </a:r>
            <a:r>
              <a:rPr lang="ru-RU" b="1" dirty="0" smtClean="0"/>
              <a:t>:</a:t>
            </a:r>
            <a:endParaRPr lang="uk-U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60846" y="2872088"/>
                <a:ext cx="32740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),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- </a:t>
                </a:r>
                <a:endParaRPr lang="uk-UA" dirty="0"/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846" y="2872088"/>
                <a:ext cx="3274073" cy="646331"/>
              </a:xfrm>
              <a:prstGeom prst="rect">
                <a:avLst/>
              </a:prstGeom>
              <a:blipFill>
                <a:blip r:embed="rId3"/>
                <a:stretch>
                  <a:fillRect l="-559" t="-47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154293" y="2872088"/>
            <a:ext cx="649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</a:t>
            </a:r>
            <a:r>
              <a:rPr lang="uk-UA" dirty="0" smtClean="0"/>
              <a:t>ійсні координати кінців відрізку (кінці не співпадають);</a:t>
            </a:r>
            <a:endParaRPr lang="uk-UA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4653066" y="3543664"/>
            <a:ext cx="5063404" cy="369332"/>
            <a:chOff x="3439443" y="2727609"/>
            <a:chExt cx="5063404" cy="369332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3439443" y="2727609"/>
              <a:ext cx="21820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>
                  <a:solidFill>
                    <a:srgbClr val="400040"/>
                  </a:solidFill>
                  <a:latin typeface="Times New Roman" panose="02020603050405020304" pitchFamily="18" charset="0"/>
                </a:rPr>
                <a:t>dy</a:t>
              </a:r>
              <a:r>
                <a:rPr lang="en-US" i="1" dirty="0">
                  <a:solidFill>
                    <a:srgbClr val="400040"/>
                  </a:solidFill>
                  <a:latin typeface="Times New Roman" panose="02020603050405020304" pitchFamily="18" charset="0"/>
                </a:rPr>
                <a:t> / dx = </a:t>
              </a:r>
              <a:r>
                <a:rPr lang="en-US" i="1" dirty="0" err="1" smtClean="0">
                  <a:solidFill>
                    <a:srgbClr val="400040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uk-UA" i="1" dirty="0" smtClean="0">
                  <a:solidFill>
                    <a:srgbClr val="40004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uk-UA" dirty="0" smtClean="0">
                  <a:solidFill>
                    <a:srgbClr val="400040"/>
                  </a:solidFill>
                  <a:latin typeface="Times New Roman" panose="02020603050405020304" pitchFamily="18" charset="0"/>
                </a:rPr>
                <a:t>або</a:t>
              </a:r>
              <a:endParaRPr lang="uk-UA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5700477" y="2727609"/>
              <a:ext cx="28023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i="1" dirty="0">
                  <a:latin typeface="Symbol" panose="05050102010706020507" pitchFamily="18" charset="2"/>
                </a:rPr>
                <a:t>D</a:t>
              </a:r>
              <a:r>
                <a:rPr lang="es-ES" i="1" dirty="0">
                  <a:latin typeface="Times New Roman" panose="02020603050405020304" pitchFamily="18" charset="0"/>
                </a:rPr>
                <a:t>y / </a:t>
              </a:r>
              <a:r>
                <a:rPr lang="es-ES" i="1" dirty="0">
                  <a:latin typeface="Symbol" panose="05050102010706020507" pitchFamily="18" charset="2"/>
                </a:rPr>
                <a:t>D</a:t>
              </a:r>
              <a:r>
                <a:rPr lang="es-ES" i="1" dirty="0">
                  <a:latin typeface="Times New Roman" panose="02020603050405020304" pitchFamily="18" charset="0"/>
                </a:rPr>
                <a:t>x = (y</a:t>
              </a:r>
              <a:r>
                <a:rPr lang="es-ES" i="1" baseline="-25000" dirty="0">
                  <a:latin typeface="Times New Roman" panose="02020603050405020304" pitchFamily="18" charset="0"/>
                </a:rPr>
                <a:t>2</a:t>
              </a:r>
              <a:r>
                <a:rPr lang="es-ES" i="1" dirty="0">
                  <a:latin typeface="Times New Roman" panose="02020603050405020304" pitchFamily="18" charset="0"/>
                </a:rPr>
                <a:t> - y</a:t>
              </a:r>
              <a:r>
                <a:rPr lang="es-ES" i="1" baseline="-25000" dirty="0">
                  <a:latin typeface="Times New Roman" panose="02020603050405020304" pitchFamily="18" charset="0"/>
                </a:rPr>
                <a:t>1</a:t>
              </a:r>
              <a:r>
                <a:rPr lang="es-ES" i="1" dirty="0">
                  <a:latin typeface="Times New Roman" panose="02020603050405020304" pitchFamily="18" charset="0"/>
                </a:rPr>
                <a:t>) / (x</a:t>
              </a:r>
              <a:r>
                <a:rPr lang="es-ES" i="1" baseline="-25000" dirty="0">
                  <a:latin typeface="Times New Roman" panose="02020603050405020304" pitchFamily="18" charset="0"/>
                </a:rPr>
                <a:t>2</a:t>
              </a:r>
              <a:r>
                <a:rPr lang="es-ES" i="1" dirty="0">
                  <a:latin typeface="Times New Roman" panose="02020603050405020304" pitchFamily="18" charset="0"/>
                </a:rPr>
                <a:t> - x</a:t>
              </a:r>
              <a:r>
                <a:rPr lang="es-ES" i="1" baseline="-25000" dirty="0">
                  <a:latin typeface="Times New Roman" panose="02020603050405020304" pitchFamily="18" charset="0"/>
                </a:rPr>
                <a:t>1</a:t>
              </a:r>
              <a:r>
                <a:rPr lang="es-ES" i="1" dirty="0">
                  <a:latin typeface="Times New Roman" panose="02020603050405020304" pitchFamily="18" charset="0"/>
                </a:rPr>
                <a:t>)</a:t>
              </a:r>
              <a:endParaRPr lang="uk-UA" i="1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2144804" y="4274590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</a:rPr>
              <a:t>i+1</a:t>
            </a:r>
            <a:r>
              <a:rPr lang="en-US" i="1" dirty="0">
                <a:latin typeface="Times New Roman" panose="02020603050405020304" pitchFamily="18" charset="0"/>
              </a:rPr>
              <a:t> </a:t>
            </a:r>
            <a:r>
              <a:rPr lang="en-US" i="1" dirty="0" smtClean="0">
                <a:latin typeface="Times New Roman" panose="02020603050405020304" pitchFamily="18" charset="0"/>
              </a:rPr>
              <a:t>=</a:t>
            </a:r>
            <a:r>
              <a:rPr lang="en-US" i="1" dirty="0" err="1" smtClean="0">
                <a:latin typeface="Times New Roman" panose="02020603050405020304" pitchFamily="18" charset="0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i="1" baseline="-25000" dirty="0">
                <a:latin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</a:rPr>
              <a:t>+ </a:t>
            </a:r>
            <a:r>
              <a:rPr lang="en-US" i="1" dirty="0" err="1">
                <a:latin typeface="Symbol" panose="05050102010706020507" pitchFamily="18" charset="2"/>
              </a:rPr>
              <a:t>D</a:t>
            </a:r>
            <a:r>
              <a:rPr lang="en-US" i="1" dirty="0" err="1">
                <a:latin typeface="Times New Roman" panose="02020603050405020304" pitchFamily="18" charset="0"/>
              </a:rPr>
              <a:t>y</a:t>
            </a:r>
            <a:endParaRPr lang="uk-UA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859511" y="4312006"/>
            <a:ext cx="1545417" cy="37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err="1" smtClean="0"/>
              <a:t>Розв</a:t>
            </a:r>
            <a:r>
              <a:rPr lang="en-US" b="1" dirty="0" smtClean="0"/>
              <a:t>’</a:t>
            </a:r>
            <a:r>
              <a:rPr lang="uk-UA" b="1" dirty="0" err="1" smtClean="0"/>
              <a:t>язок</a:t>
            </a:r>
            <a:r>
              <a:rPr lang="uk-UA" b="1" dirty="0" smtClean="0"/>
              <a:t>:</a:t>
            </a:r>
            <a:endParaRPr lang="uk-UA" b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195696" y="4287872"/>
            <a:ext cx="3071675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i="1" dirty="0">
                <a:latin typeface="Times New Roman" panose="02020603050405020304" pitchFamily="18" charset="0"/>
              </a:rPr>
              <a:t>y</a:t>
            </a:r>
            <a:r>
              <a:rPr lang="es-ES" i="1" baseline="-25000" dirty="0">
                <a:latin typeface="Times New Roman" panose="02020603050405020304" pitchFamily="18" charset="0"/>
              </a:rPr>
              <a:t>i+1</a:t>
            </a:r>
            <a:r>
              <a:rPr lang="es-ES" i="1" dirty="0">
                <a:latin typeface="Times New Roman" panose="02020603050405020304" pitchFamily="18" charset="0"/>
              </a:rPr>
              <a:t> </a:t>
            </a:r>
            <a:r>
              <a:rPr lang="es-ES" i="1" dirty="0" smtClean="0">
                <a:latin typeface="Times New Roman" panose="02020603050405020304" pitchFamily="18" charset="0"/>
              </a:rPr>
              <a:t>=</a:t>
            </a:r>
            <a:r>
              <a:rPr lang="en-US" i="1" dirty="0" smtClean="0">
                <a:latin typeface="Times New Roman" panose="02020603050405020304" pitchFamily="18" charset="0"/>
              </a:rPr>
              <a:t>y</a:t>
            </a:r>
            <a:r>
              <a:rPr lang="es-ES" i="1" baseline="-25000" dirty="0" smtClean="0">
                <a:latin typeface="Times New Roman" panose="02020603050405020304" pitchFamily="18" charset="0"/>
              </a:rPr>
              <a:t>i</a:t>
            </a:r>
            <a:r>
              <a:rPr lang="es-ES" i="1" baseline="-25000" dirty="0">
                <a:latin typeface="Times New Roman" panose="02020603050405020304" pitchFamily="18" charset="0"/>
              </a:rPr>
              <a:t> </a:t>
            </a:r>
            <a:r>
              <a:rPr lang="es-ES" i="1" dirty="0">
                <a:latin typeface="Times New Roman" panose="02020603050405020304" pitchFamily="18" charset="0"/>
              </a:rPr>
              <a:t>+ </a:t>
            </a:r>
            <a:r>
              <a:rPr lang="es-ES" i="1" dirty="0">
                <a:latin typeface="Symbol" panose="05050102010706020507" pitchFamily="18" charset="2"/>
              </a:rPr>
              <a:t>D</a:t>
            </a:r>
            <a:r>
              <a:rPr lang="es-ES" i="1" dirty="0">
                <a:latin typeface="Times New Roman" panose="02020603050405020304" pitchFamily="18" charset="0"/>
              </a:rPr>
              <a:t>x (y</a:t>
            </a:r>
            <a:r>
              <a:rPr lang="es-ES" i="1" baseline="-25000" dirty="0">
                <a:latin typeface="Times New Roman" panose="02020603050405020304" pitchFamily="18" charset="0"/>
              </a:rPr>
              <a:t>2</a:t>
            </a:r>
            <a:r>
              <a:rPr lang="es-ES" i="1" dirty="0">
                <a:latin typeface="Times New Roman" panose="02020603050405020304" pitchFamily="18" charset="0"/>
              </a:rPr>
              <a:t> - y</a:t>
            </a:r>
            <a:r>
              <a:rPr lang="es-ES" i="1" baseline="-25000" dirty="0">
                <a:latin typeface="Times New Roman" panose="02020603050405020304" pitchFamily="18" charset="0"/>
              </a:rPr>
              <a:t>1</a:t>
            </a:r>
            <a:r>
              <a:rPr lang="es-ES" i="1" dirty="0">
                <a:latin typeface="Times New Roman" panose="02020603050405020304" pitchFamily="18" charset="0"/>
              </a:rPr>
              <a:t>) / (x</a:t>
            </a:r>
            <a:r>
              <a:rPr lang="es-ES" i="1" baseline="-25000" dirty="0">
                <a:latin typeface="Times New Roman" panose="02020603050405020304" pitchFamily="18" charset="0"/>
              </a:rPr>
              <a:t>2</a:t>
            </a:r>
            <a:r>
              <a:rPr lang="es-ES" i="1" dirty="0">
                <a:latin typeface="Times New Roman" panose="02020603050405020304" pitchFamily="18" charset="0"/>
              </a:rPr>
              <a:t> - x</a:t>
            </a:r>
            <a:r>
              <a:rPr lang="es-ES" i="1" baseline="-25000" dirty="0">
                <a:latin typeface="Times New Roman" panose="02020603050405020304" pitchFamily="18" charset="0"/>
              </a:rPr>
              <a:t>1</a:t>
            </a:r>
            <a:r>
              <a:rPr lang="es-ES" i="1" dirty="0" smtClean="0">
                <a:latin typeface="Times New Roman" panose="02020603050405020304" pitchFamily="18" charset="0"/>
              </a:rPr>
              <a:t>)</a:t>
            </a:r>
            <a:r>
              <a:rPr lang="ru-RU" i="1" dirty="0" smtClean="0">
                <a:latin typeface="Times New Roman" panose="02020603050405020304" pitchFamily="18" charset="0"/>
              </a:rPr>
              <a:t>,</a:t>
            </a:r>
            <a:endParaRPr lang="uk-UA" i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593443" y="4302517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400040"/>
                </a:solidFill>
                <a:latin typeface="Times New Roman" panose="02020603050405020304" pitchFamily="18" charset="0"/>
              </a:rPr>
              <a:t>або</a:t>
            </a:r>
            <a:endParaRPr lang="uk-UA" dirty="0"/>
          </a:p>
        </p:txBody>
      </p:sp>
      <p:sp>
        <p:nvSpPr>
          <p:cNvPr id="26" name="TextBox 25"/>
          <p:cNvSpPr txBox="1"/>
          <p:nvPr/>
        </p:nvSpPr>
        <p:spPr>
          <a:xfrm>
            <a:off x="7313060" y="4269758"/>
            <a:ext cx="67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 </a:t>
            </a:r>
            <a:r>
              <a:rPr lang="en-US" i="1" dirty="0" err="1" smtClean="0">
                <a:latin typeface="Times New Roman" panose="02020603050405020304" pitchFamily="18" charset="0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ru-RU" i="1" baseline="-25000" dirty="0" smtClean="0">
                <a:latin typeface="Times New Roman" panose="02020603050405020304" pitchFamily="18" charset="0"/>
              </a:rPr>
              <a:t>+1</a:t>
            </a:r>
            <a:r>
              <a:rPr lang="uk-UA" dirty="0" smtClean="0"/>
              <a:t> - значення чергового кроку вздовж прямої </a:t>
            </a:r>
            <a:endParaRPr lang="uk-UA" dirty="0"/>
          </a:p>
        </p:txBody>
      </p:sp>
      <p:sp>
        <p:nvSpPr>
          <p:cNvPr id="27" name="TextBox 26"/>
          <p:cNvSpPr txBox="1"/>
          <p:nvPr/>
        </p:nvSpPr>
        <p:spPr>
          <a:xfrm>
            <a:off x="5731534" y="5626521"/>
            <a:ext cx="410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uk-UA" dirty="0" smtClean="0"/>
              <a:t>цілі координати кінців відрізку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11475" y="5406957"/>
                <a:ext cx="4835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uk-UA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475" y="5406957"/>
                <a:ext cx="4835046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31009" y="5763982"/>
                <a:ext cx="4835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009" y="5763982"/>
                <a:ext cx="4835046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/>
          <p:cNvSpPr/>
          <p:nvPr/>
        </p:nvSpPr>
        <p:spPr>
          <a:xfrm>
            <a:off x="1442965" y="825442"/>
            <a:ext cx="1562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u="sng" dirty="0" smtClean="0">
                <a:solidFill>
                  <a:srgbClr val="00B050"/>
                </a:solidFill>
              </a:rPr>
              <a:t>Метод </a:t>
            </a:r>
            <a:r>
              <a:rPr lang="en-US" sz="2000" b="1" u="sng" dirty="0" smtClean="0">
                <a:solidFill>
                  <a:srgbClr val="00B050"/>
                </a:solidFill>
              </a:rPr>
              <a:t> </a:t>
            </a:r>
            <a:r>
              <a:rPr lang="en-US" sz="2000" b="1" u="sng" dirty="0">
                <a:solidFill>
                  <a:srgbClr val="00B050"/>
                </a:solidFill>
              </a:rPr>
              <a:t>DDA</a:t>
            </a:r>
            <a:r>
              <a:rPr lang="uk-UA" sz="2000" b="1" u="sng" dirty="0">
                <a:solidFill>
                  <a:srgbClr val="00B050"/>
                </a:solidFill>
              </a:rPr>
              <a:t> </a:t>
            </a:r>
            <a:endParaRPr lang="uk-UA" sz="2000" u="sng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09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  <p:bldP spid="18" grpId="0"/>
      <p:bldP spid="21" grpId="0"/>
      <p:bldP spid="23" grpId="0"/>
      <p:bldP spid="24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угольник 1"/>
          <p:cNvSpPr/>
          <p:nvPr/>
        </p:nvSpPr>
        <p:spPr>
          <a:xfrm>
            <a:off x="2423157" y="1325906"/>
            <a:ext cx="72041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latin typeface="+mj-lt"/>
              </a:rPr>
              <a:t>void</a:t>
            </a:r>
            <a:r>
              <a:rPr lang="uk-UA" dirty="0">
                <a:latin typeface="+mj-lt"/>
              </a:rPr>
              <a:t> </a:t>
            </a:r>
            <a:r>
              <a:rPr lang="uk-UA" dirty="0" err="1">
                <a:latin typeface="+mj-lt"/>
              </a:rPr>
              <a:t>Line_DDA</a:t>
            </a:r>
            <a:r>
              <a:rPr lang="uk-UA" dirty="0">
                <a:latin typeface="+mj-lt"/>
              </a:rPr>
              <a:t>(</a:t>
            </a:r>
            <a:r>
              <a:rPr lang="uk-UA" dirty="0" err="1">
                <a:latin typeface="+mj-lt"/>
              </a:rPr>
              <a:t>double</a:t>
            </a:r>
            <a:r>
              <a:rPr lang="uk-UA" dirty="0">
                <a:latin typeface="+mj-lt"/>
              </a:rPr>
              <a:t> XH, </a:t>
            </a:r>
            <a:r>
              <a:rPr lang="uk-UA" dirty="0" err="1">
                <a:latin typeface="+mj-lt"/>
              </a:rPr>
              <a:t>double</a:t>
            </a:r>
            <a:r>
              <a:rPr lang="uk-UA" dirty="0">
                <a:latin typeface="+mj-lt"/>
              </a:rPr>
              <a:t> YH, </a:t>
            </a:r>
            <a:r>
              <a:rPr lang="uk-UA" dirty="0" err="1">
                <a:latin typeface="+mj-lt"/>
              </a:rPr>
              <a:t>double</a:t>
            </a:r>
            <a:r>
              <a:rPr lang="uk-UA" dirty="0">
                <a:latin typeface="+mj-lt"/>
              </a:rPr>
              <a:t> XK, </a:t>
            </a:r>
            <a:r>
              <a:rPr lang="uk-UA" dirty="0" err="1">
                <a:latin typeface="+mj-lt"/>
              </a:rPr>
              <a:t>double</a:t>
            </a:r>
            <a:r>
              <a:rPr lang="uk-UA" dirty="0">
                <a:latin typeface="+mj-lt"/>
              </a:rPr>
              <a:t> YK) {</a:t>
            </a:r>
          </a:p>
          <a:p>
            <a:r>
              <a:rPr lang="uk-UA" dirty="0">
                <a:latin typeface="+mj-lt"/>
              </a:rPr>
              <a:t>    </a:t>
            </a:r>
            <a:r>
              <a:rPr lang="uk-UA" dirty="0" err="1">
                <a:latin typeface="+mj-lt"/>
              </a:rPr>
              <a:t>double</a:t>
            </a:r>
            <a:r>
              <a:rPr lang="uk-UA" dirty="0">
                <a:latin typeface="+mj-lt"/>
              </a:rPr>
              <a:t> X = XH + 0.5, Y = YH + 0.5</a:t>
            </a:r>
            <a:r>
              <a:rPr lang="uk-UA" dirty="0" smtClean="0">
                <a:latin typeface="+mj-lt"/>
              </a:rPr>
              <a:t>;    </a:t>
            </a:r>
            <a:endParaRPr lang="uk-UA" dirty="0">
              <a:solidFill>
                <a:srgbClr val="FF0000"/>
              </a:solidFill>
              <a:latin typeface="+mj-lt"/>
            </a:endParaRPr>
          </a:p>
          <a:p>
            <a:r>
              <a:rPr lang="uk-UA" dirty="0">
                <a:latin typeface="+mj-lt"/>
              </a:rPr>
              <a:t>    </a:t>
            </a:r>
            <a:r>
              <a:rPr lang="uk-UA" dirty="0" err="1">
                <a:latin typeface="+mj-lt"/>
              </a:rPr>
              <a:t>int</a:t>
            </a:r>
            <a:r>
              <a:rPr lang="uk-UA" dirty="0">
                <a:latin typeface="+mj-lt"/>
              </a:rPr>
              <a:t> </a:t>
            </a:r>
            <a:r>
              <a:rPr lang="uk-UA" dirty="0" err="1">
                <a:latin typeface="+mj-lt"/>
              </a:rPr>
              <a:t>iXH</a:t>
            </a:r>
            <a:r>
              <a:rPr lang="uk-UA" dirty="0">
                <a:latin typeface="+mj-lt"/>
              </a:rPr>
              <a:t> = (</a:t>
            </a:r>
            <a:r>
              <a:rPr lang="uk-UA" dirty="0" err="1">
                <a:latin typeface="+mj-lt"/>
              </a:rPr>
              <a:t>int</a:t>
            </a:r>
            <a:r>
              <a:rPr lang="uk-UA" dirty="0">
                <a:latin typeface="+mj-lt"/>
              </a:rPr>
              <a:t>)</a:t>
            </a:r>
            <a:r>
              <a:rPr lang="uk-UA" dirty="0" err="1">
                <a:latin typeface="+mj-lt"/>
              </a:rPr>
              <a:t>floor</a:t>
            </a:r>
            <a:r>
              <a:rPr lang="uk-UA" dirty="0">
                <a:latin typeface="+mj-lt"/>
              </a:rPr>
              <a:t>(X); </a:t>
            </a:r>
            <a:r>
              <a:rPr lang="uk-UA" dirty="0">
                <a:solidFill>
                  <a:srgbClr val="0070C0"/>
                </a:solidFill>
                <a:latin typeface="+mj-lt"/>
              </a:rPr>
              <a:t>// координати першого пікселя </a:t>
            </a:r>
          </a:p>
          <a:p>
            <a:r>
              <a:rPr lang="uk-UA" dirty="0">
                <a:latin typeface="+mj-lt"/>
              </a:rPr>
              <a:t>    </a:t>
            </a:r>
            <a:r>
              <a:rPr lang="uk-UA" dirty="0" err="1">
                <a:latin typeface="+mj-lt"/>
              </a:rPr>
              <a:t>int</a:t>
            </a:r>
            <a:r>
              <a:rPr lang="uk-UA" dirty="0">
                <a:latin typeface="+mj-lt"/>
              </a:rPr>
              <a:t> </a:t>
            </a:r>
            <a:r>
              <a:rPr lang="uk-UA" dirty="0" err="1">
                <a:latin typeface="+mj-lt"/>
              </a:rPr>
              <a:t>iYH</a:t>
            </a:r>
            <a:r>
              <a:rPr lang="uk-UA" dirty="0">
                <a:latin typeface="+mj-lt"/>
              </a:rPr>
              <a:t> = (</a:t>
            </a:r>
            <a:r>
              <a:rPr lang="uk-UA" dirty="0" err="1">
                <a:latin typeface="+mj-lt"/>
              </a:rPr>
              <a:t>int</a:t>
            </a:r>
            <a:r>
              <a:rPr lang="uk-UA" dirty="0">
                <a:latin typeface="+mj-lt"/>
              </a:rPr>
              <a:t>)</a:t>
            </a:r>
            <a:r>
              <a:rPr lang="uk-UA" dirty="0" err="1">
                <a:latin typeface="+mj-lt"/>
              </a:rPr>
              <a:t>floor</a:t>
            </a:r>
            <a:r>
              <a:rPr lang="uk-UA" dirty="0">
                <a:latin typeface="+mj-lt"/>
              </a:rPr>
              <a:t>(Y); </a:t>
            </a:r>
            <a:r>
              <a:rPr lang="uk-UA" dirty="0">
                <a:solidFill>
                  <a:srgbClr val="0070C0"/>
                </a:solidFill>
                <a:latin typeface="+mj-lt"/>
              </a:rPr>
              <a:t>// </a:t>
            </a:r>
            <a:r>
              <a:rPr lang="uk-UA" dirty="0" err="1">
                <a:solidFill>
                  <a:srgbClr val="0070C0"/>
                </a:solidFill>
                <a:latin typeface="+mj-lt"/>
              </a:rPr>
              <a:t>вектора</a:t>
            </a:r>
            <a:r>
              <a:rPr lang="uk-UA" dirty="0">
                <a:solidFill>
                  <a:srgbClr val="0070C0"/>
                </a:solidFill>
                <a:latin typeface="+mj-lt"/>
              </a:rPr>
              <a:t> (</a:t>
            </a:r>
            <a:r>
              <a:rPr lang="uk-UA" dirty="0" err="1">
                <a:solidFill>
                  <a:srgbClr val="0070C0"/>
                </a:solidFill>
                <a:latin typeface="+mj-lt"/>
              </a:rPr>
              <a:t>iXH</a:t>
            </a:r>
            <a:r>
              <a:rPr lang="uk-UA" dirty="0">
                <a:solidFill>
                  <a:srgbClr val="0070C0"/>
                </a:solidFill>
                <a:latin typeface="+mj-lt"/>
              </a:rPr>
              <a:t>, </a:t>
            </a:r>
            <a:r>
              <a:rPr lang="uk-UA" dirty="0" err="1">
                <a:solidFill>
                  <a:srgbClr val="0070C0"/>
                </a:solidFill>
                <a:latin typeface="+mj-lt"/>
              </a:rPr>
              <a:t>iYH</a:t>
            </a:r>
            <a:r>
              <a:rPr lang="uk-UA" dirty="0">
                <a:solidFill>
                  <a:srgbClr val="0070C0"/>
                </a:solidFill>
                <a:latin typeface="+mj-lt"/>
              </a:rPr>
              <a:t>)</a:t>
            </a:r>
          </a:p>
          <a:p>
            <a:r>
              <a:rPr lang="uk-UA" dirty="0">
                <a:latin typeface="+mj-lt"/>
              </a:rPr>
              <a:t>    </a:t>
            </a:r>
            <a:r>
              <a:rPr lang="uk-UA" dirty="0" err="1">
                <a:latin typeface="+mj-lt"/>
              </a:rPr>
              <a:t>int</a:t>
            </a:r>
            <a:r>
              <a:rPr lang="uk-UA" dirty="0">
                <a:latin typeface="+mj-lt"/>
              </a:rPr>
              <a:t> </a:t>
            </a:r>
            <a:r>
              <a:rPr lang="uk-UA" dirty="0" err="1">
                <a:latin typeface="+mj-lt"/>
              </a:rPr>
              <a:t>iXK</a:t>
            </a:r>
            <a:r>
              <a:rPr lang="uk-UA" dirty="0">
                <a:latin typeface="+mj-lt"/>
              </a:rPr>
              <a:t> = (</a:t>
            </a:r>
            <a:r>
              <a:rPr lang="uk-UA" dirty="0" err="1">
                <a:latin typeface="+mj-lt"/>
              </a:rPr>
              <a:t>int</a:t>
            </a:r>
            <a:r>
              <a:rPr lang="uk-UA" dirty="0">
                <a:latin typeface="+mj-lt"/>
              </a:rPr>
              <a:t>)</a:t>
            </a:r>
            <a:r>
              <a:rPr lang="uk-UA" dirty="0" err="1">
                <a:latin typeface="+mj-lt"/>
              </a:rPr>
              <a:t>floor</a:t>
            </a:r>
            <a:r>
              <a:rPr lang="uk-UA" dirty="0">
                <a:latin typeface="+mj-lt"/>
              </a:rPr>
              <a:t>(XK + 0.5); </a:t>
            </a:r>
            <a:r>
              <a:rPr lang="uk-UA" dirty="0">
                <a:solidFill>
                  <a:srgbClr val="0070C0"/>
                </a:solidFill>
                <a:latin typeface="+mj-lt"/>
              </a:rPr>
              <a:t>// координати </a:t>
            </a:r>
            <a:r>
              <a:rPr lang="uk-UA" dirty="0" err="1">
                <a:solidFill>
                  <a:srgbClr val="0070C0"/>
                </a:solidFill>
                <a:latin typeface="+mj-lt"/>
              </a:rPr>
              <a:t>останього</a:t>
            </a:r>
            <a:r>
              <a:rPr lang="uk-UA" dirty="0">
                <a:solidFill>
                  <a:srgbClr val="0070C0"/>
                </a:solidFill>
                <a:latin typeface="+mj-lt"/>
              </a:rPr>
              <a:t> пікселя</a:t>
            </a:r>
            <a:r>
              <a:rPr lang="uk-UA" dirty="0">
                <a:latin typeface="+mj-lt"/>
              </a:rPr>
              <a:t> </a:t>
            </a:r>
          </a:p>
          <a:p>
            <a:r>
              <a:rPr lang="uk-UA" dirty="0">
                <a:latin typeface="+mj-lt"/>
              </a:rPr>
              <a:t>    </a:t>
            </a:r>
            <a:r>
              <a:rPr lang="uk-UA" dirty="0" err="1">
                <a:latin typeface="+mj-lt"/>
              </a:rPr>
              <a:t>int</a:t>
            </a:r>
            <a:r>
              <a:rPr lang="uk-UA" dirty="0">
                <a:latin typeface="+mj-lt"/>
              </a:rPr>
              <a:t> </a:t>
            </a:r>
            <a:r>
              <a:rPr lang="uk-UA" dirty="0" err="1">
                <a:latin typeface="+mj-lt"/>
              </a:rPr>
              <a:t>iYK</a:t>
            </a:r>
            <a:r>
              <a:rPr lang="uk-UA" dirty="0">
                <a:latin typeface="+mj-lt"/>
              </a:rPr>
              <a:t> = (</a:t>
            </a:r>
            <a:r>
              <a:rPr lang="uk-UA" dirty="0" err="1">
                <a:latin typeface="+mj-lt"/>
              </a:rPr>
              <a:t>int</a:t>
            </a:r>
            <a:r>
              <a:rPr lang="uk-UA" dirty="0">
                <a:latin typeface="+mj-lt"/>
              </a:rPr>
              <a:t>)</a:t>
            </a:r>
            <a:r>
              <a:rPr lang="uk-UA" dirty="0" err="1">
                <a:latin typeface="+mj-lt"/>
              </a:rPr>
              <a:t>floor</a:t>
            </a:r>
            <a:r>
              <a:rPr lang="uk-UA" dirty="0">
                <a:latin typeface="+mj-lt"/>
              </a:rPr>
              <a:t>(YK + 0.5); </a:t>
            </a:r>
            <a:r>
              <a:rPr lang="uk-UA" dirty="0">
                <a:solidFill>
                  <a:srgbClr val="0070C0"/>
                </a:solidFill>
                <a:latin typeface="+mj-lt"/>
              </a:rPr>
              <a:t>// </a:t>
            </a:r>
            <a:r>
              <a:rPr lang="uk-UA" dirty="0" err="1">
                <a:solidFill>
                  <a:srgbClr val="0070C0"/>
                </a:solidFill>
                <a:latin typeface="+mj-lt"/>
              </a:rPr>
              <a:t>вектора</a:t>
            </a:r>
            <a:r>
              <a:rPr lang="uk-UA" dirty="0">
                <a:solidFill>
                  <a:srgbClr val="0070C0"/>
                </a:solidFill>
                <a:latin typeface="+mj-lt"/>
              </a:rPr>
              <a:t> (</a:t>
            </a:r>
            <a:r>
              <a:rPr lang="uk-UA" dirty="0" err="1">
                <a:solidFill>
                  <a:srgbClr val="0070C0"/>
                </a:solidFill>
                <a:latin typeface="+mj-lt"/>
              </a:rPr>
              <a:t>iXK</a:t>
            </a:r>
            <a:r>
              <a:rPr lang="uk-UA" dirty="0">
                <a:solidFill>
                  <a:srgbClr val="0070C0"/>
                </a:solidFill>
                <a:latin typeface="+mj-lt"/>
              </a:rPr>
              <a:t>, </a:t>
            </a:r>
            <a:r>
              <a:rPr lang="uk-UA" dirty="0" err="1">
                <a:solidFill>
                  <a:srgbClr val="0070C0"/>
                </a:solidFill>
                <a:latin typeface="+mj-lt"/>
              </a:rPr>
              <a:t>iYK</a:t>
            </a:r>
            <a:r>
              <a:rPr lang="uk-UA" dirty="0">
                <a:solidFill>
                  <a:srgbClr val="0070C0"/>
                </a:solidFill>
                <a:latin typeface="+mj-lt"/>
              </a:rPr>
              <a:t>)</a:t>
            </a:r>
          </a:p>
          <a:p>
            <a:endParaRPr lang="uk-UA" dirty="0">
              <a:latin typeface="+mj-lt"/>
            </a:endParaRPr>
          </a:p>
          <a:p>
            <a:r>
              <a:rPr lang="uk-UA" dirty="0">
                <a:latin typeface="+mj-lt"/>
              </a:rPr>
              <a:t>    </a:t>
            </a:r>
            <a:r>
              <a:rPr lang="uk-UA" dirty="0" err="1">
                <a:latin typeface="+mj-lt"/>
              </a:rPr>
              <a:t>int</a:t>
            </a:r>
            <a:r>
              <a:rPr lang="uk-UA" dirty="0">
                <a:latin typeface="+mj-lt"/>
              </a:rPr>
              <a:t> </a:t>
            </a:r>
            <a:r>
              <a:rPr lang="uk-UA" dirty="0" err="1">
                <a:latin typeface="+mj-lt"/>
              </a:rPr>
              <a:t>iLX</a:t>
            </a:r>
            <a:r>
              <a:rPr lang="uk-UA" dirty="0">
                <a:latin typeface="+mj-lt"/>
              </a:rPr>
              <a:t> = </a:t>
            </a:r>
            <a:r>
              <a:rPr lang="uk-UA" dirty="0" err="1">
                <a:latin typeface="+mj-lt"/>
              </a:rPr>
              <a:t>abs</a:t>
            </a:r>
            <a:r>
              <a:rPr lang="uk-UA" dirty="0">
                <a:latin typeface="+mj-lt"/>
              </a:rPr>
              <a:t>(</a:t>
            </a:r>
            <a:r>
              <a:rPr lang="uk-UA" dirty="0" err="1">
                <a:latin typeface="+mj-lt"/>
              </a:rPr>
              <a:t>iXK</a:t>
            </a:r>
            <a:r>
              <a:rPr lang="uk-UA" dirty="0">
                <a:latin typeface="+mj-lt"/>
              </a:rPr>
              <a:t> - </a:t>
            </a:r>
            <a:r>
              <a:rPr lang="uk-UA" dirty="0" err="1">
                <a:latin typeface="+mj-lt"/>
              </a:rPr>
              <a:t>iXH</a:t>
            </a:r>
            <a:r>
              <a:rPr lang="uk-UA" dirty="0">
                <a:latin typeface="+mj-lt"/>
              </a:rPr>
              <a:t>);</a:t>
            </a:r>
          </a:p>
          <a:p>
            <a:r>
              <a:rPr lang="uk-UA" dirty="0">
                <a:latin typeface="+mj-lt"/>
              </a:rPr>
              <a:t>    </a:t>
            </a:r>
            <a:r>
              <a:rPr lang="uk-UA" dirty="0" err="1">
                <a:latin typeface="+mj-lt"/>
              </a:rPr>
              <a:t>int</a:t>
            </a:r>
            <a:r>
              <a:rPr lang="uk-UA" dirty="0">
                <a:latin typeface="+mj-lt"/>
              </a:rPr>
              <a:t> </a:t>
            </a:r>
            <a:r>
              <a:rPr lang="uk-UA" dirty="0" err="1">
                <a:latin typeface="+mj-lt"/>
              </a:rPr>
              <a:t>iLY</a:t>
            </a:r>
            <a:r>
              <a:rPr lang="uk-UA" dirty="0">
                <a:latin typeface="+mj-lt"/>
              </a:rPr>
              <a:t> = </a:t>
            </a:r>
            <a:r>
              <a:rPr lang="uk-UA" dirty="0" err="1">
                <a:latin typeface="+mj-lt"/>
              </a:rPr>
              <a:t>abs</a:t>
            </a:r>
            <a:r>
              <a:rPr lang="uk-UA" dirty="0">
                <a:latin typeface="+mj-lt"/>
              </a:rPr>
              <a:t>(</a:t>
            </a:r>
            <a:r>
              <a:rPr lang="uk-UA" dirty="0" err="1">
                <a:latin typeface="+mj-lt"/>
              </a:rPr>
              <a:t>iYK</a:t>
            </a:r>
            <a:r>
              <a:rPr lang="uk-UA" dirty="0">
                <a:latin typeface="+mj-lt"/>
              </a:rPr>
              <a:t> - </a:t>
            </a:r>
            <a:r>
              <a:rPr lang="uk-UA" dirty="0" err="1">
                <a:latin typeface="+mj-lt"/>
              </a:rPr>
              <a:t>iYH</a:t>
            </a:r>
            <a:r>
              <a:rPr lang="uk-UA" dirty="0">
                <a:latin typeface="+mj-lt"/>
              </a:rPr>
              <a:t>);</a:t>
            </a:r>
          </a:p>
          <a:p>
            <a:r>
              <a:rPr lang="uk-UA" dirty="0">
                <a:latin typeface="+mj-lt"/>
              </a:rPr>
              <a:t>    </a:t>
            </a:r>
            <a:r>
              <a:rPr lang="uk-UA" dirty="0" err="1">
                <a:latin typeface="+mj-lt"/>
              </a:rPr>
              <a:t>int</a:t>
            </a:r>
            <a:r>
              <a:rPr lang="uk-UA" dirty="0">
                <a:latin typeface="+mj-lt"/>
              </a:rPr>
              <a:t> L = </a:t>
            </a:r>
            <a:r>
              <a:rPr lang="uk-UA" dirty="0" err="1">
                <a:latin typeface="+mj-lt"/>
              </a:rPr>
              <a:t>max</a:t>
            </a:r>
            <a:r>
              <a:rPr lang="uk-UA" dirty="0">
                <a:latin typeface="+mj-lt"/>
              </a:rPr>
              <a:t>(</a:t>
            </a:r>
            <a:r>
              <a:rPr lang="uk-UA" dirty="0" err="1">
                <a:latin typeface="+mj-lt"/>
              </a:rPr>
              <a:t>iLX</a:t>
            </a:r>
            <a:r>
              <a:rPr lang="uk-UA" dirty="0">
                <a:latin typeface="+mj-lt"/>
              </a:rPr>
              <a:t>, </a:t>
            </a:r>
            <a:r>
              <a:rPr lang="uk-UA" dirty="0" err="1">
                <a:latin typeface="+mj-lt"/>
              </a:rPr>
              <a:t>iLY</a:t>
            </a:r>
            <a:r>
              <a:rPr lang="uk-UA" dirty="0">
                <a:latin typeface="+mj-lt"/>
              </a:rPr>
              <a:t>);</a:t>
            </a:r>
          </a:p>
          <a:p>
            <a:endParaRPr lang="uk-UA" dirty="0">
              <a:latin typeface="+mj-lt"/>
            </a:endParaRPr>
          </a:p>
          <a:p>
            <a:r>
              <a:rPr lang="uk-UA" dirty="0">
                <a:latin typeface="+mj-lt"/>
              </a:rPr>
              <a:t>    </a:t>
            </a:r>
            <a:r>
              <a:rPr lang="uk-UA" dirty="0" err="1">
                <a:latin typeface="+mj-lt"/>
              </a:rPr>
              <a:t>double</a:t>
            </a:r>
            <a:r>
              <a:rPr lang="uk-UA" dirty="0">
                <a:latin typeface="+mj-lt"/>
              </a:rPr>
              <a:t> </a:t>
            </a:r>
            <a:r>
              <a:rPr lang="uk-UA" dirty="0" err="1">
                <a:latin typeface="+mj-lt"/>
              </a:rPr>
              <a:t>dX</a:t>
            </a:r>
            <a:r>
              <a:rPr lang="uk-UA" dirty="0">
                <a:latin typeface="+mj-lt"/>
              </a:rPr>
              <a:t> = (</a:t>
            </a:r>
            <a:r>
              <a:rPr lang="uk-UA" dirty="0" err="1">
                <a:latin typeface="+mj-lt"/>
              </a:rPr>
              <a:t>double</a:t>
            </a:r>
            <a:r>
              <a:rPr lang="uk-UA" dirty="0">
                <a:latin typeface="+mj-lt"/>
              </a:rPr>
              <a:t>)(XK - XH) / L;    </a:t>
            </a:r>
            <a:r>
              <a:rPr lang="uk-UA" dirty="0">
                <a:solidFill>
                  <a:srgbClr val="0070C0"/>
                </a:solidFill>
                <a:latin typeface="+mj-lt"/>
              </a:rPr>
              <a:t>// кількість ітерацій,</a:t>
            </a:r>
          </a:p>
          <a:p>
            <a:r>
              <a:rPr lang="uk-UA" dirty="0">
                <a:latin typeface="+mj-lt"/>
              </a:rPr>
              <a:t>    </a:t>
            </a:r>
            <a:r>
              <a:rPr lang="uk-UA" dirty="0" err="1">
                <a:latin typeface="+mj-lt"/>
              </a:rPr>
              <a:t>double</a:t>
            </a:r>
            <a:r>
              <a:rPr lang="uk-UA" dirty="0">
                <a:latin typeface="+mj-lt"/>
              </a:rPr>
              <a:t> </a:t>
            </a:r>
            <a:r>
              <a:rPr lang="uk-UA" dirty="0" err="1">
                <a:latin typeface="+mj-lt"/>
              </a:rPr>
              <a:t>dY</a:t>
            </a:r>
            <a:r>
              <a:rPr lang="uk-UA" dirty="0">
                <a:latin typeface="+mj-lt"/>
              </a:rPr>
              <a:t> = (</a:t>
            </a:r>
            <a:r>
              <a:rPr lang="uk-UA" dirty="0" err="1">
                <a:latin typeface="+mj-lt"/>
              </a:rPr>
              <a:t>double</a:t>
            </a:r>
            <a:r>
              <a:rPr lang="uk-UA" dirty="0">
                <a:latin typeface="+mj-lt"/>
              </a:rPr>
              <a:t>)(YK - YH) / L</a:t>
            </a:r>
            <a:r>
              <a:rPr lang="uk-UA" dirty="0">
                <a:solidFill>
                  <a:srgbClr val="0070C0"/>
                </a:solidFill>
                <a:latin typeface="+mj-lt"/>
              </a:rPr>
              <a:t>;// необхідних для генерації</a:t>
            </a:r>
          </a:p>
          <a:p>
            <a:endParaRPr lang="uk-UA" dirty="0">
              <a:latin typeface="+mj-lt"/>
            </a:endParaRPr>
          </a:p>
          <a:p>
            <a:r>
              <a:rPr lang="uk-UA" dirty="0">
                <a:latin typeface="+mj-lt"/>
              </a:rPr>
              <a:t>    </a:t>
            </a:r>
            <a:r>
              <a:rPr lang="uk-UA" dirty="0" err="1">
                <a:latin typeface="+mj-lt"/>
              </a:rPr>
              <a:t>while</a:t>
            </a:r>
            <a:r>
              <a:rPr lang="uk-UA" dirty="0">
                <a:latin typeface="+mj-lt"/>
              </a:rPr>
              <a:t> (</a:t>
            </a:r>
            <a:r>
              <a:rPr lang="uk-UA" dirty="0" smtClean="0">
                <a:latin typeface="+mj-lt"/>
              </a:rPr>
              <a:t>L-</a:t>
            </a:r>
            <a:r>
              <a:rPr lang="en-US" dirty="0" smtClean="0">
                <a:latin typeface="+mj-lt"/>
              </a:rPr>
              <a:t> </a:t>
            </a:r>
            <a:r>
              <a:rPr lang="uk-UA" dirty="0" smtClean="0">
                <a:latin typeface="+mj-lt"/>
              </a:rPr>
              <a:t>-) </a:t>
            </a:r>
            <a:r>
              <a:rPr lang="uk-UA" dirty="0">
                <a:latin typeface="+mj-lt"/>
              </a:rPr>
              <a:t>{</a:t>
            </a:r>
          </a:p>
          <a:p>
            <a:r>
              <a:rPr lang="uk-UA" dirty="0">
                <a:latin typeface="+mj-lt"/>
              </a:rPr>
              <a:t>        X += </a:t>
            </a:r>
            <a:r>
              <a:rPr lang="uk-UA" dirty="0" err="1">
                <a:latin typeface="+mj-lt"/>
              </a:rPr>
              <a:t>dX</a:t>
            </a:r>
            <a:r>
              <a:rPr lang="uk-UA" dirty="0">
                <a:latin typeface="+mj-lt"/>
              </a:rPr>
              <a:t>;</a:t>
            </a:r>
          </a:p>
          <a:p>
            <a:r>
              <a:rPr lang="uk-UA" dirty="0">
                <a:latin typeface="+mj-lt"/>
              </a:rPr>
              <a:t>        Y += </a:t>
            </a:r>
            <a:r>
              <a:rPr lang="uk-UA" dirty="0" err="1">
                <a:latin typeface="+mj-lt"/>
              </a:rPr>
              <a:t>dY</a:t>
            </a:r>
            <a:r>
              <a:rPr lang="uk-UA" dirty="0">
                <a:latin typeface="+mj-lt"/>
              </a:rPr>
              <a:t>;</a:t>
            </a:r>
          </a:p>
          <a:p>
            <a:r>
              <a:rPr lang="uk-UA" dirty="0">
                <a:latin typeface="+mj-lt"/>
              </a:rPr>
              <a:t>        </a:t>
            </a:r>
            <a:r>
              <a:rPr lang="uk-UA" dirty="0" err="1">
                <a:latin typeface="+mj-lt"/>
              </a:rPr>
              <a:t>putpixel</a:t>
            </a:r>
            <a:r>
              <a:rPr lang="uk-UA" dirty="0">
                <a:latin typeface="+mj-lt"/>
              </a:rPr>
              <a:t>((</a:t>
            </a:r>
            <a:r>
              <a:rPr lang="uk-UA" dirty="0" err="1">
                <a:latin typeface="+mj-lt"/>
              </a:rPr>
              <a:t>int</a:t>
            </a:r>
            <a:r>
              <a:rPr lang="uk-UA" dirty="0">
                <a:latin typeface="+mj-lt"/>
              </a:rPr>
              <a:t>)</a:t>
            </a:r>
            <a:r>
              <a:rPr lang="uk-UA" dirty="0" err="1">
                <a:latin typeface="+mj-lt"/>
              </a:rPr>
              <a:t>floor</a:t>
            </a:r>
            <a:r>
              <a:rPr lang="uk-UA" dirty="0">
                <a:latin typeface="+mj-lt"/>
              </a:rPr>
              <a:t>(X), (</a:t>
            </a:r>
            <a:r>
              <a:rPr lang="uk-UA" dirty="0" err="1">
                <a:latin typeface="+mj-lt"/>
              </a:rPr>
              <a:t>int</a:t>
            </a:r>
            <a:r>
              <a:rPr lang="uk-UA" dirty="0">
                <a:latin typeface="+mj-lt"/>
              </a:rPr>
              <a:t>)</a:t>
            </a:r>
            <a:r>
              <a:rPr lang="uk-UA" dirty="0" err="1">
                <a:latin typeface="+mj-lt"/>
              </a:rPr>
              <a:t>floor</a:t>
            </a:r>
            <a:r>
              <a:rPr lang="uk-UA" dirty="0">
                <a:latin typeface="+mj-lt"/>
              </a:rPr>
              <a:t>(X));</a:t>
            </a:r>
          </a:p>
          <a:p>
            <a:r>
              <a:rPr lang="uk-UA" dirty="0">
                <a:latin typeface="+mj-lt"/>
              </a:rPr>
              <a:t>    }</a:t>
            </a:r>
          </a:p>
          <a:p>
            <a:r>
              <a:rPr lang="uk-UA" dirty="0">
                <a:latin typeface="+mj-lt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162" y="791569"/>
            <a:ext cx="83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Реалізація методу з використанням дійсних значень: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121334" y="157996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відрізку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11563" y="910432"/>
            <a:ext cx="47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rgbClr val="FF0000"/>
                </a:solidFill>
              </a:rPr>
              <a:t>Реалізація</a:t>
            </a:r>
            <a:r>
              <a:rPr lang="ru-RU" dirty="0" smtClean="0">
                <a:solidFill>
                  <a:srgbClr val="FF0000"/>
                </a:solidFill>
              </a:rPr>
              <a:t> для </a:t>
            </a:r>
            <a:r>
              <a:rPr lang="ru-RU" dirty="0" err="1" smtClean="0">
                <a:solidFill>
                  <a:srgbClr val="FF0000"/>
                </a:solidFill>
              </a:rPr>
              <a:t>всій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координатної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площини</a:t>
            </a:r>
            <a:r>
              <a:rPr lang="ru-RU" dirty="0" smtClean="0">
                <a:solidFill>
                  <a:srgbClr val="FF0000"/>
                </a:solidFill>
              </a:rPr>
              <a:t>!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736520" y="1587515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//  ?</a:t>
            </a:r>
            <a:endParaRPr lang="uk-UA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810088" y="3772730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//  ?</a:t>
            </a:r>
            <a:endParaRPr lang="uk-UA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097525" y="440422"/>
            <a:ext cx="1562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u="sng" dirty="0" smtClean="0">
                <a:solidFill>
                  <a:srgbClr val="00B050"/>
                </a:solidFill>
              </a:rPr>
              <a:t>Метод </a:t>
            </a:r>
            <a:r>
              <a:rPr lang="en-US" sz="2000" b="1" u="sng" dirty="0" smtClean="0">
                <a:solidFill>
                  <a:srgbClr val="00B050"/>
                </a:solidFill>
              </a:rPr>
              <a:t> </a:t>
            </a:r>
            <a:r>
              <a:rPr lang="en-US" sz="2000" b="1" u="sng" dirty="0">
                <a:solidFill>
                  <a:srgbClr val="00B050"/>
                </a:solidFill>
              </a:rPr>
              <a:t>DDA</a:t>
            </a:r>
            <a:r>
              <a:rPr lang="uk-UA" sz="2000" b="1" u="sng" dirty="0">
                <a:solidFill>
                  <a:srgbClr val="00B050"/>
                </a:solidFill>
              </a:rPr>
              <a:t> </a:t>
            </a:r>
            <a:endParaRPr lang="uk-UA" sz="2000" u="sng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245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3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463321"/>
              </p:ext>
            </p:extLst>
          </p:nvPr>
        </p:nvGraphicFramePr>
        <p:xfrm>
          <a:off x="847665" y="1005105"/>
          <a:ext cx="3776495" cy="3465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036999" y="481885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відрізку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29695" y="10051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A(-5;4),   B(-1; 1)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796116" y="996198"/>
            <a:ext cx="366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Задано відрізок:</a:t>
            </a:r>
            <a:endParaRPr lang="uk-UA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327" y="4625675"/>
            <a:ext cx="1695450" cy="176212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415274" y="14544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 </a:t>
            </a:r>
            <a:r>
              <a:rPr lang="uk-UA" dirty="0" err="1"/>
              <a:t>int</a:t>
            </a:r>
            <a:r>
              <a:rPr lang="uk-UA" dirty="0"/>
              <a:t> </a:t>
            </a:r>
            <a:r>
              <a:rPr lang="uk-UA" dirty="0" err="1"/>
              <a:t>iLX</a:t>
            </a:r>
            <a:r>
              <a:rPr lang="uk-UA" dirty="0"/>
              <a:t> = </a:t>
            </a:r>
            <a:r>
              <a:rPr lang="uk-UA" dirty="0" err="1"/>
              <a:t>abs</a:t>
            </a:r>
            <a:r>
              <a:rPr lang="uk-UA" dirty="0"/>
              <a:t>(</a:t>
            </a:r>
            <a:r>
              <a:rPr lang="uk-UA" dirty="0" err="1"/>
              <a:t>iXK</a:t>
            </a:r>
            <a:r>
              <a:rPr lang="uk-UA" dirty="0"/>
              <a:t> - </a:t>
            </a:r>
            <a:r>
              <a:rPr lang="uk-UA" dirty="0" err="1"/>
              <a:t>iXH</a:t>
            </a:r>
            <a:r>
              <a:rPr lang="uk-UA" dirty="0" smtClean="0"/>
              <a:t>);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0070C0"/>
                </a:solidFill>
              </a:rPr>
              <a:t>// abs (4)</a:t>
            </a:r>
            <a:endParaRPr lang="uk-UA" dirty="0">
              <a:solidFill>
                <a:srgbClr val="0070C0"/>
              </a:solidFill>
            </a:endParaRPr>
          </a:p>
          <a:p>
            <a:r>
              <a:rPr lang="uk-UA" dirty="0"/>
              <a:t>    </a:t>
            </a:r>
            <a:r>
              <a:rPr lang="uk-UA" dirty="0" err="1"/>
              <a:t>int</a:t>
            </a:r>
            <a:r>
              <a:rPr lang="uk-UA" dirty="0"/>
              <a:t> </a:t>
            </a:r>
            <a:r>
              <a:rPr lang="uk-UA" dirty="0" err="1"/>
              <a:t>iLY</a:t>
            </a:r>
            <a:r>
              <a:rPr lang="uk-UA" dirty="0"/>
              <a:t> = </a:t>
            </a:r>
            <a:r>
              <a:rPr lang="uk-UA" dirty="0" err="1"/>
              <a:t>abs</a:t>
            </a:r>
            <a:r>
              <a:rPr lang="uk-UA" dirty="0"/>
              <a:t>(</a:t>
            </a:r>
            <a:r>
              <a:rPr lang="uk-UA" dirty="0" err="1"/>
              <a:t>iYK</a:t>
            </a:r>
            <a:r>
              <a:rPr lang="uk-UA" dirty="0"/>
              <a:t> - </a:t>
            </a:r>
            <a:r>
              <a:rPr lang="uk-UA" dirty="0" err="1"/>
              <a:t>iYH</a:t>
            </a:r>
            <a:r>
              <a:rPr lang="uk-UA" dirty="0" smtClean="0"/>
              <a:t>);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// abs(-3)</a:t>
            </a:r>
            <a:endParaRPr lang="uk-UA" dirty="0">
              <a:solidFill>
                <a:srgbClr val="0070C0"/>
              </a:solidFill>
            </a:endParaRPr>
          </a:p>
          <a:p>
            <a:r>
              <a:rPr lang="uk-UA" dirty="0"/>
              <a:t>    </a:t>
            </a:r>
            <a:r>
              <a:rPr lang="uk-UA" dirty="0" err="1"/>
              <a:t>int</a:t>
            </a:r>
            <a:r>
              <a:rPr lang="uk-UA" dirty="0"/>
              <a:t> L = </a:t>
            </a:r>
            <a:r>
              <a:rPr lang="uk-UA" dirty="0" err="1"/>
              <a:t>max</a:t>
            </a:r>
            <a:r>
              <a:rPr lang="uk-UA" dirty="0"/>
              <a:t>(</a:t>
            </a:r>
            <a:r>
              <a:rPr lang="uk-UA" dirty="0" err="1"/>
              <a:t>iLX</a:t>
            </a:r>
            <a:r>
              <a:rPr lang="uk-UA" dirty="0"/>
              <a:t>, </a:t>
            </a:r>
            <a:r>
              <a:rPr lang="uk-UA" dirty="0" err="1"/>
              <a:t>iLY</a:t>
            </a:r>
            <a:r>
              <a:rPr lang="uk-UA" dirty="0" smtClean="0"/>
              <a:t>);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70C0"/>
                </a:solidFill>
              </a:rPr>
              <a:t>// L=4</a:t>
            </a:r>
            <a:endParaRPr lang="uk-UA" dirty="0">
              <a:solidFill>
                <a:srgbClr val="0070C0"/>
              </a:solidFill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1076195" y="849630"/>
            <a:ext cx="3800138" cy="2441227"/>
            <a:chOff x="1164282" y="743495"/>
            <a:chExt cx="3800138" cy="2441227"/>
          </a:xfrm>
        </p:grpSpPr>
        <p:sp>
          <p:nvSpPr>
            <p:cNvPr id="11" name="TextBox 10"/>
            <p:cNvSpPr txBox="1"/>
            <p:nvPr/>
          </p:nvSpPr>
          <p:spPr>
            <a:xfrm>
              <a:off x="2851483" y="2630724"/>
              <a:ext cx="43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B</a:t>
              </a:r>
              <a:endParaRPr lang="uk-UA" b="1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4282" y="1151986"/>
              <a:ext cx="43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A</a:t>
              </a:r>
              <a:endParaRPr lang="uk-UA" b="1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03313" y="743495"/>
              <a:ext cx="43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Y</a:t>
              </a:r>
              <a:endParaRPr lang="uk-UA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31282" y="2815390"/>
              <a:ext cx="43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X</a:t>
              </a:r>
              <a:endParaRPr lang="uk-UA" i="1" dirty="0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4808663" y="2925904"/>
            <a:ext cx="591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      </a:t>
            </a:r>
            <a:r>
              <a:rPr lang="uk-UA" dirty="0" err="1" smtClean="0"/>
              <a:t>double</a:t>
            </a:r>
            <a:r>
              <a:rPr lang="uk-UA" dirty="0" smtClean="0"/>
              <a:t> </a:t>
            </a:r>
            <a:r>
              <a:rPr lang="uk-UA" dirty="0" err="1"/>
              <a:t>dX</a:t>
            </a:r>
            <a:r>
              <a:rPr lang="uk-UA" dirty="0"/>
              <a:t> = (</a:t>
            </a:r>
            <a:r>
              <a:rPr lang="uk-UA" dirty="0" err="1"/>
              <a:t>double</a:t>
            </a:r>
            <a:r>
              <a:rPr lang="uk-UA" dirty="0"/>
              <a:t>)(XK - XH) / L;  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// </a:t>
            </a:r>
            <a:r>
              <a:rPr lang="en-US" dirty="0" err="1" smtClean="0">
                <a:solidFill>
                  <a:srgbClr val="0070C0"/>
                </a:solidFill>
              </a:rPr>
              <a:t>dX</a:t>
            </a:r>
            <a:r>
              <a:rPr lang="en-US" dirty="0" smtClean="0">
                <a:solidFill>
                  <a:srgbClr val="0070C0"/>
                </a:solidFill>
              </a:rPr>
              <a:t>=1</a:t>
            </a:r>
            <a:endParaRPr lang="uk-UA" dirty="0">
              <a:solidFill>
                <a:srgbClr val="0070C0"/>
              </a:solidFill>
            </a:endParaRPr>
          </a:p>
          <a:p>
            <a:r>
              <a:rPr lang="uk-UA" dirty="0"/>
              <a:t>    </a:t>
            </a:r>
            <a:r>
              <a:rPr lang="uk-UA" dirty="0" smtClean="0"/>
              <a:t>  </a:t>
            </a:r>
            <a:r>
              <a:rPr lang="uk-UA" dirty="0" err="1" smtClean="0"/>
              <a:t>double</a:t>
            </a:r>
            <a:r>
              <a:rPr lang="uk-UA" dirty="0" smtClean="0"/>
              <a:t> </a:t>
            </a:r>
            <a:r>
              <a:rPr lang="uk-UA" dirty="0" err="1"/>
              <a:t>dY</a:t>
            </a:r>
            <a:r>
              <a:rPr lang="uk-UA" dirty="0"/>
              <a:t> = (</a:t>
            </a:r>
            <a:r>
              <a:rPr lang="uk-UA" dirty="0" err="1"/>
              <a:t>double</a:t>
            </a:r>
            <a:r>
              <a:rPr lang="uk-UA" dirty="0"/>
              <a:t>)(YK - YH) / L</a:t>
            </a:r>
            <a:r>
              <a:rPr lang="uk-UA" dirty="0" smtClean="0">
                <a:solidFill>
                  <a:srgbClr val="0070C0"/>
                </a:solidFill>
              </a:rPr>
              <a:t>;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uk-UA" dirty="0" smtClean="0">
                <a:solidFill>
                  <a:srgbClr val="0070C0"/>
                </a:solidFill>
              </a:rPr>
              <a:t>      //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dY</a:t>
            </a:r>
            <a:r>
              <a:rPr lang="en-US" dirty="0" smtClean="0">
                <a:solidFill>
                  <a:srgbClr val="0070C0"/>
                </a:solidFill>
              </a:rPr>
              <a:t>= -3/4</a:t>
            </a:r>
            <a:endParaRPr lang="uk-UA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0040825" y="3184723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i="1" dirty="0">
                <a:solidFill>
                  <a:srgbClr val="FF0000"/>
                </a:solidFill>
              </a:rPr>
              <a:t>знак!!!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233008" y="4208004"/>
            <a:ext cx="3454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/>
              <a:t>putpixel</a:t>
            </a:r>
            <a:r>
              <a:rPr lang="uk-UA" dirty="0"/>
              <a:t>((</a:t>
            </a:r>
            <a:r>
              <a:rPr lang="uk-UA" dirty="0" err="1"/>
              <a:t>int</a:t>
            </a:r>
            <a:r>
              <a:rPr lang="uk-UA" dirty="0"/>
              <a:t>)</a:t>
            </a:r>
            <a:r>
              <a:rPr lang="uk-UA" dirty="0" err="1"/>
              <a:t>floor</a:t>
            </a:r>
            <a:r>
              <a:rPr lang="uk-UA" dirty="0"/>
              <a:t>(X), (</a:t>
            </a:r>
            <a:r>
              <a:rPr lang="uk-UA" dirty="0" err="1"/>
              <a:t>int</a:t>
            </a:r>
            <a:r>
              <a:rPr lang="uk-UA" dirty="0"/>
              <a:t>)</a:t>
            </a:r>
            <a:r>
              <a:rPr lang="uk-UA" dirty="0" err="1"/>
              <a:t>floor</a:t>
            </a:r>
            <a:r>
              <a:rPr lang="uk-UA" dirty="0"/>
              <a:t>(X));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420" y="4666453"/>
            <a:ext cx="981075" cy="1733550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1326170" y="678435"/>
            <a:ext cx="1562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u="sng" dirty="0" smtClean="0">
                <a:solidFill>
                  <a:srgbClr val="00B050"/>
                </a:solidFill>
              </a:rPr>
              <a:t>Метод </a:t>
            </a:r>
            <a:r>
              <a:rPr lang="en-US" sz="2000" b="1" u="sng" dirty="0" smtClean="0">
                <a:solidFill>
                  <a:srgbClr val="00B050"/>
                </a:solidFill>
              </a:rPr>
              <a:t> </a:t>
            </a:r>
            <a:r>
              <a:rPr lang="en-US" sz="2000" b="1" u="sng" dirty="0">
                <a:solidFill>
                  <a:srgbClr val="00B050"/>
                </a:solidFill>
              </a:rPr>
              <a:t>DDA</a:t>
            </a:r>
            <a:r>
              <a:rPr lang="uk-UA" sz="2000" b="1" u="sng" dirty="0">
                <a:solidFill>
                  <a:srgbClr val="00B050"/>
                </a:solidFill>
              </a:rPr>
              <a:t> </a:t>
            </a:r>
            <a:endParaRPr lang="uk-UA" sz="2000" u="sng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752" y="4789090"/>
            <a:ext cx="2236340" cy="1565438"/>
          </a:xfrm>
          <a:prstGeom prst="rect">
            <a:avLst/>
          </a:prstGeom>
        </p:spPr>
      </p:pic>
      <p:cxnSp>
        <p:nvCxnSpPr>
          <p:cNvPr id="21" name="Прямая соединительная линия 20"/>
          <p:cNvCxnSpPr>
            <a:stCxn id="34" idx="1"/>
            <a:endCxn id="35" idx="1"/>
          </p:cNvCxnSpPr>
          <p:nvPr/>
        </p:nvCxnSpPr>
        <p:spPr>
          <a:xfrm>
            <a:off x="7707825" y="5124361"/>
            <a:ext cx="1207625" cy="7714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1321159" y="1519453"/>
            <a:ext cx="108284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Овал 30"/>
          <p:cNvSpPr/>
          <p:nvPr/>
        </p:nvSpPr>
        <p:spPr>
          <a:xfrm>
            <a:off x="2863350" y="2682859"/>
            <a:ext cx="108284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Овал 33"/>
          <p:cNvSpPr/>
          <p:nvPr/>
        </p:nvSpPr>
        <p:spPr>
          <a:xfrm>
            <a:off x="7691967" y="5108545"/>
            <a:ext cx="108284" cy="108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5" name="Овал 34"/>
          <p:cNvSpPr/>
          <p:nvPr/>
        </p:nvSpPr>
        <p:spPr>
          <a:xfrm>
            <a:off x="8899592" y="5880044"/>
            <a:ext cx="108284" cy="108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411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2" grpId="0"/>
      <p:bldP spid="6" grpId="0"/>
      <p:bldP spid="10" grpId="0"/>
      <p:bldP spid="15" grpId="0"/>
      <p:bldP spid="16" grpId="0"/>
      <p:bldP spid="18" grpId="0"/>
      <p:bldP spid="30" grpId="0" animBg="1"/>
      <p:bldP spid="31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угольник 2"/>
          <p:cNvSpPr/>
          <p:nvPr/>
        </p:nvSpPr>
        <p:spPr>
          <a:xfrm>
            <a:off x="4036999" y="481885"/>
            <a:ext cx="3230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Растерізація</a:t>
            </a:r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uk-UA" sz="28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відрізку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2683" y="1187675"/>
            <a:ext cx="83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00B050"/>
                </a:solidFill>
              </a:rPr>
              <a:t>Як реалізувати метод </a:t>
            </a:r>
            <a:r>
              <a:rPr lang="en-US" b="1" dirty="0" smtClean="0">
                <a:solidFill>
                  <a:srgbClr val="00B050"/>
                </a:solidFill>
              </a:rPr>
              <a:t> DDA</a:t>
            </a:r>
            <a:r>
              <a:rPr lang="uk-UA" b="1" dirty="0" smtClean="0">
                <a:solidFill>
                  <a:srgbClr val="00B050"/>
                </a:solidFill>
              </a:rPr>
              <a:t> з використанням цілих значень?</a:t>
            </a:r>
            <a:endParaRPr lang="uk-UA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2683" y="1564106"/>
            <a:ext cx="9745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5838" indent="-985838"/>
            <a:r>
              <a:rPr lang="uk-UA" b="1" dirty="0" smtClean="0"/>
              <a:t>Приклад</a:t>
            </a:r>
            <a:r>
              <a:rPr lang="uk-UA" dirty="0" smtClean="0"/>
              <a:t>: виконати масштабування всіх значень </a:t>
            </a:r>
            <a:r>
              <a:rPr lang="en-US" dirty="0" smtClean="0"/>
              <a:t>X, Y, 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uk-UA" dirty="0" smtClean="0"/>
              <a:t>та реалізувати алгоритм в арифметиці цілих чисел 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55592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>
                <a:latin typeface="+mj-lt"/>
              </a:rPr>
              <a:t>        </a:t>
            </a:r>
            <a:r>
              <a:rPr lang="en-US" dirty="0" err="1" smtClean="0">
                <a:latin typeface="+mj-lt"/>
              </a:rPr>
              <a:t>int</a:t>
            </a:r>
            <a:r>
              <a:rPr lang="uk-UA" dirty="0" smtClean="0">
                <a:latin typeface="+mj-lt"/>
              </a:rPr>
              <a:t> </a:t>
            </a:r>
            <a:r>
              <a:rPr lang="uk-UA" dirty="0" err="1">
                <a:latin typeface="+mj-lt"/>
              </a:rPr>
              <a:t>iX</a:t>
            </a:r>
            <a:r>
              <a:rPr lang="uk-UA" dirty="0">
                <a:latin typeface="+mj-lt"/>
              </a:rPr>
              <a:t> = </a:t>
            </a:r>
            <a:r>
              <a:rPr lang="uk-UA" dirty="0" smtClean="0">
                <a:latin typeface="+mj-lt"/>
              </a:rPr>
              <a:t>(</a:t>
            </a:r>
            <a:r>
              <a:rPr lang="en-US" dirty="0" err="1">
                <a:latin typeface="+mj-lt"/>
              </a:rPr>
              <a:t>int</a:t>
            </a:r>
            <a:r>
              <a:rPr lang="uk-UA" dirty="0" smtClean="0">
                <a:latin typeface="+mj-lt"/>
              </a:rPr>
              <a:t>)</a:t>
            </a:r>
            <a:r>
              <a:rPr lang="uk-UA" dirty="0" err="1" smtClean="0">
                <a:latin typeface="+mj-lt"/>
              </a:rPr>
              <a:t>floor</a:t>
            </a:r>
            <a:r>
              <a:rPr lang="uk-UA" dirty="0" smtClean="0">
                <a:latin typeface="+mj-lt"/>
              </a:rPr>
              <a:t>(X </a:t>
            </a:r>
            <a:r>
              <a:rPr lang="uk-UA" dirty="0">
                <a:latin typeface="+mj-lt"/>
              </a:rPr>
              <a:t>* </a:t>
            </a:r>
            <a:r>
              <a:rPr lang="uk-UA" dirty="0" smtClean="0">
                <a:latin typeface="+mj-lt"/>
              </a:rPr>
              <a:t>(IL </a:t>
            </a:r>
            <a:r>
              <a:rPr lang="uk-UA" dirty="0">
                <a:latin typeface="+mj-lt"/>
              </a:rPr>
              <a:t>&lt;&lt; 16));</a:t>
            </a:r>
          </a:p>
          <a:p>
            <a:r>
              <a:rPr lang="uk-UA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   </a:t>
            </a:r>
            <a:r>
              <a:rPr lang="en-US" dirty="0" err="1" smtClean="0">
                <a:latin typeface="+mj-lt"/>
              </a:rPr>
              <a:t>int</a:t>
            </a:r>
            <a:r>
              <a:rPr lang="uk-UA" dirty="0" smtClean="0">
                <a:latin typeface="+mj-lt"/>
              </a:rPr>
              <a:t> </a:t>
            </a:r>
            <a:r>
              <a:rPr lang="uk-UA" dirty="0" err="1">
                <a:latin typeface="+mj-lt"/>
              </a:rPr>
              <a:t>iY</a:t>
            </a:r>
            <a:r>
              <a:rPr lang="uk-UA" dirty="0">
                <a:latin typeface="+mj-lt"/>
              </a:rPr>
              <a:t> = </a:t>
            </a:r>
            <a:r>
              <a:rPr lang="uk-UA" dirty="0" smtClean="0">
                <a:latin typeface="+mj-lt"/>
              </a:rPr>
              <a:t>(</a:t>
            </a:r>
            <a:r>
              <a:rPr lang="en-US" dirty="0" err="1">
                <a:latin typeface="+mj-lt"/>
              </a:rPr>
              <a:t>int</a:t>
            </a:r>
            <a:r>
              <a:rPr lang="uk-UA" dirty="0" smtClean="0">
                <a:latin typeface="+mj-lt"/>
              </a:rPr>
              <a:t>)</a:t>
            </a:r>
            <a:r>
              <a:rPr lang="uk-UA" dirty="0" err="1" smtClean="0">
                <a:latin typeface="+mj-lt"/>
              </a:rPr>
              <a:t>floor</a:t>
            </a:r>
            <a:r>
              <a:rPr lang="uk-UA" dirty="0" smtClean="0">
                <a:latin typeface="+mj-lt"/>
              </a:rPr>
              <a:t>(Y </a:t>
            </a:r>
            <a:r>
              <a:rPr lang="uk-UA" dirty="0">
                <a:latin typeface="+mj-lt"/>
              </a:rPr>
              <a:t>* </a:t>
            </a:r>
            <a:r>
              <a:rPr lang="uk-UA" dirty="0" smtClean="0">
                <a:latin typeface="+mj-lt"/>
              </a:rPr>
              <a:t>(IL </a:t>
            </a:r>
            <a:r>
              <a:rPr lang="uk-UA" dirty="0">
                <a:latin typeface="+mj-lt"/>
              </a:rPr>
              <a:t>&lt;&lt; 16));</a:t>
            </a:r>
          </a:p>
          <a:p>
            <a:endParaRPr lang="uk-UA" dirty="0">
              <a:latin typeface="+mj-lt"/>
            </a:endParaRPr>
          </a:p>
          <a:p>
            <a:r>
              <a:rPr lang="uk-UA" dirty="0">
                <a:latin typeface="+mj-lt"/>
              </a:rPr>
              <a:t>        </a:t>
            </a:r>
            <a:r>
              <a:rPr lang="en-US" dirty="0" err="1" smtClean="0">
                <a:latin typeface="+mj-lt"/>
              </a:rPr>
              <a:t>int</a:t>
            </a:r>
            <a:r>
              <a:rPr lang="uk-UA" dirty="0" smtClean="0">
                <a:latin typeface="+mj-lt"/>
              </a:rPr>
              <a:t> </a:t>
            </a:r>
            <a:r>
              <a:rPr lang="uk-UA" dirty="0" err="1">
                <a:latin typeface="+mj-lt"/>
              </a:rPr>
              <a:t>idX</a:t>
            </a:r>
            <a:r>
              <a:rPr lang="uk-UA" dirty="0">
                <a:latin typeface="+mj-lt"/>
              </a:rPr>
              <a:t> = </a:t>
            </a:r>
            <a:r>
              <a:rPr lang="uk-UA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int</a:t>
            </a:r>
            <a:r>
              <a:rPr lang="uk-UA" dirty="0" smtClean="0">
                <a:latin typeface="+mj-lt"/>
              </a:rPr>
              <a:t>)</a:t>
            </a:r>
            <a:r>
              <a:rPr lang="uk-UA" dirty="0" err="1" smtClean="0">
                <a:latin typeface="+mj-lt"/>
              </a:rPr>
              <a:t>floor</a:t>
            </a:r>
            <a:r>
              <a:rPr lang="uk-UA" dirty="0" smtClean="0">
                <a:latin typeface="+mj-lt"/>
              </a:rPr>
              <a:t>(</a:t>
            </a:r>
            <a:r>
              <a:rPr lang="uk-UA" dirty="0" err="1" smtClean="0">
                <a:latin typeface="+mj-lt"/>
              </a:rPr>
              <a:t>dX</a:t>
            </a:r>
            <a:r>
              <a:rPr lang="uk-UA" dirty="0" smtClean="0">
                <a:latin typeface="+mj-lt"/>
              </a:rPr>
              <a:t> </a:t>
            </a:r>
            <a:r>
              <a:rPr lang="uk-UA" dirty="0">
                <a:latin typeface="+mj-lt"/>
              </a:rPr>
              <a:t>* </a:t>
            </a:r>
            <a:r>
              <a:rPr lang="uk-UA" dirty="0" smtClean="0">
                <a:latin typeface="+mj-lt"/>
              </a:rPr>
              <a:t>(IL </a:t>
            </a:r>
            <a:r>
              <a:rPr lang="uk-UA" dirty="0">
                <a:latin typeface="+mj-lt"/>
              </a:rPr>
              <a:t>&lt;&lt; 16));</a:t>
            </a:r>
          </a:p>
          <a:p>
            <a:r>
              <a:rPr lang="uk-UA" dirty="0">
                <a:latin typeface="+mj-lt"/>
              </a:rPr>
              <a:t>        </a:t>
            </a:r>
            <a:r>
              <a:rPr lang="en-US" dirty="0" err="1" smtClean="0">
                <a:latin typeface="+mj-lt"/>
              </a:rPr>
              <a:t>int</a:t>
            </a:r>
            <a:r>
              <a:rPr lang="uk-UA" dirty="0" smtClean="0">
                <a:latin typeface="+mj-lt"/>
              </a:rPr>
              <a:t> </a:t>
            </a:r>
            <a:r>
              <a:rPr lang="uk-UA" dirty="0" err="1">
                <a:latin typeface="+mj-lt"/>
              </a:rPr>
              <a:t>idY</a:t>
            </a:r>
            <a:r>
              <a:rPr lang="uk-UA" dirty="0">
                <a:latin typeface="+mj-lt"/>
              </a:rPr>
              <a:t> = </a:t>
            </a:r>
            <a:r>
              <a:rPr lang="uk-UA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int</a:t>
            </a:r>
            <a:r>
              <a:rPr lang="uk-UA" dirty="0" smtClean="0">
                <a:latin typeface="+mj-lt"/>
              </a:rPr>
              <a:t>)</a:t>
            </a:r>
            <a:r>
              <a:rPr lang="uk-UA" dirty="0" err="1" smtClean="0">
                <a:latin typeface="+mj-lt"/>
              </a:rPr>
              <a:t>floor</a:t>
            </a:r>
            <a:r>
              <a:rPr lang="uk-UA" dirty="0" smtClean="0">
                <a:latin typeface="+mj-lt"/>
              </a:rPr>
              <a:t>(</a:t>
            </a:r>
            <a:r>
              <a:rPr lang="uk-UA" dirty="0" err="1" smtClean="0">
                <a:latin typeface="+mj-lt"/>
              </a:rPr>
              <a:t>dY</a:t>
            </a:r>
            <a:r>
              <a:rPr lang="uk-UA" dirty="0" smtClean="0">
                <a:latin typeface="+mj-lt"/>
              </a:rPr>
              <a:t> </a:t>
            </a:r>
            <a:r>
              <a:rPr lang="uk-UA" dirty="0">
                <a:latin typeface="+mj-lt"/>
              </a:rPr>
              <a:t>* </a:t>
            </a:r>
            <a:r>
              <a:rPr lang="uk-UA" dirty="0" smtClean="0">
                <a:latin typeface="+mj-lt"/>
              </a:rPr>
              <a:t>(IL </a:t>
            </a:r>
            <a:r>
              <a:rPr lang="uk-UA" dirty="0">
                <a:latin typeface="+mj-lt"/>
              </a:rPr>
              <a:t>&lt;&lt; 16));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021" y="2321004"/>
            <a:ext cx="833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// Старші 16 розрядів відведено під цілу частину значень, молодші – під дробову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31163" y="4163472"/>
            <a:ext cx="247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0070C0"/>
                </a:solidFill>
              </a:rPr>
              <a:t>// </a:t>
            </a:r>
            <a:r>
              <a:rPr lang="uk-UA" dirty="0" smtClean="0">
                <a:solidFill>
                  <a:srgbClr val="0070C0"/>
                </a:solidFill>
              </a:rPr>
              <a:t>цикл матиме вигляд: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88431" y="48056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latin typeface="+mj-lt"/>
              </a:rPr>
              <a:t>while</a:t>
            </a:r>
            <a:r>
              <a:rPr lang="uk-UA" dirty="0">
                <a:latin typeface="+mj-lt"/>
              </a:rPr>
              <a:t> (</a:t>
            </a:r>
            <a:r>
              <a:rPr lang="uk-UA" dirty="0" smtClean="0">
                <a:latin typeface="+mj-lt"/>
              </a:rPr>
              <a:t>L- -) </a:t>
            </a:r>
            <a:r>
              <a:rPr lang="uk-UA" dirty="0">
                <a:latin typeface="+mj-lt"/>
              </a:rPr>
              <a:t>{</a:t>
            </a:r>
          </a:p>
          <a:p>
            <a:r>
              <a:rPr lang="uk-UA" dirty="0">
                <a:latin typeface="+mj-lt"/>
              </a:rPr>
              <a:t>        X += </a:t>
            </a:r>
            <a:r>
              <a:rPr lang="en-US" dirty="0" err="1" smtClean="0">
                <a:latin typeface="+mj-lt"/>
              </a:rPr>
              <a:t>i</a:t>
            </a:r>
            <a:r>
              <a:rPr lang="uk-UA" dirty="0" err="1" smtClean="0">
                <a:latin typeface="+mj-lt"/>
              </a:rPr>
              <a:t>dX</a:t>
            </a:r>
            <a:r>
              <a:rPr lang="uk-UA" dirty="0">
                <a:latin typeface="+mj-lt"/>
              </a:rPr>
              <a:t>;</a:t>
            </a:r>
          </a:p>
          <a:p>
            <a:r>
              <a:rPr lang="uk-UA" dirty="0">
                <a:latin typeface="+mj-lt"/>
              </a:rPr>
              <a:t>        Y += </a:t>
            </a:r>
            <a:r>
              <a:rPr lang="en-US" dirty="0" err="1" smtClean="0">
                <a:latin typeface="+mj-lt"/>
              </a:rPr>
              <a:t>i</a:t>
            </a:r>
            <a:r>
              <a:rPr lang="uk-UA" dirty="0" err="1" smtClean="0">
                <a:latin typeface="+mj-lt"/>
              </a:rPr>
              <a:t>dY</a:t>
            </a:r>
            <a:r>
              <a:rPr lang="uk-UA" dirty="0">
                <a:latin typeface="+mj-lt"/>
              </a:rPr>
              <a:t>;</a:t>
            </a:r>
          </a:p>
          <a:p>
            <a:r>
              <a:rPr lang="uk-UA" dirty="0">
                <a:latin typeface="+mj-lt"/>
              </a:rPr>
              <a:t>        </a:t>
            </a:r>
            <a:r>
              <a:rPr lang="uk-UA" dirty="0" err="1">
                <a:latin typeface="+mj-lt"/>
              </a:rPr>
              <a:t>putpixel</a:t>
            </a:r>
            <a:r>
              <a:rPr lang="uk-UA" dirty="0">
                <a:latin typeface="+mj-lt"/>
              </a:rPr>
              <a:t>((</a:t>
            </a:r>
            <a:r>
              <a:rPr lang="uk-UA" dirty="0" err="1">
                <a:latin typeface="+mj-lt"/>
              </a:rPr>
              <a:t>iX</a:t>
            </a:r>
            <a:r>
              <a:rPr lang="uk-UA" dirty="0">
                <a:latin typeface="+mj-lt"/>
              </a:rPr>
              <a:t> &gt;&gt; 16), (</a:t>
            </a:r>
            <a:r>
              <a:rPr lang="uk-UA" dirty="0" err="1">
                <a:latin typeface="+mj-lt"/>
              </a:rPr>
              <a:t>iY</a:t>
            </a:r>
            <a:r>
              <a:rPr lang="uk-UA" dirty="0">
                <a:latin typeface="+mj-lt"/>
              </a:rPr>
              <a:t> &gt;&gt; 16</a:t>
            </a:r>
            <a:r>
              <a:rPr lang="uk-UA" dirty="0" smtClean="0">
                <a:latin typeface="+mj-lt"/>
              </a:rPr>
              <a:t>));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}</a:t>
            </a:r>
            <a:endParaRPr lang="uk-UA" dirty="0"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2965" y="825442"/>
            <a:ext cx="1562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u="sng" dirty="0" smtClean="0">
                <a:solidFill>
                  <a:srgbClr val="00B050"/>
                </a:solidFill>
              </a:rPr>
              <a:t>Метод </a:t>
            </a:r>
            <a:r>
              <a:rPr lang="en-US" sz="2000" b="1" u="sng" dirty="0" smtClean="0">
                <a:solidFill>
                  <a:srgbClr val="00B050"/>
                </a:solidFill>
              </a:rPr>
              <a:t> </a:t>
            </a:r>
            <a:r>
              <a:rPr lang="en-US" sz="2000" b="1" u="sng" dirty="0">
                <a:solidFill>
                  <a:srgbClr val="00B050"/>
                </a:solidFill>
              </a:rPr>
              <a:t>DDA</a:t>
            </a:r>
            <a:r>
              <a:rPr lang="uk-UA" sz="2000" b="1" u="sng" dirty="0">
                <a:solidFill>
                  <a:srgbClr val="00B050"/>
                </a:solidFill>
              </a:rPr>
              <a:t> </a:t>
            </a:r>
            <a:endParaRPr lang="uk-UA" sz="2000" u="sng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415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961" y="0"/>
            <a:ext cx="44631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5" y="2132222"/>
            <a:ext cx="4562218" cy="3030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6535" y="1097438"/>
            <a:ext cx="872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Які пікселі вважати найближчими до даного пікселя? 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28249" y="2263008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4-зв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ru-RU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язність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 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485909" y="3883641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8-зв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ru-RU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язність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 </a:t>
            </a:r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428249" y="2724105"/>
            <a:ext cx="4480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дорівнює 1 </a:t>
            </a:r>
            <a:r>
              <a:rPr lang="uk-UA" b="1" dirty="0" smtClean="0"/>
              <a:t>або </a:t>
            </a:r>
            <a:r>
              <a:rPr lang="uk-UA" dirty="0" smtClean="0"/>
              <a:t>різниця </a:t>
            </a:r>
            <a:r>
              <a:rPr lang="uk-UA" dirty="0"/>
              <a:t>їх координат по осі </a:t>
            </a:r>
            <a:r>
              <a:rPr lang="uk-UA" dirty="0" smtClean="0"/>
              <a:t>x, </a:t>
            </a:r>
            <a:r>
              <a:rPr lang="uk-UA" b="1" dirty="0" smtClean="0"/>
              <a:t>або</a:t>
            </a:r>
            <a:r>
              <a:rPr lang="uk-UA" dirty="0" smtClean="0"/>
              <a:t> </a:t>
            </a:r>
            <a:r>
              <a:rPr lang="uk-UA" dirty="0"/>
              <a:t>різниця </a:t>
            </a:r>
            <a:r>
              <a:rPr lang="uk-UA" dirty="0" smtClean="0"/>
              <a:t>координат </a:t>
            </a:r>
            <a:r>
              <a:rPr lang="uk-UA" dirty="0"/>
              <a:t>по осі </a:t>
            </a:r>
            <a:r>
              <a:rPr lang="uk-UA" dirty="0" smtClean="0"/>
              <a:t>y </a:t>
            </a:r>
          </a:p>
          <a:p>
            <a:pPr algn="ctr"/>
            <a:r>
              <a:rPr lang="uk-UA" dirty="0" smtClean="0"/>
              <a:t>(не одночасно!);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421141" y="4252973"/>
            <a:ext cx="4523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різниця </a:t>
            </a:r>
            <a:r>
              <a:rPr lang="uk-UA" dirty="0"/>
              <a:t>їх координат по осі </a:t>
            </a:r>
            <a:r>
              <a:rPr lang="uk-UA" dirty="0" smtClean="0"/>
              <a:t>x  </a:t>
            </a:r>
            <a:r>
              <a:rPr lang="uk-UA" b="1" dirty="0" smtClean="0"/>
              <a:t>та</a:t>
            </a:r>
            <a:r>
              <a:rPr lang="uk-UA" dirty="0" smtClean="0"/>
              <a:t> </a:t>
            </a:r>
            <a:r>
              <a:rPr lang="uk-UA" dirty="0"/>
              <a:t>різниця їх координат по осі y </a:t>
            </a:r>
            <a:r>
              <a:rPr lang="uk-UA" dirty="0" smtClean="0"/>
              <a:t>не більша за 1</a:t>
            </a:r>
          </a:p>
          <a:p>
            <a:pPr algn="ctr"/>
            <a:r>
              <a:rPr lang="uk-UA" dirty="0" smtClean="0"/>
              <a:t>(може й одночасно!)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55328" y="5355020"/>
            <a:ext cx="11336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7763" indent="-2417763"/>
            <a:r>
              <a:rPr lang="uk-UA" b="1" dirty="0" smtClean="0">
                <a:solidFill>
                  <a:srgbClr val="0070C0"/>
                </a:solidFill>
              </a:rPr>
              <a:t>Лінія </a:t>
            </a:r>
            <a:r>
              <a:rPr lang="uk-UA" b="1" dirty="0">
                <a:solidFill>
                  <a:srgbClr val="0070C0"/>
                </a:solidFill>
              </a:rPr>
              <a:t>на растровій сітці </a:t>
            </a:r>
            <a:r>
              <a:rPr lang="uk-UA" dirty="0" smtClean="0">
                <a:solidFill>
                  <a:srgbClr val="0070C0"/>
                </a:solidFill>
              </a:rPr>
              <a:t>- послідовність </a:t>
            </a:r>
            <a:r>
              <a:rPr lang="uk-UA" dirty="0">
                <a:solidFill>
                  <a:srgbClr val="0070C0"/>
                </a:solidFill>
              </a:rPr>
              <a:t>пікселів </a:t>
            </a:r>
            <a:r>
              <a:rPr lang="uk-UA" dirty="0" smtClean="0">
                <a:solidFill>
                  <a:srgbClr val="0070C0"/>
                </a:solidFill>
              </a:rPr>
              <a:t>{</a:t>
            </a:r>
            <a:r>
              <a:rPr lang="uk-UA" i="1" dirty="0" smtClean="0">
                <a:solidFill>
                  <a:srgbClr val="0070C0"/>
                </a:solidFill>
              </a:rPr>
              <a:t>р</a:t>
            </a:r>
            <a:r>
              <a:rPr lang="uk-UA" i="1" baseline="-25000" dirty="0" smtClean="0"/>
              <a:t>1</a:t>
            </a:r>
            <a:r>
              <a:rPr lang="uk-UA" i="1" dirty="0">
                <a:solidFill>
                  <a:srgbClr val="0070C0"/>
                </a:solidFill>
              </a:rPr>
              <a:t>, ..., </a:t>
            </a:r>
            <a:r>
              <a:rPr lang="uk-UA" i="1" dirty="0" err="1" smtClean="0">
                <a:solidFill>
                  <a:srgbClr val="0070C0"/>
                </a:solidFill>
              </a:rPr>
              <a:t>р</a:t>
            </a:r>
            <a:r>
              <a:rPr lang="uk-UA" i="1" baseline="-25000" dirty="0" err="1" smtClean="0"/>
              <a:t>n</a:t>
            </a:r>
            <a:r>
              <a:rPr lang="uk-UA" dirty="0">
                <a:solidFill>
                  <a:srgbClr val="0070C0"/>
                </a:solidFill>
              </a:rPr>
              <a:t>}, таких, що будь-які два </a:t>
            </a:r>
            <a:r>
              <a:rPr lang="uk-UA" dirty="0" smtClean="0">
                <a:solidFill>
                  <a:srgbClr val="0070C0"/>
                </a:solidFill>
              </a:rPr>
              <a:t>пікселя </a:t>
            </a:r>
            <a:r>
              <a:rPr lang="uk-UA" i="1" dirty="0" err="1" smtClean="0">
                <a:solidFill>
                  <a:srgbClr val="0070C0"/>
                </a:solidFill>
              </a:rPr>
              <a:t>р</a:t>
            </a:r>
            <a:r>
              <a:rPr lang="uk-UA" i="1" baseline="-25000" dirty="0" err="1" smtClean="0">
                <a:solidFill>
                  <a:srgbClr val="0070C0"/>
                </a:solidFill>
              </a:rPr>
              <a:t>i</a:t>
            </a:r>
            <a:r>
              <a:rPr lang="uk-UA" i="1" baseline="-25000" dirty="0">
                <a:solidFill>
                  <a:srgbClr val="0070C0"/>
                </a:solidFill>
              </a:rPr>
              <a:t>,</a:t>
            </a:r>
            <a:r>
              <a:rPr lang="uk-UA" i="1" dirty="0">
                <a:solidFill>
                  <a:srgbClr val="0070C0"/>
                </a:solidFill>
              </a:rPr>
              <a:t> </a:t>
            </a:r>
            <a:r>
              <a:rPr lang="uk-UA" i="1" dirty="0" err="1" smtClean="0">
                <a:solidFill>
                  <a:srgbClr val="0070C0"/>
                </a:solidFill>
              </a:rPr>
              <a:t>р</a:t>
            </a:r>
            <a:r>
              <a:rPr lang="uk-UA" i="1" baseline="-25000" dirty="0" err="1" smtClean="0">
                <a:solidFill>
                  <a:srgbClr val="0070C0"/>
                </a:solidFill>
              </a:rPr>
              <a:t>i</a:t>
            </a:r>
            <a:r>
              <a:rPr lang="uk-UA" i="1" baseline="-25000" dirty="0" smtClean="0">
                <a:solidFill>
                  <a:srgbClr val="0070C0"/>
                </a:solidFill>
              </a:rPr>
              <a:t> </a:t>
            </a:r>
            <a:r>
              <a:rPr lang="uk-UA" i="1" baseline="-25000" dirty="0">
                <a:solidFill>
                  <a:srgbClr val="0070C0"/>
                </a:solidFill>
              </a:rPr>
              <a:t>+ 1 </a:t>
            </a:r>
            <a:r>
              <a:rPr lang="uk-UA" dirty="0">
                <a:solidFill>
                  <a:srgbClr val="0070C0"/>
                </a:solidFill>
              </a:rPr>
              <a:t>є сусідніми в значенні заданої зв'язності.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762273" y="6044620"/>
            <a:ext cx="8567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</a:rPr>
              <a:t>Будь-яка 4-зв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  <a:r>
              <a:rPr lang="uk-UA" dirty="0" err="1" smtClean="0">
                <a:solidFill>
                  <a:srgbClr val="0070C0"/>
                </a:solidFill>
              </a:rPr>
              <a:t>язна</a:t>
            </a:r>
            <a:r>
              <a:rPr lang="uk-UA" dirty="0" smtClean="0">
                <a:solidFill>
                  <a:srgbClr val="0070C0"/>
                </a:solidFill>
              </a:rPr>
              <a:t> </a:t>
            </a:r>
            <a:r>
              <a:rPr lang="uk-UA" dirty="0">
                <a:solidFill>
                  <a:srgbClr val="0070C0"/>
                </a:solidFill>
              </a:rPr>
              <a:t>лінія одночасно є </a:t>
            </a:r>
            <a:r>
              <a:rPr lang="uk-UA" dirty="0" smtClean="0">
                <a:solidFill>
                  <a:srgbClr val="0070C0"/>
                </a:solidFill>
              </a:rPr>
              <a:t>8-зв'язною</a:t>
            </a:r>
            <a:r>
              <a:rPr lang="uk-UA" dirty="0">
                <a:solidFill>
                  <a:srgbClr val="0070C0"/>
                </a:solidFill>
              </a:rPr>
              <a:t>, але не </a:t>
            </a:r>
            <a:r>
              <a:rPr lang="uk-UA" dirty="0" smtClean="0">
                <a:solidFill>
                  <a:srgbClr val="0070C0"/>
                </a:solidFill>
              </a:rPr>
              <a:t>навпаки!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264" y="3961613"/>
            <a:ext cx="1762125" cy="12382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265" y="2301028"/>
            <a:ext cx="1748346" cy="1236135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10441663" y="2623777"/>
            <a:ext cx="938463" cy="63464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2261937" y="1545448"/>
            <a:ext cx="7166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Пікселі </a:t>
            </a:r>
            <a:r>
              <a:rPr lang="uk-UA" dirty="0"/>
              <a:t>p (x, y) </a:t>
            </a:r>
            <a:r>
              <a:rPr lang="uk-UA" dirty="0" smtClean="0"/>
              <a:t>p</a:t>
            </a:r>
            <a:r>
              <a:rPr lang="uk-UA" baseline="-25000" dirty="0" smtClean="0"/>
              <a:t>0</a:t>
            </a:r>
            <a:r>
              <a:rPr lang="uk-UA" dirty="0" smtClean="0"/>
              <a:t> </a:t>
            </a:r>
            <a:r>
              <a:rPr lang="uk-UA" dirty="0"/>
              <a:t>(x</a:t>
            </a:r>
            <a:r>
              <a:rPr lang="uk-UA" baseline="-25000" dirty="0"/>
              <a:t>0</a:t>
            </a:r>
            <a:r>
              <a:rPr lang="uk-UA" dirty="0"/>
              <a:t>, y</a:t>
            </a:r>
            <a:r>
              <a:rPr lang="uk-UA" baseline="-25000" dirty="0"/>
              <a:t>0</a:t>
            </a:r>
            <a:r>
              <a:rPr lang="uk-UA" dirty="0"/>
              <a:t>) </a:t>
            </a:r>
            <a:r>
              <a:rPr lang="uk-UA" dirty="0" smtClean="0"/>
              <a:t>називають </a:t>
            </a:r>
            <a:r>
              <a:rPr lang="uk-UA" u="sng" dirty="0" err="1" smtClean="0"/>
              <a:t>сусідним</a:t>
            </a:r>
            <a:r>
              <a:rPr lang="uk-UA" dirty="0" smtClean="0"/>
              <a:t> до пікселя </a:t>
            </a:r>
            <a:r>
              <a:rPr lang="uk-UA" dirty="0"/>
              <a:t>p</a:t>
            </a:r>
            <a:r>
              <a:rPr lang="uk-UA" baseline="-25000" dirty="0"/>
              <a:t>0</a:t>
            </a:r>
            <a:r>
              <a:rPr lang="uk-UA" dirty="0"/>
              <a:t> (x</a:t>
            </a:r>
            <a:r>
              <a:rPr lang="uk-UA" baseline="-25000" dirty="0"/>
              <a:t>0</a:t>
            </a:r>
            <a:r>
              <a:rPr lang="uk-UA" dirty="0"/>
              <a:t>, y</a:t>
            </a:r>
            <a:r>
              <a:rPr lang="uk-UA" baseline="-25000" dirty="0"/>
              <a:t>0</a:t>
            </a:r>
            <a:r>
              <a:rPr lang="uk-UA" dirty="0"/>
              <a:t>)</a:t>
            </a:r>
            <a:r>
              <a:rPr lang="uk-UA" dirty="0" smtClean="0"/>
              <a:t>, </a:t>
            </a:r>
            <a:r>
              <a:rPr lang="uk-UA" dirty="0"/>
              <a:t>якщо: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E60D-A245-43B0-AB25-4B284930CCC4}" type="slidenum">
              <a:rPr lang="uk-UA" smtClean="0"/>
              <a:t>9</a:t>
            </a:fld>
            <a:endParaRPr lang="uk-UA"/>
          </a:p>
        </p:txBody>
      </p:sp>
      <p:sp>
        <p:nvSpPr>
          <p:cNvPr id="17" name="Прямоугольник 16"/>
          <p:cNvSpPr/>
          <p:nvPr/>
        </p:nvSpPr>
        <p:spPr>
          <a:xfrm>
            <a:off x="4385913" y="29318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Поняття зв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’</a:t>
            </a:r>
            <a:r>
              <a:rPr lang="uk-UA" sz="2800" b="1" dirty="0" err="1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язності</a:t>
            </a:r>
            <a:endParaRPr lang="uk-UA" sz="28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79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5" grpId="0"/>
      <p:bldP spid="2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10A75D3F947FD49B49F3E3F8B454E46" ma:contentTypeVersion="4" ma:contentTypeDescription="Створення нового документа." ma:contentTypeScope="" ma:versionID="39e116eb25851d790f8075bde1b9080d">
  <xsd:schema xmlns:xsd="http://www.w3.org/2001/XMLSchema" xmlns:xs="http://www.w3.org/2001/XMLSchema" xmlns:p="http://schemas.microsoft.com/office/2006/metadata/properties" xmlns:ns2="67bc60ce-084c-4f10-a3e4-d9d7d56f61a0" targetNamespace="http://schemas.microsoft.com/office/2006/metadata/properties" ma:root="true" ma:fieldsID="a96f785853f3aa6599344f7735aa178f" ns2:_="">
    <xsd:import namespace="67bc60ce-084c-4f10-a3e4-d9d7d56f61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c60ce-084c-4f10-a3e4-d9d7d56f6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4A966F-AFAA-4BCC-9276-121FE304558C}"/>
</file>

<file path=customXml/itemProps2.xml><?xml version="1.0" encoding="utf-8"?>
<ds:datastoreItem xmlns:ds="http://schemas.openxmlformats.org/officeDocument/2006/customXml" ds:itemID="{FA9DC3A4-2F82-4025-B15B-8678859AEA4D}"/>
</file>

<file path=customXml/itemProps3.xml><?xml version="1.0" encoding="utf-8"?>
<ds:datastoreItem xmlns:ds="http://schemas.openxmlformats.org/officeDocument/2006/customXml" ds:itemID="{01ECB185-CFE9-4D83-B546-D0853315B36B}"/>
</file>

<file path=docProps/app.xml><?xml version="1.0" encoding="utf-8"?>
<Properties xmlns="http://schemas.openxmlformats.org/officeDocument/2006/extended-properties" xmlns:vt="http://schemas.openxmlformats.org/officeDocument/2006/docPropsVTypes">
  <TotalTime>7948</TotalTime>
  <Words>2480</Words>
  <Application>Microsoft Office PowerPoint</Application>
  <PresentationFormat>Широкоэкранный</PresentationFormat>
  <Paragraphs>629</Paragraphs>
  <Slides>34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3" baseType="lpstr">
      <vt:lpstr>arial</vt:lpstr>
      <vt:lpstr>arial</vt:lpstr>
      <vt:lpstr>Calibri</vt:lpstr>
      <vt:lpstr>Calibri Light</vt:lpstr>
      <vt:lpstr>Cambria Math</vt:lpstr>
      <vt:lpstr>Linux Libertine</vt:lpstr>
      <vt:lpstr>Symbol</vt:lpstr>
      <vt:lpstr>Times New Roman</vt:lpstr>
      <vt:lpstr>Тема Office</vt:lpstr>
      <vt:lpstr>Обчислювальна геометрія  та комп’ютерна графіка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Обчислювальна геометрія  та комп’ютерна графіка</dc:title>
  <dc:creator>Степанова Н. И.</dc:creator>
  <cp:lastModifiedBy>Степанова Н. И.</cp:lastModifiedBy>
  <cp:revision>300</cp:revision>
  <dcterms:created xsi:type="dcterms:W3CDTF">2020-10-09T17:35:43Z</dcterms:created>
  <dcterms:modified xsi:type="dcterms:W3CDTF">2021-12-07T10:01:46Z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0x010100510A75D3F947FD49B49F3E3F8B454E46</vt:lpwstr>
  </property>
</Properties>
</file>