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0"/>
  </p:notesMasterIdLst>
  <p:sldIdLst>
    <p:sldId id="298" r:id="rId2"/>
    <p:sldId id="299" r:id="rId3"/>
    <p:sldId id="300" r:id="rId4"/>
    <p:sldId id="301" r:id="rId5"/>
    <p:sldId id="256" r:id="rId6"/>
    <p:sldId id="257" r:id="rId7"/>
    <p:sldId id="258" r:id="rId8"/>
    <p:sldId id="279" r:id="rId9"/>
    <p:sldId id="259" r:id="rId10"/>
    <p:sldId id="281" r:id="rId11"/>
    <p:sldId id="260" r:id="rId12"/>
    <p:sldId id="262" r:id="rId13"/>
    <p:sldId id="261" r:id="rId14"/>
    <p:sldId id="268" r:id="rId15"/>
    <p:sldId id="280" r:id="rId16"/>
    <p:sldId id="263" r:id="rId17"/>
    <p:sldId id="264" r:id="rId18"/>
    <p:sldId id="265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82" r:id="rId27"/>
    <p:sldId id="275" r:id="rId28"/>
    <p:sldId id="276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5628" autoAdjust="0"/>
  </p:normalViewPr>
  <p:slideViewPr>
    <p:cSldViewPr snapToGrid="0">
      <p:cViewPr varScale="1">
        <p:scale>
          <a:sx n="35" d="100"/>
          <a:sy n="35" d="100"/>
        </p:scale>
        <p:origin x="180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5;&#1086;&#1083;&#1100;&#1079;&#1086;&#1074;&#1072;&#1090;&#1077;&#1083;&#1100;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0000">
                  <a:alpha val="15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Лист7!$D$4:$D$7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Лист7!$E$4:$E$7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-1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AB-42A5-AA0D-2126682A4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893504"/>
        <c:axId val="358889896"/>
      </c:scatterChart>
      <c:valAx>
        <c:axId val="358893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58889896"/>
        <c:crosses val="autoZero"/>
        <c:crossBetween val="midCat"/>
      </c:valAx>
      <c:valAx>
        <c:axId val="35888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5889350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50000"/>
          <a:alpha val="83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1E9FF-2EA3-4C67-B73B-087FA245719A}" type="datetimeFigureOut">
              <a:rPr lang="uk-UA" smtClean="0"/>
              <a:t>29.12.2021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EEC5-75F4-42E4-841F-486D002727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459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B18-430F-4740-8AB7-95DA8013E2E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285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975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6278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5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1958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4010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04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Разберемся,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как построить ККИ.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Пусть задано п точек. 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Ищем вид к-к-</a:t>
                </a:r>
                <a:r>
                  <a:rPr lang="ru-RU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интерполянта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проходящего через соседние две точки. 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Заданы условия фиксации в узлах и значения производных в узлах.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Эрмитов куб-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интерпорлянт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кус-куб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интерполянт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с дополнительным условием непрерывности производной к узлах.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Что задает производная? – угловой коэффициент касательной в узле. Наложением такого условия мы обеспечили отсутствие изломов в узлах.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каждого 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-го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узла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будем искать приближающий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интерполянт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в виде: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𝐺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3+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𝑏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2+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𝑐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 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Имеем 4 неизвестных коэффициента. Подставив в это выражение условия, получим линейную невырожденную систему из 4 уравнений с 4 неизвестными, то есть при наличии заданных значений производных получим единственное решение.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программы визуализации, основанной на таком представлении, потребуется массив для хранения координат точек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4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ма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ссива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хранения коэффициентов на каждом интервале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777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uk-UA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Сплайн </a:t>
                </a:r>
                <a:r>
                  <a:rPr lang="ru-RU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Катмулла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Рома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сплайн Эрмита, производные в узлах которого вычисляются по формулам: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𝐺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^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′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 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𝑦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𝑦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uk-UA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Кстати</a:t>
                </a:r>
                <a:r>
                  <a:rPr lang="uk-UA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uk-UA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этот</a:t>
                </a:r>
                <a:r>
                  <a:rPr lang="uk-UA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uk-UA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сплайн</a:t>
                </a:r>
                <a:r>
                  <a:rPr lang="uk-UA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uk-UA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используется</a:t>
                </a:r>
                <a:r>
                  <a:rPr lang="uk-UA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не </a:t>
                </a:r>
                <a:r>
                  <a:rPr lang="uk-UA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только</a:t>
                </a:r>
                <a:r>
                  <a:rPr lang="uk-UA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для </a:t>
                </a:r>
                <a:r>
                  <a:rPr lang="uk-UA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задания</a:t>
                </a:r>
                <a:r>
                  <a:rPr lang="uk-UA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uk-UA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формы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объектов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очень 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часто он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служит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траекторией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движения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объектов, например, 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компьютерных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играх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Будучи разновидностью сплайна Эрмита, этот сплайн имеет непрерывную первую и разрывную вторую производные в узлах. 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Значения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коэффициентов сплайна зависят только от значений функции в 4 соседних точках (две слева и две справа).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b="1" u="sng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Граничные условия могут быть разных видов:</a:t>
                </a:r>
                <a:endParaRPr lang="uk-UA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естественные условия - концы сплайна свободны (то есть первые производные равны 0);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сплайн завершается параболой, тогда граничные участки описываются полиномом 2 степени (часто это обеспечивает большую точность, чем естественные условия);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периодические граничные условия (используются при моделировании периодических функций, например, визуализации колебаний, волн);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ru-RU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Итак</a:t>
                </a:r>
                <a:r>
                  <a:rPr lang="ru-RU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ищем сплайн в виде: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𝐺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0+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 )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 )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2+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 )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Подставим координаты двух узлов участка и получим 2 уравнения относительно 4 неизвестных (условия фиксации сплайна в узлах). 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Еще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два уравнения – условия для производных на концах участка: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𝐺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𝑖^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′=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1+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 )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+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 )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Так как мы будем продвигаться вдоль оси Х, можем сразу записать значения для двух коэффициентов:…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Еще два коэффициента найдем из уравнений: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uk-UA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804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5976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679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B18-430F-4740-8AB7-95DA8013E2E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6823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0478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8905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692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7531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0893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489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7872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2264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356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B18-430F-4740-8AB7-95DA8013E2E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512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695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28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538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838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239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801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05A8-6674-4B25-9DBE-43AE2629EF26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901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7B3B-75EB-48C7-82B2-BA1E13F5917E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3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4908-4F6A-4EDB-88F4-D1C546E8E831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95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AC2-7E44-446B-9256-818B738AA8CC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259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D7A6-D0C1-4A6B-AB24-C84120F6169C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03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61D1-D92C-4886-91B0-6A7A670EC1F3}" type="datetime1">
              <a:rPr lang="uk-UA" smtClean="0"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522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A79E-BBC0-4663-A4D4-7E0ECBE35886}" type="datetime1">
              <a:rPr lang="uk-UA" smtClean="0"/>
              <a:t>29.12.2021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96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714-6766-412E-99B5-715774F206F5}" type="datetime1">
              <a:rPr lang="uk-UA" smtClean="0"/>
              <a:t>29.12.2021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67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63DB-1F31-45DF-A133-22D48B45FC09}" type="datetime1">
              <a:rPr lang="uk-UA" smtClean="0"/>
              <a:t>29.12.2021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31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E55E-1AE0-4460-A216-78E25D47F564}" type="datetime1">
              <a:rPr lang="uk-UA" smtClean="0"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67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C26-5AE0-4021-955E-3E14E467827E}" type="datetime1">
              <a:rPr lang="uk-UA" smtClean="0"/>
              <a:t>29.12.2021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597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3363-7968-4D8B-A603-25632972BE1A}" type="datetime1">
              <a:rPr lang="uk-UA" smtClean="0"/>
              <a:t>29.12.2021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DFC3-27C8-4EA9-813D-1D0E8C0088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807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1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191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6.png"/><Relationship Id="rId5" Type="http://schemas.openxmlformats.org/officeDocument/2006/relationships/image" Target="../media/image212.png"/><Relationship Id="rId15" Type="http://schemas.openxmlformats.org/officeDocument/2006/relationships/image" Target="../media/image141.png"/><Relationship Id="rId10" Type="http://schemas.openxmlformats.org/officeDocument/2006/relationships/image" Target="../media/image25.png"/><Relationship Id="rId4" Type="http://schemas.openxmlformats.org/officeDocument/2006/relationships/image" Target="../media/image2010.png"/><Relationship Id="rId9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61.png"/><Relationship Id="rId12" Type="http://schemas.openxmlformats.org/officeDocument/2006/relationships/image" Target="../media/image16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9.png"/><Relationship Id="rId6" Type="http://schemas.openxmlformats.org/officeDocument/2006/relationships/image" Target="../media/image43.png"/><Relationship Id="rId10" Type="http://schemas.openxmlformats.org/officeDocument/2006/relationships/image" Target="../media/image158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164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7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image" Target="../media/image15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40" Type="http://schemas.openxmlformats.org/officeDocument/2006/relationships/image" Target="../media/image16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15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chart" Target="../charts/chart1.xml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42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3" Type="http://schemas.openxmlformats.org/officeDocument/2006/relationships/image" Target="../media/image41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Relationship Id="rId9" Type="http://schemas.openxmlformats.org/officeDocument/2006/relationships/image" Target="../media/image1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43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47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5" Type="http://schemas.openxmlformats.org/officeDocument/2006/relationships/image" Target="../media/image123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6.png"/><Relationship Id="rId3" Type="http://schemas.openxmlformats.org/officeDocument/2006/relationships/image" Target="../media/image59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94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451698" y="229681"/>
            <a:ext cx="7209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Модіфікований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алгоритм </a:t>
            </a:r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Брезенхзема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для лінії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47" y="1125138"/>
            <a:ext cx="4759505" cy="18754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033" y="4955695"/>
            <a:ext cx="4525654" cy="1760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63845" y="1878207"/>
            <a:ext cx="3720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Генерація границі без згладжування (класичний варіант алгоритму </a:t>
            </a:r>
            <a:r>
              <a:rPr lang="uk-UA" dirty="0" err="1" smtClean="0">
                <a:solidFill>
                  <a:srgbClr val="00B050"/>
                </a:solidFill>
              </a:rPr>
              <a:t>Брезенхема</a:t>
            </a:r>
            <a:r>
              <a:rPr lang="uk-UA" dirty="0" smtClean="0">
                <a:solidFill>
                  <a:srgbClr val="00B050"/>
                </a:solidFill>
              </a:rPr>
              <a:t>)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3358881"/>
            <a:ext cx="646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B050"/>
                </a:solidFill>
              </a:rPr>
              <a:t>Обчислення інтенсивності пікселів границі: </a:t>
            </a:r>
            <a:r>
              <a:rPr lang="ru-RU" dirty="0" err="1" smtClean="0">
                <a:solidFill>
                  <a:srgbClr val="00B050"/>
                </a:solidFill>
              </a:rPr>
              <a:t>інтенсивність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обчислюється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пропорційної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площі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частини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пікселя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що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потрапила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всередину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багатокутника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9456" y="5337092"/>
            <a:ext cx="441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Формування пікселів границі за </a:t>
            </a:r>
            <a:r>
              <a:rPr lang="uk-UA" dirty="0" err="1" smtClean="0">
                <a:solidFill>
                  <a:srgbClr val="00B050"/>
                </a:solidFill>
              </a:rPr>
              <a:t>модіфікованим</a:t>
            </a:r>
            <a:r>
              <a:rPr lang="uk-UA" dirty="0" smtClean="0">
                <a:solidFill>
                  <a:srgbClr val="00B050"/>
                </a:solidFill>
              </a:rPr>
              <a:t> алгоритмом </a:t>
            </a:r>
            <a:r>
              <a:rPr lang="uk-UA" dirty="0" err="1" smtClean="0">
                <a:solidFill>
                  <a:srgbClr val="00B050"/>
                </a:solidFill>
              </a:rPr>
              <a:t>Брезенхема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996" y="699160"/>
            <a:ext cx="529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- </a:t>
            </a:r>
            <a:r>
              <a:rPr lang="uk-UA" sz="2000" b="1" dirty="0" smtClean="0">
                <a:solidFill>
                  <a:srgbClr val="00B050"/>
                </a:solidFill>
              </a:rPr>
              <a:t>Реалізація ефекту згладжування</a:t>
            </a:r>
            <a:endParaRPr lang="uk-UA" sz="2000" b="1" dirty="0">
              <a:solidFill>
                <a:srgbClr val="00B05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252" y="2798919"/>
            <a:ext cx="5185325" cy="19224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4590" y="78738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Тангенс кута нахилу лінії: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59551" y="833551"/>
                <a:ext cx="1102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=11/12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551" y="833551"/>
                <a:ext cx="1102097" cy="276999"/>
              </a:xfrm>
              <a:prstGeom prst="rect">
                <a:avLst/>
              </a:prstGeom>
              <a:blipFill>
                <a:blip r:embed="rId6"/>
                <a:stretch>
                  <a:fillRect l="-2762" t="-4444" r="-4420" b="-3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5280590" y="138497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2135091" y="256137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2475658" y="224627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2811989" y="224627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/>
          <p:cNvSpPr/>
          <p:nvPr/>
        </p:nvSpPr>
        <p:spPr>
          <a:xfrm>
            <a:off x="3158830" y="191356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3550019" y="190087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3902860" y="154840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4220415" y="154840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8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10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36" y="1826451"/>
            <a:ext cx="7560304" cy="336829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71128" y="168811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0070C0"/>
                </a:solidFill>
              </a:rPr>
              <a:t>Кусковий опис сферичної </a:t>
            </a:r>
            <a:r>
              <a:rPr lang="ru-RU" sz="2800" b="1" dirty="0" err="1" smtClean="0">
                <a:solidFill>
                  <a:srgbClr val="0070C0"/>
                </a:solidFill>
              </a:rPr>
              <a:t>поверхні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55" y="4663466"/>
            <a:ext cx="3073364" cy="397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286" y="1327411"/>
            <a:ext cx="43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Перехід до </a:t>
            </a:r>
            <a:r>
              <a:rPr lang="uk-UA" b="1" dirty="0" err="1" smtClean="0">
                <a:solidFill>
                  <a:srgbClr val="00B050"/>
                </a:solidFill>
              </a:rPr>
              <a:t>сферічної</a:t>
            </a:r>
            <a:r>
              <a:rPr lang="uk-UA" b="1" dirty="0" smtClean="0">
                <a:solidFill>
                  <a:srgbClr val="00B050"/>
                </a:solidFill>
              </a:rPr>
              <a:t> системи координат:</a:t>
            </a:r>
            <a:endParaRPr lang="uk-UA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9054" y="1025664"/>
                <a:ext cx="1636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R</a:t>
                </a:r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4" y="1025664"/>
                <a:ext cx="1636410" cy="276999"/>
              </a:xfrm>
              <a:prstGeom prst="rect">
                <a:avLst/>
              </a:prstGeom>
              <a:blipFill>
                <a:blip r:embed="rId5"/>
                <a:stretch>
                  <a:fillRect l="-3731" t="-28261" r="-8209" b="-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2789" y="2326947"/>
                <a:ext cx="49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R</a:t>
                </a:r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89" y="2326947"/>
                <a:ext cx="494944" cy="276999"/>
              </a:xfrm>
              <a:prstGeom prst="rect">
                <a:avLst/>
              </a:prstGeom>
              <a:blipFill>
                <a:blip r:embed="rId6"/>
                <a:stretch>
                  <a:fillRect l="-17073" t="-28889" r="-28049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9782" y="940577"/>
            <a:ext cx="56959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5313" y="315754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Способи наближення довільної кривої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6124974" y="1552093"/>
            <a:ext cx="5602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452438"/>
            <a:r>
              <a:rPr lang="uk-UA" b="1" dirty="0" smtClean="0"/>
              <a:t>Задача </a:t>
            </a:r>
            <a:r>
              <a:rPr lang="uk-UA" b="1" dirty="0"/>
              <a:t>апроксимації </a:t>
            </a:r>
            <a:r>
              <a:rPr lang="uk-UA" dirty="0"/>
              <a:t>- наближення заданої множини точок кривої, яка не обов'язково проходить точно через дані точки, але задовольняє </a:t>
            </a:r>
            <a:r>
              <a:rPr lang="uk-UA" dirty="0" smtClean="0"/>
              <a:t>деяким вимогам щодо </a:t>
            </a:r>
            <a:r>
              <a:rPr lang="uk-UA" dirty="0"/>
              <a:t>цих точок (наприклад, мінімізує квадрати відстаней до цих точок).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4263" y="1122208"/>
            <a:ext cx="330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00B050"/>
                </a:solidFill>
              </a:rPr>
              <a:t>Інтерполяція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7667" y="1187132"/>
            <a:ext cx="330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00B050"/>
                </a:solidFill>
              </a:rPr>
              <a:t>Апроксимація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43800" y="1583873"/>
            <a:ext cx="43007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452438"/>
            <a:r>
              <a:rPr lang="uk-UA" b="1" dirty="0"/>
              <a:t>Задача інтерполяції </a:t>
            </a:r>
            <a:r>
              <a:rPr lang="uk-UA" dirty="0"/>
              <a:t>- побудова кривої, що проходить через контрольні точки і має </a:t>
            </a:r>
            <a:r>
              <a:rPr lang="uk-UA" dirty="0" smtClean="0"/>
              <a:t>якісь додаткові властивості (наприклад, відсутність </a:t>
            </a:r>
            <a:r>
              <a:rPr lang="uk-UA" dirty="0"/>
              <a:t>зламів);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53" y="3168377"/>
            <a:ext cx="4616020" cy="343137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543" y="3124770"/>
            <a:ext cx="4706695" cy="3431378"/>
          </a:xfrm>
          <a:prstGeom prst="rect">
            <a:avLst/>
          </a:prstGeom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9387791" y="6373586"/>
            <a:ext cx="2743200" cy="365125"/>
          </a:xfrm>
        </p:spPr>
        <p:txBody>
          <a:bodyPr/>
          <a:lstStyle/>
          <a:p>
            <a:fld id="{CD41DFC3-27C8-4EA9-813D-1D0E8C0088F3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70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113" y="255092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Інтерполяція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25" y="1278785"/>
            <a:ext cx="2471094" cy="911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8852" y="896784"/>
            <a:ext cx="882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00B050"/>
                </a:solidFill>
              </a:rPr>
              <a:t>Глобальна</a:t>
            </a:r>
            <a:r>
              <a:rPr lang="uk-UA" b="1" dirty="0" smtClean="0">
                <a:solidFill>
                  <a:srgbClr val="00B050"/>
                </a:solidFill>
              </a:rPr>
              <a:t>:   </a:t>
            </a:r>
            <a:r>
              <a:rPr lang="uk-UA" dirty="0" err="1" smtClean="0"/>
              <a:t>інтерполянт</a:t>
            </a:r>
            <a:r>
              <a:rPr lang="uk-UA" dirty="0" smtClean="0"/>
              <a:t> має проходити через всі задані точки</a:t>
            </a:r>
            <a:endParaRPr lang="uk-UA" sz="1600" dirty="0">
              <a:solidFill>
                <a:srgbClr val="00B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725" y="2109790"/>
            <a:ext cx="6741163" cy="828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9671" y="4857650"/>
            <a:ext cx="932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00B050"/>
                </a:solidFill>
              </a:rPr>
              <a:t>Локальна</a:t>
            </a:r>
            <a:r>
              <a:rPr lang="uk-UA" sz="2000" b="1" dirty="0" smtClean="0">
                <a:solidFill>
                  <a:srgbClr val="00B050"/>
                </a:solidFill>
              </a:rPr>
              <a:t>: </a:t>
            </a:r>
            <a:r>
              <a:rPr lang="uk-UA" b="1" dirty="0" smtClean="0">
                <a:solidFill>
                  <a:srgbClr val="00B050"/>
                </a:solidFill>
              </a:rPr>
              <a:t>   </a:t>
            </a:r>
            <a:r>
              <a:rPr lang="uk-UA" dirty="0" err="1"/>
              <a:t>інтерполянт</a:t>
            </a:r>
            <a:r>
              <a:rPr lang="uk-UA" dirty="0"/>
              <a:t> </a:t>
            </a:r>
            <a:r>
              <a:rPr lang="uk-UA" dirty="0" smtClean="0"/>
              <a:t>проходить </a:t>
            </a:r>
            <a:r>
              <a:rPr lang="uk-UA" dirty="0"/>
              <a:t>через </a:t>
            </a:r>
            <a:r>
              <a:rPr lang="uk-UA" dirty="0" smtClean="0"/>
              <a:t>деякі підмножини з множини заданих точок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5848" y="1549899"/>
            <a:ext cx="35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</a:t>
            </a:r>
            <a:r>
              <a:rPr lang="uk-UA" dirty="0"/>
              <a:t>п</a:t>
            </a:r>
            <a:r>
              <a:rPr lang="uk-UA" dirty="0" smtClean="0"/>
              <a:t>оліном Лагранжа, де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10436772" y="2259510"/>
            <a:ext cx="351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 smtClean="0"/>
              <a:t>базисні </a:t>
            </a:r>
          </a:p>
          <a:p>
            <a:r>
              <a:rPr lang="uk-UA" dirty="0"/>
              <a:t> </a:t>
            </a:r>
            <a:r>
              <a:rPr lang="uk-UA" dirty="0" smtClean="0"/>
              <a:t>     поліноми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6323621" y="3491000"/>
            <a:ext cx="511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n=2</a:t>
            </a:r>
            <a:r>
              <a:rPr lang="en-US" dirty="0" smtClean="0"/>
              <a:t>  - </a:t>
            </a:r>
            <a:r>
              <a:rPr lang="uk-UA" dirty="0" smtClean="0"/>
              <a:t>лінійна інтерполяція;</a:t>
            </a:r>
            <a:endParaRPr lang="uk-UA" dirty="0"/>
          </a:p>
          <a:p>
            <a:r>
              <a:rPr lang="en-US" b="1" dirty="0" smtClean="0"/>
              <a:t>n=</a:t>
            </a:r>
            <a:r>
              <a:rPr lang="uk-UA" b="1" dirty="0" smtClean="0"/>
              <a:t>3</a:t>
            </a:r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uk-UA" dirty="0" smtClean="0"/>
              <a:t>квадратична інтерполяція</a:t>
            </a:r>
            <a:r>
              <a:rPr lang="uk-UA" dirty="0"/>
              <a:t>;</a:t>
            </a:r>
            <a:r>
              <a:rPr lang="en-US" dirty="0"/>
              <a:t> </a:t>
            </a:r>
            <a:endParaRPr lang="uk-UA" dirty="0"/>
          </a:p>
          <a:p>
            <a:r>
              <a:rPr lang="en-US" b="1" dirty="0" smtClean="0"/>
              <a:t>n=</a:t>
            </a:r>
            <a:r>
              <a:rPr lang="uk-UA" b="1" dirty="0" smtClean="0"/>
              <a:t>4</a:t>
            </a:r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uk-UA" dirty="0" smtClean="0"/>
              <a:t>кубічна інтерполяція</a:t>
            </a:r>
            <a:r>
              <a:rPr lang="uk-UA" dirty="0"/>
              <a:t>;</a:t>
            </a:r>
            <a:r>
              <a:rPr lang="en-US" dirty="0"/>
              <a:t> </a:t>
            </a:r>
            <a:endParaRPr lang="uk-UA" dirty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13975" y="5340940"/>
            <a:ext cx="943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n=2</a:t>
            </a:r>
            <a:r>
              <a:rPr lang="en-US" dirty="0" smtClean="0"/>
              <a:t>  - </a:t>
            </a:r>
            <a:r>
              <a:rPr lang="ru-RU" dirty="0" err="1" smtClean="0"/>
              <a:t>кусково</a:t>
            </a:r>
            <a:r>
              <a:rPr lang="ru-RU" dirty="0" smtClean="0"/>
              <a:t>-</a:t>
            </a:r>
            <a:r>
              <a:rPr lang="uk-UA" dirty="0" smtClean="0"/>
              <a:t>лінійна інтерполяція (між кожними сусідніми точками будуємо пряму лінію);</a:t>
            </a:r>
          </a:p>
          <a:p>
            <a:r>
              <a:rPr lang="uk-UA" dirty="0" smtClean="0"/>
              <a:t>+ - простий вигляд функції, зручно працювати;</a:t>
            </a:r>
          </a:p>
          <a:p>
            <a:r>
              <a:rPr lang="uk-UA" dirty="0" smtClean="0"/>
              <a:t>-   - ступінь наближення суттєво низька, відсутність гладкості</a:t>
            </a:r>
            <a:endParaRPr lang="uk-UA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86289" y="3657321"/>
            <a:ext cx="135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Випадки:</a:t>
            </a:r>
            <a:endParaRPr lang="uk-UA" u="sng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12</a:t>
            </a:fld>
            <a:endParaRPr lang="uk-UA"/>
          </a:p>
        </p:txBody>
      </p:sp>
      <p:pic>
        <p:nvPicPr>
          <p:cNvPr id="15" name="Рисунок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1" y="1441188"/>
            <a:ext cx="2917422" cy="19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803" y="255092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Поняття </a:t>
            </a:r>
            <a:r>
              <a:rPr lang="uk-UA" sz="3200" dirty="0" err="1" smtClean="0">
                <a:solidFill>
                  <a:srgbClr val="0070C0"/>
                </a:solidFill>
              </a:rPr>
              <a:t>сплайну</a:t>
            </a:r>
            <a:r>
              <a:rPr lang="uk-UA" sz="3200" dirty="0" smtClean="0">
                <a:solidFill>
                  <a:srgbClr val="0070C0"/>
                </a:solidFill>
              </a:rPr>
              <a:t> у </a:t>
            </a:r>
            <a:r>
              <a:rPr lang="uk-UA" sz="3200" dirty="0" err="1" smtClean="0">
                <a:solidFill>
                  <a:srgbClr val="0070C0"/>
                </a:solidFill>
              </a:rPr>
              <a:t>комп</a:t>
            </a:r>
            <a:r>
              <a:rPr lang="en-US" sz="3200" dirty="0" smtClean="0">
                <a:solidFill>
                  <a:srgbClr val="0070C0"/>
                </a:solidFill>
              </a:rPr>
              <a:t>’</a:t>
            </a:r>
            <a:r>
              <a:rPr lang="uk-UA" sz="3200" dirty="0" err="1" smtClean="0">
                <a:solidFill>
                  <a:srgbClr val="0070C0"/>
                </a:solidFill>
              </a:rPr>
              <a:t>ютерній</a:t>
            </a:r>
            <a:r>
              <a:rPr lang="uk-UA" sz="3200" dirty="0" smtClean="0">
                <a:solidFill>
                  <a:srgbClr val="0070C0"/>
                </a:solidFill>
              </a:rPr>
              <a:t> графіці 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1677465" y="2411144"/>
            <a:ext cx="8486039" cy="7386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166813" indent="-1166813"/>
            <a:r>
              <a:rPr lang="uk-UA" sz="2400" b="1" dirty="0" err="1">
                <a:solidFill>
                  <a:srgbClr val="00B050"/>
                </a:solidFill>
              </a:rPr>
              <a:t>Сплайн</a:t>
            </a:r>
            <a:r>
              <a:rPr lang="uk-UA" dirty="0"/>
              <a:t> - це гладка крива, яка проходить через дві або більше контрольних точок, які керують її </a:t>
            </a:r>
            <a:r>
              <a:rPr lang="uk-UA" dirty="0" smtClean="0"/>
              <a:t>формою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54" y="866841"/>
            <a:ext cx="5687247" cy="146889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13</a:t>
            </a:fld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57407" y="3933856"/>
                <a:ext cx="178318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uk-UA" sz="20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407" y="3933856"/>
                <a:ext cx="1783180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1577854" y="3395201"/>
            <a:ext cx="2810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/>
              <a:t>Р</a:t>
            </a:r>
            <a:r>
              <a:rPr lang="uk-UA" u="sng" dirty="0" smtClean="0"/>
              <a:t>івняння </a:t>
            </a:r>
            <a:r>
              <a:rPr lang="uk-UA" u="sng" dirty="0"/>
              <a:t>Ейлера-Бернуллі</a:t>
            </a:r>
            <a:r>
              <a:rPr lang="uk-UA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5134743" y="3749190"/>
                <a:ext cx="2944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 – згинальний момент;</a:t>
                </a:r>
                <a:endParaRPr lang="uk-UA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43" y="3749190"/>
                <a:ext cx="2944845" cy="369332"/>
              </a:xfrm>
              <a:prstGeom prst="rect">
                <a:avLst/>
              </a:prstGeom>
              <a:blipFill>
                <a:blip r:embed="rId5"/>
                <a:stretch>
                  <a:fillRect t="-8197" r="-1242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5091076" y="4105644"/>
                <a:ext cx="2165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−модуль Юнга;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076" y="4105644"/>
                <a:ext cx="216540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091076" y="4484221"/>
                <a:ext cx="2692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−інерційний момент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076" y="4484221"/>
                <a:ext cx="269266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577854" y="5034586"/>
            <a:ext cx="401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</a:t>
            </a:r>
            <a:r>
              <a:rPr lang="ru-RU" dirty="0" err="1" smtClean="0"/>
              <a:t>разі</a:t>
            </a:r>
            <a:r>
              <a:rPr lang="ru-RU" dirty="0" smtClean="0"/>
              <a:t> </a:t>
            </a:r>
            <a:r>
              <a:rPr lang="ru-RU" dirty="0" err="1" smtClean="0"/>
              <a:t>закріплення</a:t>
            </a:r>
            <a:r>
              <a:rPr lang="ru-RU" dirty="0" smtClean="0"/>
              <a:t> </a:t>
            </a:r>
            <a:r>
              <a:rPr lang="ru-RU" dirty="0" err="1" smtClean="0"/>
              <a:t>пружної</a:t>
            </a:r>
            <a:r>
              <a:rPr lang="ru-RU" dirty="0" smtClean="0"/>
              <a:t> </a:t>
            </a:r>
            <a:r>
              <a:rPr lang="ru-RU" dirty="0" err="1" smtClean="0"/>
              <a:t>лінійки</a:t>
            </a:r>
            <a:r>
              <a:rPr lang="ru-RU" dirty="0" smtClean="0"/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596996" y="5071456"/>
                <a:ext cx="1774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uk-UA" dirty="0"/>
                  <a:t> </a:t>
                </a: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96" y="5071456"/>
                <a:ext cx="17742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22437" y="5003745"/>
                <a:ext cx="1606530" cy="437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437" y="5003745"/>
                <a:ext cx="1606530" cy="437043"/>
              </a:xfrm>
              <a:prstGeom prst="rect">
                <a:avLst/>
              </a:prstGeom>
              <a:blipFill>
                <a:blip r:embed="rId9"/>
                <a:stretch>
                  <a:fillRect l="-38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трелка вправо 16"/>
          <p:cNvSpPr/>
          <p:nvPr/>
        </p:nvSpPr>
        <p:spPr>
          <a:xfrm>
            <a:off x="7689499" y="5183499"/>
            <a:ext cx="714703" cy="14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/>
          <p:cNvSpPr txBox="1"/>
          <p:nvPr/>
        </p:nvSpPr>
        <p:spPr>
          <a:xfrm>
            <a:off x="1208690" y="5833241"/>
            <a:ext cx="379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подвійного інтегрування: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5495" y="5864018"/>
                <a:ext cx="3423822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95" y="5864018"/>
                <a:ext cx="3423822" cy="307777"/>
              </a:xfrm>
              <a:prstGeom prst="rect">
                <a:avLst/>
              </a:prstGeom>
              <a:blipFill>
                <a:blip r:embed="rId10"/>
                <a:stretch>
                  <a:fillRect l="-355" t="-1923" b="-3269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3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616908" y="4167136"/>
            <a:ext cx="90445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 smtClean="0"/>
              <a:t>умови </a:t>
            </a:r>
            <a:r>
              <a:rPr lang="uk-UA" dirty="0"/>
              <a:t>безперервності функції </a:t>
            </a:r>
            <a:r>
              <a:rPr lang="uk-UA" dirty="0" smtClean="0"/>
              <a:t>на </a:t>
            </a:r>
            <a:r>
              <a:rPr lang="uk-UA" dirty="0"/>
              <a:t>всіх внутрішніх </a:t>
            </a:r>
            <a:r>
              <a:rPr lang="uk-UA" dirty="0" smtClean="0"/>
              <a:t>(</a:t>
            </a:r>
            <a:r>
              <a:rPr lang="en-US" dirty="0"/>
              <a:t>n-1) </a:t>
            </a:r>
            <a:r>
              <a:rPr lang="uk-UA" dirty="0" smtClean="0"/>
              <a:t>вузлах  </a:t>
            </a:r>
            <a:r>
              <a:rPr lang="uk-UA" dirty="0"/>
              <a:t>- </a:t>
            </a:r>
            <a:r>
              <a:rPr lang="uk-UA" dirty="0" smtClean="0"/>
              <a:t>   2(</a:t>
            </a:r>
            <a:r>
              <a:rPr lang="en-US" dirty="0"/>
              <a:t>n-1</a:t>
            </a:r>
            <a:r>
              <a:rPr lang="en-US" dirty="0" smtClean="0"/>
              <a:t>)</a:t>
            </a:r>
            <a:r>
              <a:rPr lang="uk-UA" dirty="0" smtClean="0"/>
              <a:t> рівнянь</a:t>
            </a:r>
            <a:r>
              <a:rPr lang="en-US" dirty="0" smtClean="0"/>
              <a:t> </a:t>
            </a:r>
            <a:r>
              <a:rPr lang="uk-UA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uk-UA" dirty="0"/>
              <a:t>з</a:t>
            </a:r>
            <a:r>
              <a:rPr lang="uk-UA" dirty="0" smtClean="0"/>
              <a:t>адані значення функції у крайових вузлах   - 2 рівняння;</a:t>
            </a:r>
          </a:p>
          <a:p>
            <a:pPr marL="285750" indent="-285750">
              <a:buFontTx/>
              <a:buChar char="-"/>
            </a:pPr>
            <a:r>
              <a:rPr lang="uk-UA" dirty="0"/>
              <a:t>умови </a:t>
            </a:r>
            <a:r>
              <a:rPr lang="uk-UA" dirty="0" smtClean="0"/>
              <a:t>безперервності всіх  </a:t>
            </a:r>
            <a:r>
              <a:rPr lang="en-US" dirty="0"/>
              <a:t>p-1</a:t>
            </a:r>
            <a:r>
              <a:rPr lang="uk-UA" dirty="0" smtClean="0"/>
              <a:t> похідних </a:t>
            </a:r>
            <a:r>
              <a:rPr lang="uk-UA" dirty="0"/>
              <a:t>на </a:t>
            </a:r>
            <a:r>
              <a:rPr lang="uk-UA" dirty="0" smtClean="0"/>
              <a:t>внутрішніх </a:t>
            </a:r>
            <a:r>
              <a:rPr lang="uk-UA" dirty="0"/>
              <a:t>(</a:t>
            </a:r>
            <a:r>
              <a:rPr lang="en-US" dirty="0"/>
              <a:t>n-1) </a:t>
            </a:r>
            <a:r>
              <a:rPr lang="uk-UA" dirty="0"/>
              <a:t>вузлах  - </a:t>
            </a:r>
            <a:r>
              <a:rPr lang="uk-UA" dirty="0" smtClean="0"/>
              <a:t>(р-1)(</a:t>
            </a:r>
            <a:r>
              <a:rPr lang="en-US" dirty="0"/>
              <a:t>n-1)</a:t>
            </a:r>
            <a:r>
              <a:rPr lang="uk-UA" dirty="0"/>
              <a:t> рівняння;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14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419315" y="348734"/>
            <a:ext cx="5282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-функції однієї змінної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35201" y="848079"/>
            <a:ext cx="94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B050"/>
                </a:solidFill>
              </a:rPr>
              <a:t>Функція </a:t>
            </a:r>
            <a:r>
              <a:rPr lang="uk-UA" b="1" i="1" dirty="0">
                <a:solidFill>
                  <a:srgbClr val="00B050"/>
                </a:solidFill>
              </a:rPr>
              <a:t>S (x</a:t>
            </a:r>
            <a:r>
              <a:rPr lang="uk-UA" b="1" dirty="0">
                <a:solidFill>
                  <a:srgbClr val="00B050"/>
                </a:solidFill>
              </a:rPr>
              <a:t>), </a:t>
            </a:r>
            <a:r>
              <a:rPr lang="uk-UA" b="1" dirty="0" smtClean="0">
                <a:solidFill>
                  <a:srgbClr val="00B050"/>
                </a:solidFill>
              </a:rPr>
              <a:t>яка задана </a:t>
            </a:r>
            <a:r>
              <a:rPr lang="uk-UA" b="1" dirty="0">
                <a:solidFill>
                  <a:srgbClr val="00B050"/>
                </a:solidFill>
              </a:rPr>
              <a:t>на відрізку </a:t>
            </a:r>
            <a:r>
              <a:rPr lang="uk-UA" dirty="0">
                <a:solidFill>
                  <a:srgbClr val="00B050"/>
                </a:solidFill>
              </a:rPr>
              <a:t>[</a:t>
            </a:r>
            <a:r>
              <a:rPr lang="uk-UA" i="1" dirty="0" smtClean="0">
                <a:solidFill>
                  <a:srgbClr val="00B050"/>
                </a:solidFill>
              </a:rPr>
              <a:t>x</a:t>
            </a:r>
            <a:r>
              <a:rPr lang="uk-UA" i="1" baseline="-25000" dirty="0" smtClean="0">
                <a:solidFill>
                  <a:srgbClr val="00B050"/>
                </a:solidFill>
              </a:rPr>
              <a:t>0 </a:t>
            </a:r>
            <a:r>
              <a:rPr lang="uk-UA" i="1" dirty="0" smtClean="0">
                <a:solidFill>
                  <a:srgbClr val="00B050"/>
                </a:solidFill>
              </a:rPr>
              <a:t>, </a:t>
            </a:r>
            <a:r>
              <a:rPr lang="uk-UA" i="1" dirty="0" err="1">
                <a:solidFill>
                  <a:srgbClr val="00B050"/>
                </a:solidFill>
              </a:rPr>
              <a:t>x</a:t>
            </a:r>
            <a:r>
              <a:rPr lang="uk-UA" i="1" baseline="-25000" dirty="0" err="1">
                <a:solidFill>
                  <a:srgbClr val="00B050"/>
                </a:solidFill>
              </a:rPr>
              <a:t>n</a:t>
            </a:r>
            <a:r>
              <a:rPr lang="uk-UA" dirty="0">
                <a:solidFill>
                  <a:srgbClr val="00B050"/>
                </a:solidFill>
              </a:rPr>
              <a:t>], </a:t>
            </a:r>
            <a:r>
              <a:rPr lang="uk-UA" b="1" dirty="0">
                <a:solidFill>
                  <a:srgbClr val="00B050"/>
                </a:solidFill>
              </a:rPr>
              <a:t>називається </a:t>
            </a:r>
            <a:r>
              <a:rPr lang="uk-UA" b="1" dirty="0" err="1">
                <a:solidFill>
                  <a:srgbClr val="00B050"/>
                </a:solidFill>
              </a:rPr>
              <a:t>сплайном</a:t>
            </a:r>
            <a:r>
              <a:rPr lang="uk-UA" b="1" dirty="0">
                <a:solidFill>
                  <a:srgbClr val="00B050"/>
                </a:solidFill>
              </a:rPr>
              <a:t> ступеня </a:t>
            </a:r>
            <a:r>
              <a:rPr lang="uk-UA" b="1" i="1" dirty="0">
                <a:solidFill>
                  <a:srgbClr val="00B050"/>
                </a:solidFill>
              </a:rPr>
              <a:t>p</a:t>
            </a:r>
            <a:r>
              <a:rPr lang="uk-UA" b="1" dirty="0">
                <a:solidFill>
                  <a:srgbClr val="00B050"/>
                </a:solidFill>
              </a:rPr>
              <a:t>, якщо: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10597" y="1242792"/>
            <a:ext cx="989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1</a:t>
            </a:r>
            <a:r>
              <a:rPr lang="uk-UA" dirty="0" smtClean="0"/>
              <a:t>.   </a:t>
            </a:r>
            <a:r>
              <a:rPr lang="uk-UA" dirty="0"/>
              <a:t>на кожному інтервалі [</a:t>
            </a:r>
            <a:r>
              <a:rPr lang="uk-UA" i="1" dirty="0"/>
              <a:t>x</a:t>
            </a:r>
            <a:r>
              <a:rPr lang="uk-UA" i="1" baseline="-25000" dirty="0"/>
              <a:t>i</a:t>
            </a:r>
            <a:r>
              <a:rPr lang="uk-UA" i="1" dirty="0" smtClean="0"/>
              <a:t>, x</a:t>
            </a:r>
            <a:r>
              <a:rPr lang="uk-UA" i="1" baseline="-25000" dirty="0" smtClean="0"/>
              <a:t>i </a:t>
            </a:r>
            <a:r>
              <a:rPr lang="uk-UA" i="1" baseline="-25000" dirty="0"/>
              <a:t>+ 1</a:t>
            </a:r>
            <a:r>
              <a:rPr lang="uk-UA" dirty="0"/>
              <a:t>], </a:t>
            </a:r>
            <a:r>
              <a:rPr lang="uk-UA" i="1" dirty="0"/>
              <a:t>i = 0,1</a:t>
            </a:r>
            <a:r>
              <a:rPr lang="uk-UA" dirty="0" smtClean="0"/>
              <a:t>, … </a:t>
            </a:r>
            <a:r>
              <a:rPr lang="uk-UA" i="1" dirty="0"/>
              <a:t>n-1</a:t>
            </a:r>
            <a:r>
              <a:rPr lang="uk-UA" dirty="0"/>
              <a:t>, ця функція є многочленом заданого ступеня </a:t>
            </a:r>
            <a:r>
              <a:rPr lang="uk-UA" i="1" dirty="0"/>
              <a:t>p&gt; = 2</a:t>
            </a:r>
            <a:r>
              <a:rPr lang="uk-UA" dirty="0"/>
              <a:t>, </a:t>
            </a:r>
            <a:r>
              <a:rPr lang="uk-UA" dirty="0" smtClean="0"/>
              <a:t>тобто:</a:t>
            </a:r>
            <a:endParaRPr lang="uk-UA" dirty="0"/>
          </a:p>
        </p:txBody>
      </p:sp>
      <p:pic>
        <p:nvPicPr>
          <p:cNvPr id="9" name="Рисунок 8" descr="https://studfile.net/html/2706/123/html_DXtMC8E8Ea.QHwZ/img-Y7izU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10" y="1687241"/>
            <a:ext cx="2397126" cy="5927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103430" y="2389553"/>
            <a:ext cx="925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2. </a:t>
            </a:r>
            <a:r>
              <a:rPr lang="uk-UA" dirty="0" smtClean="0"/>
              <a:t>  S </a:t>
            </a:r>
            <a:r>
              <a:rPr lang="uk-UA" dirty="0"/>
              <a:t>(x) безперервна і має </a:t>
            </a:r>
            <a:r>
              <a:rPr lang="uk-UA" i="1" dirty="0" smtClean="0"/>
              <a:t>(p-1) </a:t>
            </a:r>
            <a:r>
              <a:rPr lang="uk-UA" dirty="0"/>
              <a:t>безперервних похідних на всьому інтервалі [</a:t>
            </a:r>
            <a:r>
              <a:rPr lang="uk-UA" i="1" dirty="0"/>
              <a:t>x</a:t>
            </a:r>
            <a:r>
              <a:rPr lang="uk-UA" i="1" baseline="-25000" dirty="0"/>
              <a:t>0 </a:t>
            </a:r>
            <a:r>
              <a:rPr lang="uk-UA" i="1" dirty="0"/>
              <a:t>, </a:t>
            </a:r>
            <a:r>
              <a:rPr lang="uk-UA" i="1" dirty="0" err="1"/>
              <a:t>x</a:t>
            </a:r>
            <a:r>
              <a:rPr lang="uk-UA" i="1" baseline="-25000" dirty="0" err="1"/>
              <a:t>n</a:t>
            </a:r>
            <a:r>
              <a:rPr lang="uk-UA" dirty="0" smtClean="0"/>
              <a:t>].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1594809" y="2910532"/>
            <a:ext cx="636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Яку кількість  коефіцієнтів потрібно визначити?</a:t>
            </a:r>
          </a:p>
          <a:p>
            <a:r>
              <a:rPr lang="uk-UA" dirty="0" smtClean="0"/>
              <a:t> - маємо  </a:t>
            </a:r>
            <a:r>
              <a:rPr lang="en-US" dirty="0" smtClean="0"/>
              <a:t>n</a:t>
            </a:r>
            <a:r>
              <a:rPr lang="uk-UA" dirty="0" smtClean="0"/>
              <a:t> інтервалів;</a:t>
            </a:r>
          </a:p>
          <a:p>
            <a:r>
              <a:rPr lang="uk-UA" dirty="0" smtClean="0"/>
              <a:t>- (</a:t>
            </a:r>
            <a:r>
              <a:rPr lang="uk-UA" dirty="0"/>
              <a:t>p+1</a:t>
            </a:r>
            <a:r>
              <a:rPr lang="uk-UA" dirty="0" smtClean="0"/>
              <a:t>) коефіцієнт на кожному інтервалі інтерполяції;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16729" y="3857942"/>
            <a:ext cx="437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Як отримати необхідну кількість рівнянь?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71512" y="5091733"/>
            <a:ext cx="3426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Будуємо кубічний поліном, р=3.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90954" y="5071732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Наприклад:</a:t>
            </a:r>
            <a:endParaRPr lang="uk-UA" dirty="0"/>
          </a:p>
        </p:txBody>
      </p:sp>
      <p:sp>
        <p:nvSpPr>
          <p:cNvPr id="19" name="Правая фигурная скобка 18"/>
          <p:cNvSpPr/>
          <p:nvPr/>
        </p:nvSpPr>
        <p:spPr>
          <a:xfrm>
            <a:off x="6931836" y="3120815"/>
            <a:ext cx="170792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/>
          <p:cNvSpPr/>
          <p:nvPr/>
        </p:nvSpPr>
        <p:spPr>
          <a:xfrm>
            <a:off x="7231226" y="3240651"/>
            <a:ext cx="336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-  </a:t>
            </a:r>
            <a:r>
              <a:rPr lang="en-US" dirty="0" smtClean="0"/>
              <a:t>n (p+1</a:t>
            </a:r>
            <a:r>
              <a:rPr lang="en-US" dirty="0"/>
              <a:t>) </a:t>
            </a:r>
            <a:r>
              <a:rPr lang="uk-UA" dirty="0" smtClean="0"/>
              <a:t>невідомих коефіцієнтів</a:t>
            </a:r>
            <a:endParaRPr lang="uk-UA" dirty="0"/>
          </a:p>
        </p:txBody>
      </p:sp>
      <p:sp>
        <p:nvSpPr>
          <p:cNvPr id="21" name="TextBox 20"/>
          <p:cNvSpPr txBox="1"/>
          <p:nvPr/>
        </p:nvSpPr>
        <p:spPr>
          <a:xfrm>
            <a:off x="5857360" y="5706508"/>
            <a:ext cx="396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>
                <a:solidFill>
                  <a:srgbClr val="0070C0"/>
                </a:solidFill>
              </a:rPr>
              <a:t>- визначаються користувачем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1512" y="5400818"/>
            <a:ext cx="69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Маємо </a:t>
            </a:r>
            <a:r>
              <a:rPr lang="uk-UA" b="1" dirty="0" smtClean="0"/>
              <a:t>4</a:t>
            </a:r>
            <a:r>
              <a:rPr lang="en-US" b="1" dirty="0" smtClean="0"/>
              <a:t>n </a:t>
            </a:r>
            <a:r>
              <a:rPr lang="uk-UA" b="1" dirty="0" smtClean="0"/>
              <a:t>невідомих</a:t>
            </a:r>
            <a:r>
              <a:rPr lang="uk-UA" dirty="0" smtClean="0"/>
              <a:t>, кількість рівнянь – 2</a:t>
            </a:r>
            <a:r>
              <a:rPr lang="en-US" dirty="0" smtClean="0"/>
              <a:t>(n-1)+2+2(n-1)=</a:t>
            </a:r>
            <a:r>
              <a:rPr lang="en-US" b="1" dirty="0" smtClean="0"/>
              <a:t>4n-2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831264" y="5706508"/>
            <a:ext cx="628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Необхідно задати ще 2 додаткові умови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22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15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1116419" y="1957877"/>
            <a:ext cx="10237381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зміна одного з вузлів сітки тягне за собою обчислення заново всього </a:t>
            </a:r>
            <a:r>
              <a:rPr lang="uk-UA" dirty="0" err="1" smtClean="0"/>
              <a:t>сплайна</a:t>
            </a:r>
            <a:r>
              <a:rPr lang="uk-UA" dirty="0" smtClean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sz="10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при </a:t>
            </a:r>
            <a:r>
              <a:rPr lang="uk-UA" dirty="0"/>
              <a:t>великій кількості вузлів доводиться вирішувати систему лінійних рівнянь, великої </a:t>
            </a:r>
            <a:r>
              <a:rPr lang="uk-UA" dirty="0" smtClean="0"/>
              <a:t>розмірності;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потрібно мати великий </a:t>
            </a:r>
            <a:r>
              <a:rPr lang="uk-UA" dirty="0"/>
              <a:t>обсяг пам'яті для зберігання </a:t>
            </a:r>
            <a:r>
              <a:rPr lang="uk-UA" dirty="0" smtClean="0"/>
              <a:t>коефіцієнтів;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sz="105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з </a:t>
            </a:r>
            <a:r>
              <a:rPr lang="uk-UA" dirty="0"/>
              <a:t>точки зору естетики таке рішення не завжди </a:t>
            </a:r>
            <a:r>
              <a:rPr lang="uk-UA" dirty="0" smtClean="0"/>
              <a:t>є прийнятним (кривизна </a:t>
            </a:r>
            <a:r>
              <a:rPr lang="uk-UA" dirty="0"/>
              <a:t>поверхні, сконструйованої за допомогою </a:t>
            </a:r>
            <a:r>
              <a:rPr lang="uk-UA" dirty="0" err="1" smtClean="0"/>
              <a:t>сплайн</a:t>
            </a:r>
            <a:r>
              <a:rPr lang="uk-UA" dirty="0" smtClean="0"/>
              <a:t>-функцій </a:t>
            </a:r>
            <a:r>
              <a:rPr lang="uk-UA" dirty="0"/>
              <a:t>змінюється іноді нерівномірно, що призводить до неприродним спотворень (наприклад, химерні спотворення предметів, відображених від глянсової поверхні кузова автомобіля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59219" y="1261027"/>
            <a:ext cx="440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Недоліки побудови </a:t>
            </a:r>
            <a:r>
              <a:rPr lang="uk-UA" b="1" dirty="0" err="1" smtClean="0">
                <a:solidFill>
                  <a:srgbClr val="00B050"/>
                </a:solidFill>
              </a:rPr>
              <a:t>сплайн</a:t>
            </a:r>
            <a:r>
              <a:rPr lang="uk-UA" b="1" dirty="0" smtClean="0">
                <a:solidFill>
                  <a:srgbClr val="00B050"/>
                </a:solidFill>
              </a:rPr>
              <a:t>-функції: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19315" y="348734"/>
            <a:ext cx="5282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-функції однієї змінної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9219" y="6033184"/>
            <a:ext cx="9984341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rgbClr val="00B050"/>
                </a:solidFill>
              </a:rPr>
              <a:t>Кусочно - кубічний </a:t>
            </a:r>
            <a:r>
              <a:rPr lang="uk-UA" b="1" dirty="0" err="1" smtClean="0">
                <a:solidFill>
                  <a:srgbClr val="00B050"/>
                </a:solidFill>
              </a:rPr>
              <a:t>інтерполянт</a:t>
            </a:r>
            <a:r>
              <a:rPr lang="uk-UA" b="1" dirty="0" smtClean="0">
                <a:solidFill>
                  <a:srgbClr val="00B050"/>
                </a:solidFill>
              </a:rPr>
              <a:t> </a:t>
            </a:r>
            <a:r>
              <a:rPr lang="uk-UA" dirty="0"/>
              <a:t>- функція, визначена </a:t>
            </a:r>
            <a:r>
              <a:rPr lang="uk-UA" dirty="0" smtClean="0"/>
              <a:t>для </a:t>
            </a:r>
            <a:r>
              <a:rPr lang="uk-UA" dirty="0"/>
              <a:t>всіх </a:t>
            </a:r>
            <a:r>
              <a:rPr lang="uk-UA" dirty="0" smtClean="0"/>
              <a:t>значень </a:t>
            </a:r>
            <a:r>
              <a:rPr lang="en-US" i="1" dirty="0" smtClean="0">
                <a:latin typeface="+mj-lt"/>
              </a:rPr>
              <a:t>x</a:t>
            </a:r>
            <a:r>
              <a:rPr lang="uk-UA" dirty="0" smtClean="0"/>
              <a:t> </a:t>
            </a:r>
            <a:r>
              <a:rPr lang="uk-UA" dirty="0"/>
              <a:t>даного </a:t>
            </a:r>
            <a:r>
              <a:rPr lang="uk-UA" dirty="0" smtClean="0"/>
              <a:t>інтервалу, яка є </a:t>
            </a:r>
            <a:r>
              <a:rPr lang="uk-UA" dirty="0"/>
              <a:t>поліномом 3 ступеня </a:t>
            </a:r>
            <a:r>
              <a:rPr lang="uk-UA" dirty="0" smtClean="0"/>
              <a:t>між </a:t>
            </a:r>
            <a:r>
              <a:rPr lang="uk-UA" dirty="0"/>
              <a:t>двома сусідніми </a:t>
            </a:r>
            <a:r>
              <a:rPr lang="uk-UA" dirty="0" smtClean="0"/>
              <a:t>вузлами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251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113" y="255092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Кусково-кубічний </a:t>
            </a:r>
            <a:r>
              <a:rPr lang="uk-UA" sz="3200" dirty="0" err="1" smtClean="0">
                <a:solidFill>
                  <a:srgbClr val="0070C0"/>
                </a:solidFill>
              </a:rPr>
              <a:t>інтерполянт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39830" y="2246702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30" y="2246702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8056" t="-4444" r="-4167" b="-3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Группа 37"/>
          <p:cNvGrpSpPr/>
          <p:nvPr/>
        </p:nvGrpSpPr>
        <p:grpSpPr>
          <a:xfrm>
            <a:off x="970650" y="1867430"/>
            <a:ext cx="3883047" cy="2583307"/>
            <a:chOff x="899160" y="1166648"/>
            <a:chExt cx="3883047" cy="2583307"/>
          </a:xfrm>
        </p:grpSpPr>
        <p:cxnSp>
          <p:nvCxnSpPr>
            <p:cNvPr id="5" name="Прямая со стрелкой 4"/>
            <p:cNvCxnSpPr/>
            <p:nvPr/>
          </p:nvCxnSpPr>
          <p:spPr>
            <a:xfrm flipH="1" flipV="1">
              <a:off x="1240221" y="1166648"/>
              <a:ext cx="1" cy="222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>
              <a:off x="1240221" y="3394841"/>
              <a:ext cx="33633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Дуга 9"/>
            <p:cNvSpPr/>
            <p:nvPr/>
          </p:nvSpPr>
          <p:spPr>
            <a:xfrm rot="20408158">
              <a:off x="1884962" y="1844975"/>
              <a:ext cx="2375338" cy="1010146"/>
            </a:xfrm>
            <a:prstGeom prst="arc">
              <a:avLst>
                <a:gd name="adj1" fmla="val 11142636"/>
                <a:gd name="adj2" fmla="val 2081239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61254" y="3059668"/>
              <a:ext cx="420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uk-U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9160" y="1166648"/>
              <a:ext cx="420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uk-UA" dirty="0"/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2385848" y="2123090"/>
              <a:ext cx="42042" cy="12717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 flipV="1">
              <a:off x="3669180" y="1713168"/>
              <a:ext cx="42043" cy="16816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1403" y="3428999"/>
                  <a:ext cx="248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403" y="3428999"/>
                  <a:ext cx="2487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0000" b="-1739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658670" y="3472956"/>
                  <a:ext cx="4683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670" y="3472956"/>
                  <a:ext cx="4683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494" r="-3896" b="-17778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1718976" y="1713169"/>
              <a:ext cx="1202900" cy="840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Овал 23"/>
            <p:cNvSpPr/>
            <p:nvPr/>
          </p:nvSpPr>
          <p:spPr>
            <a:xfrm>
              <a:off x="3632393" y="1670566"/>
              <a:ext cx="115615" cy="127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333296" y="2049516"/>
              <a:ext cx="115615" cy="1272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>
              <a:off x="3214642" y="1647390"/>
              <a:ext cx="1066731" cy="111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47455" y="2142245"/>
                  <a:ext cx="2181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455" y="2142245"/>
                  <a:ext cx="21813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889" t="-2174" r="-19444" b="-32609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1230624" y="2145268"/>
              <a:ext cx="1160480" cy="108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24" idx="2"/>
            </p:cNvCxnSpPr>
            <p:nvPr/>
          </p:nvCxnSpPr>
          <p:spPr>
            <a:xfrm flipH="1">
              <a:off x="1221097" y="1734207"/>
              <a:ext cx="2411296" cy="221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360276" y="1261241"/>
            <a:ext cx="48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131104" y="1717871"/>
            <a:ext cx="212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/>
              <a:t>Н</a:t>
            </a:r>
            <a:r>
              <a:rPr lang="uk-UA" u="sng" dirty="0" smtClean="0"/>
              <a:t>акладаємо умови: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64381" y="1189899"/>
                <a:ext cx="9835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Задано </a:t>
                </a:r>
                <a:r>
                  <a:rPr lang="en-US" i="1" dirty="0" smtClean="0"/>
                  <a:t>n</a:t>
                </a:r>
                <a:r>
                  <a:rPr lang="uk-UA" i="1" dirty="0" smtClean="0"/>
                  <a:t> </a:t>
                </a:r>
                <a:r>
                  <a:rPr lang="uk-UA" dirty="0" smtClean="0"/>
                  <a:t>точок. Задача – побудувати кубічний </a:t>
                </a:r>
                <a:r>
                  <a:rPr lang="uk-UA" dirty="0" err="1" smtClean="0"/>
                  <a:t>інтерполянт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(x) </a:t>
                </a:r>
                <a:r>
                  <a:rPr lang="uk-UA" dirty="0" smtClean="0"/>
                  <a:t>між сусідніми точками</a:t>
                </a:r>
                <a:endParaRPr lang="uk-UA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81" y="1189899"/>
                <a:ext cx="9835164" cy="369332"/>
              </a:xfrm>
              <a:prstGeom prst="rect">
                <a:avLst/>
              </a:prstGeom>
              <a:blipFill>
                <a:blip r:embed="rId7"/>
                <a:stretch>
                  <a:fillRect l="-496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>
            <a:off x="5216300" y="2348172"/>
            <a:ext cx="6627837" cy="1597106"/>
            <a:chOff x="5207876" y="1806079"/>
            <a:chExt cx="6627837" cy="1597106"/>
          </a:xfrm>
        </p:grpSpPr>
        <p:sp>
          <p:nvSpPr>
            <p:cNvPr id="42" name="TextBox 41"/>
            <p:cNvSpPr txBox="1"/>
            <p:nvPr/>
          </p:nvSpPr>
          <p:spPr>
            <a:xfrm>
              <a:off x="8807372" y="1966005"/>
              <a:ext cx="2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uk-UA" dirty="0" smtClean="0"/>
                <a:t>фіксація у вузлах</a:t>
              </a:r>
              <a:endParaRPr lang="uk-U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207876" y="1806079"/>
                  <a:ext cx="10629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876" y="1806079"/>
                  <a:ext cx="106292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172" t="-2174" r="-4023" b="-32609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207876" y="2181469"/>
                  <a:ext cx="15021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876" y="2181469"/>
                  <a:ext cx="150214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659" t="-2222" r="-1220" b="-3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241547" y="2756008"/>
                  <a:ext cx="12391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547" y="2756008"/>
                  <a:ext cx="123912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941" r="-1970" b="-20000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241547" y="3075755"/>
                  <a:ext cx="1678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547" y="3075755"/>
                  <a:ext cx="167834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536" r="-725" b="-1739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/>
            <p:cNvSpPr txBox="1"/>
            <p:nvPr/>
          </p:nvSpPr>
          <p:spPr>
            <a:xfrm>
              <a:off x="8724354" y="2756854"/>
              <a:ext cx="3111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uk-UA" dirty="0" smtClean="0"/>
                <a:t>безперервність похідних</a:t>
              </a:r>
            </a:p>
            <a:p>
              <a:r>
                <a:rPr lang="uk-UA" dirty="0" smtClean="0"/>
                <a:t>   у вузлах</a:t>
              </a:r>
              <a:endParaRPr lang="uk-U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642447" y="1982092"/>
                  <a:ext cx="18283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−1]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447" y="1982092"/>
                  <a:ext cx="1828386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174" r="-4333" b="-36957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710018" y="2803020"/>
                  <a:ext cx="18283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[0,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−1]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18" y="2803020"/>
                  <a:ext cx="1828386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4444" r="-4333" b="-37778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Прямоугольник 58"/>
          <p:cNvSpPr/>
          <p:nvPr/>
        </p:nvSpPr>
        <p:spPr>
          <a:xfrm>
            <a:off x="4805196" y="4349781"/>
            <a:ext cx="7175991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630238" indent="-630238"/>
            <a:r>
              <a:rPr lang="uk-UA" b="1" dirty="0" err="1" smtClean="0">
                <a:solidFill>
                  <a:srgbClr val="0070C0"/>
                </a:solidFill>
              </a:rPr>
              <a:t>Ермітов</a:t>
            </a:r>
            <a:r>
              <a:rPr lang="uk-UA" b="1" dirty="0" smtClean="0">
                <a:solidFill>
                  <a:srgbClr val="0070C0"/>
                </a:solidFill>
              </a:rPr>
              <a:t> кубічний </a:t>
            </a:r>
            <a:r>
              <a:rPr lang="uk-UA" b="1" dirty="0" err="1" smtClean="0">
                <a:solidFill>
                  <a:srgbClr val="0070C0"/>
                </a:solidFill>
              </a:rPr>
              <a:t>інтерполянт</a:t>
            </a:r>
            <a:r>
              <a:rPr lang="uk-UA" dirty="0" smtClean="0"/>
              <a:t>, або </a:t>
            </a:r>
            <a:r>
              <a:rPr lang="uk-UA" dirty="0" err="1" smtClean="0"/>
              <a:t>сплайн</a:t>
            </a:r>
            <a:r>
              <a:rPr lang="uk-UA" dirty="0" smtClean="0"/>
              <a:t> </a:t>
            </a:r>
            <a:r>
              <a:rPr lang="uk-UA" dirty="0" err="1" smtClean="0"/>
              <a:t>Ерміта</a:t>
            </a:r>
            <a:r>
              <a:rPr lang="uk-UA" b="1" dirty="0" smtClean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smtClean="0"/>
              <a:t>-  кусочно </a:t>
            </a:r>
            <a:r>
              <a:rPr lang="uk-UA" dirty="0"/>
              <a:t>- кубічний </a:t>
            </a:r>
            <a:r>
              <a:rPr lang="uk-UA" dirty="0" err="1"/>
              <a:t>інтерполянт</a:t>
            </a:r>
            <a:r>
              <a:rPr lang="uk-UA" dirty="0"/>
              <a:t> </a:t>
            </a:r>
            <a:r>
              <a:rPr lang="uk-UA" dirty="0" smtClean="0"/>
              <a:t>з безперервною похідною у вузлах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805196" y="5268453"/>
                <a:ext cx="3097643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196" y="5268453"/>
                <a:ext cx="3097643" cy="307777"/>
              </a:xfrm>
              <a:prstGeom prst="rect">
                <a:avLst/>
              </a:prstGeom>
              <a:blipFill>
                <a:blip r:embed="rId15"/>
                <a:stretch>
                  <a:fillRect l="-1176" b="-13208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428670" y="6175347"/>
            <a:ext cx="109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err="1" smtClean="0"/>
              <a:t>Якщо</a:t>
            </a:r>
            <a:r>
              <a:rPr lang="ru-RU" u="sng" dirty="0" smtClean="0"/>
              <a:t> задан</a:t>
            </a:r>
            <a:r>
              <a:rPr lang="uk-UA" u="sng" dirty="0" smtClean="0"/>
              <a:t>і значення похідних у вузлах</a:t>
            </a:r>
            <a:r>
              <a:rPr lang="ru-RU" u="sng" dirty="0" smtClean="0"/>
              <a:t>, </a:t>
            </a:r>
            <a:r>
              <a:rPr lang="ru-RU" u="sng" dirty="0" err="1" smtClean="0"/>
              <a:t>ма</a:t>
            </a:r>
            <a:r>
              <a:rPr lang="uk-UA" u="sng" dirty="0" err="1" smtClean="0"/>
              <a:t>ємо</a:t>
            </a:r>
            <a:r>
              <a:rPr lang="uk-UA" u="sng" dirty="0" smtClean="0"/>
              <a:t>: </a:t>
            </a:r>
            <a:r>
              <a:rPr lang="uk-UA" dirty="0" smtClean="0"/>
              <a:t>4 рівняння з 4 невідомими коефіцієнтами</a:t>
            </a:r>
            <a:endParaRPr lang="uk-UA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1140953" y="5247125"/>
            <a:ext cx="330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Шукаємо </a:t>
            </a:r>
            <a:r>
              <a:rPr lang="uk-UA" u="sng" dirty="0" err="1" smtClean="0"/>
              <a:t>інтерполянт</a:t>
            </a:r>
            <a:r>
              <a:rPr lang="uk-UA" u="sng" dirty="0" smtClean="0"/>
              <a:t> у вигляді:</a:t>
            </a:r>
            <a:endParaRPr lang="uk-UA" dirty="0"/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>
          <a:xfrm>
            <a:off x="9339731" y="6323281"/>
            <a:ext cx="2743200" cy="365125"/>
          </a:xfrm>
        </p:spPr>
        <p:txBody>
          <a:bodyPr/>
          <a:lstStyle/>
          <a:p>
            <a:fld id="{CD41DFC3-27C8-4EA9-813D-1D0E8C0088F3}" type="slidenum">
              <a:rPr lang="uk-UA" smtClean="0"/>
              <a:t>16</a:t>
            </a:fld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984098" y="5717982"/>
            <a:ext cx="100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Умови безперервності першої похідної недостатньо </a:t>
            </a:r>
            <a:r>
              <a:rPr lang="uk-UA" b="1" dirty="0">
                <a:solidFill>
                  <a:srgbClr val="00B050"/>
                </a:solidFill>
              </a:rPr>
              <a:t>для отримання єдиного </a:t>
            </a:r>
            <a:r>
              <a:rPr lang="uk-UA" b="1" dirty="0" smtClean="0">
                <a:solidFill>
                  <a:srgbClr val="00B050"/>
                </a:solidFill>
              </a:rPr>
              <a:t>розв'язку!</a:t>
            </a:r>
            <a:endParaRPr lang="uk-U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17</a:t>
            </a:fld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27107" y="169841"/>
            <a:ext cx="4065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Катмула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-Рома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61696" y="768017"/>
            <a:ext cx="11053095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321050" indent="-3321050"/>
            <a:r>
              <a:rPr lang="uk-UA" b="1" dirty="0" err="1" smtClean="0">
                <a:solidFill>
                  <a:srgbClr val="0070C0"/>
                </a:solidFill>
              </a:rPr>
              <a:t>Сплайн</a:t>
            </a:r>
            <a:r>
              <a:rPr lang="uk-UA" b="1" dirty="0" smtClean="0">
                <a:solidFill>
                  <a:srgbClr val="0070C0"/>
                </a:solidFill>
              </a:rPr>
              <a:t> </a:t>
            </a:r>
            <a:r>
              <a:rPr lang="uk-UA" b="1" dirty="0" err="1" smtClean="0">
                <a:solidFill>
                  <a:srgbClr val="0070C0"/>
                </a:solidFill>
              </a:rPr>
              <a:t>Катмула</a:t>
            </a:r>
            <a:r>
              <a:rPr lang="uk-UA" b="1" dirty="0" smtClean="0">
                <a:solidFill>
                  <a:srgbClr val="0070C0"/>
                </a:solidFill>
              </a:rPr>
              <a:t>-Рома </a:t>
            </a:r>
            <a:r>
              <a:rPr lang="uk-UA" dirty="0" smtClean="0"/>
              <a:t>– </a:t>
            </a:r>
            <a:r>
              <a:rPr lang="uk-UA" dirty="0" err="1" smtClean="0"/>
              <a:t>сплайн</a:t>
            </a:r>
            <a:r>
              <a:rPr lang="uk-UA" dirty="0" smtClean="0"/>
              <a:t> </a:t>
            </a:r>
            <a:r>
              <a:rPr lang="uk-UA" dirty="0" err="1" smtClean="0"/>
              <a:t>Ерміта</a:t>
            </a:r>
            <a:r>
              <a:rPr lang="uk-UA" dirty="0" smtClean="0"/>
              <a:t>, похідні якого обчислюються за формулою:</a:t>
            </a:r>
            <a:endParaRPr lang="en-US" dirty="0" smtClean="0"/>
          </a:p>
          <a:p>
            <a:pPr marL="3321050" indent="-3321050"/>
            <a:r>
              <a:rPr lang="uk-UA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75045" y="824227"/>
                <a:ext cx="2080441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045" y="824227"/>
                <a:ext cx="2080441" cy="5216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99536" y="1412719"/>
            <a:ext cx="1084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</a:t>
            </a:r>
            <a:r>
              <a:rPr lang="ru-RU" u="sng" dirty="0" err="1" smtClean="0"/>
              <a:t>Типи</a:t>
            </a:r>
            <a:r>
              <a:rPr lang="ru-RU" u="sng" dirty="0" smtClean="0"/>
              <a:t> </a:t>
            </a:r>
            <a:r>
              <a:rPr lang="ru-RU" u="sng" dirty="0" err="1" smtClean="0"/>
              <a:t>крайових</a:t>
            </a:r>
            <a:r>
              <a:rPr lang="ru-RU" u="sng" dirty="0" smtClean="0"/>
              <a:t> умов на межах </a:t>
            </a:r>
            <a:r>
              <a:rPr lang="ru-RU" u="sng" dirty="0" err="1" smtClean="0"/>
              <a:t>заданої</a:t>
            </a:r>
            <a:r>
              <a:rPr lang="ru-RU" u="sng" dirty="0" smtClean="0"/>
              <a:t> </a:t>
            </a:r>
            <a:r>
              <a:rPr lang="ru-RU" u="sng" dirty="0" err="1" smtClean="0"/>
              <a:t>області</a:t>
            </a:r>
            <a:r>
              <a:rPr lang="ru-RU" u="sng" dirty="0" smtClean="0"/>
              <a:t>:</a:t>
            </a:r>
          </a:p>
          <a:p>
            <a:pPr marL="369887" indent="-285750">
              <a:buFontTx/>
              <a:buChar char="-"/>
            </a:pPr>
            <a:r>
              <a:rPr lang="ru-RU" dirty="0" err="1" smtClean="0"/>
              <a:t>природні</a:t>
            </a:r>
            <a:r>
              <a:rPr lang="ru-RU" dirty="0" smtClean="0"/>
              <a:t> </a:t>
            </a:r>
            <a:r>
              <a:rPr lang="ru-RU" dirty="0" err="1"/>
              <a:t>умови</a:t>
            </a:r>
            <a:r>
              <a:rPr lang="ru-RU" dirty="0"/>
              <a:t> - </a:t>
            </a:r>
            <a:r>
              <a:rPr lang="ru-RU" dirty="0" err="1"/>
              <a:t>кінці</a:t>
            </a:r>
            <a:r>
              <a:rPr lang="ru-RU" dirty="0"/>
              <a:t> сплайна </a:t>
            </a:r>
            <a:r>
              <a:rPr lang="ru-RU" dirty="0" err="1" smtClean="0"/>
              <a:t>вільні</a:t>
            </a:r>
            <a:r>
              <a:rPr lang="ru-RU" dirty="0" smtClean="0"/>
              <a:t> (друга </a:t>
            </a:r>
            <a:r>
              <a:rPr lang="ru-RU" dirty="0" err="1" smtClean="0"/>
              <a:t>похідна</a:t>
            </a:r>
            <a:r>
              <a:rPr lang="ru-RU" dirty="0" smtClean="0"/>
              <a:t> </a:t>
            </a:r>
            <a:r>
              <a:rPr lang="ru-RU" dirty="0" err="1" smtClean="0"/>
              <a:t>дорівнює</a:t>
            </a:r>
            <a:r>
              <a:rPr lang="ru-RU" dirty="0" smtClean="0"/>
              <a:t> нулю);</a:t>
            </a:r>
          </a:p>
          <a:p>
            <a:pPr marL="369887" indent="-285750">
              <a:buFontTx/>
              <a:buChar char="-"/>
            </a:pPr>
            <a:r>
              <a:rPr lang="uk-UA" dirty="0" err="1" smtClean="0"/>
              <a:t>кі</a:t>
            </a:r>
            <a:r>
              <a:rPr lang="ru-RU" dirty="0" err="1" smtClean="0"/>
              <a:t>нці</a:t>
            </a:r>
            <a:r>
              <a:rPr lang="ru-RU" dirty="0" smtClean="0"/>
              <a:t> </a:t>
            </a:r>
            <a:r>
              <a:rPr lang="ru-RU" dirty="0" err="1" smtClean="0"/>
              <a:t>жорстко</a:t>
            </a:r>
            <a:r>
              <a:rPr lang="ru-RU" dirty="0" smtClean="0"/>
              <a:t> </a:t>
            </a:r>
            <a:r>
              <a:rPr lang="ru-RU" dirty="0" err="1" smtClean="0"/>
              <a:t>затиснені</a:t>
            </a:r>
            <a:r>
              <a:rPr lang="ru-RU" dirty="0" smtClean="0"/>
              <a:t>;</a:t>
            </a:r>
          </a:p>
          <a:p>
            <a:pPr marL="369887" indent="-285750">
              <a:buFontTx/>
              <a:buChar char="-"/>
            </a:pPr>
            <a:r>
              <a:rPr lang="ru-RU" dirty="0" smtClean="0"/>
              <a:t>сплайн </a:t>
            </a:r>
            <a:r>
              <a:rPr lang="ru-RU" dirty="0" err="1"/>
              <a:t>завершується</a:t>
            </a:r>
            <a:r>
              <a:rPr lang="ru-RU" dirty="0"/>
              <a:t> </a:t>
            </a:r>
            <a:r>
              <a:rPr lang="ru-RU" dirty="0" smtClean="0"/>
              <a:t>параболою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граничні</a:t>
            </a:r>
            <a:r>
              <a:rPr lang="ru-RU" dirty="0" smtClean="0"/>
              <a:t> </a:t>
            </a:r>
            <a:r>
              <a:rPr lang="ru-RU" dirty="0" err="1"/>
              <a:t>ділянки</a:t>
            </a:r>
            <a:r>
              <a:rPr lang="ru-RU" dirty="0"/>
              <a:t> </a:t>
            </a:r>
            <a:r>
              <a:rPr lang="ru-RU" dirty="0" err="1"/>
              <a:t>описуються</a:t>
            </a:r>
            <a:r>
              <a:rPr lang="ru-RU" dirty="0"/>
              <a:t> </a:t>
            </a:r>
            <a:r>
              <a:rPr lang="ru-RU" dirty="0" err="1"/>
              <a:t>поліномом</a:t>
            </a:r>
            <a:r>
              <a:rPr lang="ru-RU" dirty="0"/>
              <a:t> 2 </a:t>
            </a:r>
            <a:r>
              <a:rPr lang="ru-RU" dirty="0" err="1" smtClean="0"/>
              <a:t>ступеня</a:t>
            </a:r>
            <a:r>
              <a:rPr lang="ru-RU" dirty="0" smtClean="0"/>
              <a:t>);</a:t>
            </a:r>
          </a:p>
          <a:p>
            <a:pPr marL="369887" indent="-285750">
              <a:buFontTx/>
              <a:buChar char="-"/>
            </a:pPr>
            <a:r>
              <a:rPr lang="ru-RU" dirty="0" err="1" smtClean="0"/>
              <a:t>періодичні</a:t>
            </a:r>
            <a:r>
              <a:rPr lang="ru-RU" dirty="0" smtClean="0"/>
              <a:t> </a:t>
            </a:r>
            <a:r>
              <a:rPr lang="ru-RU" dirty="0" err="1"/>
              <a:t>граничні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(</a:t>
            </a:r>
            <a:r>
              <a:rPr lang="ru-RU" dirty="0" err="1"/>
              <a:t>використовуються</a:t>
            </a:r>
            <a:r>
              <a:rPr lang="ru-RU" dirty="0"/>
              <a:t> при </a:t>
            </a:r>
            <a:r>
              <a:rPr lang="ru-RU" dirty="0" err="1"/>
              <a:t>моделюванні</a:t>
            </a:r>
            <a:r>
              <a:rPr lang="ru-RU" dirty="0"/>
              <a:t> </a:t>
            </a:r>
            <a:r>
              <a:rPr lang="ru-RU" dirty="0" err="1"/>
              <a:t>періодичних</a:t>
            </a:r>
            <a:r>
              <a:rPr lang="ru-RU" dirty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16025" y="3206765"/>
            <a:ext cx="77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1).  Для кожної внутрішньої </a:t>
            </a:r>
            <a:r>
              <a:rPr lang="uk-UA" i="1" u="sng" dirty="0" smtClean="0"/>
              <a:t>і </a:t>
            </a:r>
            <a:r>
              <a:rPr lang="uk-UA" u="sng" dirty="0" smtClean="0"/>
              <a:t>– ї ділянки </a:t>
            </a:r>
            <a:r>
              <a:rPr lang="uk-UA" u="sng" dirty="0" err="1" smtClean="0"/>
              <a:t>сплайн</a:t>
            </a:r>
            <a:r>
              <a:rPr lang="uk-UA" u="sng" dirty="0" smtClean="0"/>
              <a:t> шукаємо у вигляді: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27668" y="3617447"/>
                <a:ext cx="5739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68" y="3617447"/>
                <a:ext cx="5739648" cy="307777"/>
              </a:xfrm>
              <a:prstGeom prst="rect">
                <a:avLst/>
              </a:prstGeom>
              <a:blipFill>
                <a:blip r:embed="rId11"/>
                <a:stretch>
                  <a:fillRect l="-955" t="-1961" r="-212" b="-156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822435" y="4045580"/>
            <a:ext cx="353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2).  Врахуємо умови для похідних: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5307" y="4040621"/>
                <a:ext cx="4591642" cy="341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07" y="4040621"/>
                <a:ext cx="4591642" cy="341440"/>
              </a:xfrm>
              <a:prstGeom prst="rect">
                <a:avLst/>
              </a:prstGeom>
              <a:blipFill>
                <a:blip r:embed="rId12"/>
                <a:stretch>
                  <a:fillRect l="-797" r="-266" b="-196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1279036" y="4522238"/>
            <a:ext cx="365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Маємо значення двох коефіцієнтів: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358982" y="4552728"/>
                <a:ext cx="1052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82" y="4552728"/>
                <a:ext cx="105214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410469" y="4511648"/>
                <a:ext cx="1964576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69" y="4511648"/>
                <a:ext cx="1964576" cy="6135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713615" y="5273181"/>
                <a:ext cx="7169207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615" y="5273181"/>
                <a:ext cx="7169207" cy="613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725646" y="4994872"/>
            <a:ext cx="4639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3).  Ще два коефіцієнти отримаємо з рівнянь: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755656" y="5967572"/>
                <a:ext cx="7511872" cy="545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uk-UA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uk-UA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uk-UA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6" y="5967572"/>
                <a:ext cx="7511872" cy="545406"/>
              </a:xfrm>
              <a:prstGeom prst="rect">
                <a:avLst/>
              </a:prstGeom>
              <a:blipFill>
                <a:blip r:embed="rId9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879291" y="2862127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Алгоритм побудови </a:t>
            </a:r>
            <a:r>
              <a:rPr lang="uk-UA" b="1" dirty="0" err="1" smtClean="0">
                <a:solidFill>
                  <a:srgbClr val="00B050"/>
                </a:solidFill>
              </a:rPr>
              <a:t>сплайна</a:t>
            </a:r>
            <a:r>
              <a:rPr lang="uk-UA" b="1" dirty="0" smtClean="0">
                <a:solidFill>
                  <a:srgbClr val="00B050"/>
                </a:solidFill>
              </a:rPr>
              <a:t> </a:t>
            </a:r>
            <a:r>
              <a:rPr lang="uk-UA" b="1" dirty="0" err="1" smtClean="0">
                <a:solidFill>
                  <a:srgbClr val="00B050"/>
                </a:solidFill>
              </a:rPr>
              <a:t>Катмула</a:t>
            </a:r>
            <a:r>
              <a:rPr lang="uk-UA" b="1" dirty="0" smtClean="0">
                <a:solidFill>
                  <a:srgbClr val="00B050"/>
                </a:solidFill>
              </a:rPr>
              <a:t>-Рома: </a:t>
            </a:r>
            <a:endParaRPr lang="uk-UA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118288" y="3627399"/>
                <a:ext cx="97180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88" y="3627399"/>
                <a:ext cx="971804" cy="3699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18</a:t>
            </a:fld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3871764" y="448583"/>
            <a:ext cx="4065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Катмула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-Рома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283" y="119817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4).   </a:t>
            </a:r>
            <a:r>
              <a:rPr lang="uk-UA" u="sng" dirty="0" err="1" smtClean="0"/>
              <a:t>Оберемо</a:t>
            </a:r>
            <a:r>
              <a:rPr lang="uk-UA" u="sng" dirty="0" smtClean="0"/>
              <a:t> крайові умови у вигляді: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4772" y="1732332"/>
                <a:ext cx="6021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772" y="1732332"/>
                <a:ext cx="6021264" cy="276999"/>
              </a:xfrm>
              <a:prstGeom prst="rect">
                <a:avLst/>
              </a:prstGeom>
              <a:blipFill>
                <a:blip r:embed="rId13"/>
                <a:stretch>
                  <a:fillRect l="-405" t="-4348" r="-506" b="-1739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1430114" y="2174729"/>
            <a:ext cx="286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5).  Умови фіксації у вузлах: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0406" y="2266485"/>
                <a:ext cx="1389996" cy="30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06" y="2266485"/>
                <a:ext cx="1389996" cy="304571"/>
              </a:xfrm>
              <a:prstGeom prst="rect">
                <a:avLst/>
              </a:prstGeom>
              <a:blipFill>
                <a:blip r:embed="rId4"/>
                <a:stretch>
                  <a:fillRect l="-3947" b="-1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70406" y="2675347"/>
                <a:ext cx="1214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06" y="2675347"/>
                <a:ext cx="1214307" cy="276999"/>
              </a:xfrm>
              <a:prstGeom prst="rect">
                <a:avLst/>
              </a:prstGeom>
              <a:blipFill>
                <a:blip r:embed="rId5"/>
                <a:stretch>
                  <a:fillRect l="-4523" r="-1005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3932" y="2200218"/>
                <a:ext cx="2091150" cy="30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32" y="2200218"/>
                <a:ext cx="2091150" cy="304571"/>
              </a:xfrm>
              <a:prstGeom prst="rect">
                <a:avLst/>
              </a:prstGeom>
              <a:blipFill>
                <a:blip r:embed="rId15"/>
                <a:stretch>
                  <a:fillRect l="-2041" b="-1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9270" y="2571056"/>
                <a:ext cx="1638654" cy="30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270" y="2571056"/>
                <a:ext cx="1638654" cy="304571"/>
              </a:xfrm>
              <a:prstGeom prst="rect">
                <a:avLst/>
              </a:prstGeom>
              <a:blipFill>
                <a:blip r:embed="rId16"/>
                <a:stretch>
                  <a:fillRect l="-2985" b="-1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1418314" y="3207741"/>
            <a:ext cx="446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6).  Для внутрішніх точок крайових ділянок: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7827954" y="3278687"/>
            <a:ext cx="39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для правої точки лівої ділянки;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62315" y="3178649"/>
                <a:ext cx="1782155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15" y="3178649"/>
                <a:ext cx="1782155" cy="5196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60402" y="3894097"/>
                <a:ext cx="2432845" cy="521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402" y="3894097"/>
                <a:ext cx="2432845" cy="521361"/>
              </a:xfrm>
              <a:prstGeom prst="rect">
                <a:avLst/>
              </a:prstGeom>
              <a:blipFill>
                <a:blip r:embed="rId9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68862" y="3893408"/>
            <a:ext cx="354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для лівої точки правої ділянки;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303283" y="4368957"/>
            <a:ext cx="5728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7).  Маємо такі значення коефіцієнтів</a:t>
            </a:r>
            <a:r>
              <a:rPr lang="en-US" u="sng" dirty="0" smtClean="0"/>
              <a:t> (</a:t>
            </a:r>
            <a:r>
              <a:rPr lang="uk-UA" u="sng" dirty="0" smtClean="0"/>
              <a:t>для лівого краю):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793803" y="4736491"/>
                <a:ext cx="1181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uk-UA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03" y="4736491"/>
                <a:ext cx="118102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1793803" y="5160841"/>
                <a:ext cx="1697260" cy="613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uk-U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03" y="5160841"/>
                <a:ext cx="1697260" cy="613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793803" y="5632090"/>
                <a:ext cx="484100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03" y="5632090"/>
                <a:ext cx="4841005" cy="714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783231" y="5019900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uk-UA" dirty="0" smtClean="0"/>
              <a:t>8).  Для правого краю розрахунки виконуються аналогічно.</a:t>
            </a:r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5838244" y="2429650"/>
            <a:ext cx="29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</a:t>
            </a:r>
            <a:r>
              <a:rPr lang="uk-UA" dirty="0"/>
              <a:t>л</a:t>
            </a:r>
            <a:r>
              <a:rPr lang="uk-UA" dirty="0" smtClean="0"/>
              <a:t>івий вузол;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9998400" y="2386390"/>
            <a:ext cx="29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правий вузол;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2974832" y="6448690"/>
            <a:ext cx="61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Таким чином, знайдені всі коефіцієнти </a:t>
            </a:r>
            <a:r>
              <a:rPr lang="uk-UA" b="1" dirty="0" err="1" smtClean="0">
                <a:solidFill>
                  <a:srgbClr val="00B050"/>
                </a:solidFill>
              </a:rPr>
              <a:t>сплайна</a:t>
            </a:r>
            <a:r>
              <a:rPr lang="uk-UA" b="1" dirty="0" smtClean="0">
                <a:solidFill>
                  <a:srgbClr val="00B050"/>
                </a:solidFill>
              </a:rPr>
              <a:t> </a:t>
            </a:r>
            <a:endParaRPr lang="uk-U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57798" y="6444261"/>
            <a:ext cx="2743200" cy="365125"/>
          </a:xfrm>
        </p:spPr>
        <p:txBody>
          <a:bodyPr/>
          <a:lstStyle/>
          <a:p>
            <a:fld id="{CD41DFC3-27C8-4EA9-813D-1D0E8C0088F3}" type="slidenum">
              <a:rPr lang="uk-UA" smtClean="0"/>
              <a:t>19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79929" y="218974"/>
            <a:ext cx="4065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Катмула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-Рома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719" y="738591"/>
            <a:ext cx="744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Задача.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 </a:t>
            </a:r>
            <a:r>
              <a:rPr lang="uk-UA" sz="2000" dirty="0" smtClean="0"/>
              <a:t>Побудувати </a:t>
            </a:r>
            <a:r>
              <a:rPr lang="uk-UA" sz="2000" dirty="0" err="1" smtClean="0"/>
              <a:t>сплайн</a:t>
            </a:r>
            <a:r>
              <a:rPr lang="uk-UA" sz="2000" dirty="0" smtClean="0"/>
              <a:t> </a:t>
            </a:r>
            <a:r>
              <a:rPr lang="uk-UA" sz="2000" dirty="0" err="1" smtClean="0"/>
              <a:t>Катмула</a:t>
            </a:r>
            <a:r>
              <a:rPr lang="uk-UA" sz="2000" dirty="0" smtClean="0"/>
              <a:t>-Рома для заданих точок</a:t>
            </a:r>
            <a:endParaRPr lang="uk-UA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5868"/>
              </p:ext>
            </p:extLst>
          </p:nvPr>
        </p:nvGraphicFramePr>
        <p:xfrm>
          <a:off x="8234178" y="593886"/>
          <a:ext cx="29952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411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1403" y="1497877"/>
                <a:ext cx="44473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3" y="1497877"/>
                <a:ext cx="4447308" cy="215444"/>
              </a:xfrm>
              <a:prstGeom prst="rect">
                <a:avLst/>
              </a:prstGeom>
              <a:blipFill>
                <a:blip r:embed="rId3"/>
                <a:stretch>
                  <a:fillRect l="-412" b="-342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231325"/>
              </p:ext>
            </p:extLst>
          </p:nvPr>
        </p:nvGraphicFramePr>
        <p:xfrm>
          <a:off x="786482" y="1372595"/>
          <a:ext cx="3545654" cy="2682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2222" y="1922729"/>
                <a:ext cx="2069926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2−0</m:t>
                          </m:r>
                        </m:den>
                      </m:f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22" y="1922729"/>
                <a:ext cx="2069926" cy="378245"/>
              </a:xfrm>
              <a:prstGeom prst="rect">
                <a:avLst/>
              </a:prstGeom>
              <a:blipFill>
                <a:blip r:embed="rId8"/>
                <a:stretch>
                  <a:fillRect l="-588" t="-1613" r="-1176" b="-80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48467" y="1920082"/>
                <a:ext cx="1906419" cy="377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67" y="1920082"/>
                <a:ext cx="1906419" cy="377989"/>
              </a:xfrm>
              <a:prstGeom prst="rect">
                <a:avLst/>
              </a:prstGeom>
              <a:blipFill>
                <a:blip r:embed="rId9"/>
                <a:stretch>
                  <a:fillRect l="-639" t="-3226" r="-1278" b="-80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1403" y="2410714"/>
                <a:ext cx="34574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3" y="2410714"/>
                <a:ext cx="3457420" cy="215444"/>
              </a:xfrm>
              <a:prstGeom prst="rect">
                <a:avLst/>
              </a:prstGeom>
              <a:blipFill>
                <a:blip r:embed="rId10"/>
                <a:stretch>
                  <a:fillRect l="-705" b="-3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588343" y="2800114"/>
            <a:ext cx="360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solidFill>
                  <a:srgbClr val="0070C0"/>
                </a:solidFill>
              </a:rPr>
              <a:t>Умови фіксації у вузлах: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766403" y="2796268"/>
                <a:ext cx="17334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uk-UA" sz="1600" dirty="0" smtClean="0"/>
                  <a:t>;</a:t>
                </a:r>
                <a:endParaRPr lang="uk-UA" sz="16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403" y="2796268"/>
                <a:ext cx="1733423" cy="338554"/>
              </a:xfrm>
              <a:prstGeom prst="rect">
                <a:avLst/>
              </a:prstGeom>
              <a:blipFill>
                <a:blip r:embed="rId11"/>
                <a:stretch>
                  <a:fillRect t="-5455" r="-1056" b="-236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7836368" y="2861156"/>
            <a:ext cx="635476" cy="25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8775285" y="2822606"/>
                <a:ext cx="3510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285" y="2822606"/>
                <a:ext cx="351038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4579741" y="3142514"/>
            <a:ext cx="3014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solidFill>
                  <a:srgbClr val="0070C0"/>
                </a:solidFill>
              </a:rPr>
              <a:t>Умови </a:t>
            </a:r>
            <a:r>
              <a:rPr lang="uk-UA" sz="1600" dirty="0" smtClean="0">
                <a:solidFill>
                  <a:srgbClr val="0070C0"/>
                </a:solidFill>
              </a:rPr>
              <a:t>безперервності похідних: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7495065" y="3204069"/>
                <a:ext cx="15183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uk-UA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65" y="3204069"/>
                <a:ext cx="151830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8209633" y="3204069"/>
            <a:ext cx="763658" cy="278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013365" y="3144308"/>
                <a:ext cx="2517164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400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uk-UA" sz="1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65" y="3144308"/>
                <a:ext cx="2517164" cy="396519"/>
              </a:xfrm>
              <a:prstGeom prst="rect">
                <a:avLst/>
              </a:prstGeom>
              <a:blipFill>
                <a:blip r:embed="rId1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601291" y="3463742"/>
            <a:ext cx="296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solidFill>
                  <a:srgbClr val="0070C0"/>
                </a:solidFill>
              </a:rPr>
              <a:t>Маємо систему: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35227" y="3532156"/>
                <a:ext cx="1396921" cy="72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uk-UA" sz="105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  <m:r>
                                  <a:rPr lang="uk-UA" sz="1050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50" dirty="0"/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  <m:r>
                                  <a:rPr lang="uk-UA" sz="1050" b="0" i="1" dirty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sz="10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27" y="3532156"/>
                <a:ext cx="1396921" cy="728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95564" y="6005963"/>
                <a:ext cx="1214628" cy="411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uk-UA" sz="1200" b="0" i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nor/>
                                  </m:rPr>
                                  <a:rPr lang="uk-UA" sz="12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uk-UA" sz="1200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64" y="6005963"/>
                <a:ext cx="1214628" cy="411972"/>
              </a:xfrm>
              <a:prstGeom prst="rect">
                <a:avLst/>
              </a:prstGeom>
              <a:blipFill>
                <a:blip r:embed="rId16"/>
                <a:stretch>
                  <a:fillRect l="-61000" t="-225000" r="-2500" b="-325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9013365" y="3604945"/>
                <a:ext cx="7576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sz="1200" dirty="0" smtClean="0"/>
                  <a:t>6.5</a:t>
                </a:r>
                <a:endParaRPr lang="uk-UA" sz="12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65" y="3604945"/>
                <a:ext cx="757643" cy="276999"/>
              </a:xfrm>
              <a:prstGeom prst="rect">
                <a:avLst/>
              </a:prstGeom>
              <a:blipFill>
                <a:blip r:embed="rId1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7849668" y="3614020"/>
                <a:ext cx="957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=−9.5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68" y="3614020"/>
                <a:ext cx="95750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/>
          <p:cNvSpPr/>
          <p:nvPr/>
        </p:nvSpPr>
        <p:spPr>
          <a:xfrm>
            <a:off x="7848712" y="3612819"/>
            <a:ext cx="1922296" cy="26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48974" y="4052976"/>
                <a:ext cx="3881741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3−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−9.5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.5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974" y="4052976"/>
                <a:ext cx="3881741" cy="215444"/>
              </a:xfrm>
              <a:prstGeom prst="rect">
                <a:avLst/>
              </a:prstGeom>
              <a:blipFill>
                <a:blip r:embed="rId19"/>
                <a:stretch>
                  <a:fillRect b="-1351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319456" y="4121153"/>
            <a:ext cx="544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u="sng" dirty="0">
                <a:solidFill>
                  <a:srgbClr val="0070C0"/>
                </a:solidFill>
              </a:rPr>
              <a:t>Для </a:t>
            </a:r>
            <a:r>
              <a:rPr lang="uk-UA" sz="1400" b="1" u="sng" dirty="0" smtClean="0">
                <a:solidFill>
                  <a:srgbClr val="0070C0"/>
                </a:solidFill>
              </a:rPr>
              <a:t>крайових ділянок будуємо квадратичні </a:t>
            </a:r>
            <a:r>
              <a:rPr lang="uk-UA" sz="1400" b="1" u="sng" dirty="0" err="1" smtClean="0">
                <a:solidFill>
                  <a:srgbClr val="0070C0"/>
                </a:solidFill>
              </a:rPr>
              <a:t>сплайни</a:t>
            </a:r>
            <a:r>
              <a:rPr lang="uk-UA" sz="1400" b="1" u="sng" dirty="0" smtClean="0">
                <a:solidFill>
                  <a:srgbClr val="0070C0"/>
                </a:solidFill>
              </a:rPr>
              <a:t>:</a:t>
            </a:r>
            <a:endParaRPr lang="uk-UA" sz="1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0943" y="4583442"/>
                <a:ext cx="32584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43" y="4583442"/>
                <a:ext cx="3258456" cy="215444"/>
              </a:xfrm>
              <a:prstGeom prst="rect">
                <a:avLst/>
              </a:prstGeom>
              <a:blipFill>
                <a:blip r:embed="rId20"/>
                <a:stretch>
                  <a:fillRect l="-749" b="-1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4356263" y="4685576"/>
                <a:ext cx="922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63" y="4685576"/>
                <a:ext cx="92249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980604" y="4798886"/>
                <a:ext cx="32321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sz="1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uk-UA" sz="1400" dirty="0"/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04" y="4798886"/>
                <a:ext cx="3232167" cy="307777"/>
              </a:xfrm>
              <a:prstGeom prst="rect">
                <a:avLst/>
              </a:prstGeom>
              <a:blipFill>
                <a:blip r:embed="rId2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701877" y="5120403"/>
            <a:ext cx="1544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solidFill>
                  <a:srgbClr val="0070C0"/>
                </a:solidFill>
              </a:rPr>
              <a:t>Умови </a:t>
            </a:r>
            <a:r>
              <a:rPr lang="uk-UA" sz="1600" dirty="0" smtClean="0">
                <a:solidFill>
                  <a:srgbClr val="0070C0"/>
                </a:solidFill>
              </a:rPr>
              <a:t>фіксації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  <a:r>
              <a:rPr lang="uk-UA" sz="1600" dirty="0" smtClean="0">
                <a:solidFill>
                  <a:srgbClr val="0070C0"/>
                </a:solidFill>
              </a:rPr>
              <a:t> 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2257987" y="5143975"/>
                <a:ext cx="14144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1400" dirty="0" smtClean="0"/>
                  <a:t>=1;</a:t>
                </a:r>
                <a:endParaRPr lang="uk-UA" sz="1400" dirty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87" y="5143975"/>
                <a:ext cx="1414490" cy="307777"/>
              </a:xfrm>
              <a:prstGeom prst="rect">
                <a:avLst/>
              </a:prstGeom>
              <a:blipFill>
                <a:blip r:embed="rId23"/>
                <a:stretch>
                  <a:fillRect t="-4000" r="-431" b="-2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/>
          <p:cNvSpPr/>
          <p:nvPr/>
        </p:nvSpPr>
        <p:spPr>
          <a:xfrm>
            <a:off x="3042009" y="5157989"/>
            <a:ext cx="635476" cy="25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2176274" y="5402789"/>
                <a:ext cx="24810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74" y="5402789"/>
                <a:ext cx="248100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/>
              <p:cNvSpPr/>
              <p:nvPr/>
            </p:nvSpPr>
            <p:spPr>
              <a:xfrm>
                <a:off x="2718433" y="5695182"/>
                <a:ext cx="19791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sz="1400" dirty="0" smtClean="0"/>
                  <a:t>=-1</a:t>
                </a:r>
                <a:endParaRPr lang="uk-UA" sz="1400" dirty="0"/>
              </a:p>
            </p:txBody>
          </p:sp>
        </mc:Choice>
        <mc:Fallback xmlns="">
          <p:sp>
            <p:nvSpPr>
              <p:cNvPr id="48" name="Прямоугольник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33" y="5695182"/>
                <a:ext cx="1979132" cy="307777"/>
              </a:xfrm>
              <a:prstGeom prst="rect">
                <a:avLst/>
              </a:prstGeom>
              <a:blipFill>
                <a:blip r:embed="rId2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/>
          <p:cNvSpPr/>
          <p:nvPr/>
        </p:nvSpPr>
        <p:spPr>
          <a:xfrm>
            <a:off x="654329" y="5695182"/>
            <a:ext cx="2040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dirty="0" smtClean="0">
                <a:solidFill>
                  <a:srgbClr val="0070C0"/>
                </a:solidFill>
              </a:rPr>
              <a:t>Безперервність похідн</a:t>
            </a:r>
            <a:r>
              <a:rPr lang="uk-UA" sz="1400" dirty="0">
                <a:solidFill>
                  <a:srgbClr val="0070C0"/>
                </a:solidFill>
              </a:rPr>
              <a:t>ої</a:t>
            </a:r>
            <a:endParaRPr lang="uk-UA" sz="14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2435319" y="6080947"/>
            <a:ext cx="1962910" cy="310889"/>
            <a:chOff x="2723339" y="6292893"/>
            <a:chExt cx="1962910" cy="3108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/>
                <p:cNvSpPr/>
                <p:nvPr/>
              </p:nvSpPr>
              <p:spPr>
                <a:xfrm>
                  <a:off x="2723339" y="6296005"/>
                  <a:ext cx="196291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=5;        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47" name="Прямоугольник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339" y="6296005"/>
                  <a:ext cx="196291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Прямоугольник 49"/>
            <p:cNvSpPr/>
            <p:nvPr/>
          </p:nvSpPr>
          <p:spPr>
            <a:xfrm>
              <a:off x="2761955" y="6292893"/>
              <a:ext cx="1882328" cy="292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sp>
        <p:nvSpPr>
          <p:cNvPr id="51" name="Прямоугольник 50"/>
          <p:cNvSpPr/>
          <p:nvPr/>
        </p:nvSpPr>
        <p:spPr>
          <a:xfrm>
            <a:off x="5518619" y="4386374"/>
            <a:ext cx="9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u="sng" dirty="0">
                <a:solidFill>
                  <a:srgbClr val="0070C0"/>
                </a:solidFill>
              </a:rPr>
              <a:t>Для </a:t>
            </a:r>
            <a:r>
              <a:rPr lang="en-US" sz="1400" u="sng" dirty="0" smtClean="0">
                <a:solidFill>
                  <a:srgbClr val="0070C0"/>
                </a:solidFill>
              </a:rPr>
              <a:t>[</a:t>
            </a:r>
            <a:r>
              <a:rPr lang="uk-UA" sz="1400" u="sng" dirty="0" smtClean="0">
                <a:solidFill>
                  <a:srgbClr val="0070C0"/>
                </a:solidFill>
              </a:rPr>
              <a:t>2</a:t>
            </a:r>
            <a:r>
              <a:rPr lang="en-US" sz="1400" u="sng" dirty="0" smtClean="0">
                <a:solidFill>
                  <a:srgbClr val="0070C0"/>
                </a:solidFill>
              </a:rPr>
              <a:t>;</a:t>
            </a:r>
            <a:r>
              <a:rPr lang="uk-UA" sz="1400" u="sng" dirty="0" smtClean="0">
                <a:solidFill>
                  <a:srgbClr val="0070C0"/>
                </a:solidFill>
              </a:rPr>
              <a:t>3</a:t>
            </a:r>
            <a:r>
              <a:rPr lang="en-US" sz="1400" u="sng" dirty="0" smtClean="0">
                <a:solidFill>
                  <a:srgbClr val="0070C0"/>
                </a:solidFill>
              </a:rPr>
              <a:t>]</a:t>
            </a:r>
            <a:r>
              <a:rPr lang="uk-UA" sz="1400" u="sng" dirty="0" smtClean="0">
                <a:solidFill>
                  <a:srgbClr val="0070C0"/>
                </a:solidFill>
              </a:rPr>
              <a:t>:</a:t>
            </a:r>
            <a:endParaRPr lang="uk-UA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1400917" y="6472936"/>
                <a:ext cx="191853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=1+5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17" y="6472936"/>
                <a:ext cx="191853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6543013" y="4368140"/>
                <a:ext cx="3287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3" y="4368140"/>
                <a:ext cx="3287438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/>
              <p:cNvSpPr/>
              <p:nvPr/>
            </p:nvSpPr>
            <p:spPr>
              <a:xfrm>
                <a:off x="6518193" y="4605257"/>
                <a:ext cx="2326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193" y="4605257"/>
                <a:ext cx="2326278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/>
          <p:cNvSpPr/>
          <p:nvPr/>
        </p:nvSpPr>
        <p:spPr>
          <a:xfrm>
            <a:off x="5450361" y="4819832"/>
            <a:ext cx="1544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solidFill>
                  <a:srgbClr val="0070C0"/>
                </a:solidFill>
              </a:rPr>
              <a:t>Умови </a:t>
            </a:r>
            <a:r>
              <a:rPr lang="uk-UA" sz="1600" dirty="0" smtClean="0">
                <a:solidFill>
                  <a:srgbClr val="0070C0"/>
                </a:solidFill>
              </a:rPr>
              <a:t>фіксації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  <a:r>
              <a:rPr lang="uk-UA" sz="1600" dirty="0" smtClean="0">
                <a:solidFill>
                  <a:srgbClr val="0070C0"/>
                </a:solidFill>
              </a:rPr>
              <a:t> 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6913653" y="4839066"/>
                <a:ext cx="38973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</a:t>
                </a:r>
                <a:r>
                  <a:rPr lang="uk-UA" sz="1400" dirty="0" smtClean="0"/>
                  <a:t> </a:t>
                </a:r>
                <a:r>
                  <a:rPr lang="en-US" sz="1400" dirty="0" smtClean="0"/>
                  <a:t>-1;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400" dirty="0" smtClean="0"/>
                  <a:t>=2</a:t>
                </a:r>
                <a:endParaRPr lang="uk-UA" sz="1400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653" y="4839066"/>
                <a:ext cx="3897349" cy="307777"/>
              </a:xfrm>
              <a:prstGeom prst="rect">
                <a:avLst/>
              </a:prstGeom>
              <a:blipFill>
                <a:blip r:embed="rId3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>
            <a:off x="5450361" y="5120403"/>
            <a:ext cx="2088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dirty="0" smtClean="0">
                <a:solidFill>
                  <a:srgbClr val="0070C0"/>
                </a:solidFill>
              </a:rPr>
              <a:t>Безперервність похідної:</a:t>
            </a:r>
            <a:endParaRPr lang="uk-UA" sz="1400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5278759" y="4347955"/>
            <a:ext cx="0" cy="14067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786482" y="4248164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u="sng" dirty="0">
                <a:solidFill>
                  <a:srgbClr val="0070C0"/>
                </a:solidFill>
              </a:rPr>
              <a:t>Для </a:t>
            </a:r>
            <a:r>
              <a:rPr lang="en-US" sz="1400" u="sng" dirty="0">
                <a:solidFill>
                  <a:srgbClr val="0070C0"/>
                </a:solidFill>
              </a:rPr>
              <a:t>[0;1] </a:t>
            </a:r>
            <a:endParaRPr lang="uk-UA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7513908" y="5065473"/>
                <a:ext cx="1514967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uk-UA" sz="1400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08" y="5065473"/>
                <a:ext cx="1514967" cy="396519"/>
              </a:xfrm>
              <a:prstGeom prst="rect">
                <a:avLst/>
              </a:prstGeom>
              <a:blipFill>
                <a:blip r:embed="rId3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Прямоугольник 64"/>
          <p:cNvSpPr/>
          <p:nvPr/>
        </p:nvSpPr>
        <p:spPr>
          <a:xfrm>
            <a:off x="8314148" y="5118220"/>
            <a:ext cx="662559" cy="330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p:sp>
        <p:nvSpPr>
          <p:cNvPr id="66" name="Прямоугольник 65"/>
          <p:cNvSpPr/>
          <p:nvPr/>
        </p:nvSpPr>
        <p:spPr>
          <a:xfrm>
            <a:off x="7708484" y="4813612"/>
            <a:ext cx="662559" cy="304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9322160" y="5156997"/>
                <a:ext cx="943400" cy="307777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60" y="5156997"/>
                <a:ext cx="943400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/>
              <p:cNvSpPr/>
              <p:nvPr/>
            </p:nvSpPr>
            <p:spPr>
              <a:xfrm>
                <a:off x="7805835" y="5468733"/>
                <a:ext cx="2808654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.5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68" name="Прямоугольник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35" y="5468733"/>
                <a:ext cx="2808654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Прямоугольник 68"/>
          <p:cNvSpPr/>
          <p:nvPr/>
        </p:nvSpPr>
        <p:spPr>
          <a:xfrm>
            <a:off x="4700711" y="5727448"/>
            <a:ext cx="427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b="1" u="sng" dirty="0" smtClean="0">
                <a:solidFill>
                  <a:srgbClr val="0070C0"/>
                </a:solidFill>
              </a:rPr>
              <a:t>Відповідь:</a:t>
            </a:r>
            <a:r>
              <a:rPr lang="uk-UA" sz="1400" b="1" dirty="0" smtClean="0">
                <a:solidFill>
                  <a:srgbClr val="0070C0"/>
                </a:solidFill>
              </a:rPr>
              <a:t> </a:t>
            </a:r>
            <a:r>
              <a:rPr lang="uk-UA" sz="1400" dirty="0" smtClean="0">
                <a:solidFill>
                  <a:srgbClr val="0070C0"/>
                </a:solidFill>
              </a:rPr>
              <a:t> </a:t>
            </a:r>
            <a:r>
              <a:rPr lang="uk-UA" sz="1400" dirty="0" smtClean="0"/>
              <a:t>для ділянки </a:t>
            </a:r>
            <a:r>
              <a:rPr lang="en-US" sz="1400" dirty="0" smtClean="0"/>
              <a:t>[0;3]</a:t>
            </a:r>
            <a:r>
              <a:rPr lang="uk-UA" sz="1400" dirty="0" smtClean="0"/>
              <a:t>отримано такий </a:t>
            </a:r>
            <a:r>
              <a:rPr lang="uk-UA" sz="1400" dirty="0" err="1" smtClean="0"/>
              <a:t>сплайн</a:t>
            </a:r>
            <a:r>
              <a:rPr lang="uk-UA" sz="1400" dirty="0" smtClean="0"/>
              <a:t>:</a:t>
            </a:r>
            <a:r>
              <a:rPr lang="uk-UA" sz="1400" b="1" dirty="0" smtClean="0">
                <a:solidFill>
                  <a:srgbClr val="0070C0"/>
                </a:solidFill>
              </a:rPr>
              <a:t> </a:t>
            </a:r>
            <a:endParaRPr lang="uk-U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>
                <a:off x="5847259" y="6020473"/>
                <a:ext cx="416428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=1+5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   0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 smtClean="0"/>
                  <a:t>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3−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uk-UA" sz="1200" i="1">
                        <a:latin typeface="Cambria Math" panose="02040503050406030204" pitchFamily="18" charset="0"/>
                      </a:rPr>
                      <m:t>−9.5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6.5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  1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 smtClean="0"/>
                  <a:t>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−1−0.5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3.5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 smtClean="0"/>
                  <a:t>3</a:t>
                </a:r>
                <a:endParaRPr lang="uk-UA" sz="1200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59" y="6020473"/>
                <a:ext cx="4164282" cy="646331"/>
              </a:xfrm>
              <a:prstGeom prst="rect">
                <a:avLst/>
              </a:prstGeom>
              <a:blipFill>
                <a:blip r:embed="rId34"/>
                <a:stretch>
                  <a:fillRect b="-6481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513918" y="1112196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 smtClean="0">
                <a:solidFill>
                  <a:srgbClr val="00B050"/>
                </a:solidFill>
              </a:rPr>
              <a:t>Розв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err="1" smtClean="0">
                <a:solidFill>
                  <a:srgbClr val="00B050"/>
                </a:solidFill>
              </a:rPr>
              <a:t>язання</a:t>
            </a:r>
            <a:r>
              <a:rPr lang="uk-UA" b="1" dirty="0" smtClean="0">
                <a:solidFill>
                  <a:srgbClr val="00B050"/>
                </a:solidFill>
              </a:rPr>
              <a:t>: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6559" y="1379107"/>
            <a:ext cx="3509273" cy="2608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3267" y="2399491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267" y="2399491"/>
                <a:ext cx="352084" cy="307777"/>
              </a:xfrm>
              <a:prstGeom prst="rect">
                <a:avLst/>
              </a:prstGeom>
              <a:blipFill>
                <a:blip r:embed="rId36"/>
                <a:stretch>
                  <a:fillRect l="-17241" r="-8621" b="-18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2248" y="1698752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48" y="1698752"/>
                <a:ext cx="352084" cy="307777"/>
              </a:xfrm>
              <a:prstGeom prst="rect">
                <a:avLst/>
              </a:prstGeom>
              <a:blipFill>
                <a:blip r:embed="rId40"/>
                <a:stretch>
                  <a:fillRect l="-15517" r="-8621" b="-18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57701" y="2707268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701" y="2707268"/>
                <a:ext cx="352084" cy="307777"/>
              </a:xfrm>
              <a:prstGeom prst="rect">
                <a:avLst/>
              </a:prstGeom>
              <a:blipFill>
                <a:blip r:embed="rId38"/>
                <a:stretch>
                  <a:fillRect l="-17241" r="-8621" b="-156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2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451698" y="229681"/>
            <a:ext cx="7209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Модіфікований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алгоритм </a:t>
            </a:r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Брезенхзема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для лінії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47" y="1125138"/>
            <a:ext cx="4759505" cy="18754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033" y="4955695"/>
            <a:ext cx="4525654" cy="1760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63845" y="1878207"/>
            <a:ext cx="3720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Генерація границі без згладжування (класичний варіант алгоритму </a:t>
            </a:r>
            <a:r>
              <a:rPr lang="uk-UA" dirty="0" err="1" smtClean="0">
                <a:solidFill>
                  <a:srgbClr val="00B050"/>
                </a:solidFill>
              </a:rPr>
              <a:t>Брезенхема</a:t>
            </a:r>
            <a:r>
              <a:rPr lang="uk-UA" dirty="0" smtClean="0">
                <a:solidFill>
                  <a:srgbClr val="00B050"/>
                </a:solidFill>
              </a:rPr>
              <a:t>)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3358881"/>
            <a:ext cx="646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B050"/>
                </a:solidFill>
              </a:rPr>
              <a:t>Обчислення інтенсивності пікселів границі: </a:t>
            </a:r>
            <a:r>
              <a:rPr lang="ru-RU" dirty="0" err="1" smtClean="0">
                <a:solidFill>
                  <a:srgbClr val="00B050"/>
                </a:solidFill>
              </a:rPr>
              <a:t>інтенсивність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обчислюється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пропорційної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площі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частини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пікселя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що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потрапила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всередину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багатокутника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9456" y="5337092"/>
            <a:ext cx="441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Формування пікселів границі за </a:t>
            </a:r>
            <a:r>
              <a:rPr lang="uk-UA" dirty="0" err="1" smtClean="0">
                <a:solidFill>
                  <a:srgbClr val="00B050"/>
                </a:solidFill>
              </a:rPr>
              <a:t>модіфікованим</a:t>
            </a:r>
            <a:r>
              <a:rPr lang="uk-UA" dirty="0" smtClean="0">
                <a:solidFill>
                  <a:srgbClr val="00B050"/>
                </a:solidFill>
              </a:rPr>
              <a:t> алгоритмом </a:t>
            </a:r>
            <a:r>
              <a:rPr lang="uk-UA" dirty="0" err="1" smtClean="0">
                <a:solidFill>
                  <a:srgbClr val="00B050"/>
                </a:solidFill>
              </a:rPr>
              <a:t>Брезенхема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996" y="699160"/>
            <a:ext cx="529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- </a:t>
            </a:r>
            <a:r>
              <a:rPr lang="uk-UA" sz="2000" b="1" dirty="0" smtClean="0">
                <a:solidFill>
                  <a:srgbClr val="00B050"/>
                </a:solidFill>
              </a:rPr>
              <a:t>Реалізація ефекту згладжування</a:t>
            </a:r>
            <a:endParaRPr lang="uk-UA" sz="2000" b="1" dirty="0">
              <a:solidFill>
                <a:srgbClr val="00B05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252" y="2798919"/>
            <a:ext cx="5185325" cy="19224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4590" y="78738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Тангенс кута нахилу лінії: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59551" y="833551"/>
                <a:ext cx="1102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=11/12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551" y="833551"/>
                <a:ext cx="1102097" cy="276999"/>
              </a:xfrm>
              <a:prstGeom prst="rect">
                <a:avLst/>
              </a:prstGeom>
              <a:blipFill>
                <a:blip r:embed="rId6"/>
                <a:stretch>
                  <a:fillRect l="-2762" t="-4444" r="-4420" b="-3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5280590" y="138497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2135091" y="256137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2475658" y="224627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2811989" y="224627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/>
          <p:cNvSpPr/>
          <p:nvPr/>
        </p:nvSpPr>
        <p:spPr>
          <a:xfrm>
            <a:off x="3158830" y="191356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3550019" y="190087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3902860" y="154840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4220415" y="154840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16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20</a:t>
            </a:fld>
            <a:endParaRPr lang="uk-UA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79450" y="267206"/>
            <a:ext cx="10515600" cy="806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Властивості кубічних </a:t>
            </a:r>
            <a:r>
              <a:rPr lang="uk-UA" sz="3200" dirty="0" err="1" smtClean="0">
                <a:solidFill>
                  <a:srgbClr val="0070C0"/>
                </a:solidFill>
              </a:rPr>
              <a:t>сплайн</a:t>
            </a:r>
            <a:r>
              <a:rPr lang="uk-UA" sz="3200" dirty="0" smtClean="0">
                <a:solidFill>
                  <a:srgbClr val="0070C0"/>
                </a:solidFill>
              </a:rPr>
              <a:t>-функцій: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18518" y="4236899"/>
            <a:ext cx="78374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smtClean="0"/>
              <a:t>- проходить </a:t>
            </a:r>
            <a:r>
              <a:rPr lang="uk-UA" dirty="0"/>
              <a:t>через всі вузли інтерполяції;</a:t>
            </a:r>
          </a:p>
          <a:p>
            <a:pPr>
              <a:lnSpc>
                <a:spcPct val="150000"/>
              </a:lnSpc>
            </a:pPr>
            <a:r>
              <a:rPr lang="uk-UA" dirty="0"/>
              <a:t>- на кожному інтервалі інтерполяції описується кубічним поліномом;</a:t>
            </a:r>
          </a:p>
          <a:p>
            <a:pPr>
              <a:lnSpc>
                <a:spcPct val="150000"/>
              </a:lnSpc>
            </a:pPr>
            <a:r>
              <a:rPr lang="uk-UA" dirty="0"/>
              <a:t>- </a:t>
            </a:r>
            <a:r>
              <a:rPr lang="uk-UA" dirty="0" smtClean="0"/>
              <a:t>кускові </a:t>
            </a:r>
            <a:r>
              <a:rPr lang="uk-UA" dirty="0"/>
              <a:t>поліноми гладко (тобто з безперервними першої і другої похідними) сполучаються в вузлах інтерполяції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97036" y="3867567"/>
            <a:ext cx="8075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/>
              <a:t>Кубічний </a:t>
            </a:r>
            <a:r>
              <a:rPr lang="uk-UA" b="1" u="sng" dirty="0" err="1" smtClean="0"/>
              <a:t>сплайн</a:t>
            </a:r>
            <a:r>
              <a:rPr lang="uk-UA" b="1" u="sng" dirty="0" smtClean="0"/>
              <a:t> (</a:t>
            </a:r>
            <a:r>
              <a:rPr lang="uk-UA" b="1" u="sng" dirty="0" err="1" smtClean="0"/>
              <a:t>кусково</a:t>
            </a:r>
            <a:r>
              <a:rPr lang="uk-UA" b="1" u="sng" dirty="0" smtClean="0"/>
              <a:t>-визначена функція 3 ступеня ) має </a:t>
            </a:r>
            <a:r>
              <a:rPr lang="uk-UA" b="1" u="sng" dirty="0"/>
              <a:t>такі властивості: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8099" y="1614469"/>
            <a:ext cx="925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dirty="0" err="1" smtClean="0"/>
              <a:t>Сплайни</a:t>
            </a:r>
            <a:r>
              <a:rPr lang="uk-UA" sz="2000" b="1" dirty="0" smtClean="0"/>
              <a:t> у </a:t>
            </a:r>
            <a:r>
              <a:rPr lang="uk-UA" sz="2000" b="1" dirty="0" err="1" smtClean="0"/>
              <a:t>комп</a:t>
            </a:r>
            <a:r>
              <a:rPr lang="en-US" sz="2000" b="1" dirty="0" smtClean="0"/>
              <a:t>’</a:t>
            </a:r>
            <a:r>
              <a:rPr lang="uk-UA" sz="2000" b="1" dirty="0" err="1" smtClean="0"/>
              <a:t>ютерній</a:t>
            </a:r>
            <a:r>
              <a:rPr lang="uk-UA" sz="2000" b="1" dirty="0" smtClean="0"/>
              <a:t> графіці:</a:t>
            </a:r>
          </a:p>
          <a:p>
            <a:pPr>
              <a:lnSpc>
                <a:spcPct val="150000"/>
              </a:lnSpc>
            </a:pPr>
            <a:r>
              <a:rPr lang="uk-UA" sz="2000" dirty="0" smtClean="0"/>
              <a:t>- </a:t>
            </a:r>
            <a:r>
              <a:rPr lang="uk-UA" sz="2000" dirty="0"/>
              <a:t>криві, що мають безперервні в вузлах значення функції і її першої похідної;</a:t>
            </a:r>
          </a:p>
          <a:p>
            <a:pPr>
              <a:lnSpc>
                <a:spcPct val="150000"/>
              </a:lnSpc>
            </a:pPr>
            <a:r>
              <a:rPr lang="uk-UA" sz="2000" dirty="0"/>
              <a:t>- криві для яких </a:t>
            </a:r>
            <a:r>
              <a:rPr lang="uk-UA" sz="2000" dirty="0" smtClean="0"/>
              <a:t>є неперервною </a:t>
            </a:r>
            <a:r>
              <a:rPr lang="uk-UA" sz="2000" dirty="0"/>
              <a:t>сама функція, перша і </a:t>
            </a:r>
            <a:r>
              <a:rPr lang="uk-UA" sz="2000" dirty="0" smtClean="0"/>
              <a:t>друга похідні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421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997" y="276357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Параметричний опис кривих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21</a:t>
            </a:fld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0557" y="1760497"/>
                <a:ext cx="9037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57" y="1760497"/>
                <a:ext cx="903709" cy="553998"/>
              </a:xfrm>
              <a:prstGeom prst="rect">
                <a:avLst/>
              </a:prstGeom>
              <a:blipFill>
                <a:blip r:embed="rId3"/>
                <a:stretch>
                  <a:fillRect l="-6757" b="-120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213728" y="2563850"/>
                <a:ext cx="2215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]</a:t>
                </a:r>
                <a:endParaRPr lang="uk-UA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28" y="2563850"/>
                <a:ext cx="2215094" cy="369332"/>
              </a:xfrm>
              <a:prstGeom prst="rect">
                <a:avLst/>
              </a:prstGeom>
              <a:blipFill>
                <a:blip r:embed="rId4"/>
                <a:stretch>
                  <a:fillRect l="-2204" t="-10000" r="-1928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641306" y="1885587"/>
                <a:ext cx="1030282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0, 1 </m:t>
                          </m:r>
                        </m:e>
                      </m:ac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06" y="1885587"/>
                <a:ext cx="1030282" cy="369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71588" y="1889265"/>
            <a:ext cx="166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параметр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77315" y="1297029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- на площині: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369672" y="1284750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- </a:t>
            </a:r>
            <a:r>
              <a:rPr lang="uk-UA" b="1" dirty="0">
                <a:solidFill>
                  <a:srgbClr val="00B050"/>
                </a:solidFill>
              </a:rPr>
              <a:t>у</a:t>
            </a:r>
            <a:r>
              <a:rPr lang="uk-UA" b="1" dirty="0" smtClean="0">
                <a:solidFill>
                  <a:srgbClr val="00B050"/>
                </a:solidFill>
              </a:rPr>
              <a:t> просторі: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00794" y="1865005"/>
                <a:ext cx="93775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uk-UA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794" y="1865005"/>
                <a:ext cx="937757" cy="830997"/>
              </a:xfrm>
              <a:prstGeom prst="rect">
                <a:avLst/>
              </a:prstGeom>
              <a:blipFill>
                <a:blip r:embed="rId6"/>
                <a:stretch>
                  <a:fillRect l="-4545" b="-73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8178139" y="1885587"/>
                <a:ext cx="1030282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0, 1 </m:t>
                          </m:r>
                        </m:e>
                      </m:ac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39" y="1885587"/>
                <a:ext cx="1030282" cy="3699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208421" y="1889265"/>
            <a:ext cx="166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параметр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6900794" y="2748516"/>
                <a:ext cx="2893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]</a:t>
                </a:r>
                <a:endParaRPr lang="uk-UA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794" y="2748516"/>
                <a:ext cx="2893164" cy="369332"/>
              </a:xfrm>
              <a:prstGeom prst="rect">
                <a:avLst/>
              </a:prstGeom>
              <a:blipFill>
                <a:blip r:embed="rId8"/>
                <a:stretch>
                  <a:fillRect l="-1684" t="-10000" r="-632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6369165" y="4662424"/>
            <a:ext cx="5088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rgbClr val="0070C0"/>
                </a:solidFill>
              </a:rPr>
              <a:t>Параметрична форма дозволяє представити замкнуті і</a:t>
            </a:r>
          </a:p>
          <a:p>
            <a:pPr algn="ctr"/>
            <a:r>
              <a:rPr lang="uk-UA" dirty="0">
                <a:solidFill>
                  <a:srgbClr val="0070C0"/>
                </a:solidFill>
              </a:rPr>
              <a:t>багатозначні криві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3728" y="3684418"/>
            <a:ext cx="4576525" cy="3019069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248420" y="3027013"/>
            <a:ext cx="202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err="1" smtClean="0">
                <a:solidFill>
                  <a:srgbClr val="00B050"/>
                </a:solidFill>
              </a:rPr>
              <a:t>Похі</a:t>
            </a:r>
            <a:r>
              <a:rPr lang="ru-RU" u="sng" dirty="0" smtClean="0">
                <a:solidFill>
                  <a:srgbClr val="00B050"/>
                </a:solidFill>
              </a:rPr>
              <a:t>дна (</a:t>
            </a:r>
            <a:r>
              <a:rPr lang="ru-RU" u="sng" dirty="0" err="1" smtClean="0">
                <a:solidFill>
                  <a:srgbClr val="00B050"/>
                </a:solidFill>
              </a:rPr>
              <a:t>дотична</a:t>
            </a:r>
            <a:r>
              <a:rPr lang="ru-RU" u="sng" dirty="0" smtClean="0">
                <a:solidFill>
                  <a:srgbClr val="00B050"/>
                </a:solidFill>
              </a:rPr>
              <a:t>):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311622" y="3138382"/>
                <a:ext cx="2389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P’(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]</a:t>
                </a:r>
                <a:endParaRPr lang="uk-UA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622" y="3138382"/>
                <a:ext cx="2389244" cy="369332"/>
              </a:xfrm>
              <a:prstGeom prst="rect">
                <a:avLst/>
              </a:prstGeom>
              <a:blipFill>
                <a:blip r:embed="rId10"/>
                <a:stretch>
                  <a:fillRect l="-2041" t="-10000" r="-1531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6900794" y="3170362"/>
                <a:ext cx="3105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P’(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]</a:t>
                </a:r>
                <a:endParaRPr lang="uk-UA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794" y="3170362"/>
                <a:ext cx="3105017" cy="369332"/>
              </a:xfrm>
              <a:prstGeom prst="rect">
                <a:avLst/>
              </a:prstGeom>
              <a:blipFill>
                <a:blip r:embed="rId11"/>
                <a:stretch>
                  <a:fillRect l="-1572" t="-8197" r="-1179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6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22</a:t>
            </a:fld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1116296" y="1082811"/>
            <a:ext cx="68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Пряма, що проходить через точки Р1 та Р2:</a:t>
            </a:r>
            <a:endParaRPr lang="uk-UA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86511" y="1824035"/>
                <a:ext cx="4051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     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11" y="1824035"/>
                <a:ext cx="4051430" cy="276999"/>
              </a:xfrm>
              <a:prstGeom prst="rect">
                <a:avLst/>
              </a:prstGeom>
              <a:blipFill>
                <a:blip r:embed="rId3"/>
                <a:stretch>
                  <a:fillRect l="-904" r="-904"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1889" y="1612266"/>
                <a:ext cx="4051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     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89" y="1612266"/>
                <a:ext cx="4051430" cy="276999"/>
              </a:xfrm>
              <a:prstGeom prst="rect">
                <a:avLst/>
              </a:prstGeom>
              <a:blipFill>
                <a:blip r:embed="rId4"/>
                <a:stretch>
                  <a:fillRect l="-301" r="-904"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91889" y="1962535"/>
                <a:ext cx="4051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     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89" y="1962535"/>
                <a:ext cx="4051430" cy="276999"/>
              </a:xfrm>
              <a:prstGeom prst="rect">
                <a:avLst/>
              </a:prstGeom>
              <a:blipFill>
                <a:blip r:embed="rId5"/>
                <a:stretch>
                  <a:fillRect l="-1054" r="-904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Стрелка вправо 11"/>
          <p:cNvSpPr/>
          <p:nvPr/>
        </p:nvSpPr>
        <p:spPr>
          <a:xfrm>
            <a:off x="6326372" y="1889265"/>
            <a:ext cx="595423" cy="7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307803" y="2604976"/>
            <a:ext cx="534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B050"/>
                </a:solidFill>
              </a:rPr>
              <a:t>Приклад:</a:t>
            </a:r>
            <a:r>
              <a:rPr lang="en-US" u="sng" dirty="0" smtClean="0">
                <a:solidFill>
                  <a:srgbClr val="00B050"/>
                </a:solidFill>
              </a:rPr>
              <a:t> </a:t>
            </a:r>
            <a:r>
              <a:rPr lang="uk-UA" dirty="0" smtClean="0">
                <a:solidFill>
                  <a:srgbClr val="00B050"/>
                </a:solidFill>
              </a:rPr>
              <a:t>    </a:t>
            </a:r>
            <a:r>
              <a:rPr lang="uk-UA" dirty="0" smtClean="0"/>
              <a:t>параметричний опис відрізку</a:t>
            </a:r>
            <a:endParaRPr lang="uk-UA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736697" y="2604976"/>
                <a:ext cx="1696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(1  2),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(4  3)</a:t>
                </a:r>
                <a:endParaRPr lang="uk-UA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97" y="2604976"/>
                <a:ext cx="1696811" cy="369332"/>
              </a:xfrm>
              <a:prstGeom prst="rect">
                <a:avLst/>
              </a:prstGeom>
              <a:blipFill>
                <a:blip r:embed="rId6"/>
                <a:stretch>
                  <a:fillRect t="-8197" r="-323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064" y="3253867"/>
            <a:ext cx="4926308" cy="109282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4101" y="4595110"/>
            <a:ext cx="3130038" cy="110959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307803" y="585884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>
                <a:solidFill>
                  <a:srgbClr val="00B050"/>
                </a:solidFill>
              </a:rPr>
              <a:t>Приклад: коло у параметричній формі:</a:t>
            </a:r>
            <a:endParaRPr lang="uk-UA" u="sng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8534" y="5858846"/>
            <a:ext cx="3048000" cy="742950"/>
          </a:xfrm>
          <a:prstGeom prst="rect">
            <a:avLst/>
          </a:prstGeom>
        </p:spPr>
      </p:pic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628997" y="276357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Параметричний опис кривих</a:t>
            </a:r>
            <a:endParaRPr lang="uk-UA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5" y="1135974"/>
            <a:ext cx="3062862" cy="47592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8607" y="329520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Крива </a:t>
            </a:r>
            <a:r>
              <a:rPr lang="uk-UA" sz="3200" dirty="0" err="1" smtClean="0">
                <a:solidFill>
                  <a:srgbClr val="0070C0"/>
                </a:solidFill>
              </a:rPr>
              <a:t>Безьє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23</a:t>
            </a:fld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0029" y="3025411"/>
                <a:ext cx="3212481" cy="84055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29" y="3025411"/>
                <a:ext cx="3212481" cy="840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0029" y="4545791"/>
                <a:ext cx="3100272" cy="840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29" y="4545791"/>
                <a:ext cx="3100272" cy="840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40029" y="5360534"/>
                <a:ext cx="3100272" cy="840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29" y="5360534"/>
                <a:ext cx="3100272" cy="840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40029" y="1868061"/>
            <a:ext cx="417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Pi</a:t>
            </a:r>
            <a:r>
              <a:rPr lang="en-US" dirty="0" smtClean="0"/>
              <a:t> – </a:t>
            </a:r>
            <a:r>
              <a:rPr lang="uk-UA" dirty="0" smtClean="0"/>
              <a:t>опорні точки</a:t>
            </a:r>
            <a:r>
              <a:rPr lang="en-US" dirty="0" smtClean="0"/>
              <a:t> (</a:t>
            </a:r>
            <a:r>
              <a:rPr lang="uk-UA" dirty="0" smtClean="0"/>
              <a:t>орієнтири)</a:t>
            </a:r>
            <a:r>
              <a:rPr lang="en-US" dirty="0" smtClean="0"/>
              <a:t>  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7195" y="104303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202122"/>
                </a:solidFill>
              </a:rPr>
              <a:t>- </a:t>
            </a:r>
            <a:r>
              <a:rPr lang="ru-RU" sz="2000" dirty="0" err="1" smtClean="0">
                <a:solidFill>
                  <a:srgbClr val="202122"/>
                </a:solidFill>
              </a:rPr>
              <a:t>окремий</a:t>
            </a:r>
            <a:r>
              <a:rPr lang="ru-RU" sz="2000" dirty="0" smtClean="0">
                <a:solidFill>
                  <a:srgbClr val="202122"/>
                </a:solidFill>
              </a:rPr>
              <a:t> </a:t>
            </a:r>
            <a:r>
              <a:rPr lang="ru-RU" sz="2000" dirty="0" err="1" smtClean="0">
                <a:solidFill>
                  <a:srgbClr val="202122"/>
                </a:solidFill>
              </a:rPr>
              <a:t>випадок</a:t>
            </a:r>
            <a:r>
              <a:rPr lang="ru-RU" sz="2000" dirty="0" smtClean="0">
                <a:solidFill>
                  <a:srgbClr val="202122"/>
                </a:solidFill>
              </a:rPr>
              <a:t> </a:t>
            </a:r>
            <a:r>
              <a:rPr lang="ru-RU" sz="2000" dirty="0" err="1" smtClean="0">
                <a:solidFill>
                  <a:srgbClr val="202122"/>
                </a:solidFill>
              </a:rPr>
              <a:t>багаточленів</a:t>
            </a:r>
            <a:r>
              <a:rPr lang="ru-RU" sz="2000" dirty="0" smtClean="0">
                <a:solidFill>
                  <a:srgbClr val="202122"/>
                </a:solidFill>
              </a:rPr>
              <a:t> </a:t>
            </a:r>
            <a:r>
              <a:rPr lang="ru-RU" sz="2000" dirty="0" err="1" smtClean="0">
                <a:solidFill>
                  <a:srgbClr val="202122"/>
                </a:solidFill>
              </a:rPr>
              <a:t>Берштейна</a:t>
            </a:r>
            <a:endParaRPr lang="uk-U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664930" y="3261020"/>
                <a:ext cx="1806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30" y="3261020"/>
                <a:ext cx="18061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8915746" y="3096048"/>
                <a:ext cx="1772344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746" y="3096048"/>
                <a:ext cx="1772344" cy="6501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4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113" y="255092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solidFill>
                  <a:srgbClr val="0070C0"/>
                </a:solidFill>
              </a:rPr>
              <a:t>Крива </a:t>
            </a:r>
            <a:r>
              <a:rPr lang="uk-UA" sz="3200" dirty="0" err="1">
                <a:solidFill>
                  <a:srgbClr val="0070C0"/>
                </a:solidFill>
              </a:rPr>
              <a:t>Безьє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70170" y="6356449"/>
            <a:ext cx="2743200" cy="365125"/>
          </a:xfrm>
        </p:spPr>
        <p:txBody>
          <a:bodyPr/>
          <a:lstStyle/>
          <a:p>
            <a:fld id="{CD41DFC3-27C8-4EA9-813D-1D0E8C0088F3}" type="slidenum">
              <a:rPr lang="uk-UA" smtClean="0"/>
              <a:t>24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6383" y="1222669"/>
                <a:ext cx="1172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1.    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3" y="1222669"/>
                <a:ext cx="11728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39268" y="121340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uk-UA" dirty="0" smtClean="0"/>
              <a:t>дві точки</a:t>
            </a:r>
            <a:r>
              <a:rPr lang="en-US" dirty="0" smtClean="0"/>
              <a:t>)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30323" y="1222669"/>
                <a:ext cx="7777450" cy="864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/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323" y="1222669"/>
                <a:ext cx="7777450" cy="864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79387" y="2263508"/>
                <a:ext cx="7913641" cy="365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uk-U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/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sz="16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uk-UA" sz="16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87" y="2263508"/>
                <a:ext cx="7913641" cy="365741"/>
              </a:xfrm>
              <a:prstGeom prst="rect">
                <a:avLst/>
              </a:prstGeom>
              <a:blipFill>
                <a:blip r:embed="rId5"/>
                <a:stretch>
                  <a:fillRect t="-93333" b="-158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7" descr="bezier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06" y="1859275"/>
            <a:ext cx="17208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4241" y="2061851"/>
                <a:ext cx="633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241" y="2061851"/>
                <a:ext cx="6334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6383" y="3261206"/>
                <a:ext cx="633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3" y="3261206"/>
                <a:ext cx="63344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3226199" y="2594284"/>
                <a:ext cx="8020016" cy="1276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uk-U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uk-U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/>
                      </m:sSup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uk-UA" sz="1600" dirty="0"/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uk-UA" sz="1600" dirty="0"/>
              </a:p>
              <a:p>
                <a:endParaRPr lang="uk-UA" sz="1600" dirty="0"/>
              </a:p>
              <a:p>
                <a:endParaRPr lang="uk-UA" sz="16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99" y="2594284"/>
                <a:ext cx="8020016" cy="12766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279387" y="3429000"/>
            <a:ext cx="81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Крива </a:t>
            </a:r>
            <a:r>
              <a:rPr lang="uk-UA" dirty="0" err="1" smtClean="0">
                <a:solidFill>
                  <a:srgbClr val="0070C0"/>
                </a:solidFill>
              </a:rPr>
              <a:t>Безьє</a:t>
            </a:r>
            <a:r>
              <a:rPr lang="uk-UA" dirty="0" smtClean="0">
                <a:solidFill>
                  <a:srgbClr val="0070C0"/>
                </a:solidFill>
              </a:rPr>
              <a:t>, побудована на 2 опорних точках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uk-UA" dirty="0" smtClean="0">
                <a:solidFill>
                  <a:srgbClr val="0070C0"/>
                </a:solidFill>
              </a:rPr>
              <a:t> вироджується в пряму</a:t>
            </a:r>
            <a:endParaRPr lang="uk-UA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7929" y="4111735"/>
                <a:ext cx="1172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29" y="4111735"/>
                <a:ext cx="11728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59410" y="411173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uk-UA" dirty="0" smtClean="0"/>
              <a:t>три точки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24" name="Дуга 23"/>
          <p:cNvSpPr/>
          <p:nvPr/>
        </p:nvSpPr>
        <p:spPr>
          <a:xfrm rot="986420">
            <a:off x="1173350" y="5036500"/>
            <a:ext cx="2075716" cy="1751468"/>
          </a:xfrm>
          <a:prstGeom prst="arc">
            <a:avLst>
              <a:gd name="adj1" fmla="val 10160078"/>
              <a:gd name="adj2" fmla="val 1588479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TextBox 24"/>
          <p:cNvSpPr txBox="1"/>
          <p:nvPr/>
        </p:nvSpPr>
        <p:spPr>
          <a:xfrm>
            <a:off x="927752" y="4785090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1</a:t>
            </a:r>
            <a:endParaRPr lang="uk-UA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68316" y="3526586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0</a:t>
            </a:r>
            <a:endParaRPr lang="uk-UA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72297" y="2371131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1</a:t>
            </a:r>
            <a:endParaRPr lang="uk-UA" sz="1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04944" y="5820355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0</a:t>
            </a:r>
            <a:endParaRPr lang="uk-UA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58685" y="4919558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2</a:t>
            </a:r>
            <a:endParaRPr lang="uk-UA" sz="1600" i="1" dirty="0"/>
          </a:p>
        </p:txBody>
      </p:sp>
      <p:cxnSp>
        <p:nvCxnSpPr>
          <p:cNvPr id="31" name="Прямая соединительная линия 30"/>
          <p:cNvCxnSpPr>
            <a:stCxn id="24" idx="0"/>
          </p:cNvCxnSpPr>
          <p:nvPr/>
        </p:nvCxnSpPr>
        <p:spPr>
          <a:xfrm flipH="1" flipV="1">
            <a:off x="1181306" y="5017478"/>
            <a:ext cx="4392" cy="791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1168316" y="5023451"/>
            <a:ext cx="1173076" cy="3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2316045" y="2442542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/>
          <p:cNvSpPr/>
          <p:nvPr/>
        </p:nvSpPr>
        <p:spPr>
          <a:xfrm>
            <a:off x="1299825" y="3470188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/>
          <p:cNvSpPr/>
          <p:nvPr/>
        </p:nvSpPr>
        <p:spPr>
          <a:xfrm>
            <a:off x="1142131" y="4983442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/>
          <p:cNvSpPr/>
          <p:nvPr/>
        </p:nvSpPr>
        <p:spPr>
          <a:xfrm>
            <a:off x="1149594" y="5754295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/>
          <p:cNvSpPr/>
          <p:nvPr/>
        </p:nvSpPr>
        <p:spPr>
          <a:xfrm>
            <a:off x="2302244" y="5005576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26199" y="4610517"/>
                <a:ext cx="49129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99" y="4610517"/>
                <a:ext cx="4912912" cy="307777"/>
              </a:xfrm>
              <a:prstGeom prst="rect">
                <a:avLst/>
              </a:prstGeom>
              <a:blipFill>
                <a:blip r:embed="rId11"/>
                <a:stretch>
                  <a:fillRect t="-196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4439" y="5638218"/>
                <a:ext cx="633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9" y="5638218"/>
                <a:ext cx="63344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76236" y="4707897"/>
                <a:ext cx="633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6" y="4707897"/>
                <a:ext cx="6334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2308" y="5224626"/>
                <a:ext cx="769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08" y="5224626"/>
                <a:ext cx="76969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Овал 44"/>
          <p:cNvSpPr/>
          <p:nvPr/>
        </p:nvSpPr>
        <p:spPr>
          <a:xfrm>
            <a:off x="1409174" y="5222853"/>
            <a:ext cx="85280" cy="68071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/>
          <p:cNvSpPr txBox="1"/>
          <p:nvPr/>
        </p:nvSpPr>
        <p:spPr>
          <a:xfrm>
            <a:off x="4403306" y="5010828"/>
            <a:ext cx="81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Крива </a:t>
            </a:r>
            <a:r>
              <a:rPr lang="uk-UA" dirty="0" err="1" smtClean="0">
                <a:solidFill>
                  <a:srgbClr val="0070C0"/>
                </a:solidFill>
              </a:rPr>
              <a:t>Безьє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для 3 точок - квадратична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48" name="Picture 2" descr="Bezier quadratic anim.gif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895" y="4269997"/>
            <a:ext cx="18097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Рисунок 40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536" y="3030865"/>
            <a:ext cx="2311283" cy="19865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25</a:t>
            </a:fld>
            <a:endParaRPr lang="uk-UA"/>
          </a:p>
        </p:txBody>
      </p:sp>
      <p:pic>
        <p:nvPicPr>
          <p:cNvPr id="6" name="Picture 11" descr="bezier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12" y="1724578"/>
            <a:ext cx="17208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320113" y="255092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solidFill>
                  <a:srgbClr val="0070C0"/>
                </a:solidFill>
              </a:rPr>
              <a:t>Крива </a:t>
            </a:r>
            <a:r>
              <a:rPr lang="uk-UA" sz="3200" dirty="0" err="1">
                <a:solidFill>
                  <a:srgbClr val="0070C0"/>
                </a:solidFill>
              </a:rPr>
              <a:t>Безьє</a:t>
            </a:r>
            <a:endParaRPr lang="uk-UA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8016" y="1061546"/>
                <a:ext cx="1172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3.    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16" y="1061546"/>
                <a:ext cx="11728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379497" y="106154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uk-UA" dirty="0" smtClean="0"/>
              <a:t>чотири опорні точки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4100" name="Picture 4" descr="Bezier cubic anim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178" y="1015558"/>
            <a:ext cx="2762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7677" y="3429000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0</a:t>
            </a:r>
            <a:endParaRPr lang="uk-UA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7949" y="3370394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1</a:t>
            </a:r>
            <a:endParaRPr lang="uk-UA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63798" y="1843187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2</a:t>
            </a:r>
            <a:endParaRPr lang="uk-UA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50241" y="1874436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3</a:t>
            </a:r>
            <a:endParaRPr lang="uk-UA" sz="1600" i="1" dirty="0"/>
          </a:p>
        </p:txBody>
      </p:sp>
      <p:sp>
        <p:nvSpPr>
          <p:cNvPr id="17" name="Овал 16"/>
          <p:cNvSpPr/>
          <p:nvPr/>
        </p:nvSpPr>
        <p:spPr>
          <a:xfrm>
            <a:off x="2328261" y="2198100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1243478" y="3332129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1765855" y="3332128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/>
          <p:cNvSpPr/>
          <p:nvPr/>
        </p:nvSpPr>
        <p:spPr>
          <a:xfrm>
            <a:off x="1796657" y="2212990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я соединительная линия 22"/>
          <p:cNvCxnSpPr>
            <a:stCxn id="19" idx="3"/>
          </p:cNvCxnSpPr>
          <p:nvPr/>
        </p:nvCxnSpPr>
        <p:spPr>
          <a:xfrm flipH="1">
            <a:off x="1462514" y="3390230"/>
            <a:ext cx="315830" cy="103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22" idx="0"/>
            <a:endCxn id="19" idx="4"/>
          </p:cNvCxnSpPr>
          <p:nvPr/>
        </p:nvCxnSpPr>
        <p:spPr>
          <a:xfrm flipH="1">
            <a:off x="1808495" y="2212990"/>
            <a:ext cx="30802" cy="11872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5"/>
            <a:endCxn id="22" idx="0"/>
          </p:cNvCxnSpPr>
          <p:nvPr/>
        </p:nvCxnSpPr>
        <p:spPr>
          <a:xfrm flipH="1" flipV="1">
            <a:off x="1839297" y="2212990"/>
            <a:ext cx="561755" cy="432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20429" y="2303184"/>
                <a:ext cx="844565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29" y="2303184"/>
                <a:ext cx="8445653" cy="307777"/>
              </a:xfrm>
              <a:prstGeom prst="rect">
                <a:avLst/>
              </a:prstGeom>
              <a:blipFill>
                <a:blip r:embed="rId7"/>
                <a:stretch>
                  <a:fillRect t="-4000" b="-3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79697" y="2931511"/>
                <a:ext cx="5834802" cy="1061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−6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3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</a:t>
                </a:r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97" y="2931511"/>
                <a:ext cx="5834802" cy="1061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637780" y="2770356"/>
            <a:ext cx="398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Крива </a:t>
            </a:r>
            <a:r>
              <a:rPr lang="uk-UA" b="1" dirty="0" err="1" smtClean="0">
                <a:solidFill>
                  <a:srgbClr val="00B050"/>
                </a:solidFill>
              </a:rPr>
              <a:t>Безье</a:t>
            </a:r>
            <a:r>
              <a:rPr lang="uk-UA" b="1" dirty="0" smtClean="0">
                <a:solidFill>
                  <a:srgbClr val="00B050"/>
                </a:solidFill>
              </a:rPr>
              <a:t> у матричному вигляді: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4096" name="Rectangle 5"/>
          <p:cNvSpPr>
            <a:spLocks noChangeArrowheads="1"/>
          </p:cNvSpPr>
          <p:nvPr/>
        </p:nvSpPr>
        <p:spPr bwMode="auto">
          <a:xfrm>
            <a:off x="935540" y="4246235"/>
            <a:ext cx="9516140" cy="31880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b="1" dirty="0">
                <a:solidFill>
                  <a:srgbClr val="00B050"/>
                </a:solidFill>
              </a:rPr>
              <a:t>Алгоритм </a:t>
            </a:r>
            <a:r>
              <a:rPr lang="uk-UA" altLang="uk-UA" b="1" dirty="0" smtClean="0">
                <a:solidFill>
                  <a:srgbClr val="00B050"/>
                </a:solidFill>
              </a:rPr>
              <a:t>побудови кривої за </a:t>
            </a:r>
            <a:r>
              <a:rPr lang="uk-UA" altLang="uk-UA" b="1" dirty="0">
                <a:solidFill>
                  <a:srgbClr val="00B050"/>
                </a:solidFill>
              </a:rPr>
              <a:t>«</a:t>
            </a:r>
            <a:r>
              <a:rPr lang="uk-UA" altLang="uk-UA" b="1" dirty="0" smtClean="0">
                <a:solidFill>
                  <a:srgbClr val="00B050"/>
                </a:solidFill>
              </a:rPr>
              <a:t>методом </a:t>
            </a:r>
            <a:r>
              <a:rPr lang="uk-UA" altLang="uk-UA" b="1" dirty="0">
                <a:solidFill>
                  <a:srgbClr val="00B050"/>
                </a:solidFill>
              </a:rPr>
              <a:t>де </a:t>
            </a:r>
            <a:r>
              <a:rPr lang="uk-UA" altLang="uk-UA" b="1" dirty="0" err="1">
                <a:solidFill>
                  <a:srgbClr val="00B050"/>
                </a:solidFill>
              </a:rPr>
              <a:t>Кастельжо</a:t>
            </a:r>
            <a:r>
              <a:rPr lang="uk-UA" altLang="uk-UA" b="1" dirty="0" smtClean="0">
                <a:solidFill>
                  <a:srgbClr val="00B050"/>
                </a:solidFill>
              </a:rPr>
              <a:t>»: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b="1" dirty="0" smtClean="0">
                <a:solidFill>
                  <a:srgbClr val="00B050"/>
                </a:solidFill>
              </a:rPr>
              <a:t>- </a:t>
            </a:r>
            <a:r>
              <a:rPr lang="uk-UA" altLang="uk-UA" dirty="0" smtClean="0"/>
              <a:t>Ставимо контрольні точки;</a:t>
            </a:r>
            <a:endParaRPr lang="uk-UA" alt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uk-UA" altLang="uk-UA" dirty="0" smtClean="0"/>
              <a:t>- Будуємо відрізки між контрольними точками;</a:t>
            </a:r>
            <a:endParaRPr lang="uk-UA" altLang="uk-UA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uk-UA" altLang="uk-UA" dirty="0" smtClean="0"/>
              <a:t>Змінюємо значення параметру</a:t>
            </a:r>
            <a:r>
              <a:rPr lang="uk-UA" altLang="uk-UA" dirty="0"/>
              <a:t> t </a:t>
            </a:r>
            <a:r>
              <a:rPr lang="uk-UA" altLang="uk-UA" dirty="0" smtClean="0"/>
              <a:t>від</a:t>
            </a:r>
            <a:r>
              <a:rPr lang="uk-UA" altLang="uk-UA" dirty="0"/>
              <a:t> 0 до </a:t>
            </a:r>
            <a:r>
              <a:rPr lang="uk-UA" altLang="uk-UA" dirty="0" smtClean="0"/>
              <a:t>1, обчислюємо координати на відрізках, з</a:t>
            </a:r>
            <a:r>
              <a:rPr lang="en-US" altLang="uk-UA" dirty="0" smtClean="0"/>
              <a:t>’</a:t>
            </a:r>
            <a:r>
              <a:rPr lang="uk-UA" altLang="uk-UA" dirty="0" err="1" smtClean="0"/>
              <a:t>єднуємо</a:t>
            </a:r>
            <a:r>
              <a:rPr lang="uk-UA" altLang="uk-UA" dirty="0" smtClean="0"/>
              <a:t> ці точки на сусідніх відрізках, поки не утвориться один відрізок: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uk-UA" altLang="uk-UA" dirty="0" smtClean="0"/>
              <a:t>На останньому відрізку знаходимо точку, відповідну до значення параметру – це і буде точка кривої </a:t>
            </a:r>
            <a:r>
              <a:rPr lang="uk-UA" altLang="uk-UA" dirty="0" err="1" smtClean="0"/>
              <a:t>Безьє</a:t>
            </a:r>
            <a:r>
              <a:rPr lang="uk-UA" altLang="uk-UA" dirty="0" smtClean="0"/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uk-UA" altLang="uk-UA" dirty="0" smtClean="0"/>
              <a:t>Сукупність точок, отриманих у такій спосіб, дає криву </a:t>
            </a:r>
            <a:r>
              <a:rPr lang="uk-UA" altLang="uk-UA" dirty="0" err="1" smtClean="0"/>
              <a:t>Безьє</a:t>
            </a:r>
            <a:endParaRPr lang="uk-UA" altLang="uk-UA" dirty="0" smtClean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uk-UA" altLang="uk-UA" dirty="0" smtClean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uk-UA" alt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dirty="0"/>
          </a:p>
        </p:txBody>
      </p:sp>
    </p:spTree>
    <p:extLst>
      <p:ext uri="{BB962C8B-B14F-4D97-AF65-F5344CB8AC3E}">
        <p14:creationId xmlns:p14="http://schemas.microsoft.com/office/powerpoint/2010/main" val="37185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26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3" y="2310144"/>
            <a:ext cx="2787945" cy="28285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414581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solidFill>
                  <a:srgbClr val="0070C0"/>
                </a:solidFill>
              </a:rPr>
              <a:t>Крива </a:t>
            </a:r>
            <a:r>
              <a:rPr lang="uk-UA" sz="3200" dirty="0" err="1" smtClean="0">
                <a:solidFill>
                  <a:srgbClr val="0070C0"/>
                </a:solidFill>
              </a:rPr>
              <a:t>Безьє</a:t>
            </a:r>
            <a:endParaRPr lang="uk-UA" sz="32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529" y="2310144"/>
            <a:ext cx="3169611" cy="2802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484" y="2310145"/>
            <a:ext cx="3192316" cy="28285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966952" y="1702676"/>
            <a:ext cx="58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Варіанти форми кривої, заданої 4 орієнтирами):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903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863" y="239190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Властивості кривої </a:t>
            </a:r>
            <a:r>
              <a:rPr lang="uk-UA" sz="3200" dirty="0" err="1" smtClean="0">
                <a:solidFill>
                  <a:srgbClr val="0070C0"/>
                </a:solidFill>
              </a:rPr>
              <a:t>Безьє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27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907559" y="1392486"/>
            <a:ext cx="1087738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ступінь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кривої завжди на одиницю менше кількості контрольних точок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Tx/>
              <a:buChar char="-"/>
            </a:pPr>
            <a:endParaRPr lang="uk-UA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суцільне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заповнення </a:t>
            </a:r>
            <a:r>
              <a:rPr lang="uk-UA" sz="16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проміжка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між початковою та кінцевою 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контрольними точками;</a:t>
            </a:r>
          </a:p>
          <a:p>
            <a:pPr marL="285750" indent="-285750">
              <a:buFontTx/>
              <a:buChar char="-"/>
            </a:pPr>
            <a:endParaRPr lang="uk-UA" sz="1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крива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завжди 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знаходиться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всередині 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опуклої </a:t>
            </a:r>
            <a:r>
              <a:rPr lang="uk-UA" sz="16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оболоньки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, утвореної  контрольними точками;</a:t>
            </a:r>
          </a:p>
          <a:p>
            <a:pPr marL="285750" indent="-285750">
              <a:buFontTx/>
              <a:buChar char="-"/>
            </a:pPr>
            <a:endParaRPr lang="uk-UA" sz="16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будь-яка частина кривої </a:t>
            </a:r>
            <a:r>
              <a:rPr lang="uk-UA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Безьє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 також є кривою </a:t>
            </a:r>
            <a:r>
              <a:rPr lang="uk-UA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Безьє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Tx/>
              <a:buChar char="-"/>
            </a:pPr>
            <a:endParaRPr lang="uk-UA" sz="1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за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наявності лише двох контрольних точок 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крива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являє собою пряму лінію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; у разі, якщо маємо більше ніж 2 контрольні точки, крива </a:t>
            </a:r>
            <a:r>
              <a:rPr lang="uk-UA" sz="16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Безьє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 вироджується у пряму лінію лише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тоді, коли контрольні точки розташовані на одній прямій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Tx/>
              <a:buChar char="-"/>
            </a:pPr>
            <a:endParaRPr lang="uk-UA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крива </a:t>
            </a:r>
            <a:r>
              <a:rPr lang="uk-UA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Безьє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симетрична (обмін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місцями між початковою та кінцевою 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точками / зміна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напрямку траєкторії) не впливає на форму кривої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Tx/>
              <a:buChar char="-"/>
            </a:pPr>
            <a:endParaRPr lang="uk-UA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пропорційна зміна розміру кривої </a:t>
            </a:r>
            <a:r>
              <a:rPr lang="uk-UA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Безьє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 не порушує її 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стабільності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(крива є </a:t>
            </a:r>
            <a:r>
              <a:rPr lang="uk-UA" sz="16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аффінно</a:t>
            </a:r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 інваріантною);</a:t>
            </a:r>
          </a:p>
          <a:p>
            <a:pPr marL="285750" indent="-285750">
              <a:buFontTx/>
              <a:buChar char="-"/>
            </a:pPr>
            <a:endParaRPr lang="uk-UA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uk-UA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-   зміна </a:t>
            </a:r>
            <a:r>
              <a:rPr lang="uk-UA" sz="1600" dirty="0">
                <a:solidFill>
                  <a:srgbClr val="202122"/>
                </a:solidFill>
                <a:latin typeface="Arial" panose="020B0604020202020204" pitchFamily="34" charset="0"/>
              </a:rPr>
              <a:t>координат хоча б однієї з точок веде до зміни форми всієї кривої </a:t>
            </a:r>
            <a:r>
              <a:rPr lang="uk-UA" sz="16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Безьє</a:t>
            </a:r>
            <a:endParaRPr lang="uk-UA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uk-UA" sz="16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28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470376" y="1003680"/>
            <a:ext cx="618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rgbClr val="00B050"/>
                </a:solidFill>
              </a:rPr>
              <a:t>Задача.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uk-UA" dirty="0" smtClean="0"/>
              <a:t>Побудувати криву </a:t>
            </a:r>
            <a:r>
              <a:rPr lang="uk-UA" dirty="0" err="1" smtClean="0"/>
              <a:t>Безьє</a:t>
            </a:r>
            <a:r>
              <a:rPr lang="uk-UA" dirty="0" smtClean="0"/>
              <a:t> за заданими орієнтирами:  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12561" y="448582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rgbClr val="0070C0"/>
                </a:solidFill>
              </a:rPr>
              <a:t>Крива </a:t>
            </a:r>
            <a:r>
              <a:rPr lang="uk-UA" sz="3200" dirty="0" err="1">
                <a:solidFill>
                  <a:srgbClr val="0070C0"/>
                </a:solidFill>
              </a:rPr>
              <a:t>Безьє</a:t>
            </a:r>
            <a:endParaRPr lang="uk-UA" sz="32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76445"/>
              </p:ext>
            </p:extLst>
          </p:nvPr>
        </p:nvGraphicFramePr>
        <p:xfrm>
          <a:off x="8610600" y="864012"/>
          <a:ext cx="29952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411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999685" y="1731160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 smtClean="0">
                <a:solidFill>
                  <a:srgbClr val="00B050"/>
                </a:solidFill>
              </a:rPr>
              <a:t>Розв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err="1" smtClean="0">
                <a:solidFill>
                  <a:srgbClr val="00B050"/>
                </a:solidFill>
              </a:rPr>
              <a:t>язання</a:t>
            </a:r>
            <a:r>
              <a:rPr lang="uk-UA" b="1" dirty="0" smtClean="0">
                <a:solidFill>
                  <a:srgbClr val="00B050"/>
                </a:solidFill>
              </a:rPr>
              <a:t>:</a:t>
            </a:r>
            <a:endParaRPr lang="uk-UA" dirty="0"/>
          </a:p>
        </p:txBody>
      </p:sp>
      <p:pic>
        <p:nvPicPr>
          <p:cNvPr id="11" name="Рисунок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2974" y="1373012"/>
            <a:ext cx="2880000" cy="30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91574" y="2124125"/>
                <a:ext cx="844565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74" y="2124125"/>
                <a:ext cx="8445653" cy="307777"/>
              </a:xfrm>
              <a:prstGeom prst="rect">
                <a:avLst/>
              </a:prstGeom>
              <a:blipFill>
                <a:blip r:embed="rId5"/>
                <a:stretch>
                  <a:fillRect t="-196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6708" y="2741879"/>
                <a:ext cx="844565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08" y="2741879"/>
                <a:ext cx="8445653" cy="307777"/>
              </a:xfrm>
              <a:prstGeom prst="rect">
                <a:avLst/>
              </a:prstGeom>
              <a:blipFill>
                <a:blip r:embed="rId6"/>
                <a:stretch>
                  <a:fillRect t="-4000" b="-3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66708" y="3121223"/>
                <a:ext cx="844565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08" y="3121223"/>
                <a:ext cx="8445653" cy="307777"/>
              </a:xfrm>
              <a:prstGeom prst="rect">
                <a:avLst/>
              </a:prstGeom>
              <a:blipFill>
                <a:blip r:embed="rId7"/>
                <a:stretch>
                  <a:fillRect t="-196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70514" y="3794476"/>
                <a:ext cx="7783286" cy="6146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0+3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3794476"/>
                <a:ext cx="7783286" cy="614655"/>
              </a:xfrm>
              <a:prstGeom prst="rect">
                <a:avLst/>
              </a:prstGeom>
              <a:blipFill>
                <a:blip r:embed="rId11"/>
                <a:stretch>
                  <a:fillRect b="-168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/>
          <p:cNvSpPr/>
          <p:nvPr/>
        </p:nvSpPr>
        <p:spPr>
          <a:xfrm>
            <a:off x="4120055" y="2741879"/>
            <a:ext cx="136635" cy="6871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4128" y="4838363"/>
                <a:ext cx="80763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28" y="4838363"/>
                <a:ext cx="8076321" cy="276999"/>
              </a:xfrm>
              <a:prstGeom prst="rect">
                <a:avLst/>
              </a:prstGeom>
              <a:blipFill>
                <a:blip r:embed="rId13"/>
                <a:stretch>
                  <a:fillRect t="-4444"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25432"/>
              </p:ext>
            </p:extLst>
          </p:nvPr>
        </p:nvGraphicFramePr>
        <p:xfrm>
          <a:off x="7684163" y="5446090"/>
          <a:ext cx="289200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69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451945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588580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542943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341535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53133"/>
                  </a:ext>
                </a:extLst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6279767" y="545423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Відповідь:</a:t>
            </a:r>
            <a:endParaRPr lang="uk-UA" dirty="0"/>
          </a:p>
        </p:txBody>
      </p:sp>
      <p:pic>
        <p:nvPicPr>
          <p:cNvPr id="10" name="Рисунок 9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806597" y="1365767"/>
            <a:ext cx="2876377" cy="304336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2112" y="4560048"/>
            <a:ext cx="2470862" cy="21046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54088" y="4326032"/>
            <a:ext cx="28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Крива </a:t>
            </a:r>
            <a:r>
              <a:rPr lang="uk-UA" sz="1600" i="1" dirty="0" err="1" smtClean="0"/>
              <a:t>Безьє</a:t>
            </a:r>
            <a:endParaRPr lang="uk-UA" sz="16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76690" y="6524725"/>
            <a:ext cx="28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err="1" smtClean="0"/>
              <a:t>Сплайн</a:t>
            </a:r>
            <a:r>
              <a:rPr lang="uk-UA" sz="1600" i="1" dirty="0" smtClean="0"/>
              <a:t> </a:t>
            </a:r>
            <a:r>
              <a:rPr lang="uk-UA" sz="1600" i="1" dirty="0" err="1" smtClean="0"/>
              <a:t>Катмула</a:t>
            </a:r>
            <a:r>
              <a:rPr lang="uk-UA" sz="1600" i="1" dirty="0" smtClean="0"/>
              <a:t>-Рома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25939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 animBg="1"/>
      <p:bldP spid="17" grpId="0"/>
      <p:bldP spid="20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3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07" y="1221492"/>
            <a:ext cx="3948638" cy="18475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058221" y="439888"/>
            <a:ext cx="8023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Метод просторової фільтрації для згладжування лінії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20" y="3501916"/>
            <a:ext cx="4827212" cy="25520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27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4</a:t>
            </a:fld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2588849" y="260502"/>
            <a:ext cx="7293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</a:t>
            </a:r>
            <a:r>
              <a:rPr lang="ru-RU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лгоритм </a:t>
            </a:r>
            <a:r>
              <a:rPr lang="ru-RU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Ву</a:t>
            </a:r>
            <a:r>
              <a:rPr lang="ru-RU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растеризації</a:t>
            </a:r>
            <a:r>
              <a:rPr lang="ru-RU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лінії</a:t>
            </a:r>
            <a:r>
              <a:rPr lang="ru-RU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зі згладжуванням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09" y="1339021"/>
            <a:ext cx="5943923" cy="38121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2670" y="1001166"/>
            <a:ext cx="749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uk-UA" dirty="0" smtClean="0"/>
              <a:t>У циклі по Х </a:t>
            </a:r>
            <a:r>
              <a:rPr lang="uk-UA" dirty="0" err="1" smtClean="0"/>
              <a:t>дночасно</a:t>
            </a:r>
            <a:r>
              <a:rPr lang="uk-UA" dirty="0" smtClean="0"/>
              <a:t> обробляються дві точки: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12571" y="1016205"/>
                <a:ext cx="20596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uk-U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uk-UA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71" y="1016205"/>
                <a:ext cx="2059603" cy="307777"/>
              </a:xfrm>
              <a:prstGeom prst="rect">
                <a:avLst/>
              </a:prstGeom>
              <a:blipFill>
                <a:blip r:embed="rId4"/>
                <a:stretch>
                  <a:fillRect t="-26000" b="-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613984" y="4905375"/>
            <a:ext cx="2997171" cy="1952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1077" y="5411863"/>
            <a:ext cx="32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Результат роботи </a:t>
            </a:r>
            <a:r>
              <a:rPr lang="uk-UA" dirty="0" err="1" smtClean="0"/>
              <a:t>алгоритма</a:t>
            </a:r>
            <a:r>
              <a:rPr lang="uk-UA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28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457" y="3802487"/>
            <a:ext cx="11473543" cy="1951914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rgbClr val="0070C0"/>
                </a:solidFill>
              </a:rPr>
              <a:t>Обчислювальна геометрія </a:t>
            </a:r>
            <a:br>
              <a:rPr lang="uk-UA" sz="4800" b="1" dirty="0" smtClean="0">
                <a:solidFill>
                  <a:srgbClr val="0070C0"/>
                </a:solidFill>
              </a:rPr>
            </a:br>
            <a:r>
              <a:rPr lang="uk-UA" sz="4800" b="1" dirty="0" smtClean="0">
                <a:solidFill>
                  <a:srgbClr val="0070C0"/>
                </a:solidFill>
              </a:rPr>
              <a:t>та </a:t>
            </a:r>
            <a:r>
              <a:rPr lang="uk-UA" sz="4800" b="1" dirty="0" err="1" smtClean="0">
                <a:solidFill>
                  <a:srgbClr val="0070C0"/>
                </a:solidFill>
              </a:rPr>
              <a:t>комп</a:t>
            </a:r>
            <a:r>
              <a:rPr lang="en-US" sz="4800" b="1" dirty="0" smtClean="0">
                <a:solidFill>
                  <a:srgbClr val="0070C0"/>
                </a:solidFill>
              </a:rPr>
              <a:t>’</a:t>
            </a:r>
            <a:r>
              <a:rPr lang="uk-UA" sz="4800" b="1" dirty="0" err="1" smtClean="0">
                <a:solidFill>
                  <a:srgbClr val="0070C0"/>
                </a:solidFill>
              </a:rPr>
              <a:t>ютерна</a:t>
            </a:r>
            <a:r>
              <a:rPr lang="uk-UA" sz="4800" b="1" dirty="0" smtClean="0">
                <a:solidFill>
                  <a:srgbClr val="0070C0"/>
                </a:solidFill>
              </a:rPr>
              <a:t> графіка</a:t>
            </a:r>
            <a:endParaRPr lang="uk-UA" sz="4800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7083" y="5754401"/>
            <a:ext cx="5968374" cy="542104"/>
          </a:xfrm>
        </p:spPr>
        <p:txBody>
          <a:bodyPr/>
          <a:lstStyle/>
          <a:p>
            <a:r>
              <a:rPr lang="uk-UA" b="1" dirty="0" smtClean="0"/>
              <a:t>Лекція </a:t>
            </a:r>
            <a:r>
              <a:rPr lang="uk-UA" b="1" dirty="0" smtClean="0"/>
              <a:t>1</a:t>
            </a:r>
            <a:r>
              <a:rPr lang="en-US" b="1" dirty="0" smtClean="0"/>
              <a:t>5</a:t>
            </a:r>
            <a:endParaRPr lang="uk-UA" b="1" dirty="0" smtClean="0"/>
          </a:p>
          <a:p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5</a:t>
            </a:fld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42" y="1953693"/>
            <a:ext cx="5470306" cy="23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113" y="255091"/>
            <a:ext cx="10515600" cy="1325563"/>
          </a:xfrm>
        </p:spPr>
        <p:txBody>
          <a:bodyPr>
            <a:normAutofit/>
          </a:bodyPr>
          <a:lstStyle/>
          <a:p>
            <a:r>
              <a:rPr lang="uk-UA" sz="3200" dirty="0" smtClean="0">
                <a:solidFill>
                  <a:srgbClr val="0070C0"/>
                </a:solidFill>
              </a:rPr>
              <a:t>Тема. Подання кривих та поверхонь у </a:t>
            </a:r>
            <a:r>
              <a:rPr lang="uk-UA" sz="3200" dirty="0" err="1" smtClean="0">
                <a:solidFill>
                  <a:srgbClr val="0070C0"/>
                </a:solidFill>
              </a:rPr>
              <a:t>комп</a:t>
            </a:r>
            <a:r>
              <a:rPr lang="en-US" sz="3200" dirty="0" smtClean="0">
                <a:solidFill>
                  <a:srgbClr val="0070C0"/>
                </a:solidFill>
              </a:rPr>
              <a:t>’</a:t>
            </a:r>
            <a:r>
              <a:rPr lang="uk-UA" sz="3200" dirty="0" err="1" smtClean="0">
                <a:solidFill>
                  <a:srgbClr val="0070C0"/>
                </a:solidFill>
              </a:rPr>
              <a:t>ютерній</a:t>
            </a:r>
            <a:r>
              <a:rPr lang="uk-UA" sz="3200" dirty="0" smtClean="0">
                <a:solidFill>
                  <a:srgbClr val="0070C0"/>
                </a:solidFill>
              </a:rPr>
              <a:t> графіці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0113" y="1991263"/>
            <a:ext cx="9622971" cy="4259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uk-UA" dirty="0" smtClean="0"/>
              <a:t>Способи наближення кривих та поверхонь;</a:t>
            </a:r>
          </a:p>
          <a:p>
            <a:pPr>
              <a:lnSpc>
                <a:spcPct val="120000"/>
              </a:lnSpc>
            </a:pPr>
            <a:r>
              <a:rPr lang="ru-RU" dirty="0" err="1" smtClean="0"/>
              <a:t>Задачі</a:t>
            </a:r>
            <a:r>
              <a:rPr lang="ru-RU" dirty="0" smtClean="0"/>
              <a:t> </a:t>
            </a:r>
            <a:r>
              <a:rPr lang="ru-RU" dirty="0" err="1" smtClean="0"/>
              <a:t>інтерполяції</a:t>
            </a:r>
            <a:r>
              <a:rPr lang="ru-RU" dirty="0" smtClean="0"/>
              <a:t> й </a:t>
            </a:r>
            <a:r>
              <a:rPr lang="ru-RU" dirty="0" err="1" smtClean="0"/>
              <a:t>апроксимації</a:t>
            </a:r>
            <a:r>
              <a:rPr lang="ru-RU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ru-RU" dirty="0" err="1" smtClean="0"/>
              <a:t>Інтерполяція</a:t>
            </a:r>
            <a:r>
              <a:rPr lang="ru-RU" dirty="0" smtClean="0"/>
              <a:t> </a:t>
            </a:r>
            <a:r>
              <a:rPr lang="ru-RU" dirty="0" err="1" smtClean="0"/>
              <a:t>кубічними</a:t>
            </a:r>
            <a:r>
              <a:rPr lang="ru-RU" dirty="0" smtClean="0"/>
              <a:t> сплайнами: постановка </a:t>
            </a:r>
            <a:r>
              <a:rPr lang="ru-RU" dirty="0" err="1" smtClean="0"/>
              <a:t>задачі</a:t>
            </a:r>
            <a:r>
              <a:rPr lang="ru-RU" dirty="0" smtClean="0"/>
              <a:t>, </a:t>
            </a:r>
            <a:r>
              <a:rPr lang="ru-RU" dirty="0" err="1" smtClean="0"/>
              <a:t>визначення</a:t>
            </a:r>
            <a:r>
              <a:rPr lang="ru-RU" dirty="0" smtClean="0"/>
              <a:t>, </a:t>
            </a:r>
            <a:r>
              <a:rPr lang="ru-RU" dirty="0" err="1" smtClean="0"/>
              <a:t>крайові</a:t>
            </a:r>
            <a:r>
              <a:rPr lang="ru-RU" dirty="0" smtClean="0"/>
              <a:t> </a:t>
            </a:r>
            <a:r>
              <a:rPr lang="ru-RU" dirty="0" err="1" smtClean="0"/>
              <a:t>умови</a:t>
            </a:r>
            <a:r>
              <a:rPr lang="ru-RU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Крива </a:t>
            </a:r>
            <a:r>
              <a:rPr lang="ru-RU" dirty="0" err="1" smtClean="0"/>
              <a:t>Безьє</a:t>
            </a:r>
            <a:r>
              <a:rPr lang="ru-RU" dirty="0" smtClean="0"/>
              <a:t>, </a:t>
            </a:r>
            <a:r>
              <a:rPr lang="ru-RU" dirty="0" err="1" smtClean="0"/>
              <a:t>математичне</a:t>
            </a:r>
            <a:r>
              <a:rPr lang="ru-RU" dirty="0" smtClean="0"/>
              <a:t> </a:t>
            </a:r>
            <a:r>
              <a:rPr lang="ru-RU" dirty="0" err="1" smtClean="0"/>
              <a:t>подання</a:t>
            </a:r>
            <a:r>
              <a:rPr lang="ru-RU" dirty="0" smtClean="0"/>
              <a:t>, </a:t>
            </a:r>
            <a:r>
              <a:rPr lang="ru-RU" dirty="0" err="1" smtClean="0"/>
              <a:t>властивості</a:t>
            </a:r>
            <a:r>
              <a:rPr lang="ru-RU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ru-RU" dirty="0" err="1" smtClean="0"/>
              <a:t>Білінійна</a:t>
            </a:r>
            <a:r>
              <a:rPr lang="ru-RU" dirty="0" smtClean="0"/>
              <a:t> </a:t>
            </a:r>
            <a:r>
              <a:rPr lang="ru-RU" dirty="0" err="1" smtClean="0"/>
              <a:t>поверхня</a:t>
            </a:r>
            <a:endParaRPr lang="ru-RU" dirty="0" smtClean="0"/>
          </a:p>
          <a:p>
            <a:pPr>
              <a:lnSpc>
                <a:spcPct val="120000"/>
              </a:lnSpc>
            </a:pP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4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upload.wikimedia.org/wikipedia/commons/f/fb/Dolphin_triangle_me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42" y="4792474"/>
            <a:ext cx="2697206" cy="166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4717" y="1288253"/>
                <a:ext cx="7504386" cy="456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uk-UA" b="1" dirty="0" smtClean="0"/>
                  <a:t>аналітично</a:t>
                </a:r>
                <a:r>
                  <a:rPr lang="uk-UA" dirty="0" smtClean="0"/>
                  <a:t> (у явному або неявному вигляді, у параметричній формі);</a:t>
                </a:r>
              </a:p>
              <a:p>
                <a:pPr indent="357188"/>
                <a:endParaRPr lang="uk-UA" u="sng" dirty="0" smtClean="0"/>
              </a:p>
              <a:p>
                <a:pPr indent="357188"/>
                <a:r>
                  <a:rPr lang="uk-UA" u="sng" dirty="0" smtClean="0"/>
                  <a:t>Приклад</a:t>
                </a:r>
                <a:r>
                  <a:rPr lang="uk-UA" dirty="0" smtClean="0"/>
                  <a:t> </a:t>
                </a:r>
                <a:r>
                  <a:rPr lang="en-US" dirty="0" smtClean="0"/>
                  <a:t> (</a:t>
                </a:r>
                <a:r>
                  <a:rPr lang="uk-UA" dirty="0" smtClean="0"/>
                  <a:t>сфера</a:t>
                </a:r>
                <a:r>
                  <a:rPr lang="en-US" dirty="0" smtClean="0"/>
                  <a:t>):</a:t>
                </a:r>
                <a:r>
                  <a:rPr lang="uk-UA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uk-UA" b="0" dirty="0" smtClean="0"/>
              </a:p>
              <a:p>
                <a:pPr indent="357188"/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𝑅𝑠𝑖𝑛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𝑅𝑠𝑖𝑛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𝑅𝑐𝑜𝑠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uk-UA" sz="1050" dirty="0" smtClean="0"/>
              </a:p>
              <a:p>
                <a:pPr marL="285750" indent="-285750">
                  <a:buFontTx/>
                  <a:buChar char="-"/>
                </a:pPr>
                <a:endParaRPr lang="uk-UA" sz="1050" dirty="0"/>
              </a:p>
              <a:p>
                <a:pPr marL="285750" indent="-285750">
                  <a:buFontTx/>
                  <a:buChar char="-"/>
                </a:pPr>
                <a:endParaRPr lang="uk-UA" sz="1050" dirty="0" smtClean="0"/>
              </a:p>
              <a:p>
                <a:pPr marL="285750" indent="-285750">
                  <a:buFontTx/>
                  <a:buChar char="-"/>
                </a:pPr>
                <a:r>
                  <a:rPr lang="uk-UA" b="1" dirty="0" smtClean="0"/>
                  <a:t>з використанням полігонів</a:t>
                </a:r>
                <a:r>
                  <a:rPr lang="uk-UA" dirty="0" smtClean="0"/>
                  <a:t>:</a:t>
                </a: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uk-UA" dirty="0" smtClean="0"/>
                  <a:t/>
                </a:r>
                <a:br>
                  <a:rPr lang="uk-UA" dirty="0" smtClean="0"/>
                </a:br>
                <a:endParaRPr lang="uk-U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17" y="1288253"/>
                <a:ext cx="7504386" cy="4566763"/>
              </a:xfrm>
              <a:prstGeom prst="rect">
                <a:avLst/>
              </a:prstGeom>
              <a:blipFill>
                <a:blip r:embed="rId4"/>
                <a:stretch>
                  <a:fillRect l="-731" t="-66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0417" y="297133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0070C0"/>
                </a:solidFill>
              </a:rPr>
              <a:t>Математичний опис об</a:t>
            </a:r>
            <a:r>
              <a:rPr lang="en-US" sz="2800" b="1" dirty="0" smtClean="0">
                <a:solidFill>
                  <a:srgbClr val="0070C0"/>
                </a:solidFill>
              </a:rPr>
              <a:t>’</a:t>
            </a:r>
            <a:r>
              <a:rPr lang="uk-UA" sz="2800" b="1" dirty="0" err="1" smtClean="0">
                <a:solidFill>
                  <a:srgbClr val="0070C0"/>
                </a:solidFill>
              </a:rPr>
              <a:t>єктів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952251" y="918921"/>
            <a:ext cx="45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Способи опису:</a:t>
            </a:r>
            <a:endParaRPr lang="uk-UA" b="1" dirty="0">
              <a:solidFill>
                <a:srgbClr val="00B05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598" y="4454744"/>
            <a:ext cx="2319126" cy="20841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4345869"/>
            <a:ext cx="2138489" cy="211002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02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8</a:t>
            </a:fld>
            <a:endParaRPr lang="uk-UA"/>
          </a:p>
        </p:txBody>
      </p:sp>
      <p:pic>
        <p:nvPicPr>
          <p:cNvPr id="5" name="Picture 5" descr="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98" y="1055885"/>
            <a:ext cx="6640323" cy="420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33330" y="396030"/>
            <a:ext cx="4777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Опис об</a:t>
            </a:r>
            <a:r>
              <a:rPr lang="en-US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’</a:t>
            </a:r>
            <a:r>
              <a:rPr lang="uk-UA" sz="28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єктів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складної форми?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08386" y="52867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 err="1"/>
              <a:t>Отримання</a:t>
            </a:r>
            <a:r>
              <a:rPr lang="ru-RU" b="1" u="sng" dirty="0"/>
              <a:t> </a:t>
            </a:r>
            <a:r>
              <a:rPr lang="en-US" b="1" u="sng" dirty="0"/>
              <a:t>c</a:t>
            </a:r>
            <a:r>
              <a:rPr lang="uk-UA" b="1" u="sng" dirty="0" err="1"/>
              <a:t>укупності</a:t>
            </a:r>
            <a:r>
              <a:rPr lang="uk-UA" b="1" u="sng" dirty="0"/>
              <a:t> точок:</a:t>
            </a:r>
            <a:endParaRPr lang="en-US" b="1" u="sng" dirty="0"/>
          </a:p>
          <a:p>
            <a:pPr marL="742950" lvl="1" indent="-285750">
              <a:buFontTx/>
              <a:buChar char="-"/>
            </a:pPr>
            <a:r>
              <a:rPr lang="ru-RU" dirty="0" err="1"/>
              <a:t>лазерне</a:t>
            </a:r>
            <a:r>
              <a:rPr lang="ru-RU" dirty="0"/>
              <a:t> / </a:t>
            </a:r>
            <a:r>
              <a:rPr lang="ru-RU" dirty="0" err="1"/>
              <a:t>рентгенівське</a:t>
            </a:r>
            <a:r>
              <a:rPr lang="ru-RU" dirty="0"/>
              <a:t> </a:t>
            </a:r>
            <a:r>
              <a:rPr lang="ru-RU" dirty="0" err="1"/>
              <a:t>сканування</a:t>
            </a:r>
            <a:r>
              <a:rPr lang="ru-RU" dirty="0"/>
              <a:t>;</a:t>
            </a:r>
          </a:p>
          <a:p>
            <a:pPr marL="742950" lvl="1" indent="-285750">
              <a:buFontTx/>
              <a:buChar char="-"/>
            </a:pPr>
            <a:r>
              <a:rPr lang="ru-RU" dirty="0" err="1"/>
              <a:t>вимірювання</a:t>
            </a:r>
            <a:r>
              <a:rPr lang="ru-RU" dirty="0"/>
              <a:t> по </a:t>
            </a:r>
            <a:r>
              <a:rPr lang="ru-RU" dirty="0" err="1"/>
              <a:t>конструкторської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;</a:t>
            </a:r>
          </a:p>
          <a:p>
            <a:pPr marL="742950" lvl="1" indent="-285750">
              <a:buFontTx/>
              <a:buChar char="-"/>
            </a:pP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фізичних</a:t>
            </a:r>
            <a:r>
              <a:rPr lang="ru-RU" dirty="0"/>
              <a:t> </a:t>
            </a:r>
            <a:r>
              <a:rPr lang="ru-RU" dirty="0" err="1"/>
              <a:t>експериментів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розрахунків</a:t>
            </a:r>
            <a:r>
              <a:rPr lang="ru-RU" dirty="0"/>
              <a:t>;</a:t>
            </a:r>
          </a:p>
          <a:p>
            <a:pPr marL="742950" lvl="1" indent="-285750">
              <a:buFontTx/>
              <a:buChar char="-"/>
            </a:pPr>
            <a:r>
              <a:rPr lang="ru-RU" dirty="0" err="1"/>
              <a:t>інтерактивне</a:t>
            </a:r>
            <a:r>
              <a:rPr lang="ru-RU" dirty="0"/>
              <a:t> </a:t>
            </a:r>
            <a:r>
              <a:rPr lang="ru-RU" dirty="0" err="1"/>
              <a:t>вільне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80" y="914400"/>
            <a:ext cx="5133237" cy="30979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7613" y="2549219"/>
            <a:ext cx="1092443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1) поверхня покривається </a:t>
            </a:r>
            <a:r>
              <a:rPr lang="uk-UA" dirty="0"/>
              <a:t>двома уявними групами </a:t>
            </a:r>
            <a:r>
              <a:rPr lang="uk-UA" dirty="0" smtClean="0"/>
              <a:t>ліній: </a:t>
            </a:r>
          </a:p>
          <a:p>
            <a:r>
              <a:rPr lang="uk-UA" dirty="0"/>
              <a:t> </a:t>
            </a:r>
            <a:r>
              <a:rPr lang="uk-UA" dirty="0" smtClean="0"/>
              <a:t>       - в </a:t>
            </a:r>
            <a:r>
              <a:rPr lang="uk-UA" dirty="0"/>
              <a:t>поздовжньому </a:t>
            </a:r>
            <a:r>
              <a:rPr lang="uk-UA" dirty="0" smtClean="0"/>
              <a:t>напрямку;</a:t>
            </a:r>
          </a:p>
          <a:p>
            <a:r>
              <a:rPr lang="uk-UA" dirty="0"/>
              <a:t> </a:t>
            </a:r>
            <a:r>
              <a:rPr lang="uk-UA" dirty="0" smtClean="0"/>
              <a:t>      - </a:t>
            </a:r>
            <a:r>
              <a:rPr lang="uk-UA" dirty="0" err="1" smtClean="0"/>
              <a:t>трансверсально</a:t>
            </a:r>
            <a:r>
              <a:rPr lang="uk-UA" dirty="0" smtClean="0"/>
              <a:t> до першої (необов'язково перпендикулярно). </a:t>
            </a:r>
          </a:p>
          <a:p>
            <a:endParaRPr lang="uk-UA" dirty="0" smtClean="0"/>
          </a:p>
          <a:p>
            <a:pPr>
              <a:lnSpc>
                <a:spcPct val="150000"/>
              </a:lnSpc>
            </a:pPr>
            <a:r>
              <a:rPr lang="uk-UA" dirty="0" smtClean="0"/>
              <a:t>2) сітка </a:t>
            </a:r>
            <a:r>
              <a:rPr lang="uk-UA" dirty="0"/>
              <a:t>ліній визначає </a:t>
            </a:r>
            <a:r>
              <a:rPr lang="uk-UA" dirty="0" smtClean="0"/>
              <a:t>деяку множину комірок, обмежених </a:t>
            </a:r>
            <a:r>
              <a:rPr lang="uk-UA" dirty="0"/>
              <a:t>чотирма 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uk-UA" dirty="0"/>
              <a:t> </a:t>
            </a:r>
            <a:r>
              <a:rPr lang="uk-UA" dirty="0" smtClean="0"/>
              <a:t>   гладкими </a:t>
            </a:r>
            <a:r>
              <a:rPr lang="uk-UA" dirty="0"/>
              <a:t>кривими</a:t>
            </a:r>
            <a:r>
              <a:rPr lang="uk-UA" dirty="0" smtClean="0"/>
              <a:t>; частота </a:t>
            </a:r>
            <a:r>
              <a:rPr lang="uk-UA" dirty="0"/>
              <a:t>ліній сітки визначає ступінь деталізації форми при її описі</a:t>
            </a:r>
            <a:r>
              <a:rPr lang="uk-UA" dirty="0" smtClean="0"/>
              <a:t>;</a:t>
            </a:r>
          </a:p>
          <a:p>
            <a:pPr>
              <a:lnSpc>
                <a:spcPct val="150000"/>
              </a:lnSpc>
            </a:pPr>
            <a:endParaRPr lang="uk-UA" dirty="0"/>
          </a:p>
          <a:p>
            <a:pPr marL="179388" indent="-179388">
              <a:lnSpc>
                <a:spcPct val="150000"/>
              </a:lnSpc>
            </a:pPr>
            <a:r>
              <a:rPr lang="uk-UA" dirty="0" smtClean="0"/>
              <a:t>3) </a:t>
            </a:r>
            <a:r>
              <a:rPr lang="uk-UA" dirty="0"/>
              <a:t>координати вузлів </a:t>
            </a:r>
            <a:r>
              <a:rPr lang="uk-UA" dirty="0" smtClean="0"/>
              <a:t>сітки </a:t>
            </a:r>
            <a:r>
              <a:rPr lang="uk-UA" dirty="0"/>
              <a:t>вимірюються на </a:t>
            </a:r>
            <a:r>
              <a:rPr lang="uk-UA" dirty="0" smtClean="0"/>
              <a:t>фізичної/абстрактній моделі, на наборі </a:t>
            </a:r>
            <a:r>
              <a:rPr lang="uk-UA" dirty="0"/>
              <a:t>креслень поперечних </a:t>
            </a:r>
            <a:r>
              <a:rPr lang="uk-UA" dirty="0" smtClean="0"/>
              <a:t>    перерізів </a:t>
            </a:r>
            <a:r>
              <a:rPr lang="uk-UA" dirty="0"/>
              <a:t>поверхні</a:t>
            </a:r>
            <a:r>
              <a:rPr lang="uk-UA" dirty="0" smtClean="0"/>
              <a:t>;</a:t>
            </a:r>
          </a:p>
          <a:p>
            <a:pPr>
              <a:lnSpc>
                <a:spcPct val="150000"/>
              </a:lnSpc>
            </a:pPr>
            <a:endParaRPr lang="uk-UA" dirty="0"/>
          </a:p>
          <a:p>
            <a:pPr>
              <a:lnSpc>
                <a:spcPct val="150000"/>
              </a:lnSpc>
            </a:pPr>
            <a:r>
              <a:rPr lang="uk-UA" dirty="0" smtClean="0"/>
              <a:t>4) З використанням деякого </a:t>
            </a:r>
            <a:r>
              <a:rPr lang="uk-UA" dirty="0"/>
              <a:t>способу наближення </a:t>
            </a:r>
            <a:r>
              <a:rPr lang="uk-UA" dirty="0" smtClean="0"/>
              <a:t>математично </a:t>
            </a:r>
            <a:r>
              <a:rPr lang="uk-UA" dirty="0"/>
              <a:t>описуються </a:t>
            </a:r>
            <a:r>
              <a:rPr lang="uk-UA" dirty="0" smtClean="0"/>
              <a:t>групи </a:t>
            </a:r>
            <a:r>
              <a:rPr lang="uk-UA" dirty="0"/>
              <a:t>ліній, що утворюють </a:t>
            </a:r>
            <a:r>
              <a:rPr lang="uk-UA" dirty="0" smtClean="0"/>
              <a:t>сітку</a:t>
            </a:r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30275" y="177317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>
                <a:solidFill>
                  <a:srgbClr val="0070C0"/>
                </a:solidFill>
              </a:rPr>
              <a:t>Н</a:t>
            </a:r>
            <a:r>
              <a:rPr lang="uk-UA" sz="2800" b="1" dirty="0" smtClean="0">
                <a:solidFill>
                  <a:srgbClr val="0070C0"/>
                </a:solidFill>
              </a:rPr>
              <a:t>аближений опис довільної гладкої </a:t>
            </a:r>
            <a:r>
              <a:rPr lang="ru-RU" sz="2800" b="1" dirty="0" err="1" smtClean="0">
                <a:solidFill>
                  <a:srgbClr val="0070C0"/>
                </a:solidFill>
              </a:rPr>
              <a:t>поверхні</a:t>
            </a:r>
            <a:endParaRPr lang="uk-UA" sz="2800" b="1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313285" y="6475474"/>
            <a:ext cx="2743200" cy="365125"/>
          </a:xfrm>
        </p:spPr>
        <p:txBody>
          <a:bodyPr/>
          <a:lstStyle/>
          <a:p>
            <a:fld id="{CD41DFC3-27C8-4EA9-813D-1D0E8C0088F3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6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10A75D3F947FD49B49F3E3F8B454E46" ma:contentTypeVersion="4" ma:contentTypeDescription="Создание документа." ma:contentTypeScope="" ma:versionID="c4c47bbf95d6bf9b19409ea17003b724">
  <xsd:schema xmlns:xsd="http://www.w3.org/2001/XMLSchema" xmlns:xs="http://www.w3.org/2001/XMLSchema" xmlns:p="http://schemas.microsoft.com/office/2006/metadata/properties" xmlns:ns2="67bc60ce-084c-4f10-a3e4-d9d7d56f61a0" targetNamespace="http://schemas.microsoft.com/office/2006/metadata/properties" ma:root="true" ma:fieldsID="f5ba1ccd863baa8223ffdd4232c47179" ns2:_="">
    <xsd:import namespace="67bc60ce-084c-4f10-a3e4-d9d7d56f6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60ce-084c-4f10-a3e4-d9d7d56f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48CC5C-7D2F-41F9-8027-63241B5655A6}"/>
</file>

<file path=customXml/itemProps2.xml><?xml version="1.0" encoding="utf-8"?>
<ds:datastoreItem xmlns:ds="http://schemas.openxmlformats.org/officeDocument/2006/customXml" ds:itemID="{66471DFA-F6DF-4141-B952-441ACE348014}"/>
</file>

<file path=customXml/itemProps3.xml><?xml version="1.0" encoding="utf-8"?>
<ds:datastoreItem xmlns:ds="http://schemas.openxmlformats.org/officeDocument/2006/customXml" ds:itemID="{159DE3AA-4758-4059-9EB7-8D1FE8BC0B5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15792</TotalTime>
  <Words>1779</Words>
  <Application>Microsoft Office PowerPoint</Application>
  <PresentationFormat>Широкоэкранный</PresentationFormat>
  <Paragraphs>436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Обчислювальна геометрія  та комп’ютерна графіка</vt:lpstr>
      <vt:lpstr>Тема. Подання кривих та поверхонь у комп’ютерній графіці</vt:lpstr>
      <vt:lpstr>Математичний опис об’єктів</vt:lpstr>
      <vt:lpstr>Презентация PowerPoint</vt:lpstr>
      <vt:lpstr>Наближений опис довільної гладкої поверхні</vt:lpstr>
      <vt:lpstr>Кусковий опис сферичної поверхні</vt:lpstr>
      <vt:lpstr>Способи наближення довільної кривої</vt:lpstr>
      <vt:lpstr>Інтерполяція</vt:lpstr>
      <vt:lpstr>Поняття сплайну у комп’ютерній графіці </vt:lpstr>
      <vt:lpstr>Презентация PowerPoint</vt:lpstr>
      <vt:lpstr>Презентация PowerPoint</vt:lpstr>
      <vt:lpstr>Кусково-кубічний інтерполянт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Параметричний опис кривих</vt:lpstr>
      <vt:lpstr>Параметричний опис кривих</vt:lpstr>
      <vt:lpstr>Крива Безьє</vt:lpstr>
      <vt:lpstr>Крива Безьє</vt:lpstr>
      <vt:lpstr>Крива Безьє</vt:lpstr>
      <vt:lpstr>Крива Безьє</vt:lpstr>
      <vt:lpstr>Властивості кривої Безьє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Обчислювальна геометрія  та комп’ютерна графіка</dc:title>
  <dc:creator>Степанова Н. И.</dc:creator>
  <cp:lastModifiedBy>Степанова Н. И.</cp:lastModifiedBy>
  <cp:revision>310</cp:revision>
  <dcterms:created xsi:type="dcterms:W3CDTF">2020-08-29T17:49:32Z</dcterms:created>
  <dcterms:modified xsi:type="dcterms:W3CDTF">2021-12-29T20:36:12Z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0x010100510A75D3F947FD49B49F3E3F8B454E46</vt:lpwstr>
  </property>
</Properties>
</file>