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9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0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16.xml" ContentType="application/vnd.openxmlformats-officedocument.presentationml.slide+xml"/>
  <Override PartName="/ppt/slides/slide30.xml" ContentType="application/vnd.openxmlformats-officedocument.presentationml.slide+xml"/>
  <Override PartName="/ppt/slides/slide14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11.xml" ContentType="application/vnd.openxmlformats-officedocument.presentationml.slide+xml"/>
  <Override PartName="/ppt/slides/slide15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Slides/notesSlide31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Slides/notesSlide12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7.xml" ContentType="application/vnd.openxmlformats-officedocument.presentationml.notesSlide+xml"/>
  <Override PartName="/ppt/notesMasters/notesMaster1.xml" ContentType="application/vnd.openxmlformats-officedocument.presentationml.notesMaster+xml"/>
  <Override PartName="/ppt/charts/colors1.xml" ContentType="application/vnd.ms-office.chartcolorstyle+xml"/>
  <Override PartName="/ppt/charts/style1.xml" ContentType="application/vnd.ms-office.chartstyle+xml"/>
  <Override PartName="/ppt/charts/chart1.xml" ContentType="application/vnd.openxmlformats-officedocument.drawingml.chart+xml"/>
  <Override PartName="/ppt/theme/theme2.xml" ContentType="application/vnd.openxmlformats-officedocument.theme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73" r:id="rId2"/>
    <p:sldId id="274" r:id="rId3"/>
    <p:sldId id="257" r:id="rId4"/>
    <p:sldId id="258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1" r:id="rId15"/>
    <p:sldId id="275" r:id="rId16"/>
    <p:sldId id="276" r:id="rId17"/>
    <p:sldId id="277" r:id="rId18"/>
    <p:sldId id="278" r:id="rId19"/>
    <p:sldId id="283" r:id="rId20"/>
    <p:sldId id="280" r:id="rId21"/>
    <p:sldId id="281" r:id="rId22"/>
    <p:sldId id="282" r:id="rId23"/>
    <p:sldId id="284" r:id="rId24"/>
    <p:sldId id="285" r:id="rId25"/>
    <p:sldId id="287" r:id="rId26"/>
    <p:sldId id="286" r:id="rId27"/>
    <p:sldId id="288" r:id="rId28"/>
    <p:sldId id="289" r:id="rId29"/>
    <p:sldId id="290" r:id="rId30"/>
    <p:sldId id="291" r:id="rId31"/>
    <p:sldId id="292" r:id="rId32"/>
    <p:sldId id="293" r:id="rId33"/>
    <p:sldId id="294" r:id="rId34"/>
    <p:sldId id="295" r:id="rId35"/>
    <p:sldId id="296" r:id="rId36"/>
    <p:sldId id="297" r:id="rId37"/>
    <p:sldId id="298" r:id="rId38"/>
    <p:sldId id="299" r:id="rId39"/>
    <p:sldId id="300" r:id="rId40"/>
    <p:sldId id="301" r:id="rId41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30105" autoAdjust="0"/>
  </p:normalViewPr>
  <p:slideViewPr>
    <p:cSldViewPr snapToGrid="0">
      <p:cViewPr varScale="1">
        <p:scale>
          <a:sx n="17" d="100"/>
          <a:sy n="17" d="100"/>
        </p:scale>
        <p:origin x="2376" y="3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404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customXml" Target="../customXml/item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48" Type="http://schemas.openxmlformats.org/officeDocument/2006/relationships/customXml" Target="../customXml/item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&#1055;&#1086;&#1083;&#1100;&#1079;&#1086;&#1074;&#1072;&#1090;&#1077;&#1083;&#1100;\Desktop\University\2021-2022\&#1054;&#1043;&#1090;&#1072;&#1050;&#1043;\geom_2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uk-UA"/>
              <a:t>Витрати Пам</a:t>
            </a:r>
            <a:r>
              <a:rPr lang="en-US"/>
              <a:t>'</a:t>
            </a:r>
            <a:r>
              <a:rPr lang="uk-UA"/>
              <a:t>яті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uk-UA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коорд - 4 В; індекси - 4 В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uk-UA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Лист4!$B$3:$B$5</c:f>
              <c:strCache>
                <c:ptCount val="3"/>
                <c:pt idx="0">
                  <c:v>V1</c:v>
                </c:pt>
                <c:pt idx="1">
                  <c:v>V2</c:v>
                </c:pt>
                <c:pt idx="2">
                  <c:v>V3</c:v>
                </c:pt>
              </c:strCache>
            </c:strRef>
          </c:cat>
          <c:val>
            <c:numRef>
              <c:f>Лист4!$C$3:$C$5</c:f>
              <c:numCache>
                <c:formatCode>General</c:formatCode>
                <c:ptCount val="3"/>
                <c:pt idx="0">
                  <c:v>288</c:v>
                </c:pt>
                <c:pt idx="1">
                  <c:v>192</c:v>
                </c:pt>
                <c:pt idx="2">
                  <c:v>288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FFE-4F09-853F-E5F8A805851B}"/>
            </c:ext>
          </c:extLst>
        </c:ser>
        <c:ser>
          <c:idx val="1"/>
          <c:order val="1"/>
          <c:tx>
            <c:v>коорд - 4 В; індекси - 8 В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uk-UA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Лист4!$B$3:$B$5</c:f>
              <c:strCache>
                <c:ptCount val="3"/>
                <c:pt idx="0">
                  <c:v>V1</c:v>
                </c:pt>
                <c:pt idx="1">
                  <c:v>V2</c:v>
                </c:pt>
                <c:pt idx="2">
                  <c:v>V3</c:v>
                </c:pt>
              </c:strCache>
            </c:strRef>
          </c:cat>
          <c:val>
            <c:numRef>
              <c:f>Лист4!$D$3:$D$5</c:f>
              <c:numCache>
                <c:formatCode>General</c:formatCode>
                <c:ptCount val="3"/>
                <c:pt idx="0">
                  <c:v>576</c:v>
                </c:pt>
                <c:pt idx="1">
                  <c:v>288</c:v>
                </c:pt>
                <c:pt idx="2">
                  <c:v>384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FFE-4F09-853F-E5F8A805851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329568960"/>
        <c:axId val="329566008"/>
      </c:barChart>
      <c:catAx>
        <c:axId val="32956896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uk-UA"/>
          </a:p>
        </c:txPr>
        <c:crossAx val="329566008"/>
        <c:crosses val="autoZero"/>
        <c:auto val="1"/>
        <c:lblAlgn val="ctr"/>
        <c:lblOffset val="100"/>
        <c:noMultiLvlLbl val="0"/>
      </c:catAx>
      <c:valAx>
        <c:axId val="32956600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3295689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55186701662292215"/>
          <c:y val="0.10430555555555555"/>
          <c:w val="0.44257742782152232"/>
          <c:h val="0.2123848060659084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uk-UA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uk-UA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858087-6F96-486B-B2EB-51F2AF86F2C2}" type="datetimeFigureOut">
              <a:rPr lang="uk-UA" smtClean="0"/>
              <a:t>29.12.2021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6BFA16-58B7-4D42-9CD7-BC9155CE0B3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4187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6BFA16-58B7-4D42-9CD7-BC9155CE0B3C}" type="slidenum">
              <a:rPr lang="uk-UA" smtClean="0"/>
              <a:t>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097630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86EEC5-75F4-42E4-841F-486D0027274F}" type="slidenum">
              <a:rPr lang="uk-UA" smtClean="0"/>
              <a:t>11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871449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86EEC5-75F4-42E4-841F-486D0027274F}" type="slidenum">
              <a:rPr lang="uk-UA" smtClean="0"/>
              <a:t>12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806697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86EEC5-75F4-42E4-841F-486D0027274F}" type="slidenum">
              <a:rPr lang="uk-UA" smtClean="0"/>
              <a:t>13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644000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6BFA16-58B7-4D42-9CD7-BC9155CE0B3C}" type="slidenum">
              <a:rPr lang="uk-UA" smtClean="0"/>
              <a:t>14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70297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6BFA16-58B7-4D42-9CD7-BC9155CE0B3C}" type="slidenum">
              <a:rPr lang="uk-UA" smtClean="0"/>
              <a:t>15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742385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6BFA16-58B7-4D42-9CD7-BC9155CE0B3C}" type="slidenum">
              <a:rPr lang="uk-UA" smtClean="0"/>
              <a:t>16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424890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6BFA16-58B7-4D42-9CD7-BC9155CE0B3C}" type="slidenum">
              <a:rPr lang="uk-UA" smtClean="0"/>
              <a:t>17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222555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6BFA16-58B7-4D42-9CD7-BC9155CE0B3C}" type="slidenum">
              <a:rPr lang="uk-UA" smtClean="0"/>
              <a:t>18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801258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ru-RU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27.12.21</a:t>
            </a:r>
          </a:p>
          <a:p>
            <a:pPr fontAlgn="base"/>
            <a:r>
              <a:rPr lang="ru-RU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ru-RU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uk-UA" sz="12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6BFA16-58B7-4D42-9CD7-BC9155CE0B3C}" type="slidenum">
              <a:rPr lang="uk-UA" smtClean="0"/>
              <a:t>19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878596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6BFA16-58B7-4D42-9CD7-BC9155CE0B3C}" type="slidenum">
              <a:rPr lang="uk-UA" smtClean="0"/>
              <a:t>20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092727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86EEC5-75F4-42E4-841F-486D0027274F}" type="slidenum">
              <a:rPr lang="uk-UA" smtClean="0"/>
              <a:t>3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6786523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6BFA16-58B7-4D42-9CD7-BC9155CE0B3C}" type="slidenum">
              <a:rPr lang="uk-UA" smtClean="0"/>
              <a:t>21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8736314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6BFA16-58B7-4D42-9CD7-BC9155CE0B3C}" type="slidenum">
              <a:rPr lang="uk-UA" smtClean="0"/>
              <a:t>22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3449171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fontAlgn="base">
              <a:buNone/>
            </a:pPr>
            <a:endParaRPr lang="ru-RU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6BFA16-58B7-4D42-9CD7-BC9155CE0B3C}" type="slidenum">
              <a:rPr lang="uk-UA" smtClean="0"/>
              <a:t>23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5734205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6BFA16-58B7-4D42-9CD7-BC9155CE0B3C}" type="slidenum">
              <a:rPr lang="uk-UA" smtClean="0"/>
              <a:t>24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4561792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6BFA16-58B7-4D42-9CD7-BC9155CE0B3C}" type="slidenum">
              <a:rPr lang="uk-UA" smtClean="0"/>
              <a:t>25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9692123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6BFA16-58B7-4D42-9CD7-BC9155CE0B3C}" type="slidenum">
              <a:rPr lang="uk-UA" smtClean="0"/>
              <a:t>26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6785979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6BFA16-58B7-4D42-9CD7-BC9155CE0B3C}" type="slidenum">
              <a:rPr lang="uk-UA" smtClean="0"/>
              <a:t>27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45054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6BFA16-58B7-4D42-9CD7-BC9155CE0B3C}" type="slidenum">
              <a:rPr lang="uk-UA" smtClean="0"/>
              <a:t>28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7640948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6BFA16-58B7-4D42-9CD7-BC9155CE0B3C}" type="slidenum">
              <a:rPr lang="uk-UA" smtClean="0"/>
              <a:t>29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3256627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6BFA16-58B7-4D42-9CD7-BC9155CE0B3C}" type="slidenum">
              <a:rPr lang="uk-UA" smtClean="0"/>
              <a:t>30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194787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86EEC5-75F4-42E4-841F-486D0027274F}" type="slidenum">
              <a:rPr lang="uk-UA" smtClean="0"/>
              <a:t>4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3262161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6BFA16-58B7-4D42-9CD7-BC9155CE0B3C}" type="slidenum">
              <a:rPr lang="uk-UA" smtClean="0"/>
              <a:t>31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78359183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5807AB-A092-4F85-BC17-EC57A39B45DF}" type="slidenum">
              <a:rPr lang="uk-UA" smtClean="0"/>
              <a:t>32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0555282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6BFA16-58B7-4D42-9CD7-BC9155CE0B3C}" type="slidenum">
              <a:rPr lang="uk-UA" smtClean="0"/>
              <a:t>33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4207684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6BFA16-58B7-4D42-9CD7-BC9155CE0B3C}" type="slidenum">
              <a:rPr lang="uk-UA" smtClean="0"/>
              <a:t>34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7817552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6BFA16-58B7-4D42-9CD7-BC9155CE0B3C}" type="slidenum">
              <a:rPr lang="uk-UA" smtClean="0"/>
              <a:t>35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1929179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5807AB-A092-4F85-BC17-EC57A39B45DF}" type="slidenum">
              <a:rPr lang="uk-UA" smtClean="0"/>
              <a:t>36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9693579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6BFA16-58B7-4D42-9CD7-BC9155CE0B3C}" type="slidenum">
              <a:rPr lang="uk-UA" smtClean="0"/>
              <a:t>37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05782437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Заметки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uk-UA" dirty="0"/>
              </a:p>
            </p:txBody>
          </p:sp>
        </mc:Choice>
        <mc:Fallback xmlns="">
          <p:sp>
            <p:nvSpPr>
              <p:cNvPr id="3" name="Заметки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ru-RU" sz="1200" b="1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Стиль линии.</a:t>
                </a:r>
                <a:endParaRPr lang="uk-UA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ru-RU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До сих пор мы рассматривали способы равномерного заполнения объекта одним цветом – цветом заливки и линией толщиной в 1 пиксель. Но закраску можно выполнять и разными способами, и несколькими цветами.</a:t>
                </a:r>
                <a:endParaRPr lang="uk-UA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ru-RU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Способы закраски фигуры называют стилями заполнения. Сплошное заполнение — это простейший стиль, случай,  когда все пикселы внутри контура фигуры имеют одинаковый цвет. </a:t>
                </a:r>
                <a:endParaRPr lang="uk-UA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ru-RU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Для обозначения стилей заполнения, отличных от сплошного, используют такие понятия, как кисть и текстура. В принципе, их можно считать синонимами, однако, понятие «текстура» обычно используется применительно к трехмерным объектам, а "кисть" — при изображении плоских объектов. </a:t>
                </a:r>
                <a:endParaRPr lang="uk-UA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ru-RU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Текстура — это стиль заполнения, который имитирует материал поверхности, создавая рельефность трехмерного объекта.</a:t>
                </a:r>
                <a:endParaRPr lang="uk-UA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ru-RU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Для описания алгоритмов заполнения фигур в определенном стиле, используем тот же способ, что и для описания алгоритмов рисования линий. Мы уже ранее рассмотрели некоторые алгоритмы заполнения, и описание всех разновидностей подобных алгоритмов можно дать с помощью такой обобщенной схемы:  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𝑝𝑢𝑡𝑝𝑖𝑥𝑒𝑙</a:t>
                </a:r>
                <a:r>
                  <a:rPr lang="uk-UA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𝑥</a:t>
                </a:r>
                <a:r>
                  <a:rPr lang="ru-RU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𝑦</a:t>
                </a:r>
                <a:r>
                  <a:rPr lang="ru-RU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𝐶)</a:t>
                </a:r>
                <a:r>
                  <a:rPr lang="ru-RU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;</a:t>
                </a:r>
                <a:endParaRPr lang="uk-UA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ru-RU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Например, в алгоритме вывода полигонов пикселы заполнения рисуются в теле цикла горизонталей, а все другие операции предназначены для расчета координат (х, у) этих пикселов. При сплошном заполнении С = </a:t>
                </a:r>
                <a:r>
                  <a:rPr lang="ru-RU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const</a:t>
                </a:r>
                <a:r>
                  <a:rPr lang="ru-RU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 Для других стилей нам нужно в течение цикла вывода фигуры как-то изменять цвет пикселов заполнения, чтобы получить определенный узор. Преобразуем алгоритм заполнения таким образом: </a:t>
                </a:r>
                <a:r>
                  <a:rPr lang="ru-RU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С=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𝑓</a:t>
                </a:r>
                <a:r>
                  <a:rPr lang="uk-UA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𝑥</a:t>
                </a:r>
                <a:r>
                  <a:rPr lang="ru-RU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𝑦)</a:t>
                </a:r>
                <a:r>
                  <a:rPr lang="ru-RU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; 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𝑝𝑢𝑡𝑝𝑖𝑥𝑒𝑙</a:t>
                </a:r>
                <a:r>
                  <a:rPr lang="uk-UA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𝑥</a:t>
                </a:r>
                <a:r>
                  <a:rPr lang="ru-RU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𝑦</a:t>
                </a:r>
                <a:r>
                  <a:rPr lang="ru-RU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𝐶)</a:t>
                </a:r>
                <a:r>
                  <a:rPr lang="ru-RU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;</a:t>
                </a:r>
                <a:endParaRPr lang="uk-UA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ru-RU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Функция ƒ(х, у) будет определять стиль заполнения, в данном случае ее аргументами являются координаты текущего пиксела заполнения. Однако эти аргументы могут и не понадобиться. Например, если цвет С вычислять как случайное значение в определенных границах: С = </a:t>
                </a:r>
                <a:r>
                  <a:rPr lang="ru-RU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random</a:t>
                </a:r>
                <a:r>
                  <a:rPr lang="ru-RU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(),то можно создать иллюзию шершавой матовой поверхности.</a:t>
                </a:r>
                <a:endParaRPr lang="uk-UA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ru-RU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Другой стиль заполнения — штриховой. Для него функцию цвета также можно записать в аналитической форме:…</a:t>
                </a:r>
                <a:endParaRPr lang="uk-UA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ru-RU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Если не рисовать пикселы фона, то можно создать иллюзию полупрозрачной фигуры. Подобную функцию можно записать и для других типов штриховки. </a:t>
                </a:r>
                <a:endParaRPr lang="uk-UA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ru-RU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Аналитическая форма описания стиля заполнения позволяет достаточно просто изменять размеры штрихов при изменении масштаба показа, что весьма удобно для использования, например, в векторных графических системах. Недостаток аналитической формы - сложность формул для описания естественных материалов, поскольку большое количество вычислительных операций на каждый пиксел заполнения существенно уменьшает скорость визуализации.</a:t>
                </a:r>
                <a:endParaRPr lang="uk-UA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endParaRPr lang="uk-UA" dirty="0"/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6BFA16-58B7-4D42-9CD7-BC9155CE0B3C}" type="slidenum">
              <a:rPr lang="uk-UA" smtClean="0"/>
              <a:t>38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7489186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6BFA16-58B7-4D42-9CD7-BC9155CE0B3C}" type="slidenum">
              <a:rPr lang="uk-UA" smtClean="0"/>
              <a:t>39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2072464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6BFA16-58B7-4D42-9CD7-BC9155CE0B3C}" type="slidenum">
              <a:rPr lang="uk-UA" smtClean="0"/>
              <a:t>40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233699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86EEC5-75F4-42E4-841F-486D0027274F}" type="slidenum">
              <a:rPr lang="uk-UA" smtClean="0"/>
              <a:t>5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817847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86EEC5-75F4-42E4-841F-486D0027274F}" type="slidenum">
              <a:rPr lang="uk-UA" smtClean="0"/>
              <a:t>6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986624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lain" startAt="36"/>
            </a:pP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86EEC5-75F4-42E4-841F-486D0027274F}" type="slidenum">
              <a:rPr lang="uk-UA" smtClean="0"/>
              <a:t>7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604627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u="none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86EEC5-75F4-42E4-841F-486D0027274F}" type="slidenum">
              <a:rPr lang="uk-UA" smtClean="0"/>
              <a:t>8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487564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86EEC5-75F4-42E4-841F-486D0027274F}" type="slidenum">
              <a:rPr lang="uk-UA" smtClean="0"/>
              <a:t>9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600676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86EEC5-75F4-42E4-841F-486D0027274F}" type="slidenum">
              <a:rPr lang="uk-UA" smtClean="0"/>
              <a:t>10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922878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C2AF4-3089-47FF-AE28-E7316097E384}" type="datetime1">
              <a:rPr lang="uk-UA" smtClean="0"/>
              <a:t>29.12.2021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98970-347E-4DFC-B2E9-AA3475E6CE3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56636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7C5D8-18AC-4ADE-8B7E-DA276BA94ECE}" type="datetime1">
              <a:rPr lang="uk-UA" smtClean="0"/>
              <a:t>29.12.2021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98970-347E-4DFC-B2E9-AA3475E6CE3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46612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3657D-2783-4AB1-BC20-7C2557397D1D}" type="datetime1">
              <a:rPr lang="uk-UA" smtClean="0"/>
              <a:t>29.12.2021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98970-347E-4DFC-B2E9-AA3475E6CE3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52097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8AD75-FCC5-4D95-B1E7-4DF8CE4D00C9}" type="datetime1">
              <a:rPr lang="uk-UA" smtClean="0"/>
              <a:t>29.12.2021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98970-347E-4DFC-B2E9-AA3475E6CE3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57744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1DEC0-5FF2-4636-AB59-793CD3637486}" type="datetime1">
              <a:rPr lang="uk-UA" smtClean="0"/>
              <a:t>29.12.2021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98970-347E-4DFC-B2E9-AA3475E6CE3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07159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D5535-073A-452E-868A-CF236DF5DCC1}" type="datetime1">
              <a:rPr lang="uk-UA" smtClean="0"/>
              <a:t>29.12.2021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98970-347E-4DFC-B2E9-AA3475E6CE3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62970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F7B1E-9CA0-4371-9C78-E122AE780308}" type="datetime1">
              <a:rPr lang="uk-UA" smtClean="0"/>
              <a:t>29.12.2021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98970-347E-4DFC-B2E9-AA3475E6CE3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007464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3C1CC-BB74-4A3E-9531-12D1C0C613D5}" type="datetime1">
              <a:rPr lang="uk-UA" smtClean="0"/>
              <a:t>29.12.2021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98970-347E-4DFC-B2E9-AA3475E6CE3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0162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EF6C7-AC36-4D3B-9F5D-DDFD6F3ADE83}" type="datetime1">
              <a:rPr lang="uk-UA" smtClean="0"/>
              <a:t>29.12.2021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98970-347E-4DFC-B2E9-AA3475E6CE3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62677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8A71F-9716-4A02-8191-A9DA34A9507F}" type="datetime1">
              <a:rPr lang="uk-UA" smtClean="0"/>
              <a:t>29.12.2021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98970-347E-4DFC-B2E9-AA3475E6CE3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73609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9DEC1-A409-452B-ACD6-E525B7D653EB}" type="datetime1">
              <a:rPr lang="uk-UA" smtClean="0"/>
              <a:t>29.12.2021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98970-347E-4DFC-B2E9-AA3475E6CE3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62480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563F19-E2D2-4EFF-9502-5E9C9E476A06}" type="datetime1">
              <a:rPr lang="uk-UA" smtClean="0"/>
              <a:t>29.12.2021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498970-347E-4DFC-B2E9-AA3475E6CE3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80030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400.png"/><Relationship Id="rId7" Type="http://schemas.openxmlformats.org/officeDocument/2006/relationships/image" Target="NUL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chart" Target="../charts/chart1.xml"/><Relationship Id="rId5" Type="http://schemas.openxmlformats.org/officeDocument/2006/relationships/image" Target="../media/image41.png"/><Relationship Id="rId10" Type="http://schemas.openxmlformats.org/officeDocument/2006/relationships/image" Target="../media/image45.png"/><Relationship Id="rId4" Type="http://schemas.openxmlformats.org/officeDocument/2006/relationships/image" Target="NULL"/><Relationship Id="rId9" Type="http://schemas.openxmlformats.org/officeDocument/2006/relationships/image" Target="../media/image4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51.gi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10" Type="http://schemas.openxmlformats.org/officeDocument/2006/relationships/image" Target="../media/image62.png"/><Relationship Id="rId4" Type="http://schemas.openxmlformats.org/officeDocument/2006/relationships/image" Target="../media/image56.png"/><Relationship Id="rId9" Type="http://schemas.openxmlformats.org/officeDocument/2006/relationships/image" Target="../media/image6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7" Type="http://schemas.openxmlformats.org/officeDocument/2006/relationships/image" Target="../media/image6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gi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gi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4.png"/><Relationship Id="rId4" Type="http://schemas.openxmlformats.org/officeDocument/2006/relationships/image" Target="../media/image73.gi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3" Type="http://schemas.openxmlformats.org/officeDocument/2006/relationships/image" Target="../media/image76.png"/><Relationship Id="rId7" Type="http://schemas.openxmlformats.org/officeDocument/2006/relationships/image" Target="../media/image8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5" Type="http://schemas.openxmlformats.org/officeDocument/2006/relationships/image" Target="../media/image79.png"/><Relationship Id="rId4" Type="http://schemas.openxmlformats.org/officeDocument/2006/relationships/image" Target="../media/image7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7" Type="http://schemas.openxmlformats.org/officeDocument/2006/relationships/image" Target="../media/image8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7.png"/><Relationship Id="rId5" Type="http://schemas.openxmlformats.org/officeDocument/2006/relationships/image" Target="../media/image86.png"/><Relationship Id="rId4" Type="http://schemas.openxmlformats.org/officeDocument/2006/relationships/image" Target="../media/image8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5" Type="http://schemas.openxmlformats.org/officeDocument/2006/relationships/image" Target="../media/image91.png"/><Relationship Id="rId4" Type="http://schemas.openxmlformats.org/officeDocument/2006/relationships/image" Target="../media/image8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10.png"/><Relationship Id="rId4" Type="http://schemas.openxmlformats.org/officeDocument/2006/relationships/image" Target="../media/image9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0.png"/><Relationship Id="rId7" Type="http://schemas.openxmlformats.org/officeDocument/2006/relationships/image" Target="../media/image11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10.png"/><Relationship Id="rId5" Type="http://schemas.openxmlformats.org/officeDocument/2006/relationships/image" Target="../media/image910.png"/><Relationship Id="rId4" Type="http://schemas.openxmlformats.org/officeDocument/2006/relationships/image" Target="../media/image81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lodev.org/cgtutor/floodfill.html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6.png"/><Relationship Id="rId5" Type="http://schemas.openxmlformats.org/officeDocument/2006/relationships/image" Target="../media/image95.png"/><Relationship Id="rId4" Type="http://schemas.openxmlformats.org/officeDocument/2006/relationships/image" Target="../media/image9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0.png"/><Relationship Id="rId4" Type="http://schemas.openxmlformats.org/officeDocument/2006/relationships/image" Target="../media/image18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7" Type="http://schemas.openxmlformats.org/officeDocument/2006/relationships/image" Target="../media/image24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0.png"/><Relationship Id="rId5" Type="http://schemas.openxmlformats.org/officeDocument/2006/relationships/image" Target="../media/image220.png"/><Relationship Id="rId4" Type="http://schemas.openxmlformats.org/officeDocument/2006/relationships/image" Target="../media/image210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0.png"/><Relationship Id="rId3" Type="http://schemas.openxmlformats.org/officeDocument/2006/relationships/image" Target="../media/image250.png"/><Relationship Id="rId7" Type="http://schemas.openxmlformats.org/officeDocument/2006/relationships/image" Target="../media/image29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1.png"/><Relationship Id="rId5" Type="http://schemas.openxmlformats.org/officeDocument/2006/relationships/image" Target="../media/image270.png"/><Relationship Id="rId4" Type="http://schemas.openxmlformats.org/officeDocument/2006/relationships/image" Target="../media/image260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0.png"/><Relationship Id="rId3" Type="http://schemas.openxmlformats.org/officeDocument/2006/relationships/image" Target="../media/image102.png"/><Relationship Id="rId7" Type="http://schemas.openxmlformats.org/officeDocument/2006/relationships/image" Target="../media/image35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5.png"/><Relationship Id="rId5" Type="http://schemas.openxmlformats.org/officeDocument/2006/relationships/image" Target="../media/image104.png"/><Relationship Id="rId4" Type="http://schemas.openxmlformats.org/officeDocument/2006/relationships/image" Target="../media/image103.png"/><Relationship Id="rId9" Type="http://schemas.openxmlformats.org/officeDocument/2006/relationships/image" Target="../media/image10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9.png"/><Relationship Id="rId4" Type="http://schemas.openxmlformats.org/officeDocument/2006/relationships/image" Target="../media/image10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4.jpe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2.png"/><Relationship Id="rId5" Type="http://schemas.openxmlformats.org/officeDocument/2006/relationships/image" Target="../media/image17.png"/><Relationship Id="rId10" Type="http://schemas.openxmlformats.org/officeDocument/2006/relationships/image" Target="NULL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18" Type="http://schemas.openxmlformats.org/officeDocument/2006/relationships/image" Target="../media/image36.png"/><Relationship Id="rId3" Type="http://schemas.openxmlformats.org/officeDocument/2006/relationships/image" Target="../media/image15.png"/><Relationship Id="rId21" Type="http://schemas.openxmlformats.org/officeDocument/2006/relationships/image" Target="../media/image39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17" Type="http://schemas.openxmlformats.org/officeDocument/2006/relationships/image" Target="../media/image35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16.png"/><Relationship Id="rId20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24" Type="http://schemas.openxmlformats.org/officeDocument/2006/relationships/image" Target="../media/image22.png"/><Relationship Id="rId5" Type="http://schemas.openxmlformats.org/officeDocument/2006/relationships/image" Target="../media/image24.png"/><Relationship Id="rId15" Type="http://schemas.openxmlformats.org/officeDocument/2006/relationships/image" Target="../media/image34.png"/><Relationship Id="rId23" Type="http://schemas.openxmlformats.org/officeDocument/2006/relationships/image" Target="../media/image40.png"/><Relationship Id="rId10" Type="http://schemas.openxmlformats.org/officeDocument/2006/relationships/image" Target="../media/image29.png"/><Relationship Id="rId19" Type="http://schemas.openxmlformats.org/officeDocument/2006/relationships/image" Target="../media/image37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Relationship Id="rId14" Type="http://schemas.openxmlformats.org/officeDocument/2006/relationships/image" Target="../media/image33.png"/><Relationship Id="rId22" Type="http://schemas.openxmlformats.org/officeDocument/2006/relationships/image" Target="NUL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18457" y="3802487"/>
            <a:ext cx="11473543" cy="1951914"/>
          </a:xfrm>
        </p:spPr>
        <p:txBody>
          <a:bodyPr>
            <a:normAutofit/>
          </a:bodyPr>
          <a:lstStyle/>
          <a:p>
            <a:r>
              <a:rPr lang="uk-UA" sz="4800" b="1" dirty="0" smtClean="0">
                <a:solidFill>
                  <a:srgbClr val="0070C0"/>
                </a:solidFill>
              </a:rPr>
              <a:t>Обчислювальна геометрія </a:t>
            </a:r>
            <a:br>
              <a:rPr lang="uk-UA" sz="4800" b="1" dirty="0" smtClean="0">
                <a:solidFill>
                  <a:srgbClr val="0070C0"/>
                </a:solidFill>
              </a:rPr>
            </a:br>
            <a:r>
              <a:rPr lang="uk-UA" sz="4800" b="1" dirty="0" smtClean="0">
                <a:solidFill>
                  <a:srgbClr val="0070C0"/>
                </a:solidFill>
              </a:rPr>
              <a:t>та </a:t>
            </a:r>
            <a:r>
              <a:rPr lang="uk-UA" sz="4800" b="1" dirty="0" err="1" smtClean="0">
                <a:solidFill>
                  <a:srgbClr val="0070C0"/>
                </a:solidFill>
              </a:rPr>
              <a:t>комп</a:t>
            </a:r>
            <a:r>
              <a:rPr lang="en-US" sz="4800" b="1" dirty="0" smtClean="0">
                <a:solidFill>
                  <a:srgbClr val="0070C0"/>
                </a:solidFill>
              </a:rPr>
              <a:t>’</a:t>
            </a:r>
            <a:r>
              <a:rPr lang="uk-UA" sz="4800" b="1" dirty="0" err="1" smtClean="0">
                <a:solidFill>
                  <a:srgbClr val="0070C0"/>
                </a:solidFill>
              </a:rPr>
              <a:t>ютерна</a:t>
            </a:r>
            <a:r>
              <a:rPr lang="uk-UA" sz="4800" b="1" dirty="0" smtClean="0">
                <a:solidFill>
                  <a:srgbClr val="0070C0"/>
                </a:solidFill>
              </a:rPr>
              <a:t> графіка</a:t>
            </a:r>
            <a:endParaRPr lang="uk-UA" sz="4800" b="1" dirty="0">
              <a:solidFill>
                <a:srgbClr val="0070C0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037083" y="5754401"/>
            <a:ext cx="5968374" cy="542104"/>
          </a:xfrm>
        </p:spPr>
        <p:txBody>
          <a:bodyPr/>
          <a:lstStyle/>
          <a:p>
            <a:r>
              <a:rPr lang="uk-UA" b="1" dirty="0" smtClean="0"/>
              <a:t>Лекція 16-17</a:t>
            </a:r>
          </a:p>
          <a:p>
            <a:endParaRPr lang="uk-UA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83961" y="0"/>
            <a:ext cx="446314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1142" y="1953693"/>
            <a:ext cx="5470306" cy="2333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000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83961" y="0"/>
            <a:ext cx="446314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" name="Прямоугольник 4"/>
          <p:cNvSpPr/>
          <p:nvPr/>
        </p:nvSpPr>
        <p:spPr>
          <a:xfrm>
            <a:off x="8618386" y="89534"/>
            <a:ext cx="33746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400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Моделі</a:t>
            </a:r>
            <a:r>
              <a:rPr lang="uk-UA" sz="1400" dirty="0">
                <a:solidFill>
                  <a:srgbClr val="00B050"/>
                </a:solidFill>
              </a:rPr>
              <a:t> </a:t>
            </a:r>
            <a:r>
              <a:rPr lang="uk-UA" sz="2400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опису поверхонь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3809683" y="642637"/>
            <a:ext cx="50776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800" b="1" dirty="0">
                <a:solidFill>
                  <a:srgbClr val="0070C0"/>
                </a:solidFill>
              </a:rPr>
              <a:t>Векторна полігональна модель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28105" y="1257295"/>
            <a:ext cx="4872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err="1" smtClean="0">
                <a:solidFill>
                  <a:srgbClr val="00B050"/>
                </a:solidFill>
              </a:rPr>
              <a:t>Порівняємо</a:t>
            </a:r>
            <a:r>
              <a:rPr lang="ru-RU" b="1" dirty="0" smtClean="0">
                <a:solidFill>
                  <a:srgbClr val="00B050"/>
                </a:solidFill>
              </a:rPr>
              <a:t> </a:t>
            </a:r>
            <a:r>
              <a:rPr lang="ru-RU" b="1" dirty="0" err="1" smtClean="0">
                <a:solidFill>
                  <a:srgbClr val="00B050"/>
                </a:solidFill>
              </a:rPr>
              <a:t>витрати</a:t>
            </a:r>
            <a:r>
              <a:rPr lang="ru-RU" b="1" dirty="0" smtClean="0">
                <a:solidFill>
                  <a:srgbClr val="00B050"/>
                </a:solidFill>
              </a:rPr>
              <a:t>  </a:t>
            </a:r>
            <a:r>
              <a:rPr lang="ru-RU" b="1" dirty="0" err="1" smtClean="0">
                <a:solidFill>
                  <a:srgbClr val="00B050"/>
                </a:solidFill>
              </a:rPr>
              <a:t>пам</a:t>
            </a:r>
            <a:r>
              <a:rPr lang="en-US" b="1" dirty="0" smtClean="0">
                <a:solidFill>
                  <a:srgbClr val="00B050"/>
                </a:solidFill>
              </a:rPr>
              <a:t>’</a:t>
            </a:r>
            <a:r>
              <a:rPr lang="uk-UA" b="1" dirty="0" smtClean="0">
                <a:solidFill>
                  <a:srgbClr val="00B050"/>
                </a:solidFill>
              </a:rPr>
              <a:t>яті для 3 способів:</a:t>
            </a:r>
            <a:endParaRPr lang="uk-UA" b="1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863138" y="2300309"/>
                <a:ext cx="287893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uk-UA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 ∗4 ∗6 ∗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uk-UA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288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uk-UA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3138" y="2300309"/>
                <a:ext cx="2878930" cy="276999"/>
              </a:xfrm>
              <a:prstGeom prst="rect">
                <a:avLst/>
              </a:prstGeom>
              <a:blipFill>
                <a:blip r:embed="rId3"/>
                <a:stretch>
                  <a:fillRect l="-1483" r="-1271" b="-15217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245077" y="1778802"/>
                <a:ext cx="59135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uk-UA" u="sng" dirty="0" smtClean="0"/>
                  <a:t>Припустимо, що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u="sng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u="sng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u="sng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u="sng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u="sng" dirty="0" smtClean="0"/>
                  <a:t> </a:t>
                </a:r>
                <a:r>
                  <a:rPr lang="uk-UA" u="sng" dirty="0" smtClean="0"/>
                  <a:t>=</a:t>
                </a:r>
                <a:r>
                  <a:rPr lang="en-US" u="sng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u="sng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u="sng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u="sng" smtClean="0">
                            <a:latin typeface="Cambria Math" panose="02040503050406030204" pitchFamily="18" charset="0"/>
                          </a:rPr>
                          <m:t>𝑖𝑛𝑑</m:t>
                        </m:r>
                      </m:sub>
                    </m:sSub>
                    <m:r>
                      <a:rPr lang="en-US" b="0" i="1" u="sng" smtClean="0">
                        <a:latin typeface="Cambria Math" panose="02040503050406030204" pitchFamily="18" charset="0"/>
                      </a:rPr>
                      <m:t>=4 </m:t>
                    </m:r>
                    <m:r>
                      <a:rPr lang="en-US" b="0" i="1" u="sng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u="sng" smtClean="0">
                        <a:latin typeface="Cambria Math" panose="02040503050406030204" pitchFamily="18" charset="0"/>
                      </a:rPr>
                      <m:t>. Отримаємо:</m:t>
                    </m:r>
                  </m:oMath>
                </a14:m>
                <a:endParaRPr lang="uk-UA" u="sng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5077" y="1778802"/>
                <a:ext cx="5913523" cy="369332"/>
              </a:xfrm>
              <a:prstGeom prst="rect">
                <a:avLst/>
              </a:prstGeom>
              <a:blipFill>
                <a:blip r:embed="rId4"/>
                <a:stretch>
                  <a:fillRect l="-825" t="-10000" b="-26667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815335" y="2833621"/>
                <a:ext cx="3967561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uk-UA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uk-U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 ∗</m:t>
                      </m:r>
                      <m:r>
                        <a:rPr lang="uk-UA" b="0" i="1" smtClean="0"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∗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uk-UA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uk-UA" b="0" i="1" smtClean="0">
                          <a:latin typeface="Cambria Math" panose="02040503050406030204" pitchFamily="18" charset="0"/>
                        </a:rPr>
                        <m:t>∗4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∗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𝑖𝑛𝑑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=192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uk-UA" dirty="0"/>
              </a:p>
              <a:p>
                <a:endParaRPr lang="uk-UA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5335" y="2833621"/>
                <a:ext cx="3967561" cy="553998"/>
              </a:xfrm>
              <a:prstGeom prst="rect">
                <a:avLst/>
              </a:prstGeom>
              <a:blipFill>
                <a:blip r:embed="rId5"/>
                <a:stretch>
                  <a:fillRect l="-307" r="-154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Прямоугольник 9"/>
              <p:cNvSpPr/>
              <p:nvPr/>
            </p:nvSpPr>
            <p:spPr>
              <a:xfrm>
                <a:off x="1815335" y="3303927"/>
                <a:ext cx="554517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uk-UA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uk-UA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=3 ∗</m:t>
                    </m:r>
                    <m:r>
                      <a:rPr lang="uk-UA" i="1">
                        <a:latin typeface="Cambria Math" panose="02040503050406030204" pitchFamily="18" charset="0"/>
                      </a:rPr>
                      <m:t>8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uk-UA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uk-UA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uk-UA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uk-UA" b="0" i="1" smtClean="0">
                        <a:latin typeface="Cambria Math" panose="02040503050406030204" pitchFamily="18" charset="0"/>
                      </a:rPr>
                      <m:t>12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𝑖𝑛𝑑</m:t>
                        </m:r>
                      </m:sub>
                    </m:sSub>
                  </m:oMath>
                </a14:m>
                <a:r>
                  <a:rPr lang="uk-UA" dirty="0" smtClean="0"/>
                  <a:t> </a:t>
                </a:r>
                <a14:m>
                  <m:oMath xmlns:m="http://schemas.openxmlformats.org/officeDocument/2006/math">
                    <m:r>
                      <a:rPr lang="uk-UA" i="1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uk-UA" dirty="0" smtClean="0"/>
                  <a:t> 4 * 6 *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𝑖𝑛𝑑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uk-UA" b="0" i="1" smtClean="0">
                        <a:latin typeface="Cambria Math" panose="02040503050406030204" pitchFamily="18" charset="0"/>
                      </a:rPr>
                      <m:t>288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uk-UA" dirty="0"/>
              </a:p>
            </p:txBody>
          </p:sp>
        </mc:Choice>
        <mc:Fallback xmlns="">
          <p:sp>
            <p:nvSpPr>
              <p:cNvPr id="10" name="Прямоугольник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5335" y="3303927"/>
                <a:ext cx="5545172" cy="369332"/>
              </a:xfrm>
              <a:prstGeom prst="rect">
                <a:avLst/>
              </a:prstGeom>
              <a:blipFill>
                <a:blip r:embed="rId6"/>
                <a:stretch>
                  <a:fillRect t="-9836" b="-24590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245077" y="3927556"/>
                <a:ext cx="47206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uk-UA" u="sng" dirty="0" smtClean="0"/>
                  <a:t>За умови, якщо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u="sng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u="sng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u="sng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u="sng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u="sng" dirty="0" smtClean="0"/>
                  <a:t> </a:t>
                </a:r>
                <a:r>
                  <a:rPr lang="uk-UA" u="sng" dirty="0" smtClean="0"/>
                  <a:t>=</a:t>
                </a:r>
                <a:r>
                  <a:rPr lang="en-US" u="sng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u="sng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uk-UA" b="0" i="1" u="sng" smtClean="0">
                            <a:latin typeface="Cambria Math" panose="02040503050406030204" pitchFamily="18" charset="0"/>
                          </a:rPr>
                          <m:t>8 </m:t>
                        </m:r>
                        <m:r>
                          <a:rPr lang="en-US" b="0" i="1" u="sng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u="sng" smtClean="0">
                            <a:latin typeface="Cambria Math" panose="02040503050406030204" pitchFamily="18" charset="0"/>
                          </a:rPr>
                          <m:t>,     </m:t>
                        </m:r>
                        <m:r>
                          <a:rPr lang="en-US" i="1" u="sng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u="sng" smtClean="0">
                            <a:latin typeface="Cambria Math" panose="02040503050406030204" pitchFamily="18" charset="0"/>
                          </a:rPr>
                          <m:t>𝑖𝑛𝑑</m:t>
                        </m:r>
                      </m:sub>
                    </m:sSub>
                    <m:r>
                      <a:rPr lang="en-US" b="0" i="1" u="sng" smtClean="0">
                        <a:latin typeface="Cambria Math" panose="02040503050406030204" pitchFamily="18" charset="0"/>
                      </a:rPr>
                      <m:t>=4 </m:t>
                    </m:r>
                    <m:r>
                      <a:rPr lang="en-US" b="0" i="1" u="sng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uk-UA" b="0" i="1" u="sng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uk-UA" u="sng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5077" y="3927556"/>
                <a:ext cx="4720613" cy="369332"/>
              </a:xfrm>
              <a:prstGeom prst="rect">
                <a:avLst/>
              </a:prstGeom>
              <a:blipFill>
                <a:blip r:embed="rId7"/>
                <a:stretch>
                  <a:fillRect l="-1032" t="-8197" b="-24590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863138" y="4475371"/>
                <a:ext cx="287893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uk-UA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 ∗4 ∗6 ∗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uk-UA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uk-UA" b="0" i="1" smtClean="0">
                          <a:latin typeface="Cambria Math" panose="02040503050406030204" pitchFamily="18" charset="0"/>
                        </a:rPr>
                        <m:t>576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uk-UA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3138" y="4475371"/>
                <a:ext cx="2878930" cy="276999"/>
              </a:xfrm>
              <a:prstGeom prst="rect">
                <a:avLst/>
              </a:prstGeom>
              <a:blipFill>
                <a:blip r:embed="rId8"/>
                <a:stretch>
                  <a:fillRect l="-1483" r="-1271" b="-15217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815335" y="5008683"/>
                <a:ext cx="3967561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uk-UA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uk-U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 ∗</m:t>
                      </m:r>
                      <m:r>
                        <a:rPr lang="uk-UA" b="0" i="1" smtClean="0"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∗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uk-UA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uk-UA" b="0" i="1" smtClean="0">
                          <a:latin typeface="Cambria Math" panose="02040503050406030204" pitchFamily="18" charset="0"/>
                        </a:rPr>
                        <m:t>∗4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∗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𝑖𝑛𝑑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uk-UA" b="0" i="0" smtClean="0">
                          <a:latin typeface="Cambria Math" panose="02040503050406030204" pitchFamily="18" charset="0"/>
                        </a:rPr>
                        <m:t>288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uk-UA" dirty="0"/>
              </a:p>
              <a:p>
                <a:endParaRPr lang="uk-UA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5335" y="5008683"/>
                <a:ext cx="3967561" cy="553998"/>
              </a:xfrm>
              <a:prstGeom prst="rect">
                <a:avLst/>
              </a:prstGeom>
              <a:blipFill>
                <a:blip r:embed="rId9"/>
                <a:stretch>
                  <a:fillRect l="-307" r="-154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Прямоугольник 13"/>
              <p:cNvSpPr/>
              <p:nvPr/>
            </p:nvSpPr>
            <p:spPr>
              <a:xfrm>
                <a:off x="1815335" y="5478989"/>
                <a:ext cx="538166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uk-UA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uk-UA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=3 ∗</m:t>
                    </m:r>
                    <m:r>
                      <a:rPr lang="uk-UA" i="1">
                        <a:latin typeface="Cambria Math" panose="02040503050406030204" pitchFamily="18" charset="0"/>
                      </a:rPr>
                      <m:t>8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uk-UA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uk-UA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uk-UA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uk-UA" b="0" i="1" smtClean="0">
                        <a:latin typeface="Cambria Math" panose="02040503050406030204" pitchFamily="18" charset="0"/>
                      </a:rPr>
                      <m:t>12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𝑖𝑛𝑑</m:t>
                        </m:r>
                      </m:sub>
                    </m:sSub>
                  </m:oMath>
                </a14:m>
                <a:r>
                  <a:rPr lang="uk-UA" dirty="0" smtClean="0"/>
                  <a:t>+4 * 6 *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𝑖𝑛𝑑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=384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uk-UA" dirty="0"/>
              </a:p>
            </p:txBody>
          </p:sp>
        </mc:Choice>
        <mc:Fallback xmlns="">
          <p:sp>
            <p:nvSpPr>
              <p:cNvPr id="14" name="Прямоугольник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5335" y="5478989"/>
                <a:ext cx="5381666" cy="369332"/>
              </a:xfrm>
              <a:prstGeom prst="rect">
                <a:avLst/>
              </a:prstGeom>
              <a:blipFill>
                <a:blip r:embed="rId10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5" name="Диаграмма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79682774"/>
              </p:ext>
            </p:extLst>
          </p:nvPr>
        </p:nvGraphicFramePr>
        <p:xfrm>
          <a:off x="7421028" y="2735789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</p:spTree>
    <p:extLst>
      <p:ext uri="{BB962C8B-B14F-4D97-AF65-F5344CB8AC3E}">
        <p14:creationId xmlns:p14="http://schemas.microsoft.com/office/powerpoint/2010/main" val="3198281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Прямоугольник 161"/>
          <p:cNvSpPr/>
          <p:nvPr/>
        </p:nvSpPr>
        <p:spPr>
          <a:xfrm>
            <a:off x="4795437" y="5150233"/>
            <a:ext cx="3440052" cy="81482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" name="Прямоугольник 3"/>
          <p:cNvSpPr/>
          <p:nvPr/>
        </p:nvSpPr>
        <p:spPr>
          <a:xfrm>
            <a:off x="83961" y="0"/>
            <a:ext cx="446314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" name="Прямоугольник 4"/>
          <p:cNvSpPr/>
          <p:nvPr/>
        </p:nvSpPr>
        <p:spPr>
          <a:xfrm>
            <a:off x="8618386" y="89534"/>
            <a:ext cx="33746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400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Моделі</a:t>
            </a:r>
            <a:r>
              <a:rPr lang="uk-UA" sz="1400" dirty="0">
                <a:solidFill>
                  <a:srgbClr val="00B050"/>
                </a:solidFill>
              </a:rPr>
              <a:t> </a:t>
            </a:r>
            <a:r>
              <a:rPr lang="uk-UA" sz="2400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опису поверхонь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3809683" y="642637"/>
            <a:ext cx="50776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800" b="1" dirty="0">
                <a:solidFill>
                  <a:srgbClr val="0070C0"/>
                </a:solidFill>
              </a:rPr>
              <a:t>Векторна полігональна модель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349829" y="1458685"/>
            <a:ext cx="7260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err="1" smtClean="0">
                <a:solidFill>
                  <a:srgbClr val="00B050"/>
                </a:solidFill>
              </a:rPr>
              <a:t>Інші</a:t>
            </a:r>
            <a:r>
              <a:rPr lang="ru-RU" b="1" dirty="0" smtClean="0">
                <a:solidFill>
                  <a:srgbClr val="00B050"/>
                </a:solidFill>
              </a:rPr>
              <a:t> </a:t>
            </a:r>
            <a:r>
              <a:rPr lang="ru-RU" b="1" dirty="0" err="1" smtClean="0">
                <a:solidFill>
                  <a:srgbClr val="00B050"/>
                </a:solidFill>
              </a:rPr>
              <a:t>аспекти</a:t>
            </a:r>
            <a:r>
              <a:rPr lang="ru-RU" b="1" dirty="0" smtClean="0">
                <a:solidFill>
                  <a:srgbClr val="00B050"/>
                </a:solidFill>
              </a:rPr>
              <a:t>, </a:t>
            </a:r>
            <a:r>
              <a:rPr lang="ru-RU" b="1" dirty="0" err="1" smtClean="0">
                <a:solidFill>
                  <a:srgbClr val="00B050"/>
                </a:solidFill>
              </a:rPr>
              <a:t>які</a:t>
            </a:r>
            <a:r>
              <a:rPr lang="ru-RU" b="1" dirty="0" smtClean="0">
                <a:solidFill>
                  <a:srgbClr val="00B050"/>
                </a:solidFill>
              </a:rPr>
              <a:t> </a:t>
            </a:r>
            <a:r>
              <a:rPr lang="ru-RU" b="1" dirty="0" err="1" smtClean="0">
                <a:solidFill>
                  <a:srgbClr val="00B050"/>
                </a:solidFill>
              </a:rPr>
              <a:t>впливають</a:t>
            </a:r>
            <a:r>
              <a:rPr lang="ru-RU" b="1" dirty="0" smtClean="0">
                <a:solidFill>
                  <a:srgbClr val="00B050"/>
                </a:solidFill>
              </a:rPr>
              <a:t> на </a:t>
            </a:r>
            <a:r>
              <a:rPr lang="ru-RU" b="1" dirty="0" err="1" smtClean="0">
                <a:solidFill>
                  <a:srgbClr val="00B050"/>
                </a:solidFill>
              </a:rPr>
              <a:t>вибір</a:t>
            </a:r>
            <a:r>
              <a:rPr lang="ru-RU" b="1" dirty="0" smtClean="0">
                <a:solidFill>
                  <a:srgbClr val="00B050"/>
                </a:solidFill>
              </a:rPr>
              <a:t> способу </a:t>
            </a:r>
            <a:r>
              <a:rPr lang="ru-RU" b="1" dirty="0" err="1" smtClean="0">
                <a:solidFill>
                  <a:srgbClr val="00B050"/>
                </a:solidFill>
              </a:rPr>
              <a:t>подання</a:t>
            </a:r>
            <a:r>
              <a:rPr lang="ru-RU" b="1" dirty="0" smtClean="0">
                <a:solidFill>
                  <a:srgbClr val="00B050"/>
                </a:solidFill>
              </a:rPr>
              <a:t> </a:t>
            </a:r>
            <a:r>
              <a:rPr lang="ru-RU" b="1" dirty="0" err="1" smtClean="0">
                <a:solidFill>
                  <a:srgbClr val="00B050"/>
                </a:solidFill>
              </a:rPr>
              <a:t>моделі</a:t>
            </a:r>
            <a:r>
              <a:rPr lang="ru-RU" b="1" dirty="0" smtClean="0">
                <a:solidFill>
                  <a:srgbClr val="00B050"/>
                </a:solidFill>
              </a:rPr>
              <a:t>:</a:t>
            </a:r>
            <a:endParaRPr lang="uk-UA" b="1" dirty="0">
              <a:solidFill>
                <a:srgbClr val="00B050"/>
              </a:solidFill>
            </a:endParaRPr>
          </a:p>
        </p:txBody>
      </p:sp>
      <p:cxnSp>
        <p:nvCxnSpPr>
          <p:cNvPr id="52" name="Прямая соединительная линия 51"/>
          <p:cNvCxnSpPr/>
          <p:nvPr/>
        </p:nvCxnSpPr>
        <p:spPr>
          <a:xfrm flipH="1" flipV="1">
            <a:off x="6639258" y="3900526"/>
            <a:ext cx="786898" cy="3255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Группа 56"/>
          <p:cNvGrpSpPr/>
          <p:nvPr/>
        </p:nvGrpSpPr>
        <p:grpSpPr>
          <a:xfrm>
            <a:off x="5255785" y="3288898"/>
            <a:ext cx="2476818" cy="1182498"/>
            <a:chOff x="2813640" y="3237104"/>
            <a:chExt cx="2476818" cy="1182498"/>
          </a:xfrm>
        </p:grpSpPr>
        <p:cxnSp>
          <p:nvCxnSpPr>
            <p:cNvPr id="38" name="Прямая соединительная линия 37"/>
            <p:cNvCxnSpPr/>
            <p:nvPr/>
          </p:nvCxnSpPr>
          <p:spPr>
            <a:xfrm>
              <a:off x="2841171" y="3237104"/>
              <a:ext cx="2449286" cy="8303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Прямая соединительная линия 38"/>
            <p:cNvCxnSpPr/>
            <p:nvPr/>
          </p:nvCxnSpPr>
          <p:spPr>
            <a:xfrm>
              <a:off x="2813640" y="3237104"/>
              <a:ext cx="1355589" cy="61200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Прямая соединительная линия 42"/>
            <p:cNvCxnSpPr/>
            <p:nvPr/>
          </p:nvCxnSpPr>
          <p:spPr>
            <a:xfrm>
              <a:off x="2841171" y="3278623"/>
              <a:ext cx="642258" cy="114097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Прямая соединительная линия 45"/>
            <p:cNvCxnSpPr/>
            <p:nvPr/>
          </p:nvCxnSpPr>
          <p:spPr>
            <a:xfrm flipV="1">
              <a:off x="3483429" y="3848732"/>
              <a:ext cx="720422" cy="57087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Прямая соединительная линия 47"/>
            <p:cNvCxnSpPr/>
            <p:nvPr/>
          </p:nvCxnSpPr>
          <p:spPr>
            <a:xfrm flipV="1">
              <a:off x="3483429" y="4160241"/>
              <a:ext cx="1534694" cy="24492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Прямая соединительная линия 49"/>
            <p:cNvCxnSpPr/>
            <p:nvPr/>
          </p:nvCxnSpPr>
          <p:spPr>
            <a:xfrm flipH="1">
              <a:off x="4203851" y="3320143"/>
              <a:ext cx="1086607" cy="55736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Прямая соединительная линия 53"/>
            <p:cNvCxnSpPr/>
            <p:nvPr/>
          </p:nvCxnSpPr>
          <p:spPr>
            <a:xfrm flipH="1">
              <a:off x="5032326" y="3354447"/>
              <a:ext cx="236620" cy="82022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Прямая соединительная линия 123"/>
            <p:cNvCxnSpPr>
              <a:stCxn id="129" idx="0"/>
            </p:cNvCxnSpPr>
            <p:nvPr/>
          </p:nvCxnSpPr>
          <p:spPr>
            <a:xfrm flipH="1">
              <a:off x="4713291" y="3396707"/>
              <a:ext cx="528857" cy="45240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/>
          <p:cNvSpPr txBox="1"/>
          <p:nvPr/>
        </p:nvSpPr>
        <p:spPr>
          <a:xfrm>
            <a:off x="1057969" y="2546715"/>
            <a:ext cx="5080134" cy="46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uk-UA" dirty="0" smtClean="0"/>
              <a:t>топологічні зміні;</a:t>
            </a:r>
          </a:p>
        </p:txBody>
      </p:sp>
      <p:grpSp>
        <p:nvGrpSpPr>
          <p:cNvPr id="79" name="Группа 78"/>
          <p:cNvGrpSpPr/>
          <p:nvPr/>
        </p:nvGrpSpPr>
        <p:grpSpPr>
          <a:xfrm>
            <a:off x="2079172" y="3190906"/>
            <a:ext cx="2449286" cy="1182498"/>
            <a:chOff x="6421113" y="3354889"/>
            <a:chExt cx="2449286" cy="1182498"/>
          </a:xfrm>
        </p:grpSpPr>
        <p:cxnSp>
          <p:nvCxnSpPr>
            <p:cNvPr id="80" name="Прямая соединительная линия 79"/>
            <p:cNvCxnSpPr>
              <a:endCxn id="89" idx="2"/>
            </p:cNvCxnSpPr>
            <p:nvPr/>
          </p:nvCxnSpPr>
          <p:spPr>
            <a:xfrm>
              <a:off x="6442624" y="3371979"/>
              <a:ext cx="1341880" cy="5756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1" name="Группа 80"/>
            <p:cNvGrpSpPr/>
            <p:nvPr/>
          </p:nvGrpSpPr>
          <p:grpSpPr>
            <a:xfrm>
              <a:off x="6421113" y="3354889"/>
              <a:ext cx="2449286" cy="1182498"/>
              <a:chOff x="5903373" y="4993884"/>
              <a:chExt cx="2449286" cy="1182498"/>
            </a:xfrm>
          </p:grpSpPr>
          <p:cxnSp>
            <p:nvCxnSpPr>
              <p:cNvPr id="82" name="Прямая соединительная линия 81"/>
              <p:cNvCxnSpPr/>
              <p:nvPr/>
            </p:nvCxnSpPr>
            <p:spPr>
              <a:xfrm>
                <a:off x="5903373" y="4993884"/>
                <a:ext cx="2449286" cy="8303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Прямая соединительная линия 82"/>
              <p:cNvCxnSpPr/>
              <p:nvPr/>
            </p:nvCxnSpPr>
            <p:spPr>
              <a:xfrm>
                <a:off x="5903373" y="5035404"/>
                <a:ext cx="642258" cy="114097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Прямая соединительная линия 83"/>
              <p:cNvCxnSpPr/>
              <p:nvPr/>
            </p:nvCxnSpPr>
            <p:spPr>
              <a:xfrm flipV="1">
                <a:off x="6545631" y="5646208"/>
                <a:ext cx="740488" cy="53017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Прямая соединительная линия 84"/>
              <p:cNvCxnSpPr/>
              <p:nvPr/>
            </p:nvCxnSpPr>
            <p:spPr>
              <a:xfrm flipV="1">
                <a:off x="6545631" y="5917022"/>
                <a:ext cx="1534694" cy="24492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Прямая соединительная линия 85"/>
              <p:cNvCxnSpPr/>
              <p:nvPr/>
            </p:nvCxnSpPr>
            <p:spPr>
              <a:xfrm flipH="1">
                <a:off x="7307630" y="5076924"/>
                <a:ext cx="1045029" cy="52896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Прямая соединительная линия 86"/>
              <p:cNvCxnSpPr/>
              <p:nvPr/>
            </p:nvCxnSpPr>
            <p:spPr>
              <a:xfrm flipH="1">
                <a:off x="8094528" y="5111228"/>
                <a:ext cx="236620" cy="82022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Прямая соединительная линия 87"/>
              <p:cNvCxnSpPr/>
              <p:nvPr/>
            </p:nvCxnSpPr>
            <p:spPr>
              <a:xfrm flipH="1" flipV="1">
                <a:off x="7307630" y="5585133"/>
                <a:ext cx="786898" cy="32556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9" name="Овал 88"/>
          <p:cNvSpPr/>
          <p:nvPr/>
        </p:nvSpPr>
        <p:spPr>
          <a:xfrm rot="163585" flipV="1">
            <a:off x="3442503" y="3732201"/>
            <a:ext cx="106565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0" name="Овал 89"/>
          <p:cNvSpPr/>
          <p:nvPr/>
        </p:nvSpPr>
        <p:spPr>
          <a:xfrm rot="163585" flipV="1">
            <a:off x="2038138" y="3153996"/>
            <a:ext cx="106565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2" name="Овал 91"/>
          <p:cNvSpPr/>
          <p:nvPr/>
        </p:nvSpPr>
        <p:spPr>
          <a:xfrm rot="163585" flipV="1">
            <a:off x="4433586" y="3234898"/>
            <a:ext cx="106565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3" name="Овал 92"/>
          <p:cNvSpPr/>
          <p:nvPr/>
        </p:nvSpPr>
        <p:spPr>
          <a:xfrm rot="163585" flipV="1">
            <a:off x="2690411" y="4322558"/>
            <a:ext cx="106565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5" name="Овал 94"/>
          <p:cNvSpPr/>
          <p:nvPr/>
        </p:nvSpPr>
        <p:spPr>
          <a:xfrm rot="163585" flipV="1">
            <a:off x="4222570" y="4063977"/>
            <a:ext cx="106565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9" name="TextBox 98"/>
          <p:cNvSpPr txBox="1"/>
          <p:nvPr/>
        </p:nvSpPr>
        <p:spPr>
          <a:xfrm>
            <a:off x="3316030" y="3362182"/>
            <a:ext cx="58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А</a:t>
            </a:r>
            <a:endParaRPr lang="uk-UA" dirty="0"/>
          </a:p>
        </p:txBody>
      </p:sp>
      <p:cxnSp>
        <p:nvCxnSpPr>
          <p:cNvPr id="101" name="Прямая со стрелкой 100"/>
          <p:cNvCxnSpPr/>
          <p:nvPr/>
        </p:nvCxnSpPr>
        <p:spPr>
          <a:xfrm>
            <a:off x="3610322" y="3782155"/>
            <a:ext cx="266556" cy="0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6" name="Группа 115"/>
          <p:cNvGrpSpPr/>
          <p:nvPr/>
        </p:nvGrpSpPr>
        <p:grpSpPr>
          <a:xfrm>
            <a:off x="8360241" y="3232442"/>
            <a:ext cx="2485886" cy="1251090"/>
            <a:chOff x="8353529" y="3254894"/>
            <a:chExt cx="2485886" cy="1251090"/>
          </a:xfrm>
        </p:grpSpPr>
        <p:grpSp>
          <p:nvGrpSpPr>
            <p:cNvPr id="78" name="Группа 77"/>
            <p:cNvGrpSpPr/>
            <p:nvPr/>
          </p:nvGrpSpPr>
          <p:grpSpPr>
            <a:xfrm>
              <a:off x="8378540" y="3293656"/>
              <a:ext cx="2449288" cy="1182501"/>
              <a:chOff x="6421113" y="3354889"/>
              <a:chExt cx="2449288" cy="1182501"/>
            </a:xfrm>
          </p:grpSpPr>
          <p:cxnSp>
            <p:nvCxnSpPr>
              <p:cNvPr id="60" name="Прямая соединительная линия 59"/>
              <p:cNvCxnSpPr>
                <a:endCxn id="106" idx="3"/>
              </p:cNvCxnSpPr>
              <p:nvPr/>
            </p:nvCxnSpPr>
            <p:spPr>
              <a:xfrm>
                <a:off x="6475129" y="3364528"/>
                <a:ext cx="1887377" cy="54592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7" name="Группа 76"/>
              <p:cNvGrpSpPr/>
              <p:nvPr/>
            </p:nvGrpSpPr>
            <p:grpSpPr>
              <a:xfrm>
                <a:off x="6421113" y="3354889"/>
                <a:ext cx="2449288" cy="1182501"/>
                <a:chOff x="5903373" y="4993884"/>
                <a:chExt cx="2449288" cy="1182501"/>
              </a:xfrm>
            </p:grpSpPr>
            <p:cxnSp>
              <p:nvCxnSpPr>
                <p:cNvPr id="59" name="Прямая соединительная линия 58"/>
                <p:cNvCxnSpPr/>
                <p:nvPr/>
              </p:nvCxnSpPr>
              <p:spPr>
                <a:xfrm>
                  <a:off x="5903373" y="4993884"/>
                  <a:ext cx="2449286" cy="83039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Прямая соединительная линия 60"/>
                <p:cNvCxnSpPr/>
                <p:nvPr/>
              </p:nvCxnSpPr>
              <p:spPr>
                <a:xfrm>
                  <a:off x="5903373" y="5035404"/>
                  <a:ext cx="642258" cy="1140977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Прямая соединительная линия 61"/>
                <p:cNvCxnSpPr>
                  <a:endCxn id="106" idx="3"/>
                </p:cNvCxnSpPr>
                <p:nvPr/>
              </p:nvCxnSpPr>
              <p:spPr>
                <a:xfrm flipV="1">
                  <a:off x="6545631" y="5549449"/>
                  <a:ext cx="1299135" cy="62693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Прямая соединительная линия 62"/>
                <p:cNvCxnSpPr/>
                <p:nvPr/>
              </p:nvCxnSpPr>
              <p:spPr>
                <a:xfrm flipV="1">
                  <a:off x="6545631" y="5917022"/>
                  <a:ext cx="1534694" cy="244929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Прямая соединительная линия 63"/>
                <p:cNvCxnSpPr/>
                <p:nvPr/>
              </p:nvCxnSpPr>
              <p:spPr>
                <a:xfrm flipH="1">
                  <a:off x="7883790" y="5076924"/>
                  <a:ext cx="468871" cy="438263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Прямая соединительная линия 64"/>
                <p:cNvCxnSpPr/>
                <p:nvPr/>
              </p:nvCxnSpPr>
              <p:spPr>
                <a:xfrm flipH="1">
                  <a:off x="8094528" y="5111228"/>
                  <a:ext cx="236620" cy="82022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Прямая соединительная линия 74"/>
                <p:cNvCxnSpPr/>
                <p:nvPr/>
              </p:nvCxnSpPr>
              <p:spPr>
                <a:xfrm flipH="1" flipV="1">
                  <a:off x="7874761" y="5554948"/>
                  <a:ext cx="219768" cy="35574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06" name="Овал 105"/>
            <p:cNvSpPr/>
            <p:nvPr/>
          </p:nvSpPr>
          <p:spPr>
            <a:xfrm rot="163585" flipV="1">
              <a:off x="10312397" y="3842805"/>
              <a:ext cx="45719" cy="4892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10126652" y="3404411"/>
              <a:ext cx="5885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 smtClean="0"/>
                <a:t>А</a:t>
              </a:r>
              <a:endParaRPr lang="uk-UA" dirty="0"/>
            </a:p>
          </p:txBody>
        </p:sp>
        <p:sp>
          <p:nvSpPr>
            <p:cNvPr id="112" name="Овал 111"/>
            <p:cNvSpPr/>
            <p:nvPr/>
          </p:nvSpPr>
          <p:spPr>
            <a:xfrm rot="163585" flipV="1">
              <a:off x="8353529" y="3254894"/>
              <a:ext cx="106565" cy="10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13" name="Овал 112"/>
            <p:cNvSpPr/>
            <p:nvPr/>
          </p:nvSpPr>
          <p:spPr>
            <a:xfrm rot="163585" flipV="1">
              <a:off x="10732850" y="3338521"/>
              <a:ext cx="106565" cy="10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14" name="Овал 113"/>
            <p:cNvSpPr/>
            <p:nvPr/>
          </p:nvSpPr>
          <p:spPr>
            <a:xfrm rot="163585" flipV="1">
              <a:off x="8987267" y="4397984"/>
              <a:ext cx="106565" cy="10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15" name="Овал 114"/>
            <p:cNvSpPr/>
            <p:nvPr/>
          </p:nvSpPr>
          <p:spPr>
            <a:xfrm rot="163585" flipV="1">
              <a:off x="10508937" y="4168293"/>
              <a:ext cx="106565" cy="10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sp>
        <p:nvSpPr>
          <p:cNvPr id="119" name="Овал 118"/>
          <p:cNvSpPr/>
          <p:nvPr/>
        </p:nvSpPr>
        <p:spPr>
          <a:xfrm rot="163585" flipV="1">
            <a:off x="10279561" y="3766194"/>
            <a:ext cx="106565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cxnSp>
        <p:nvCxnSpPr>
          <p:cNvPr id="121" name="Прямая соединительная линия 120"/>
          <p:cNvCxnSpPr/>
          <p:nvPr/>
        </p:nvCxnSpPr>
        <p:spPr>
          <a:xfrm flipH="1" flipV="1">
            <a:off x="7155875" y="3876668"/>
            <a:ext cx="336776" cy="3718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Овал 125"/>
          <p:cNvSpPr/>
          <p:nvPr/>
        </p:nvSpPr>
        <p:spPr>
          <a:xfrm rot="163585" flipV="1">
            <a:off x="5238216" y="3266937"/>
            <a:ext cx="106565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29" name="Овал 128"/>
          <p:cNvSpPr/>
          <p:nvPr/>
        </p:nvSpPr>
        <p:spPr>
          <a:xfrm rot="163585" flipV="1">
            <a:off x="7633579" y="3340562"/>
            <a:ext cx="106565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41" name="Овал 140"/>
          <p:cNvSpPr/>
          <p:nvPr/>
        </p:nvSpPr>
        <p:spPr>
          <a:xfrm rot="163585" flipV="1">
            <a:off x="7144557" y="3818826"/>
            <a:ext cx="106565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42" name="Овал 141"/>
          <p:cNvSpPr/>
          <p:nvPr/>
        </p:nvSpPr>
        <p:spPr>
          <a:xfrm rot="163585" flipV="1">
            <a:off x="5876751" y="4419254"/>
            <a:ext cx="106565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43" name="Овал 142"/>
          <p:cNvSpPr/>
          <p:nvPr/>
        </p:nvSpPr>
        <p:spPr>
          <a:xfrm rot="163585" flipV="1">
            <a:off x="7403237" y="4168808"/>
            <a:ext cx="106565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45" name="TextBox 144"/>
          <p:cNvSpPr txBox="1"/>
          <p:nvPr/>
        </p:nvSpPr>
        <p:spPr>
          <a:xfrm>
            <a:off x="6854252" y="3677794"/>
            <a:ext cx="58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А</a:t>
            </a:r>
            <a:endParaRPr lang="uk-UA" dirty="0"/>
          </a:p>
        </p:txBody>
      </p:sp>
      <p:sp>
        <p:nvSpPr>
          <p:cNvPr id="146" name="TextBox 145"/>
          <p:cNvSpPr txBox="1"/>
          <p:nvPr/>
        </p:nvSpPr>
        <p:spPr>
          <a:xfrm>
            <a:off x="9277973" y="4433664"/>
            <a:ext cx="2239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 </a:t>
            </a:r>
            <a:r>
              <a:rPr lang="ru-RU" sz="1600" i="1" dirty="0" smtClean="0">
                <a:solidFill>
                  <a:srgbClr val="0070C0"/>
                </a:solidFill>
              </a:rPr>
              <a:t>2, 3 </a:t>
            </a:r>
            <a:r>
              <a:rPr lang="ru-RU" sz="1600" i="1" dirty="0" err="1" smtClean="0">
                <a:solidFill>
                  <a:srgbClr val="0070C0"/>
                </a:solidFill>
              </a:rPr>
              <a:t>спос</a:t>
            </a:r>
            <a:r>
              <a:rPr lang="uk-UA" sz="1600" i="1" dirty="0" err="1" smtClean="0">
                <a:solidFill>
                  <a:srgbClr val="0070C0"/>
                </a:solidFill>
              </a:rPr>
              <a:t>оби</a:t>
            </a:r>
            <a:r>
              <a:rPr lang="uk-UA" sz="1600" i="1" dirty="0" smtClean="0">
                <a:solidFill>
                  <a:srgbClr val="0070C0"/>
                </a:solidFill>
              </a:rPr>
              <a:t> </a:t>
            </a:r>
            <a:endParaRPr lang="uk-UA" sz="1600" i="1" dirty="0">
              <a:solidFill>
                <a:srgbClr val="0070C0"/>
              </a:solidFill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6077876" y="4503683"/>
            <a:ext cx="2239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 </a:t>
            </a:r>
            <a:r>
              <a:rPr lang="ru-RU" sz="1600" i="1" dirty="0" smtClean="0">
                <a:solidFill>
                  <a:srgbClr val="0070C0"/>
                </a:solidFill>
              </a:rPr>
              <a:t>1 </a:t>
            </a:r>
            <a:r>
              <a:rPr lang="ru-RU" sz="1600" i="1" dirty="0" err="1" smtClean="0">
                <a:solidFill>
                  <a:srgbClr val="0070C0"/>
                </a:solidFill>
              </a:rPr>
              <a:t>спос</a:t>
            </a:r>
            <a:r>
              <a:rPr lang="uk-UA" sz="1600" i="1" dirty="0" err="1">
                <a:solidFill>
                  <a:srgbClr val="0070C0"/>
                </a:solidFill>
              </a:rPr>
              <a:t>і</a:t>
            </a:r>
            <a:r>
              <a:rPr lang="uk-UA" sz="1600" i="1" dirty="0" err="1" smtClean="0">
                <a:solidFill>
                  <a:srgbClr val="0070C0"/>
                </a:solidFill>
              </a:rPr>
              <a:t>б</a:t>
            </a:r>
            <a:r>
              <a:rPr lang="uk-UA" sz="1600" i="1" dirty="0" smtClean="0">
                <a:solidFill>
                  <a:srgbClr val="0070C0"/>
                </a:solidFill>
              </a:rPr>
              <a:t> </a:t>
            </a:r>
            <a:endParaRPr lang="uk-UA" sz="1600" i="1" dirty="0">
              <a:solidFill>
                <a:srgbClr val="0070C0"/>
              </a:solidFill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1852990" y="5503454"/>
            <a:ext cx="2926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LOD</a:t>
            </a:r>
            <a:r>
              <a:rPr lang="en-US" i="1" dirty="0" smtClean="0"/>
              <a:t> – </a:t>
            </a:r>
            <a:r>
              <a:rPr lang="en-US" dirty="0"/>
              <a:t>Levels Of Detail</a:t>
            </a:r>
            <a:r>
              <a:rPr lang="en-US" dirty="0" smtClean="0"/>
              <a:t>;</a:t>
            </a:r>
            <a:endParaRPr lang="uk-UA" dirty="0"/>
          </a:p>
        </p:txBody>
      </p:sp>
      <p:sp>
        <p:nvSpPr>
          <p:cNvPr id="151" name="Прямоугольник 150"/>
          <p:cNvSpPr/>
          <p:nvPr/>
        </p:nvSpPr>
        <p:spPr>
          <a:xfrm>
            <a:off x="1006864" y="1977097"/>
            <a:ext cx="4284634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uk-UA" dirty="0"/>
              <a:t>швидкість виводу зображення об</a:t>
            </a:r>
            <a:r>
              <a:rPr lang="en-US" dirty="0"/>
              <a:t>’</a:t>
            </a:r>
            <a:r>
              <a:rPr lang="uk-UA" dirty="0" err="1"/>
              <a:t>єкту</a:t>
            </a:r>
            <a:r>
              <a:rPr lang="uk-UA" dirty="0"/>
              <a:t>;</a:t>
            </a:r>
          </a:p>
        </p:txBody>
      </p:sp>
      <p:sp>
        <p:nvSpPr>
          <p:cNvPr id="152" name="Прямоугольник 151"/>
          <p:cNvSpPr/>
          <p:nvPr/>
        </p:nvSpPr>
        <p:spPr>
          <a:xfrm>
            <a:off x="1276316" y="5069682"/>
            <a:ext cx="2271969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uk-UA" dirty="0"/>
              <a:t>рівень деталізації:</a:t>
            </a:r>
          </a:p>
        </p:txBody>
      </p:sp>
      <p:grpSp>
        <p:nvGrpSpPr>
          <p:cNvPr id="168" name="Группа 167"/>
          <p:cNvGrpSpPr/>
          <p:nvPr/>
        </p:nvGrpSpPr>
        <p:grpSpPr>
          <a:xfrm>
            <a:off x="5014256" y="5127056"/>
            <a:ext cx="6144920" cy="1422754"/>
            <a:chOff x="5014256" y="5127056"/>
            <a:chExt cx="6144920" cy="1422754"/>
          </a:xfrm>
        </p:grpSpPr>
        <p:sp>
          <p:nvSpPr>
            <p:cNvPr id="153" name="Прямоугольник 152"/>
            <p:cNvSpPr/>
            <p:nvPr/>
          </p:nvSpPr>
          <p:spPr>
            <a:xfrm>
              <a:off x="9677077" y="5248656"/>
              <a:ext cx="1332299" cy="7772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54" name="Скругленный прямоугольник 153"/>
            <p:cNvSpPr/>
            <p:nvPr/>
          </p:nvSpPr>
          <p:spPr>
            <a:xfrm>
              <a:off x="9794857" y="5334068"/>
              <a:ext cx="1113005" cy="621185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9696136" y="6211256"/>
              <a:ext cx="14630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uk-UA" sz="1600" i="1" dirty="0" smtClean="0">
                  <a:solidFill>
                    <a:srgbClr val="00B050"/>
                  </a:solidFill>
                </a:rPr>
                <a:t>візуалізація</a:t>
              </a:r>
              <a:endParaRPr lang="uk-UA" sz="1600" i="1" dirty="0">
                <a:solidFill>
                  <a:srgbClr val="00B050"/>
                </a:solidFill>
              </a:endParaRPr>
            </a:p>
          </p:txBody>
        </p:sp>
        <p:sp>
          <p:nvSpPr>
            <p:cNvPr id="157" name="Стрелка вправо 156"/>
            <p:cNvSpPr/>
            <p:nvPr/>
          </p:nvSpPr>
          <p:spPr>
            <a:xfrm>
              <a:off x="7711091" y="6316023"/>
              <a:ext cx="1785615" cy="12902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grpSp>
          <p:nvGrpSpPr>
            <p:cNvPr id="163" name="Группа 162"/>
            <p:cNvGrpSpPr/>
            <p:nvPr/>
          </p:nvGrpSpPr>
          <p:grpSpPr>
            <a:xfrm>
              <a:off x="5014256" y="5486325"/>
              <a:ext cx="2987406" cy="376300"/>
              <a:chOff x="4779070" y="5779008"/>
              <a:chExt cx="2987406" cy="376300"/>
            </a:xfrm>
          </p:grpSpPr>
          <p:sp>
            <p:nvSpPr>
              <p:cNvPr id="158" name="TextBox 157"/>
              <p:cNvSpPr txBox="1"/>
              <p:nvPr/>
            </p:nvSpPr>
            <p:spPr>
              <a:xfrm>
                <a:off x="4779070" y="5779008"/>
                <a:ext cx="844490" cy="338554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i="1" dirty="0" smtClean="0">
                    <a:solidFill>
                      <a:srgbClr val="00B050"/>
                    </a:solidFill>
                  </a:rPr>
                  <a:t>Level 1</a:t>
                </a:r>
                <a:endParaRPr lang="uk-UA" sz="1600" i="1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159" name="TextBox 158"/>
              <p:cNvSpPr txBox="1"/>
              <p:nvPr/>
            </p:nvSpPr>
            <p:spPr>
              <a:xfrm>
                <a:off x="5715858" y="5785976"/>
                <a:ext cx="844490" cy="338554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i="1" dirty="0" smtClean="0">
                    <a:solidFill>
                      <a:srgbClr val="00B050"/>
                    </a:solidFill>
                  </a:rPr>
                  <a:t>Level 2</a:t>
                </a:r>
                <a:endParaRPr lang="uk-UA" sz="1600" i="1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160" name="TextBox 159"/>
              <p:cNvSpPr txBox="1"/>
              <p:nvPr/>
            </p:nvSpPr>
            <p:spPr>
              <a:xfrm>
                <a:off x="6921986" y="5779008"/>
                <a:ext cx="844490" cy="338554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i="1" dirty="0" smtClean="0">
                    <a:solidFill>
                      <a:srgbClr val="00B050"/>
                    </a:solidFill>
                  </a:rPr>
                  <a:t>Level N</a:t>
                </a:r>
                <a:endParaRPr lang="uk-UA" sz="1600" i="1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161" name="TextBox 160"/>
              <p:cNvSpPr txBox="1"/>
              <p:nvPr/>
            </p:nvSpPr>
            <p:spPr>
              <a:xfrm>
                <a:off x="6519542" y="5785976"/>
                <a:ext cx="7340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. . . </a:t>
                </a:r>
                <a:endParaRPr lang="uk-UA" dirty="0"/>
              </a:p>
            </p:txBody>
          </p:sp>
        </p:grpSp>
        <p:sp>
          <p:nvSpPr>
            <p:cNvPr id="164" name="TextBox 163"/>
            <p:cNvSpPr txBox="1"/>
            <p:nvPr/>
          </p:nvSpPr>
          <p:spPr>
            <a:xfrm>
              <a:off x="6089508" y="5127056"/>
              <a:ext cx="15294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Model</a:t>
              </a:r>
              <a:endParaRPr lang="uk-UA" dirty="0"/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5091780" y="6170661"/>
              <a:ext cx="30391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uk-UA" sz="1600" i="1" dirty="0" smtClean="0">
                  <a:solidFill>
                    <a:srgbClr val="00B050"/>
                  </a:solidFill>
                </a:rPr>
                <a:t>Вибір ступеню деталізації</a:t>
              </a:r>
              <a:endParaRPr lang="uk-UA" sz="1600" i="1" dirty="0">
                <a:solidFill>
                  <a:srgbClr val="00B050"/>
                </a:solidFill>
              </a:endParaRPr>
            </a:p>
          </p:txBody>
        </p:sp>
        <p:sp>
          <p:nvSpPr>
            <p:cNvPr id="166" name="Стрелка вправо 165"/>
            <p:cNvSpPr/>
            <p:nvPr/>
          </p:nvSpPr>
          <p:spPr>
            <a:xfrm rot="16200000" flipH="1" flipV="1">
              <a:off x="6372445" y="6003350"/>
              <a:ext cx="258140" cy="21971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67" name="Стрелка вправо 166"/>
            <p:cNvSpPr/>
            <p:nvPr/>
          </p:nvSpPr>
          <p:spPr>
            <a:xfrm rot="16200000">
              <a:off x="10281935" y="6030271"/>
              <a:ext cx="232002" cy="23040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</p:spTree>
    <p:extLst>
      <p:ext uri="{BB962C8B-B14F-4D97-AF65-F5344CB8AC3E}">
        <p14:creationId xmlns:p14="http://schemas.microsoft.com/office/powerpoint/2010/main" val="3434910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" grpId="0" animBg="1"/>
      <p:bldP spid="8" grpId="0"/>
      <p:bldP spid="89" grpId="0" animBg="1"/>
      <p:bldP spid="90" grpId="0" animBg="1"/>
      <p:bldP spid="92" grpId="0" animBg="1"/>
      <p:bldP spid="93" grpId="0" animBg="1"/>
      <p:bldP spid="95" grpId="0" animBg="1"/>
      <p:bldP spid="99" grpId="0"/>
      <p:bldP spid="119" grpId="0" animBg="1"/>
      <p:bldP spid="126" grpId="0" animBg="1"/>
      <p:bldP spid="129" grpId="0" animBg="1"/>
      <p:bldP spid="141" grpId="0" animBg="1"/>
      <p:bldP spid="142" grpId="0" animBg="1"/>
      <p:bldP spid="143" grpId="0" animBg="1"/>
      <p:bldP spid="145" grpId="0"/>
      <p:bldP spid="146" grpId="0"/>
      <p:bldP spid="147" grpId="0"/>
      <p:bldP spid="150" grpId="0"/>
      <p:bldP spid="151" grpId="0"/>
      <p:bldP spid="15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83961" y="0"/>
            <a:ext cx="446314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" name="Прямоугольник 4"/>
          <p:cNvSpPr/>
          <p:nvPr/>
        </p:nvSpPr>
        <p:spPr>
          <a:xfrm>
            <a:off x="8618386" y="89534"/>
            <a:ext cx="33746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400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Моделі</a:t>
            </a:r>
            <a:r>
              <a:rPr lang="uk-UA" sz="1400" dirty="0">
                <a:solidFill>
                  <a:srgbClr val="00B050"/>
                </a:solidFill>
              </a:rPr>
              <a:t> </a:t>
            </a:r>
            <a:r>
              <a:rPr lang="uk-UA" sz="2400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опису поверхонь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3809683" y="642637"/>
            <a:ext cx="50776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800" b="1" dirty="0">
                <a:solidFill>
                  <a:srgbClr val="0070C0"/>
                </a:solidFill>
              </a:rPr>
              <a:t>Векторна полігональна модель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389888" y="1380744"/>
            <a:ext cx="4123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err="1" smtClean="0">
                <a:solidFill>
                  <a:srgbClr val="00B050"/>
                </a:solidFill>
              </a:rPr>
              <a:t>Переваги</a:t>
            </a:r>
            <a:r>
              <a:rPr lang="ru-RU" b="1" dirty="0" smtClean="0">
                <a:solidFill>
                  <a:srgbClr val="00B050"/>
                </a:solidFill>
              </a:rPr>
              <a:t> пол</a:t>
            </a:r>
            <a:r>
              <a:rPr lang="uk-UA" b="1" dirty="0" err="1" smtClean="0">
                <a:solidFill>
                  <a:srgbClr val="00B050"/>
                </a:solidFill>
              </a:rPr>
              <a:t>ігональної</a:t>
            </a:r>
            <a:r>
              <a:rPr lang="uk-UA" b="1" dirty="0" smtClean="0">
                <a:solidFill>
                  <a:srgbClr val="00B050"/>
                </a:solidFill>
              </a:rPr>
              <a:t> моделі:</a:t>
            </a:r>
            <a:endParaRPr lang="uk-UA" b="1" dirty="0">
              <a:solidFill>
                <a:srgbClr val="00B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05712" y="1892808"/>
            <a:ext cx="96499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uk-UA" dirty="0"/>
              <a:t>з</a:t>
            </a:r>
            <a:r>
              <a:rPr lang="uk-UA" dirty="0" smtClean="0"/>
              <a:t>ручність масштабування об</a:t>
            </a:r>
            <a:r>
              <a:rPr lang="en-US" dirty="0" smtClean="0"/>
              <a:t>’</a:t>
            </a:r>
            <a:r>
              <a:rPr lang="uk-UA" dirty="0" err="1" smtClean="0"/>
              <a:t>єктів</a:t>
            </a:r>
            <a:r>
              <a:rPr lang="uk-UA" dirty="0" smtClean="0"/>
              <a:t>;</a:t>
            </a:r>
          </a:p>
          <a:p>
            <a:pPr marL="285750" indent="-285750">
              <a:buFontTx/>
              <a:buChar char="-"/>
            </a:pPr>
            <a:r>
              <a:rPr lang="uk-UA" dirty="0"/>
              <a:t>н</a:t>
            </a:r>
            <a:r>
              <a:rPr lang="uk-UA" dirty="0" smtClean="0"/>
              <a:t>евеликий обсяг даних, потрібних для опису простих поверхонь;</a:t>
            </a:r>
          </a:p>
          <a:p>
            <a:pPr marL="285750" indent="-285750">
              <a:buFontTx/>
              <a:buChar char="-"/>
            </a:pPr>
            <a:r>
              <a:rPr lang="uk-UA" dirty="0" smtClean="0"/>
              <a:t>потрібно </a:t>
            </a:r>
            <a:r>
              <a:rPr lang="uk-UA" dirty="0"/>
              <a:t>обчислювати тільки координати вершин при перетворенні систем координат і переміщенні об'єктів;</a:t>
            </a:r>
          </a:p>
          <a:p>
            <a:pPr marL="285750" indent="-285750">
              <a:buFontTx/>
              <a:buChar char="-"/>
            </a:pPr>
            <a:r>
              <a:rPr lang="uk-UA" dirty="0"/>
              <a:t>а</a:t>
            </a:r>
            <a:r>
              <a:rPr lang="uk-UA" dirty="0" smtClean="0"/>
              <a:t>паратна </a:t>
            </a:r>
            <a:r>
              <a:rPr lang="uk-UA" dirty="0"/>
              <a:t>підтримка багатьох операцій з полігональними моделями в сучасних графічних системах, що забезпечує достатню швидкість візуалізації </a:t>
            </a:r>
            <a:r>
              <a:rPr lang="uk-UA" dirty="0" smtClean="0"/>
              <a:t>й анімації</a:t>
            </a:r>
            <a:endParaRPr lang="uk-UA" dirty="0"/>
          </a:p>
        </p:txBody>
      </p:sp>
      <p:sp>
        <p:nvSpPr>
          <p:cNvPr id="8" name="TextBox 7"/>
          <p:cNvSpPr txBox="1"/>
          <p:nvPr/>
        </p:nvSpPr>
        <p:spPr>
          <a:xfrm>
            <a:off x="1340803" y="3789866"/>
            <a:ext cx="4123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err="1" smtClean="0">
                <a:solidFill>
                  <a:srgbClr val="00B050"/>
                </a:solidFill>
              </a:rPr>
              <a:t>Недоліки</a:t>
            </a:r>
            <a:r>
              <a:rPr lang="ru-RU" b="1" dirty="0" smtClean="0">
                <a:solidFill>
                  <a:srgbClr val="00B050"/>
                </a:solidFill>
              </a:rPr>
              <a:t> пол</a:t>
            </a:r>
            <a:r>
              <a:rPr lang="uk-UA" b="1" dirty="0" err="1" smtClean="0">
                <a:solidFill>
                  <a:srgbClr val="00B050"/>
                </a:solidFill>
              </a:rPr>
              <a:t>ігональної</a:t>
            </a:r>
            <a:r>
              <a:rPr lang="uk-UA" b="1" dirty="0" smtClean="0">
                <a:solidFill>
                  <a:srgbClr val="00B050"/>
                </a:solidFill>
              </a:rPr>
              <a:t> моделі:</a:t>
            </a:r>
            <a:endParaRPr lang="uk-UA" b="1" dirty="0">
              <a:solidFill>
                <a:srgbClr val="00B050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1636776" y="4301930"/>
            <a:ext cx="971702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 smtClean="0"/>
              <a:t>- складність алгоритмів </a:t>
            </a:r>
            <a:r>
              <a:rPr lang="uk-UA" dirty="0"/>
              <a:t>візуалізації для створення реалістичних зображень;</a:t>
            </a:r>
          </a:p>
          <a:p>
            <a:r>
              <a:rPr lang="uk-UA" dirty="0" smtClean="0"/>
              <a:t>-  важкість </a:t>
            </a:r>
            <a:r>
              <a:rPr lang="uk-UA" dirty="0"/>
              <a:t>здійснення топологічних операцій (розрізів, </a:t>
            </a:r>
            <a:r>
              <a:rPr lang="uk-UA" dirty="0" smtClean="0"/>
              <a:t>розломів, </a:t>
            </a:r>
            <a:r>
              <a:rPr lang="uk-UA" dirty="0" err="1" smtClean="0"/>
              <a:t>тріщін</a:t>
            </a:r>
            <a:r>
              <a:rPr lang="uk-UA" dirty="0" smtClean="0"/>
              <a:t>);</a:t>
            </a:r>
            <a:endParaRPr lang="uk-UA" dirty="0"/>
          </a:p>
          <a:p>
            <a:r>
              <a:rPr lang="uk-UA" dirty="0" smtClean="0"/>
              <a:t>-  наявність похибки моделювання внаслідок апроксимації </a:t>
            </a:r>
            <a:r>
              <a:rPr lang="uk-UA" dirty="0"/>
              <a:t>плоскими </a:t>
            </a:r>
            <a:r>
              <a:rPr lang="uk-UA" dirty="0" smtClean="0"/>
              <a:t>гранями;</a:t>
            </a:r>
          </a:p>
          <a:p>
            <a:pPr marL="182563" indent="-182563"/>
            <a:r>
              <a:rPr lang="uk-UA" dirty="0" smtClean="0"/>
              <a:t>-  у разі, коли  </a:t>
            </a:r>
            <a:r>
              <a:rPr lang="uk-UA" dirty="0"/>
              <a:t>поверхня має складну </a:t>
            </a:r>
            <a:r>
              <a:rPr lang="uk-UA" dirty="0" err="1" smtClean="0"/>
              <a:t>фрактальну</a:t>
            </a:r>
            <a:r>
              <a:rPr lang="uk-UA" dirty="0" smtClean="0"/>
              <a:t> </a:t>
            </a:r>
            <a:r>
              <a:rPr lang="uk-UA" dirty="0"/>
              <a:t>форму, зазвичай неможливо збільшувати кількість граней </a:t>
            </a:r>
            <a:r>
              <a:rPr lang="uk-UA" dirty="0" smtClean="0"/>
              <a:t>у моделі через обмежень на обсяг </a:t>
            </a:r>
            <a:r>
              <a:rPr lang="uk-UA" dirty="0"/>
              <a:t>пам'яті комп'ютера </a:t>
            </a:r>
            <a:r>
              <a:rPr lang="uk-UA" dirty="0" smtClean="0"/>
              <a:t>та на швидкість виводу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876933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8" grpId="0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331" y="4416475"/>
            <a:ext cx="3235803" cy="2441525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-9830" y="0"/>
            <a:ext cx="446314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" name="Прямоугольник 4"/>
          <p:cNvSpPr/>
          <p:nvPr/>
        </p:nvSpPr>
        <p:spPr>
          <a:xfrm>
            <a:off x="8618386" y="89534"/>
            <a:ext cx="33746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400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Моделі</a:t>
            </a:r>
            <a:r>
              <a:rPr lang="uk-UA" sz="1400" dirty="0">
                <a:solidFill>
                  <a:srgbClr val="00B050"/>
                </a:solidFill>
              </a:rPr>
              <a:t> </a:t>
            </a:r>
            <a:r>
              <a:rPr lang="uk-UA" sz="2400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опису поверхонь</a:t>
            </a: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529" y="2627697"/>
            <a:ext cx="3263351" cy="252222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268264" y="6550223"/>
            <a:ext cx="3090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solidFill>
                  <a:srgbClr val="0070C0"/>
                </a:solidFill>
              </a:rPr>
              <a:t>VOXEL = </a:t>
            </a:r>
            <a:r>
              <a:rPr lang="en-US" sz="1400" i="1" dirty="0" err="1" smtClean="0">
                <a:solidFill>
                  <a:srgbClr val="0070C0"/>
                </a:solidFill>
              </a:rPr>
              <a:t>VOLume</a:t>
            </a:r>
            <a:r>
              <a:rPr lang="en-US" sz="1400" i="1" dirty="0" smtClean="0">
                <a:solidFill>
                  <a:srgbClr val="0070C0"/>
                </a:solidFill>
              </a:rPr>
              <a:t> + </a:t>
            </a:r>
            <a:r>
              <a:rPr lang="en-US" sz="1400" i="1" dirty="0" err="1" smtClean="0">
                <a:solidFill>
                  <a:srgbClr val="0070C0"/>
                </a:solidFill>
              </a:rPr>
              <a:t>ELement</a:t>
            </a:r>
            <a:endParaRPr lang="uk-UA" sz="1400" i="1" dirty="0">
              <a:solidFill>
                <a:srgbClr val="0070C0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59051" y="770120"/>
            <a:ext cx="1964304" cy="1546930"/>
          </a:xfrm>
          <a:prstGeom prst="rect">
            <a:avLst/>
          </a:prstGeom>
        </p:spPr>
      </p:pic>
      <p:sp>
        <p:nvSpPr>
          <p:cNvPr id="11" name="Прямоугольник 10"/>
          <p:cNvSpPr/>
          <p:nvPr/>
        </p:nvSpPr>
        <p:spPr>
          <a:xfrm>
            <a:off x="1072611" y="261349"/>
            <a:ext cx="25115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400" b="1" dirty="0" smtClean="0">
                <a:solidFill>
                  <a:srgbClr val="0070C0"/>
                </a:solidFill>
              </a:rPr>
              <a:t>Каркасна модель</a:t>
            </a:r>
            <a:endParaRPr lang="uk-UA" sz="2400" b="1" dirty="0">
              <a:solidFill>
                <a:srgbClr val="0070C0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912246" y="2431093"/>
            <a:ext cx="26719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400" b="1" dirty="0" err="1" smtClean="0">
                <a:solidFill>
                  <a:srgbClr val="0070C0"/>
                </a:solidFill>
              </a:rPr>
              <a:t>Воксельна</a:t>
            </a:r>
            <a:r>
              <a:rPr lang="uk-UA" sz="2400" b="1" dirty="0" smtClean="0">
                <a:solidFill>
                  <a:srgbClr val="0070C0"/>
                </a:solidFill>
              </a:rPr>
              <a:t> модель</a:t>
            </a:r>
            <a:endParaRPr lang="uk-UA" sz="2400" b="1" dirty="0">
              <a:solidFill>
                <a:srgbClr val="0070C0"/>
              </a:solidFill>
            </a:endParaRP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44539" y="2210191"/>
            <a:ext cx="6276975" cy="3609975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6322237" y="1501817"/>
            <a:ext cx="266470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000" b="1" dirty="0" smtClean="0">
                <a:solidFill>
                  <a:srgbClr val="0070C0"/>
                </a:solidFill>
              </a:rPr>
              <a:t>Способи опису моделі</a:t>
            </a:r>
            <a:endParaRPr lang="uk-UA" sz="2000" dirty="0"/>
          </a:p>
        </p:txBody>
      </p:sp>
    </p:spTree>
    <p:extLst>
      <p:ext uri="{BB962C8B-B14F-4D97-AF65-F5344CB8AC3E}">
        <p14:creationId xmlns:p14="http://schemas.microsoft.com/office/powerpoint/2010/main" val="2638885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7988" y="886534"/>
            <a:ext cx="7349702" cy="2512649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3122948" y="395256"/>
            <a:ext cx="58948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000" b="1" dirty="0" smtClean="0">
                <a:solidFill>
                  <a:srgbClr val="0070C0"/>
                </a:solidFill>
              </a:rPr>
              <a:t>Методи реалістичної візуалізації тривимірних сцен</a:t>
            </a:r>
            <a:endParaRPr lang="uk-UA" sz="2000" b="1" dirty="0">
              <a:solidFill>
                <a:srgbClr val="0070C0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-9830" y="0"/>
            <a:ext cx="446314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" name="TextBox 7"/>
          <p:cNvSpPr txBox="1"/>
          <p:nvPr/>
        </p:nvSpPr>
        <p:spPr>
          <a:xfrm>
            <a:off x="1846352" y="2839836"/>
            <a:ext cx="7296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0070C0"/>
                </a:solidFill>
              </a:rPr>
              <a:t>В</a:t>
            </a:r>
            <a:r>
              <a:rPr lang="uk-UA" dirty="0" err="1" smtClean="0">
                <a:solidFill>
                  <a:srgbClr val="0070C0"/>
                </a:solidFill>
              </a:rPr>
              <a:t>ідокремлення</a:t>
            </a:r>
            <a:r>
              <a:rPr lang="uk-UA" dirty="0" smtClean="0">
                <a:solidFill>
                  <a:srgbClr val="0070C0"/>
                </a:solidFill>
              </a:rPr>
              <a:t> невидимих точок і відрізків</a:t>
            </a:r>
            <a:endParaRPr lang="uk-UA" dirty="0">
              <a:solidFill>
                <a:srgbClr val="0070C0"/>
              </a:solidFill>
            </a:endParaRPr>
          </a:p>
        </p:txBody>
      </p:sp>
      <p:pic>
        <p:nvPicPr>
          <p:cNvPr id="9" name="Рисунок 8" descr="https://pandia.ru/text/79/499/images/image013_47.gif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4339" y="4086823"/>
            <a:ext cx="3238500" cy="3022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" name="Прямая соединительная линия 10"/>
          <p:cNvCxnSpPr/>
          <p:nvPr/>
        </p:nvCxnSpPr>
        <p:spPr>
          <a:xfrm flipV="1">
            <a:off x="4726004" y="5322771"/>
            <a:ext cx="673769" cy="433136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 flipV="1">
            <a:off x="3522938" y="4194809"/>
            <a:ext cx="529384" cy="31806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 flipV="1">
            <a:off x="3465277" y="6131293"/>
            <a:ext cx="432955" cy="35900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 flipV="1">
            <a:off x="4245596" y="6623072"/>
            <a:ext cx="410562" cy="11748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 flipV="1">
            <a:off x="6419563" y="5739526"/>
            <a:ext cx="0" cy="75076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Прямоугольник 26"/>
          <p:cNvSpPr/>
          <p:nvPr/>
        </p:nvSpPr>
        <p:spPr>
          <a:xfrm>
            <a:off x="628595" y="5424523"/>
            <a:ext cx="26516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dirty="0" smtClean="0"/>
              <a:t>X</a:t>
            </a:r>
            <a:r>
              <a:rPr lang="en-US" baseline="-25000" dirty="0" smtClean="0"/>
              <a:t>L</a:t>
            </a:r>
            <a:r>
              <a:rPr lang="uk-UA" dirty="0" smtClean="0"/>
              <a:t> </a:t>
            </a:r>
            <a:r>
              <a:rPr lang="uk-UA" dirty="0"/>
              <a:t>&lt;= х &lt;= </a:t>
            </a:r>
            <a:r>
              <a:rPr lang="uk-UA" dirty="0" smtClean="0"/>
              <a:t>X</a:t>
            </a:r>
            <a:r>
              <a:rPr lang="en-US" baseline="-25000" dirty="0" smtClean="0"/>
              <a:t>R</a:t>
            </a:r>
            <a:r>
              <a:rPr lang="uk-UA" dirty="0" smtClean="0"/>
              <a:t>, </a:t>
            </a:r>
            <a:r>
              <a:rPr lang="en-US" dirty="0" smtClean="0"/>
              <a:t>Y</a:t>
            </a:r>
            <a:r>
              <a:rPr lang="en-US" baseline="-25000" dirty="0" smtClean="0"/>
              <a:t>D</a:t>
            </a:r>
            <a:r>
              <a:rPr lang="uk-UA" dirty="0" smtClean="0"/>
              <a:t> </a:t>
            </a:r>
            <a:r>
              <a:rPr lang="uk-UA" dirty="0"/>
              <a:t>&lt;= y &lt;= </a:t>
            </a:r>
            <a:r>
              <a:rPr lang="en-US" dirty="0" smtClean="0"/>
              <a:t>Y</a:t>
            </a:r>
            <a:r>
              <a:rPr lang="en-US" baseline="-25000" dirty="0" smtClean="0"/>
              <a:t>U</a:t>
            </a:r>
            <a:endParaRPr lang="uk-UA" dirty="0"/>
          </a:p>
        </p:txBody>
      </p:sp>
      <p:sp>
        <p:nvSpPr>
          <p:cNvPr id="28" name="Овал 27"/>
          <p:cNvSpPr/>
          <p:nvPr/>
        </p:nvSpPr>
        <p:spPr>
          <a:xfrm>
            <a:off x="3907281" y="4996773"/>
            <a:ext cx="45719" cy="4854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9" name="Овал 28"/>
          <p:cNvSpPr/>
          <p:nvPr/>
        </p:nvSpPr>
        <p:spPr>
          <a:xfrm>
            <a:off x="5731216" y="4793158"/>
            <a:ext cx="45719" cy="4854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cxnSp>
        <p:nvCxnSpPr>
          <p:cNvPr id="32" name="Прямая соединительная линия 31"/>
          <p:cNvCxnSpPr/>
          <p:nvPr/>
        </p:nvCxnSpPr>
        <p:spPr>
          <a:xfrm flipV="1">
            <a:off x="3647444" y="4341768"/>
            <a:ext cx="1020139" cy="624165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896292" y="5012995"/>
            <a:ext cx="2751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600" b="1" dirty="0" smtClean="0">
                <a:solidFill>
                  <a:srgbClr val="0070C0"/>
                </a:solidFill>
                <a:latin typeface="+mj-lt"/>
              </a:rPr>
              <a:t>Точка належить вікну:</a:t>
            </a:r>
            <a:endParaRPr lang="uk-UA" sz="1600" b="1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998621" y="6526252"/>
            <a:ext cx="310100" cy="3357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D</a:t>
            </a:r>
            <a:endParaRPr lang="uk-UA" b="1" i="1" dirty="0"/>
          </a:p>
        </p:txBody>
      </p:sp>
      <p:sp>
        <p:nvSpPr>
          <p:cNvPr id="36" name="TextBox 35"/>
          <p:cNvSpPr txBox="1"/>
          <p:nvPr/>
        </p:nvSpPr>
        <p:spPr>
          <a:xfrm>
            <a:off x="3799707" y="5126931"/>
            <a:ext cx="310100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L</a:t>
            </a:r>
            <a:endParaRPr lang="uk-UA" b="1" i="1" dirty="0"/>
          </a:p>
        </p:txBody>
      </p:sp>
      <p:sp>
        <p:nvSpPr>
          <p:cNvPr id="37" name="TextBox 36"/>
          <p:cNvSpPr txBox="1"/>
          <p:nvPr/>
        </p:nvSpPr>
        <p:spPr>
          <a:xfrm>
            <a:off x="4980865" y="4142639"/>
            <a:ext cx="310100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U</a:t>
            </a:r>
            <a:endParaRPr lang="uk-UA" b="1" i="1" dirty="0"/>
          </a:p>
        </p:txBody>
      </p:sp>
      <p:sp>
        <p:nvSpPr>
          <p:cNvPr id="38" name="TextBox 37"/>
          <p:cNvSpPr txBox="1"/>
          <p:nvPr/>
        </p:nvSpPr>
        <p:spPr>
          <a:xfrm>
            <a:off x="6183973" y="4942265"/>
            <a:ext cx="310100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R</a:t>
            </a:r>
            <a:endParaRPr lang="uk-UA" b="1" i="1" dirty="0"/>
          </a:p>
        </p:txBody>
      </p:sp>
      <p:sp>
        <p:nvSpPr>
          <p:cNvPr id="40" name="Прямоугольник 39"/>
          <p:cNvSpPr/>
          <p:nvPr/>
        </p:nvSpPr>
        <p:spPr>
          <a:xfrm>
            <a:off x="6152625" y="5352783"/>
            <a:ext cx="135172" cy="1434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1" name="Овал 40"/>
          <p:cNvSpPr/>
          <p:nvPr/>
        </p:nvSpPr>
        <p:spPr>
          <a:xfrm>
            <a:off x="6097961" y="4482019"/>
            <a:ext cx="45719" cy="48545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cxnSp>
        <p:nvCxnSpPr>
          <p:cNvPr id="42" name="Прямая соединительная линия 41"/>
          <p:cNvCxnSpPr/>
          <p:nvPr/>
        </p:nvCxnSpPr>
        <p:spPr>
          <a:xfrm>
            <a:off x="5734636" y="4257500"/>
            <a:ext cx="770898" cy="439399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3778776" y="4530564"/>
            <a:ext cx="2714278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единительная линия 48"/>
          <p:cNvCxnSpPr/>
          <p:nvPr/>
        </p:nvCxnSpPr>
        <p:spPr>
          <a:xfrm flipH="1">
            <a:off x="4119613" y="4294706"/>
            <a:ext cx="6809" cy="2418819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единительная линия 58"/>
          <p:cNvCxnSpPr/>
          <p:nvPr/>
        </p:nvCxnSpPr>
        <p:spPr>
          <a:xfrm flipH="1">
            <a:off x="6120085" y="4252426"/>
            <a:ext cx="1496" cy="2488126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единительная линия 60"/>
          <p:cNvCxnSpPr/>
          <p:nvPr/>
        </p:nvCxnSpPr>
        <p:spPr>
          <a:xfrm>
            <a:off x="3785830" y="6526252"/>
            <a:ext cx="2714278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единительная линия 63"/>
          <p:cNvCxnSpPr/>
          <p:nvPr/>
        </p:nvCxnSpPr>
        <p:spPr>
          <a:xfrm>
            <a:off x="3838495" y="5531792"/>
            <a:ext cx="467841" cy="481917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единительная линия 66"/>
          <p:cNvCxnSpPr/>
          <p:nvPr/>
        </p:nvCxnSpPr>
        <p:spPr>
          <a:xfrm flipV="1">
            <a:off x="5885276" y="5504115"/>
            <a:ext cx="471087" cy="256518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4" name="Рисунок 7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06803" y="3920803"/>
            <a:ext cx="3107609" cy="2702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400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7" grpId="0"/>
      <p:bldP spid="28" grpId="0" animBg="1"/>
      <p:bldP spid="29" grpId="0" animBg="1"/>
      <p:bldP spid="34" grpId="0"/>
      <p:bldP spid="35" grpId="0" animBg="1"/>
      <p:bldP spid="36" grpId="0" animBg="1"/>
      <p:bldP spid="37" grpId="0" animBg="1"/>
      <p:bldP spid="38" grpId="0" animBg="1"/>
      <p:bldP spid="4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-9830" y="0"/>
            <a:ext cx="446314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" name="TextBox 1"/>
          <p:cNvSpPr txBox="1"/>
          <p:nvPr/>
        </p:nvSpPr>
        <p:spPr>
          <a:xfrm>
            <a:off x="779646" y="3128211"/>
            <a:ext cx="443724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err="1" smtClean="0">
                <a:solidFill>
                  <a:srgbClr val="0070C0"/>
                </a:solidFill>
              </a:rPr>
              <a:t>Особливості</a:t>
            </a:r>
            <a:r>
              <a:rPr lang="ru-RU" dirty="0" smtClean="0">
                <a:solidFill>
                  <a:srgbClr val="0070C0"/>
                </a:solidFill>
              </a:rPr>
              <a:t> </a:t>
            </a:r>
            <a:r>
              <a:rPr lang="ru-RU" dirty="0" err="1" smtClean="0">
                <a:solidFill>
                  <a:srgbClr val="0070C0"/>
                </a:solidFill>
              </a:rPr>
              <a:t>алгоритмів</a:t>
            </a:r>
            <a:r>
              <a:rPr lang="ru-RU" dirty="0" smtClean="0">
                <a:solidFill>
                  <a:srgbClr val="0070C0"/>
                </a:solidFill>
              </a:rPr>
              <a:t>: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uk-UA" dirty="0" smtClean="0"/>
              <a:t>швидкість роботи;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uk-UA" dirty="0" smtClean="0"/>
              <a:t>детальність відображення;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uk-UA" dirty="0" smtClean="0"/>
              <a:t>використання сортування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uk-UA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651307" y="5013331"/>
            <a:ext cx="11438024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>
                <a:solidFill>
                  <a:srgbClr val="0070C0"/>
                </a:solidFill>
              </a:rPr>
              <a:t>Класифікація алгоритмів видалення невидимих ліній та поверхонь:    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uk-UA" dirty="0" smtClean="0"/>
              <a:t>алгоритми, що працюють в об'єктному просторі   </a:t>
            </a:r>
            <a:r>
              <a:rPr lang="uk-UA" i="1" dirty="0" smtClean="0"/>
              <a:t>( ~ </a:t>
            </a:r>
            <a:r>
              <a:rPr lang="en-US" i="1" dirty="0" smtClean="0"/>
              <a:t>n </a:t>
            </a:r>
            <a:r>
              <a:rPr lang="en-US" i="1" baseline="30000" dirty="0" smtClean="0"/>
              <a:t>2</a:t>
            </a:r>
            <a:r>
              <a:rPr lang="uk-UA" i="1" dirty="0" smtClean="0"/>
              <a:t>, </a:t>
            </a:r>
            <a:r>
              <a:rPr lang="en-US" i="1" dirty="0" smtClean="0"/>
              <a:t>n</a:t>
            </a:r>
            <a:r>
              <a:rPr lang="uk-UA" i="1" dirty="0" smtClean="0"/>
              <a:t> – кількість об</a:t>
            </a:r>
            <a:r>
              <a:rPr lang="en-US" i="1" dirty="0" smtClean="0"/>
              <a:t>’</a:t>
            </a:r>
            <a:r>
              <a:rPr lang="uk-UA" i="1" dirty="0" err="1" smtClean="0"/>
              <a:t>єктів</a:t>
            </a:r>
            <a:r>
              <a:rPr lang="uk-UA" i="1" dirty="0" smtClean="0"/>
              <a:t> сцени)</a:t>
            </a:r>
            <a:r>
              <a:rPr lang="en-US" i="1" dirty="0" smtClean="0"/>
              <a:t>;</a:t>
            </a:r>
            <a:endParaRPr lang="uk-UA" i="1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uk-UA" dirty="0" smtClean="0"/>
              <a:t>алгоритми, що працюють у просторі екрану</a:t>
            </a:r>
            <a:r>
              <a:rPr lang="en-US" dirty="0" smtClean="0"/>
              <a:t>            </a:t>
            </a:r>
            <a:r>
              <a:rPr lang="uk-UA" i="1" dirty="0" smtClean="0"/>
              <a:t>(~ </a:t>
            </a:r>
            <a:r>
              <a:rPr lang="en-US" i="1" dirty="0" smtClean="0"/>
              <a:t>N</a:t>
            </a:r>
            <a:r>
              <a:rPr lang="uk-UA" i="1" dirty="0" smtClean="0"/>
              <a:t>*</a:t>
            </a:r>
            <a:r>
              <a:rPr lang="en-US" i="1" dirty="0" smtClean="0"/>
              <a:t>n, n</a:t>
            </a:r>
            <a:r>
              <a:rPr lang="uk-UA" i="1" dirty="0" smtClean="0"/>
              <a:t> – кількість об</a:t>
            </a:r>
            <a:r>
              <a:rPr lang="en-US" i="1" dirty="0" smtClean="0"/>
              <a:t>’</a:t>
            </a:r>
            <a:r>
              <a:rPr lang="uk-UA" i="1" dirty="0" err="1" smtClean="0"/>
              <a:t>єктів</a:t>
            </a:r>
            <a:r>
              <a:rPr lang="uk-UA" i="1" dirty="0" smtClean="0"/>
              <a:t> сцени, </a:t>
            </a:r>
            <a:r>
              <a:rPr lang="en-US" i="1" dirty="0" smtClean="0"/>
              <a:t>N</a:t>
            </a:r>
            <a:r>
              <a:rPr lang="uk-UA" i="1" dirty="0" smtClean="0"/>
              <a:t> – кількість пікселів);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uk-UA" dirty="0"/>
              <a:t>а</a:t>
            </a:r>
            <a:r>
              <a:rPr lang="uk-UA" dirty="0" smtClean="0"/>
              <a:t>лгоритми, що формують список пріоритетів</a:t>
            </a:r>
            <a:endParaRPr lang="uk-UA" dirty="0"/>
          </a:p>
        </p:txBody>
      </p:sp>
      <p:pic>
        <p:nvPicPr>
          <p:cNvPr id="6" name="Рисунок 5"/>
          <p:cNvPicPr/>
          <p:nvPr/>
        </p:nvPicPr>
        <p:blipFill>
          <a:blip r:embed="rId3"/>
          <a:stretch>
            <a:fillRect/>
          </a:stretch>
        </p:blipFill>
        <p:spPr>
          <a:xfrm>
            <a:off x="3708438" y="1157463"/>
            <a:ext cx="4617414" cy="163474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184934" y="506980"/>
            <a:ext cx="80755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err="1" smtClean="0">
                <a:solidFill>
                  <a:srgbClr val="0070C0"/>
                </a:solidFill>
              </a:rPr>
              <a:t>Видалення</a:t>
            </a:r>
            <a:r>
              <a:rPr lang="ru-RU" sz="2000" b="1" dirty="0" smtClean="0">
                <a:solidFill>
                  <a:srgbClr val="0070C0"/>
                </a:solidFill>
              </a:rPr>
              <a:t> </a:t>
            </a:r>
            <a:r>
              <a:rPr lang="ru-RU" sz="2000" b="1" dirty="0" err="1" smtClean="0">
                <a:solidFill>
                  <a:srgbClr val="0070C0"/>
                </a:solidFill>
              </a:rPr>
              <a:t>невидимих</a:t>
            </a:r>
            <a:r>
              <a:rPr lang="ru-RU" sz="2000" b="1" dirty="0" smtClean="0">
                <a:solidFill>
                  <a:srgbClr val="0070C0"/>
                </a:solidFill>
              </a:rPr>
              <a:t> ребер та </a:t>
            </a:r>
            <a:r>
              <a:rPr lang="ru-RU" sz="2000" b="1" dirty="0" err="1" smtClean="0">
                <a:solidFill>
                  <a:srgbClr val="0070C0"/>
                </a:solidFill>
              </a:rPr>
              <a:t>поверхонь</a:t>
            </a:r>
            <a:r>
              <a:rPr lang="ru-RU" sz="2000" b="1" dirty="0" smtClean="0">
                <a:solidFill>
                  <a:srgbClr val="0070C0"/>
                </a:solidFill>
              </a:rPr>
              <a:t> </a:t>
            </a:r>
            <a:r>
              <a:rPr lang="ru-RU" sz="2000" b="1" dirty="0" err="1" smtClean="0">
                <a:solidFill>
                  <a:srgbClr val="0070C0"/>
                </a:solidFill>
              </a:rPr>
              <a:t>полігональної</a:t>
            </a:r>
            <a:r>
              <a:rPr lang="ru-RU" sz="2000" b="1" dirty="0" smtClean="0">
                <a:solidFill>
                  <a:srgbClr val="0070C0"/>
                </a:solidFill>
              </a:rPr>
              <a:t> </a:t>
            </a:r>
            <a:r>
              <a:rPr lang="ru-RU" sz="2000" b="1" dirty="0" err="1" smtClean="0">
                <a:solidFill>
                  <a:srgbClr val="0070C0"/>
                </a:solidFill>
              </a:rPr>
              <a:t>моделі</a:t>
            </a:r>
            <a:endParaRPr lang="uk-UA" sz="2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8047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-9830" y="0"/>
            <a:ext cx="446314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" name="Прямоугольник 1"/>
          <p:cNvSpPr/>
          <p:nvPr/>
        </p:nvSpPr>
        <p:spPr>
          <a:xfrm>
            <a:off x="2889675" y="287185"/>
            <a:ext cx="659315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000" b="1" dirty="0">
                <a:solidFill>
                  <a:srgbClr val="0070C0"/>
                </a:solidFill>
              </a:rPr>
              <a:t>Алгоритм відсікання </a:t>
            </a:r>
            <a:r>
              <a:rPr lang="uk-UA" sz="2000" b="1" dirty="0" err="1" smtClean="0">
                <a:solidFill>
                  <a:srgbClr val="0070C0"/>
                </a:solidFill>
              </a:rPr>
              <a:t>Коена-Сазерленда</a:t>
            </a:r>
            <a:r>
              <a:rPr lang="uk-UA" sz="2000" b="1" dirty="0" smtClean="0">
                <a:solidFill>
                  <a:srgbClr val="0070C0"/>
                </a:solidFill>
              </a:rPr>
              <a:t> </a:t>
            </a:r>
            <a:r>
              <a:rPr lang="uk-UA" sz="2000" i="1" dirty="0" smtClean="0">
                <a:solidFill>
                  <a:srgbClr val="0070C0"/>
                </a:solidFill>
              </a:rPr>
              <a:t>(</a:t>
            </a:r>
            <a:r>
              <a:rPr lang="en-US" i="1" dirty="0" smtClean="0">
                <a:solidFill>
                  <a:srgbClr val="0070C0"/>
                </a:solidFill>
              </a:rPr>
              <a:t>Cohen–Sutherland</a:t>
            </a:r>
            <a:r>
              <a:rPr lang="uk-UA" i="1" dirty="0" smtClean="0">
                <a:solidFill>
                  <a:srgbClr val="0070C0"/>
                </a:solidFill>
              </a:rPr>
              <a:t>)</a:t>
            </a:r>
            <a:endParaRPr lang="uk-UA" sz="2000" i="1" dirty="0">
              <a:solidFill>
                <a:srgbClr val="0070C0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042543" y="832900"/>
            <a:ext cx="39556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1600" b="1" dirty="0" smtClean="0">
                <a:solidFill>
                  <a:srgbClr val="00B050"/>
                </a:solidFill>
              </a:rPr>
              <a:t>Використовується </a:t>
            </a:r>
            <a:r>
              <a:rPr lang="uk-UA" sz="1600" b="1" dirty="0" err="1" smtClean="0">
                <a:solidFill>
                  <a:srgbClr val="00B050"/>
                </a:solidFill>
              </a:rPr>
              <a:t>чотирирозрядний</a:t>
            </a:r>
            <a:r>
              <a:rPr lang="uk-UA" sz="1600" b="1" dirty="0" smtClean="0">
                <a:solidFill>
                  <a:srgbClr val="00B050"/>
                </a:solidFill>
              </a:rPr>
              <a:t> код:</a:t>
            </a:r>
            <a:endParaRPr lang="uk-UA" sz="1600" b="1" dirty="0">
              <a:solidFill>
                <a:srgbClr val="00B050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881405" y="1259165"/>
            <a:ext cx="6096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uk-UA" sz="1400" dirty="0" smtClean="0"/>
              <a:t>- перший (молодший) біт =1, якщо </a:t>
            </a:r>
            <a:r>
              <a:rPr lang="uk-UA" sz="1400" dirty="0"/>
              <a:t>точка </a:t>
            </a:r>
            <a:r>
              <a:rPr lang="uk-UA" sz="1400" dirty="0" smtClean="0"/>
              <a:t>лівіше вікна;</a:t>
            </a:r>
            <a:r>
              <a:rPr lang="uk-UA" sz="1400" dirty="0"/>
              <a:t/>
            </a:r>
            <a:br>
              <a:rPr lang="uk-UA" sz="1400" dirty="0"/>
            </a:br>
            <a:r>
              <a:rPr lang="uk-UA" sz="1400" dirty="0" smtClean="0"/>
              <a:t>- другий біт =1, якщо точка правіше вікна;</a:t>
            </a:r>
            <a:r>
              <a:rPr lang="uk-UA" sz="1400" dirty="0"/>
              <a:t/>
            </a:r>
            <a:br>
              <a:rPr lang="uk-UA" sz="1400" dirty="0"/>
            </a:br>
            <a:r>
              <a:rPr lang="uk-UA" sz="1400" dirty="0" smtClean="0"/>
              <a:t>- третій біт =1, якщо точка нижче вікна;</a:t>
            </a:r>
            <a:br>
              <a:rPr lang="uk-UA" sz="1400" dirty="0" smtClean="0"/>
            </a:br>
            <a:r>
              <a:rPr lang="uk-UA" sz="1400" dirty="0" smtClean="0"/>
              <a:t>- четвертий  біт =1, якщо точка вище вікна;</a:t>
            </a:r>
          </a:p>
          <a:p>
            <a:r>
              <a:rPr lang="uk-UA" sz="1400" i="1" dirty="0" smtClean="0"/>
              <a:t>інакше</a:t>
            </a:r>
            <a:r>
              <a:rPr lang="uk-UA" sz="1400" dirty="0" smtClean="0"/>
              <a:t> – відповідний біт = 0.</a:t>
            </a:r>
            <a:br>
              <a:rPr lang="uk-UA" sz="1400" dirty="0" smtClean="0"/>
            </a:br>
            <a:endParaRPr lang="uk-UA" sz="1400" dirty="0"/>
          </a:p>
        </p:txBody>
      </p:sp>
      <p:grpSp>
        <p:nvGrpSpPr>
          <p:cNvPr id="28" name="Группа 27"/>
          <p:cNvGrpSpPr/>
          <p:nvPr/>
        </p:nvGrpSpPr>
        <p:grpSpPr>
          <a:xfrm>
            <a:off x="1153061" y="2788078"/>
            <a:ext cx="4383634" cy="2850128"/>
            <a:chOff x="6751389" y="852667"/>
            <a:chExt cx="4334265" cy="2850128"/>
          </a:xfrm>
        </p:grpSpPr>
        <p:sp>
          <p:nvSpPr>
            <p:cNvPr id="7" name="Прямоугольник 6"/>
            <p:cNvSpPr/>
            <p:nvPr/>
          </p:nvSpPr>
          <p:spPr>
            <a:xfrm>
              <a:off x="7932962" y="1436929"/>
              <a:ext cx="1717482" cy="163121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cxnSp>
          <p:nvCxnSpPr>
            <p:cNvPr id="9" name="Прямая соединительная линия 8"/>
            <p:cNvCxnSpPr/>
            <p:nvPr/>
          </p:nvCxnSpPr>
          <p:spPr>
            <a:xfrm>
              <a:off x="7217345" y="1436929"/>
              <a:ext cx="2965836" cy="7951"/>
            </a:xfrm>
            <a:prstGeom prst="line">
              <a:avLst/>
            </a:prstGeom>
            <a:ln w="1905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/>
            <p:cNvCxnSpPr/>
            <p:nvPr/>
          </p:nvCxnSpPr>
          <p:spPr>
            <a:xfrm>
              <a:off x="7217345" y="3066023"/>
              <a:ext cx="2965836" cy="7951"/>
            </a:xfrm>
            <a:prstGeom prst="line">
              <a:avLst/>
            </a:prstGeom>
            <a:ln w="1905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единительная линия 10"/>
            <p:cNvCxnSpPr/>
            <p:nvPr/>
          </p:nvCxnSpPr>
          <p:spPr>
            <a:xfrm flipV="1">
              <a:off x="7932962" y="1043100"/>
              <a:ext cx="0" cy="2418873"/>
            </a:xfrm>
            <a:prstGeom prst="line">
              <a:avLst/>
            </a:prstGeom>
            <a:ln w="1905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единительная линия 13"/>
            <p:cNvCxnSpPr/>
            <p:nvPr/>
          </p:nvCxnSpPr>
          <p:spPr>
            <a:xfrm flipV="1">
              <a:off x="9650444" y="1043100"/>
              <a:ext cx="0" cy="2418873"/>
            </a:xfrm>
            <a:prstGeom prst="line">
              <a:avLst/>
            </a:prstGeom>
            <a:ln w="1905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7348539" y="2067870"/>
              <a:ext cx="3101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uk-UA" dirty="0" smtClean="0">
                  <a:solidFill>
                    <a:srgbClr val="0070C0"/>
                  </a:solidFill>
                </a:rPr>
                <a:t>1</a:t>
              </a:r>
              <a:endParaRPr lang="uk-UA" dirty="0">
                <a:solidFill>
                  <a:srgbClr val="0070C0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924766" y="2063500"/>
              <a:ext cx="3101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uk-UA"/>
              </a:defPPr>
              <a:lvl1pPr>
                <a:defRPr>
                  <a:solidFill>
                    <a:srgbClr val="0070C0"/>
                  </a:solidFill>
                </a:defRPr>
              </a:lvl1pPr>
            </a:lstStyle>
            <a:p>
              <a:r>
                <a:rPr lang="uk-UA" dirty="0"/>
                <a:t>2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701800" y="3047753"/>
              <a:ext cx="3101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uk-UA"/>
              </a:defPPr>
              <a:lvl1pPr>
                <a:defRPr>
                  <a:solidFill>
                    <a:srgbClr val="0070C0"/>
                  </a:solidFill>
                </a:defRPr>
              </a:lvl1pPr>
            </a:lstStyle>
            <a:p>
              <a:r>
                <a:rPr lang="uk-UA" dirty="0"/>
                <a:t>3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653341" y="1110544"/>
              <a:ext cx="3101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uk-UA"/>
              </a:defPPr>
              <a:lvl1pPr>
                <a:defRPr>
                  <a:solidFill>
                    <a:srgbClr val="0070C0"/>
                  </a:solidFill>
                </a:defRPr>
              </a:lvl1pPr>
            </a:lstStyle>
            <a:p>
              <a:r>
                <a:rPr lang="uk-UA" dirty="0"/>
                <a:t>4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449800" y="2094278"/>
              <a:ext cx="8507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uk-UA" sz="1600" i="1" dirty="0" smtClean="0"/>
                <a:t>0000</a:t>
              </a:r>
              <a:endParaRPr lang="uk-UA" sz="1600" i="1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0234867" y="2063500"/>
              <a:ext cx="8507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uk-UA" sz="1600" i="1" dirty="0" smtClean="0"/>
                <a:t>0010</a:t>
              </a:r>
              <a:endParaRPr lang="uk-UA" sz="1600" i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476315" y="852667"/>
              <a:ext cx="8507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uk-UA" sz="1600" i="1" dirty="0" smtClean="0"/>
                <a:t>1000</a:t>
              </a:r>
              <a:endParaRPr lang="uk-UA" sz="1600" i="1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559579" y="3358111"/>
              <a:ext cx="8507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uk-UA" sz="1600" i="1" dirty="0" smtClean="0"/>
                <a:t>0100</a:t>
              </a:r>
              <a:endParaRPr lang="uk-UA" sz="1600" i="1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751389" y="2089770"/>
              <a:ext cx="8507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uk-UA" sz="1600" i="1" dirty="0" smtClean="0"/>
                <a:t>0001</a:t>
              </a:r>
              <a:endParaRPr lang="uk-UA" sz="1600" i="1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842098" y="3319682"/>
              <a:ext cx="8507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uk-UA" sz="1600" i="1" dirty="0" smtClean="0"/>
                <a:t>0101</a:t>
              </a:r>
              <a:endParaRPr lang="uk-UA" sz="1600" i="1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842098" y="956157"/>
              <a:ext cx="8507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uk-UA" sz="1600" i="1" dirty="0" smtClean="0"/>
                <a:t>1001</a:t>
              </a:r>
              <a:endParaRPr lang="uk-UA" sz="1600" i="1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0036984" y="956157"/>
              <a:ext cx="8507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uk-UA" sz="1600" i="1" dirty="0" smtClean="0"/>
                <a:t>1010</a:t>
              </a:r>
              <a:endParaRPr lang="uk-UA" sz="1600" i="1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0051205" y="3364241"/>
              <a:ext cx="8507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uk-UA" sz="1600" i="1" dirty="0" smtClean="0"/>
                <a:t>0110</a:t>
              </a:r>
              <a:endParaRPr lang="uk-UA" sz="1600" i="1" dirty="0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5682933" y="1772540"/>
            <a:ext cx="59975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600" b="1" dirty="0" smtClean="0">
                <a:solidFill>
                  <a:srgbClr val="00B050"/>
                </a:solidFill>
              </a:rPr>
              <a:t>Схема роботи алгоритму:</a:t>
            </a:r>
          </a:p>
          <a:p>
            <a:r>
              <a:rPr lang="ru-RU" sz="1400" dirty="0"/>
              <a:t>- </a:t>
            </a:r>
            <a:r>
              <a:rPr lang="ru-RU" sz="1400" dirty="0" err="1"/>
              <a:t>відкидаємо</a:t>
            </a:r>
            <a:r>
              <a:rPr lang="ru-RU" sz="1400" dirty="0"/>
              <a:t> </a:t>
            </a:r>
            <a:r>
              <a:rPr lang="ru-RU" sz="1400" dirty="0" err="1"/>
              <a:t>повністю</a:t>
            </a:r>
            <a:r>
              <a:rPr lang="ru-RU" sz="1400" dirty="0"/>
              <a:t> </a:t>
            </a:r>
            <a:r>
              <a:rPr lang="ru-RU" sz="1400" dirty="0" err="1"/>
              <a:t>видимі</a:t>
            </a:r>
            <a:r>
              <a:rPr lang="ru-RU" sz="1400" dirty="0"/>
              <a:t> і </a:t>
            </a:r>
            <a:r>
              <a:rPr lang="ru-RU" sz="1400" dirty="0" err="1"/>
              <a:t>повністю</a:t>
            </a:r>
            <a:r>
              <a:rPr lang="ru-RU" sz="1400" dirty="0"/>
              <a:t> </a:t>
            </a:r>
            <a:r>
              <a:rPr lang="ru-RU" sz="1400" dirty="0" err="1"/>
              <a:t>невидимі</a:t>
            </a:r>
            <a:r>
              <a:rPr lang="ru-RU" sz="1400" dirty="0"/>
              <a:t> </a:t>
            </a:r>
            <a:r>
              <a:rPr lang="ru-RU" sz="1400" dirty="0" err="1"/>
              <a:t>відрізки</a:t>
            </a:r>
            <a:r>
              <a:rPr lang="ru-RU" sz="1400" dirty="0" smtClean="0"/>
              <a:t>; </a:t>
            </a:r>
            <a:r>
              <a:rPr lang="ru-RU" sz="1400" dirty="0" err="1" smtClean="0"/>
              <a:t>аналізуємо</a:t>
            </a:r>
            <a:r>
              <a:rPr lang="ru-RU" sz="1400" dirty="0" smtClean="0"/>
              <a:t> </a:t>
            </a:r>
            <a:r>
              <a:rPr lang="ru-RU" sz="1400" dirty="0" err="1" smtClean="0"/>
              <a:t>ті</a:t>
            </a:r>
            <a:r>
              <a:rPr lang="ru-RU" sz="1400" dirty="0" smtClean="0"/>
              <a:t>, </a:t>
            </a:r>
            <a:r>
              <a:rPr lang="ru-RU" sz="1400" dirty="0" err="1" smtClean="0"/>
              <a:t>що</a:t>
            </a:r>
            <a:r>
              <a:rPr lang="ru-RU" sz="1400" dirty="0" smtClean="0"/>
              <a:t> </a:t>
            </a:r>
            <a:r>
              <a:rPr lang="ru-RU" sz="1400" dirty="0" err="1" smtClean="0"/>
              <a:t>залишилися</a:t>
            </a:r>
            <a:r>
              <a:rPr lang="ru-RU" sz="1400" dirty="0" smtClean="0"/>
              <a:t>. </a:t>
            </a:r>
            <a:r>
              <a:rPr lang="ru-RU" sz="1400" dirty="0" err="1" smtClean="0"/>
              <a:t>Якщо</a:t>
            </a:r>
            <a:r>
              <a:rPr lang="ru-RU" sz="1400" dirty="0" smtClean="0"/>
              <a:t>:</a:t>
            </a:r>
            <a:endParaRPr lang="uk-UA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5769597" y="2579907"/>
            <a:ext cx="61953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400" dirty="0"/>
              <a:t>- обидва кінці мають код з нулів – відрізок повністю видимий;</a:t>
            </a:r>
          </a:p>
          <a:p>
            <a:endParaRPr lang="uk-UA" dirty="0"/>
          </a:p>
        </p:txBody>
      </p:sp>
      <p:sp>
        <p:nvSpPr>
          <p:cNvPr id="31" name="Прямоугольник 30"/>
          <p:cNvSpPr/>
          <p:nvPr/>
        </p:nvSpPr>
        <p:spPr>
          <a:xfrm>
            <a:off x="5769596" y="3037018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uk-UA" sz="1400" dirty="0" smtClean="0"/>
              <a:t>- «бітове І» </a:t>
            </a:r>
            <a:r>
              <a:rPr lang="uk-UA" sz="1400" dirty="0"/>
              <a:t>кодів не дорівнює </a:t>
            </a:r>
            <a:r>
              <a:rPr lang="uk-UA" sz="1400" dirty="0" smtClean="0"/>
              <a:t>нулю - </a:t>
            </a:r>
            <a:r>
              <a:rPr lang="uk-UA" sz="1400" dirty="0"/>
              <a:t>відрізок не перетинає прямокутник </a:t>
            </a:r>
            <a:r>
              <a:rPr lang="uk-UA" sz="1400" dirty="0" smtClean="0"/>
              <a:t>(тобто є невидимим);</a:t>
            </a:r>
            <a:endParaRPr lang="uk-UA" sz="1400" dirty="0"/>
          </a:p>
        </p:txBody>
      </p:sp>
      <p:cxnSp>
        <p:nvCxnSpPr>
          <p:cNvPr id="37" name="Прямая соединительная линия 36"/>
          <p:cNvCxnSpPr>
            <a:stCxn id="25" idx="1"/>
          </p:cNvCxnSpPr>
          <p:nvPr/>
        </p:nvCxnSpPr>
        <p:spPr>
          <a:xfrm>
            <a:off x="1244803" y="3060845"/>
            <a:ext cx="787620" cy="2071394"/>
          </a:xfrm>
          <a:prstGeom prst="line">
            <a:avLst/>
          </a:prstGeom>
          <a:ln w="28575"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Группа 40"/>
          <p:cNvGrpSpPr/>
          <p:nvPr/>
        </p:nvGrpSpPr>
        <p:grpSpPr>
          <a:xfrm>
            <a:off x="6401274" y="3621793"/>
            <a:ext cx="905350" cy="669787"/>
            <a:chOff x="6401274" y="3621793"/>
            <a:chExt cx="905350" cy="669787"/>
          </a:xfrm>
        </p:grpSpPr>
        <p:sp>
          <p:nvSpPr>
            <p:cNvPr id="34" name="Прямоугольник 33"/>
            <p:cNvSpPr/>
            <p:nvPr/>
          </p:nvSpPr>
          <p:spPr>
            <a:xfrm>
              <a:off x="6401274" y="3813666"/>
              <a:ext cx="34176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i="1" dirty="0"/>
                <a:t>&amp;</a:t>
              </a:r>
              <a:endParaRPr lang="uk-UA" i="1" dirty="0"/>
            </a:p>
          </p:txBody>
        </p:sp>
        <p:sp>
          <p:nvSpPr>
            <p:cNvPr id="38" name="Прямоугольник 37"/>
            <p:cNvSpPr/>
            <p:nvPr/>
          </p:nvSpPr>
          <p:spPr>
            <a:xfrm>
              <a:off x="6653881" y="3621793"/>
              <a:ext cx="65274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i="1" dirty="0" smtClean="0"/>
                <a:t>1001</a:t>
              </a:r>
              <a:endParaRPr lang="uk-UA" i="1" dirty="0"/>
            </a:p>
          </p:txBody>
        </p:sp>
        <p:sp>
          <p:nvSpPr>
            <p:cNvPr id="39" name="Прямоугольник 38"/>
            <p:cNvSpPr/>
            <p:nvPr/>
          </p:nvSpPr>
          <p:spPr>
            <a:xfrm>
              <a:off x="6609009" y="3922248"/>
              <a:ext cx="65274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i="1" dirty="0" smtClean="0"/>
                <a:t>0101</a:t>
              </a:r>
              <a:endParaRPr lang="uk-UA" i="1" dirty="0"/>
            </a:p>
          </p:txBody>
        </p:sp>
      </p:grpSp>
      <p:sp>
        <p:nvSpPr>
          <p:cNvPr id="40" name="Прямоугольник 39"/>
          <p:cNvSpPr/>
          <p:nvPr/>
        </p:nvSpPr>
        <p:spPr>
          <a:xfrm>
            <a:off x="6609008" y="4222703"/>
            <a:ext cx="652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>
                <a:solidFill>
                  <a:srgbClr val="FF0000"/>
                </a:solidFill>
              </a:rPr>
              <a:t>0001</a:t>
            </a:r>
            <a:endParaRPr lang="uk-UA" i="1" dirty="0">
              <a:solidFill>
                <a:srgbClr val="FF0000"/>
              </a:solidFill>
            </a:endParaRPr>
          </a:p>
        </p:txBody>
      </p:sp>
      <p:cxnSp>
        <p:nvCxnSpPr>
          <p:cNvPr id="43" name="Прямая соединительная линия 42"/>
          <p:cNvCxnSpPr/>
          <p:nvPr/>
        </p:nvCxnSpPr>
        <p:spPr>
          <a:xfrm flipV="1">
            <a:off x="1913829" y="5242552"/>
            <a:ext cx="3250226" cy="160919"/>
          </a:xfrm>
          <a:prstGeom prst="line">
            <a:avLst/>
          </a:prstGeom>
          <a:ln w="28575"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Группа 45"/>
          <p:cNvGrpSpPr/>
          <p:nvPr/>
        </p:nvGrpSpPr>
        <p:grpSpPr>
          <a:xfrm>
            <a:off x="7977405" y="3618202"/>
            <a:ext cx="905350" cy="669787"/>
            <a:chOff x="6401274" y="3621793"/>
            <a:chExt cx="905350" cy="669787"/>
          </a:xfrm>
        </p:grpSpPr>
        <p:sp>
          <p:nvSpPr>
            <p:cNvPr id="47" name="Прямоугольник 46"/>
            <p:cNvSpPr/>
            <p:nvPr/>
          </p:nvSpPr>
          <p:spPr>
            <a:xfrm>
              <a:off x="6401274" y="3813666"/>
              <a:ext cx="34176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i="1" dirty="0"/>
                <a:t>&amp;</a:t>
              </a:r>
              <a:endParaRPr lang="uk-UA" i="1" dirty="0"/>
            </a:p>
          </p:txBody>
        </p:sp>
        <p:sp>
          <p:nvSpPr>
            <p:cNvPr id="48" name="Прямоугольник 47"/>
            <p:cNvSpPr/>
            <p:nvPr/>
          </p:nvSpPr>
          <p:spPr>
            <a:xfrm>
              <a:off x="6653881" y="3621793"/>
              <a:ext cx="65274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i="1" dirty="0" smtClean="0"/>
                <a:t>0101</a:t>
              </a:r>
              <a:endParaRPr lang="uk-UA" i="1" dirty="0"/>
            </a:p>
          </p:txBody>
        </p:sp>
        <p:sp>
          <p:nvSpPr>
            <p:cNvPr id="49" name="Прямоугольник 48"/>
            <p:cNvSpPr/>
            <p:nvPr/>
          </p:nvSpPr>
          <p:spPr>
            <a:xfrm>
              <a:off x="6609009" y="3922248"/>
              <a:ext cx="65274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i="1" dirty="0" smtClean="0"/>
                <a:t>0110</a:t>
              </a:r>
              <a:endParaRPr lang="uk-UA" i="1" dirty="0"/>
            </a:p>
          </p:txBody>
        </p:sp>
      </p:grpSp>
      <p:sp>
        <p:nvSpPr>
          <p:cNvPr id="50" name="Прямоугольник 49"/>
          <p:cNvSpPr/>
          <p:nvPr/>
        </p:nvSpPr>
        <p:spPr>
          <a:xfrm>
            <a:off x="8185139" y="4247966"/>
            <a:ext cx="652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>
                <a:solidFill>
                  <a:srgbClr val="FF0000"/>
                </a:solidFill>
              </a:rPr>
              <a:t>0100</a:t>
            </a:r>
            <a:endParaRPr lang="uk-UA" i="1" dirty="0">
              <a:solidFill>
                <a:srgbClr val="FF0000"/>
              </a:solidFill>
            </a:endParaRPr>
          </a:p>
        </p:txBody>
      </p:sp>
      <p:cxnSp>
        <p:nvCxnSpPr>
          <p:cNvPr id="51" name="Прямая соединительная линия 50"/>
          <p:cNvCxnSpPr/>
          <p:nvPr/>
        </p:nvCxnSpPr>
        <p:spPr>
          <a:xfrm>
            <a:off x="2075304" y="3557505"/>
            <a:ext cx="2564085" cy="1156250"/>
          </a:xfrm>
          <a:prstGeom prst="line">
            <a:avLst/>
          </a:prstGeom>
          <a:ln w="28575">
            <a:solidFill>
              <a:srgbClr val="FFFF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53"/>
          <p:cNvCxnSpPr/>
          <p:nvPr/>
        </p:nvCxnSpPr>
        <p:spPr>
          <a:xfrm>
            <a:off x="3643985" y="3254650"/>
            <a:ext cx="1471192" cy="429527"/>
          </a:xfrm>
          <a:prstGeom prst="line">
            <a:avLst/>
          </a:prstGeom>
          <a:ln w="28575">
            <a:solidFill>
              <a:srgbClr val="FFFF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Группа 56"/>
          <p:cNvGrpSpPr/>
          <p:nvPr/>
        </p:nvGrpSpPr>
        <p:grpSpPr>
          <a:xfrm>
            <a:off x="6361495" y="4754583"/>
            <a:ext cx="905350" cy="669787"/>
            <a:chOff x="6401274" y="3621793"/>
            <a:chExt cx="905350" cy="669787"/>
          </a:xfrm>
        </p:grpSpPr>
        <p:sp>
          <p:nvSpPr>
            <p:cNvPr id="58" name="Прямоугольник 57"/>
            <p:cNvSpPr/>
            <p:nvPr/>
          </p:nvSpPr>
          <p:spPr>
            <a:xfrm>
              <a:off x="6401274" y="3813666"/>
              <a:ext cx="34176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i="1" dirty="0"/>
                <a:t>&amp;</a:t>
              </a:r>
              <a:endParaRPr lang="uk-UA" i="1" dirty="0"/>
            </a:p>
          </p:txBody>
        </p:sp>
        <p:sp>
          <p:nvSpPr>
            <p:cNvPr id="59" name="Прямоугольник 58"/>
            <p:cNvSpPr/>
            <p:nvPr/>
          </p:nvSpPr>
          <p:spPr>
            <a:xfrm>
              <a:off x="6653881" y="3621793"/>
              <a:ext cx="65274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ru-RU" i="1" dirty="0" smtClean="0"/>
                <a:t>0001</a:t>
              </a:r>
              <a:endParaRPr lang="uk-UA" i="1" dirty="0"/>
            </a:p>
          </p:txBody>
        </p:sp>
        <p:sp>
          <p:nvSpPr>
            <p:cNvPr id="60" name="Прямоугольник 59"/>
            <p:cNvSpPr/>
            <p:nvPr/>
          </p:nvSpPr>
          <p:spPr>
            <a:xfrm>
              <a:off x="6609009" y="3922248"/>
              <a:ext cx="65274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ru-RU" i="1" dirty="0" smtClean="0"/>
                <a:t>0010</a:t>
              </a:r>
              <a:endParaRPr lang="uk-UA" i="1" dirty="0"/>
            </a:p>
          </p:txBody>
        </p:sp>
      </p:grpSp>
      <p:sp>
        <p:nvSpPr>
          <p:cNvPr id="61" name="Прямоугольник 60"/>
          <p:cNvSpPr/>
          <p:nvPr/>
        </p:nvSpPr>
        <p:spPr>
          <a:xfrm>
            <a:off x="6569230" y="5373512"/>
            <a:ext cx="652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i="1" dirty="0" smtClean="0">
                <a:solidFill>
                  <a:srgbClr val="FFFF00"/>
                </a:solidFill>
              </a:rPr>
              <a:t>0000</a:t>
            </a:r>
            <a:endParaRPr lang="uk-UA" i="1" dirty="0">
              <a:solidFill>
                <a:srgbClr val="FFFF00"/>
              </a:solidFill>
            </a:endParaRPr>
          </a:p>
        </p:txBody>
      </p:sp>
      <p:grpSp>
        <p:nvGrpSpPr>
          <p:cNvPr id="62" name="Группа 61"/>
          <p:cNvGrpSpPr/>
          <p:nvPr/>
        </p:nvGrpSpPr>
        <p:grpSpPr>
          <a:xfrm>
            <a:off x="7448020" y="4780976"/>
            <a:ext cx="905350" cy="669787"/>
            <a:chOff x="6401274" y="3621793"/>
            <a:chExt cx="905350" cy="669787"/>
          </a:xfrm>
        </p:grpSpPr>
        <p:sp>
          <p:nvSpPr>
            <p:cNvPr id="63" name="Прямоугольник 62"/>
            <p:cNvSpPr/>
            <p:nvPr/>
          </p:nvSpPr>
          <p:spPr>
            <a:xfrm>
              <a:off x="6401274" y="3813666"/>
              <a:ext cx="34176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i="1" dirty="0"/>
                <a:t>&amp;</a:t>
              </a:r>
              <a:endParaRPr lang="uk-UA" i="1" dirty="0"/>
            </a:p>
          </p:txBody>
        </p:sp>
        <p:sp>
          <p:nvSpPr>
            <p:cNvPr id="64" name="Прямоугольник 63"/>
            <p:cNvSpPr/>
            <p:nvPr/>
          </p:nvSpPr>
          <p:spPr>
            <a:xfrm>
              <a:off x="6653881" y="3621793"/>
              <a:ext cx="65274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ru-RU" i="1" dirty="0" smtClean="0"/>
                <a:t>1000</a:t>
              </a:r>
              <a:endParaRPr lang="uk-UA" i="1" dirty="0"/>
            </a:p>
          </p:txBody>
        </p:sp>
        <p:sp>
          <p:nvSpPr>
            <p:cNvPr id="65" name="Прямоугольник 64"/>
            <p:cNvSpPr/>
            <p:nvPr/>
          </p:nvSpPr>
          <p:spPr>
            <a:xfrm>
              <a:off x="6609009" y="3922248"/>
              <a:ext cx="65274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ru-RU" i="1" dirty="0" smtClean="0"/>
                <a:t>0010</a:t>
              </a:r>
              <a:endParaRPr lang="uk-UA" i="1" dirty="0"/>
            </a:p>
          </p:txBody>
        </p:sp>
      </p:grpSp>
      <p:sp>
        <p:nvSpPr>
          <p:cNvPr id="66" name="Прямоугольник 65"/>
          <p:cNvSpPr/>
          <p:nvPr/>
        </p:nvSpPr>
        <p:spPr>
          <a:xfrm>
            <a:off x="7653608" y="5367043"/>
            <a:ext cx="652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i="1" dirty="0" smtClean="0">
                <a:solidFill>
                  <a:srgbClr val="FFFF00"/>
                </a:solidFill>
              </a:rPr>
              <a:t>0000</a:t>
            </a:r>
            <a:endParaRPr lang="uk-UA" i="1" dirty="0">
              <a:solidFill>
                <a:srgbClr val="FFFF00"/>
              </a:solidFill>
            </a:endParaRPr>
          </a:p>
        </p:txBody>
      </p:sp>
      <p:sp>
        <p:nvSpPr>
          <p:cNvPr id="67" name="Правая фигурная скобка 66"/>
          <p:cNvSpPr/>
          <p:nvPr/>
        </p:nvSpPr>
        <p:spPr>
          <a:xfrm>
            <a:off x="9159903" y="3684177"/>
            <a:ext cx="322924" cy="93312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8" name="TextBox 67"/>
          <p:cNvSpPr txBox="1"/>
          <p:nvPr/>
        </p:nvSpPr>
        <p:spPr>
          <a:xfrm>
            <a:off x="9589273" y="4008803"/>
            <a:ext cx="2091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err="1" smtClean="0"/>
              <a:t>відрізок</a:t>
            </a:r>
            <a:r>
              <a:rPr lang="ru-RU" sz="1200" dirty="0" smtClean="0"/>
              <a:t> не </a:t>
            </a:r>
            <a:r>
              <a:rPr lang="ru-RU" sz="1200" dirty="0" err="1" smtClean="0"/>
              <a:t>перетина</a:t>
            </a:r>
            <a:r>
              <a:rPr lang="uk-UA" sz="1200" dirty="0" smtClean="0"/>
              <a:t>є вікна</a:t>
            </a:r>
            <a:endParaRPr lang="uk-UA" sz="1200" dirty="0"/>
          </a:p>
        </p:txBody>
      </p:sp>
      <p:sp>
        <p:nvSpPr>
          <p:cNvPr id="69" name="Правая фигурная скобка 68"/>
          <p:cNvSpPr/>
          <p:nvPr/>
        </p:nvSpPr>
        <p:spPr>
          <a:xfrm>
            <a:off x="9787416" y="4812254"/>
            <a:ext cx="322924" cy="93312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0" name="TextBox 69"/>
          <p:cNvSpPr txBox="1"/>
          <p:nvPr/>
        </p:nvSpPr>
        <p:spPr>
          <a:xfrm>
            <a:off x="10179335" y="5147371"/>
            <a:ext cx="2091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err="1" smtClean="0"/>
              <a:t>відрізок</a:t>
            </a:r>
            <a:r>
              <a:rPr lang="ru-RU" sz="1200" dirty="0" smtClean="0"/>
              <a:t> </a:t>
            </a:r>
            <a:r>
              <a:rPr lang="ru-RU" sz="1200" dirty="0" err="1" smtClean="0"/>
              <a:t>перетина</a:t>
            </a:r>
            <a:r>
              <a:rPr lang="uk-UA" sz="1200" dirty="0" smtClean="0"/>
              <a:t>є вікно</a:t>
            </a:r>
            <a:endParaRPr lang="uk-UA" sz="1200" dirty="0"/>
          </a:p>
        </p:txBody>
      </p:sp>
      <p:cxnSp>
        <p:nvCxnSpPr>
          <p:cNvPr id="71" name="Прямая соединительная линия 70"/>
          <p:cNvCxnSpPr/>
          <p:nvPr/>
        </p:nvCxnSpPr>
        <p:spPr>
          <a:xfrm>
            <a:off x="3566061" y="2947015"/>
            <a:ext cx="1363344" cy="604403"/>
          </a:xfrm>
          <a:prstGeom prst="line">
            <a:avLst/>
          </a:prstGeom>
          <a:ln w="28575">
            <a:solidFill>
              <a:srgbClr val="00B0F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Группа 73"/>
          <p:cNvGrpSpPr/>
          <p:nvPr/>
        </p:nvGrpSpPr>
        <p:grpSpPr>
          <a:xfrm>
            <a:off x="8430080" y="4797345"/>
            <a:ext cx="905350" cy="669787"/>
            <a:chOff x="6401274" y="3621793"/>
            <a:chExt cx="905350" cy="669787"/>
          </a:xfrm>
        </p:grpSpPr>
        <p:sp>
          <p:nvSpPr>
            <p:cNvPr id="75" name="Прямоугольник 74"/>
            <p:cNvSpPr/>
            <p:nvPr/>
          </p:nvSpPr>
          <p:spPr>
            <a:xfrm>
              <a:off x="6401274" y="3813666"/>
              <a:ext cx="34176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i="1" dirty="0"/>
                <a:t>&amp;</a:t>
              </a:r>
              <a:endParaRPr lang="uk-UA" i="1" dirty="0"/>
            </a:p>
          </p:txBody>
        </p:sp>
        <p:sp>
          <p:nvSpPr>
            <p:cNvPr id="76" name="Прямоугольник 75"/>
            <p:cNvSpPr/>
            <p:nvPr/>
          </p:nvSpPr>
          <p:spPr>
            <a:xfrm>
              <a:off x="6653881" y="3621793"/>
              <a:ext cx="65274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ru-RU" i="1" dirty="0" smtClean="0"/>
                <a:t>0000</a:t>
              </a:r>
              <a:endParaRPr lang="uk-UA" i="1" dirty="0"/>
            </a:p>
          </p:txBody>
        </p:sp>
        <p:sp>
          <p:nvSpPr>
            <p:cNvPr id="77" name="Прямоугольник 76"/>
            <p:cNvSpPr/>
            <p:nvPr/>
          </p:nvSpPr>
          <p:spPr>
            <a:xfrm>
              <a:off x="6609009" y="3922248"/>
              <a:ext cx="65274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ru-RU" i="1" dirty="0" smtClean="0"/>
                <a:t>0100</a:t>
              </a:r>
              <a:endParaRPr lang="uk-UA" i="1" dirty="0"/>
            </a:p>
          </p:txBody>
        </p:sp>
      </p:grpSp>
      <p:sp>
        <p:nvSpPr>
          <p:cNvPr id="78" name="Прямоугольник 77"/>
          <p:cNvSpPr/>
          <p:nvPr/>
        </p:nvSpPr>
        <p:spPr>
          <a:xfrm>
            <a:off x="8635668" y="5383412"/>
            <a:ext cx="652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i="1" dirty="0" smtClean="0">
                <a:solidFill>
                  <a:srgbClr val="FFFF00"/>
                </a:solidFill>
              </a:rPr>
              <a:t>0000</a:t>
            </a:r>
            <a:endParaRPr lang="uk-UA" i="1" dirty="0">
              <a:solidFill>
                <a:srgbClr val="FFFF00"/>
              </a:solidFill>
            </a:endParaRPr>
          </a:p>
        </p:txBody>
      </p:sp>
      <p:cxnSp>
        <p:nvCxnSpPr>
          <p:cNvPr id="79" name="Прямая соединительная линия 78"/>
          <p:cNvCxnSpPr/>
          <p:nvPr/>
        </p:nvCxnSpPr>
        <p:spPr>
          <a:xfrm flipH="1">
            <a:off x="2663764" y="4664427"/>
            <a:ext cx="152023" cy="509457"/>
          </a:xfrm>
          <a:prstGeom prst="line">
            <a:avLst/>
          </a:prstGeom>
          <a:ln w="28575">
            <a:solidFill>
              <a:srgbClr val="FFFF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0316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31" grpId="0"/>
      <p:bldP spid="40" grpId="0"/>
      <p:bldP spid="50" grpId="0"/>
      <p:bldP spid="61" grpId="0"/>
      <p:bldP spid="66" grpId="0"/>
      <p:bldP spid="67" grpId="0" animBg="1"/>
      <p:bldP spid="68" grpId="0"/>
      <p:bldP spid="69" grpId="0" animBg="1"/>
      <p:bldP spid="70" grpId="0"/>
      <p:bldP spid="7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-9830" y="0"/>
            <a:ext cx="446314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" name="Прямоугольник 1"/>
          <p:cNvSpPr/>
          <p:nvPr/>
        </p:nvSpPr>
        <p:spPr>
          <a:xfrm>
            <a:off x="3663463" y="326206"/>
            <a:ext cx="464114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000" b="1" dirty="0">
                <a:solidFill>
                  <a:srgbClr val="0070C0"/>
                </a:solidFill>
              </a:rPr>
              <a:t>Алгоритм </a:t>
            </a:r>
            <a:r>
              <a:rPr lang="uk-UA" sz="2000" b="1" dirty="0" smtClean="0">
                <a:solidFill>
                  <a:srgbClr val="0070C0"/>
                </a:solidFill>
              </a:rPr>
              <a:t>розбиття серединною точкою</a:t>
            </a:r>
            <a:endParaRPr lang="uk-UA" sz="2000" b="1" dirty="0">
              <a:solidFill>
                <a:srgbClr val="0070C0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558" y="1513853"/>
            <a:ext cx="4686300" cy="31146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402858" y="1661222"/>
            <a:ext cx="599753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600" b="1" dirty="0" smtClean="0">
                <a:solidFill>
                  <a:srgbClr val="00B050"/>
                </a:solidFill>
              </a:rPr>
              <a:t>Схема роботи алгоритму:</a:t>
            </a:r>
          </a:p>
          <a:p>
            <a:pPr marL="285750" indent="-285750">
              <a:buFontTx/>
              <a:buChar char="-"/>
            </a:pPr>
            <a:r>
              <a:rPr lang="ru-RU" sz="1400" dirty="0" err="1" smtClean="0"/>
              <a:t>відкидаємо</a:t>
            </a:r>
            <a:r>
              <a:rPr lang="ru-RU" sz="1400" dirty="0" smtClean="0"/>
              <a:t> </a:t>
            </a:r>
            <a:r>
              <a:rPr lang="ru-RU" sz="1400" dirty="0" err="1"/>
              <a:t>повністю</a:t>
            </a:r>
            <a:r>
              <a:rPr lang="ru-RU" sz="1400" dirty="0"/>
              <a:t> </a:t>
            </a:r>
            <a:r>
              <a:rPr lang="ru-RU" sz="1400" dirty="0" err="1"/>
              <a:t>видимі</a:t>
            </a:r>
            <a:r>
              <a:rPr lang="ru-RU" sz="1400" dirty="0"/>
              <a:t> і </a:t>
            </a:r>
            <a:r>
              <a:rPr lang="ru-RU" sz="1400" dirty="0" err="1"/>
              <a:t>повністю</a:t>
            </a:r>
            <a:r>
              <a:rPr lang="ru-RU" sz="1400" dirty="0"/>
              <a:t> </a:t>
            </a:r>
            <a:r>
              <a:rPr lang="ru-RU" sz="1400" dirty="0" err="1"/>
              <a:t>невидимі</a:t>
            </a:r>
            <a:r>
              <a:rPr lang="ru-RU" sz="1400" dirty="0"/>
              <a:t> </a:t>
            </a:r>
            <a:r>
              <a:rPr lang="ru-RU" sz="1400" dirty="0" err="1"/>
              <a:t>відрізки</a:t>
            </a:r>
            <a:r>
              <a:rPr lang="ru-RU" sz="1400" dirty="0" smtClean="0"/>
              <a:t>; </a:t>
            </a:r>
            <a:r>
              <a:rPr lang="ru-RU" sz="1400" dirty="0" err="1" smtClean="0"/>
              <a:t>аналізуємо</a:t>
            </a:r>
            <a:r>
              <a:rPr lang="ru-RU" sz="1400" dirty="0" smtClean="0"/>
              <a:t> </a:t>
            </a:r>
            <a:r>
              <a:rPr lang="ru-RU" sz="1400" dirty="0" err="1" smtClean="0"/>
              <a:t>ті</a:t>
            </a:r>
            <a:r>
              <a:rPr lang="ru-RU" sz="1400" dirty="0" smtClean="0"/>
              <a:t>, </a:t>
            </a:r>
            <a:r>
              <a:rPr lang="ru-RU" sz="1400" dirty="0" err="1" smtClean="0"/>
              <a:t>що</a:t>
            </a:r>
            <a:r>
              <a:rPr lang="ru-RU" sz="1400" dirty="0" smtClean="0"/>
              <a:t> </a:t>
            </a:r>
            <a:r>
              <a:rPr lang="ru-RU" sz="1400" dirty="0" err="1" smtClean="0"/>
              <a:t>залишилися</a:t>
            </a:r>
            <a:r>
              <a:rPr lang="ru-RU" sz="1400" dirty="0" smtClean="0"/>
              <a:t>;</a:t>
            </a:r>
          </a:p>
          <a:p>
            <a:pPr marL="285750" indent="-285750">
              <a:buFontTx/>
              <a:buChar char="-"/>
            </a:pPr>
            <a:r>
              <a:rPr lang="ru-RU" sz="1400" dirty="0" err="1" smtClean="0"/>
              <a:t>розбиваємо</a:t>
            </a:r>
            <a:r>
              <a:rPr lang="ru-RU" sz="1400" dirty="0" smtClean="0"/>
              <a:t> </a:t>
            </a:r>
            <a:r>
              <a:rPr lang="ru-RU" sz="1400" dirty="0" err="1" smtClean="0"/>
              <a:t>відрізок</a:t>
            </a:r>
            <a:r>
              <a:rPr lang="ru-RU" sz="1400" dirty="0" smtClean="0"/>
              <a:t> серединною точкою. </a:t>
            </a:r>
            <a:r>
              <a:rPr lang="ru-RU" sz="1400" dirty="0" err="1" smtClean="0"/>
              <a:t>Аналізуємо</a:t>
            </a:r>
            <a:r>
              <a:rPr lang="ru-RU" sz="1400" dirty="0" smtClean="0"/>
              <a:t>:</a:t>
            </a:r>
          </a:p>
          <a:p>
            <a:pPr marL="285750" indent="-285750">
              <a:buFontTx/>
              <a:buChar char="-"/>
            </a:pPr>
            <a:r>
              <a:rPr lang="ru-RU" sz="1400" dirty="0" err="1"/>
              <a:t>я</a:t>
            </a:r>
            <a:r>
              <a:rPr lang="ru-RU" sz="1400" dirty="0" err="1" smtClean="0"/>
              <a:t>кщо</a:t>
            </a:r>
            <a:r>
              <a:rPr lang="ru-RU" sz="1400" dirty="0" smtClean="0"/>
              <a:t> </a:t>
            </a:r>
            <a:r>
              <a:rPr lang="ru-RU" sz="1400" dirty="0" err="1" smtClean="0"/>
              <a:t>серединна</a:t>
            </a:r>
            <a:r>
              <a:rPr lang="ru-RU" sz="1400" dirty="0" smtClean="0"/>
              <a:t> точка поза </a:t>
            </a:r>
            <a:r>
              <a:rPr lang="ru-RU" sz="1400" dirty="0" err="1" smtClean="0"/>
              <a:t>вікном</a:t>
            </a:r>
            <a:r>
              <a:rPr lang="ru-RU" sz="1400" dirty="0" smtClean="0"/>
              <a:t> – одна з </a:t>
            </a:r>
            <a:r>
              <a:rPr lang="ru-RU" sz="1400" dirty="0" err="1" smtClean="0"/>
              <a:t>частин</a:t>
            </a:r>
            <a:r>
              <a:rPr lang="ru-RU" sz="1400" dirty="0" smtClean="0"/>
              <a:t> </a:t>
            </a:r>
            <a:r>
              <a:rPr lang="ru-RU" sz="1400" dirty="0" err="1" smtClean="0"/>
              <a:t>відрізку</a:t>
            </a:r>
            <a:r>
              <a:rPr lang="ru-RU" sz="1400" dirty="0" smtClean="0"/>
              <a:t> є невидимою, </a:t>
            </a:r>
            <a:r>
              <a:rPr lang="ru-RU" sz="1400" dirty="0" err="1" smtClean="0"/>
              <a:t>її</a:t>
            </a:r>
            <a:r>
              <a:rPr lang="ru-RU" sz="1400" dirty="0" smtClean="0"/>
              <a:t> </a:t>
            </a:r>
            <a:r>
              <a:rPr lang="ru-RU" sz="1400" dirty="0" err="1" smtClean="0"/>
              <a:t>можна</a:t>
            </a:r>
            <a:r>
              <a:rPr lang="ru-RU" sz="1400" dirty="0" smtClean="0"/>
              <a:t> </a:t>
            </a:r>
            <a:r>
              <a:rPr lang="ru-RU" sz="1400" dirty="0" err="1" smtClean="0"/>
              <a:t>відкинути</a:t>
            </a:r>
            <a:r>
              <a:rPr lang="ru-RU" sz="1400" dirty="0" smtClean="0"/>
              <a:t>, а до </a:t>
            </a:r>
            <a:r>
              <a:rPr lang="ru-RU" sz="1400" dirty="0" err="1" smtClean="0"/>
              <a:t>другої</a:t>
            </a:r>
            <a:r>
              <a:rPr lang="ru-RU" sz="1400" dirty="0" smtClean="0"/>
              <a:t> </a:t>
            </a:r>
            <a:r>
              <a:rPr lang="ru-RU" sz="1400" dirty="0" err="1" smtClean="0"/>
              <a:t>застосувати</a:t>
            </a:r>
            <a:r>
              <a:rPr lang="ru-RU" sz="1400" dirty="0" smtClean="0"/>
              <a:t> алгоритм;</a:t>
            </a:r>
          </a:p>
          <a:p>
            <a:pPr marL="285750" indent="-285750">
              <a:buFontTx/>
              <a:buChar char="-"/>
            </a:pPr>
            <a:r>
              <a:rPr lang="ru-RU" sz="1400" dirty="0" err="1" smtClean="0"/>
              <a:t>якщо</a:t>
            </a:r>
            <a:r>
              <a:rPr lang="ru-RU" sz="1400" dirty="0" smtClean="0"/>
              <a:t> </a:t>
            </a:r>
            <a:r>
              <a:rPr lang="ru-RU" sz="1400" dirty="0" err="1" smtClean="0"/>
              <a:t>кожна</a:t>
            </a:r>
            <a:r>
              <a:rPr lang="ru-RU" sz="1400" dirty="0" smtClean="0"/>
              <a:t> з половин </a:t>
            </a:r>
            <a:r>
              <a:rPr lang="ru-RU" sz="1400" dirty="0" err="1" smtClean="0"/>
              <a:t>відрізку</a:t>
            </a:r>
            <a:r>
              <a:rPr lang="ru-RU" sz="1400" dirty="0" smtClean="0"/>
              <a:t> є </a:t>
            </a:r>
            <a:r>
              <a:rPr lang="ru-RU" sz="1400" dirty="0" err="1" smtClean="0"/>
              <a:t>частково</a:t>
            </a:r>
            <a:r>
              <a:rPr lang="ru-RU" sz="1400" dirty="0" smtClean="0"/>
              <a:t> видимою, алгоритм </a:t>
            </a:r>
            <a:r>
              <a:rPr lang="ru-RU" sz="1400" dirty="0" err="1" smtClean="0"/>
              <a:t>застосовуємо</a:t>
            </a:r>
            <a:r>
              <a:rPr lang="ru-RU" sz="1400" dirty="0" smtClean="0"/>
              <a:t> до </a:t>
            </a:r>
            <a:r>
              <a:rPr lang="ru-RU" sz="1400" dirty="0" err="1" smtClean="0"/>
              <a:t>кожної</a:t>
            </a:r>
            <a:r>
              <a:rPr lang="ru-RU" sz="1400" dirty="0" smtClean="0"/>
              <a:t> з них;</a:t>
            </a:r>
          </a:p>
          <a:p>
            <a:pPr marL="285750" indent="-285750">
              <a:buFontTx/>
              <a:buChar char="-"/>
            </a:pPr>
            <a:r>
              <a:rPr lang="ru-RU" sz="1400" dirty="0" smtClean="0"/>
              <a:t>алгоритм </a:t>
            </a:r>
            <a:r>
              <a:rPr lang="ru-RU" sz="1400" dirty="0" err="1" smtClean="0"/>
              <a:t>закінчується</a:t>
            </a:r>
            <a:r>
              <a:rPr lang="ru-RU" sz="1400" dirty="0" smtClean="0"/>
              <a:t>, коли </a:t>
            </a:r>
            <a:r>
              <a:rPr lang="ru-RU" sz="1400" dirty="0" err="1" smtClean="0"/>
              <a:t>довжина</a:t>
            </a:r>
            <a:r>
              <a:rPr lang="ru-RU" sz="1400" dirty="0" smtClean="0"/>
              <a:t> </a:t>
            </a:r>
            <a:r>
              <a:rPr lang="ru-RU" sz="1400" dirty="0" err="1" smtClean="0"/>
              <a:t>відрізку</a:t>
            </a:r>
            <a:r>
              <a:rPr lang="ru-RU" sz="1400" dirty="0" smtClean="0"/>
              <a:t> </a:t>
            </a:r>
            <a:r>
              <a:rPr lang="ru-RU" sz="1400" dirty="0" err="1" smtClean="0"/>
              <a:t>дорівнює</a:t>
            </a:r>
            <a:r>
              <a:rPr lang="ru-RU" sz="1400" dirty="0" smtClean="0"/>
              <a:t> одному </a:t>
            </a:r>
            <a:r>
              <a:rPr lang="ru-RU" sz="1400" dirty="0" err="1" smtClean="0"/>
              <a:t>пікселю</a:t>
            </a:r>
            <a:r>
              <a:rPr lang="ru-RU" sz="1400" dirty="0" smtClean="0"/>
              <a:t>. </a:t>
            </a:r>
            <a:r>
              <a:rPr lang="ru-RU" sz="1400" dirty="0" err="1" smtClean="0"/>
              <a:t>Визначаємо</a:t>
            </a:r>
            <a:r>
              <a:rPr lang="ru-RU" sz="1400" dirty="0" smtClean="0"/>
              <a:t>, </a:t>
            </a:r>
            <a:r>
              <a:rPr lang="ru-RU" sz="1400" dirty="0" err="1" smtClean="0"/>
              <a:t>чи</a:t>
            </a:r>
            <a:r>
              <a:rPr lang="ru-RU" sz="1400" dirty="0" smtClean="0"/>
              <a:t> є </a:t>
            </a:r>
            <a:r>
              <a:rPr lang="ru-RU" sz="1400" dirty="0" err="1" smtClean="0"/>
              <a:t>ця</a:t>
            </a:r>
            <a:r>
              <a:rPr lang="ru-RU" sz="1400" dirty="0" smtClean="0"/>
              <a:t> точка видимою.</a:t>
            </a:r>
          </a:p>
          <a:p>
            <a:pPr marL="285750" indent="-285750">
              <a:buFontTx/>
              <a:buChar char="-"/>
            </a:pPr>
            <a:r>
              <a:rPr lang="ru-RU" sz="1400" dirty="0" smtClean="0"/>
              <a:t>за результатами </a:t>
            </a:r>
            <a:r>
              <a:rPr lang="ru-RU" sz="1400" dirty="0" err="1" smtClean="0"/>
              <a:t>застосування</a:t>
            </a:r>
            <a:r>
              <a:rPr lang="ru-RU" sz="1400" dirty="0" smtClean="0"/>
              <a:t> алгоритму до </a:t>
            </a:r>
            <a:r>
              <a:rPr lang="ru-RU" sz="1400" dirty="0" err="1" smtClean="0"/>
              <a:t>відрізку</a:t>
            </a:r>
            <a:r>
              <a:rPr lang="ru-RU" sz="1400" dirty="0" smtClean="0"/>
              <a:t> </a:t>
            </a:r>
            <a:r>
              <a:rPr lang="ru-RU" sz="1400" dirty="0" err="1" smtClean="0"/>
              <a:t>отримаємо</a:t>
            </a:r>
            <a:r>
              <a:rPr lang="ru-RU" sz="1400" dirty="0" smtClean="0"/>
              <a:t> </a:t>
            </a:r>
            <a:r>
              <a:rPr lang="ru-RU" sz="1400" dirty="0" err="1" smtClean="0"/>
              <a:t>або</a:t>
            </a:r>
            <a:r>
              <a:rPr lang="ru-RU" sz="1400" dirty="0" smtClean="0"/>
              <a:t> </a:t>
            </a:r>
            <a:r>
              <a:rPr lang="ru-RU" sz="1400" dirty="0" err="1" smtClean="0"/>
              <a:t>дві</a:t>
            </a:r>
            <a:r>
              <a:rPr lang="ru-RU" sz="1400" dirty="0" smtClean="0"/>
              <a:t> точки на сторонах </a:t>
            </a:r>
            <a:r>
              <a:rPr lang="ru-RU" sz="1400" dirty="0" err="1" smtClean="0"/>
              <a:t>вікна</a:t>
            </a:r>
            <a:r>
              <a:rPr lang="ru-RU" sz="1400" dirty="0" smtClean="0"/>
              <a:t> (</a:t>
            </a:r>
            <a:r>
              <a:rPr lang="ru-RU" sz="1400" dirty="0" err="1" smtClean="0"/>
              <a:t>тоді</a:t>
            </a:r>
            <a:r>
              <a:rPr lang="ru-RU" sz="1400" dirty="0" smtClean="0"/>
              <a:t> </a:t>
            </a:r>
            <a:r>
              <a:rPr lang="ru-RU" sz="1400" dirty="0" err="1" smtClean="0"/>
              <a:t>їх</a:t>
            </a:r>
            <a:r>
              <a:rPr lang="ru-RU" sz="1400" dirty="0" smtClean="0"/>
              <a:t> </a:t>
            </a:r>
            <a:r>
              <a:rPr lang="ru-RU" sz="1400" dirty="0" err="1" smtClean="0"/>
              <a:t>потрібно</a:t>
            </a:r>
            <a:r>
              <a:rPr lang="ru-RU" sz="1400" dirty="0" smtClean="0"/>
              <a:t> з</a:t>
            </a:r>
            <a:r>
              <a:rPr lang="en-US" sz="1400" dirty="0" smtClean="0"/>
              <a:t>’</a:t>
            </a:r>
            <a:r>
              <a:rPr lang="uk-UA" sz="1400" dirty="0" smtClean="0"/>
              <a:t>єднати), або одну точку поза вікном.</a:t>
            </a:r>
            <a:endParaRPr lang="ru-RU" sz="1400" dirty="0" smtClean="0"/>
          </a:p>
          <a:p>
            <a:endParaRPr lang="uk-UA" sz="1400" dirty="0"/>
          </a:p>
        </p:txBody>
      </p:sp>
    </p:spTree>
    <p:extLst>
      <p:ext uri="{BB962C8B-B14F-4D97-AF65-F5344CB8AC3E}">
        <p14:creationId xmlns:p14="http://schemas.microsoft.com/office/powerpoint/2010/main" val="3124809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-9830" y="0"/>
            <a:ext cx="446314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" name="Прямоугольник 1"/>
          <p:cNvSpPr/>
          <p:nvPr/>
        </p:nvSpPr>
        <p:spPr>
          <a:xfrm>
            <a:off x="4071967" y="381865"/>
            <a:ext cx="38268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000" b="1" dirty="0">
                <a:solidFill>
                  <a:srgbClr val="0070C0"/>
                </a:solidFill>
              </a:rPr>
              <a:t>Алгоритм плаваючого горизонту</a:t>
            </a:r>
          </a:p>
        </p:txBody>
      </p:sp>
      <p:pic>
        <p:nvPicPr>
          <p:cNvPr id="6" name="Рисунок 5"/>
          <p:cNvPicPr/>
          <p:nvPr/>
        </p:nvPicPr>
        <p:blipFill>
          <a:blip r:embed="rId3"/>
          <a:stretch>
            <a:fillRect/>
          </a:stretch>
        </p:blipFill>
        <p:spPr>
          <a:xfrm>
            <a:off x="1239520" y="710465"/>
            <a:ext cx="3069307" cy="131341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655624" y="453740"/>
                <a:ext cx="361784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1600" dirty="0" smtClean="0"/>
                  <a:t> </a:t>
                </a:r>
                <a:r>
                  <a:rPr lang="en-US" sz="1400" dirty="0" smtClean="0"/>
                  <a:t>– </a:t>
                </a:r>
                <a:r>
                  <a:rPr lang="uk-UA" sz="1400" dirty="0" smtClean="0"/>
                  <a:t>опис поверхні</a:t>
                </a:r>
                <a:endParaRPr lang="uk-UA" sz="14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624" y="453740"/>
                <a:ext cx="3617845" cy="338554"/>
              </a:xfrm>
              <a:prstGeom prst="rect">
                <a:avLst/>
              </a:prstGeom>
              <a:blipFill>
                <a:blip r:embed="rId4"/>
                <a:stretch>
                  <a:fillRect b="-16071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Прямоугольник 6"/>
          <p:cNvSpPr/>
          <p:nvPr/>
        </p:nvSpPr>
        <p:spPr>
          <a:xfrm>
            <a:off x="4317160" y="828385"/>
            <a:ext cx="764319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62050" indent="-1162050" algn="just"/>
            <a:r>
              <a:rPr lang="uk-UA" sz="1600" b="1" dirty="0">
                <a:solidFill>
                  <a:srgbClr val="00B050"/>
                </a:solidFill>
              </a:rPr>
              <a:t>Головна ідея </a:t>
            </a:r>
            <a:r>
              <a:rPr lang="uk-UA" sz="1600" dirty="0"/>
              <a:t>- зведення тривимірної задачі до двовимірної шляхом перетину вихідної поверхні послідовністю паралельних </a:t>
            </a:r>
            <a:r>
              <a:rPr lang="uk-UA" sz="1600" dirty="0" err="1"/>
              <a:t>сіючих</a:t>
            </a:r>
            <a:r>
              <a:rPr lang="uk-UA" sz="1600" dirty="0"/>
              <a:t> </a:t>
            </a:r>
            <a:r>
              <a:rPr lang="uk-UA" sz="1600" dirty="0" err="1"/>
              <a:t>площин</a:t>
            </a:r>
            <a:r>
              <a:rPr lang="uk-UA" sz="1600" dirty="0"/>
              <a:t>, що мають постійні значення координат x, y або z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5464607" y="1922540"/>
            <a:ext cx="6096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pPr marL="87313" indent="-87313" algn="just"/>
            <a:r>
              <a:rPr lang="uk-UA" sz="1600" dirty="0" smtClean="0"/>
              <a:t>- якщо на поточній площині при деякому заданому значенні </a:t>
            </a:r>
            <a:r>
              <a:rPr lang="uk-UA" sz="1600" i="1" dirty="0" smtClean="0"/>
              <a:t>x </a:t>
            </a:r>
            <a:r>
              <a:rPr lang="uk-UA" sz="1600" dirty="0" smtClean="0"/>
              <a:t>відповідне значення </a:t>
            </a:r>
            <a:r>
              <a:rPr lang="uk-UA" sz="1600" i="1" dirty="0" smtClean="0"/>
              <a:t>y</a:t>
            </a:r>
            <a:r>
              <a:rPr lang="uk-UA" sz="1600" dirty="0" smtClean="0"/>
              <a:t> на кривій більше значення y для всіх попередніх кривих при цьому значенні </a:t>
            </a:r>
            <a:r>
              <a:rPr lang="uk-UA" sz="1600" i="1" dirty="0" smtClean="0"/>
              <a:t>х</a:t>
            </a:r>
            <a:r>
              <a:rPr lang="uk-UA" sz="1600" dirty="0" smtClean="0"/>
              <a:t>, то поточна крива видима в цій точці; інакше вона є невидимою</a:t>
            </a:r>
            <a:endParaRPr lang="uk-UA" sz="1600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4890878" y="1656087"/>
            <a:ext cx="229075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1600" b="1" dirty="0">
                <a:solidFill>
                  <a:srgbClr val="00B050"/>
                </a:solidFill>
              </a:rPr>
              <a:t>Суть роботи алгоритму:</a:t>
            </a:r>
          </a:p>
        </p:txBody>
      </p:sp>
      <p:pic>
        <p:nvPicPr>
          <p:cNvPr id="10" name="Рисунок 9"/>
          <p:cNvPicPr/>
          <p:nvPr/>
        </p:nvPicPr>
        <p:blipFill>
          <a:blip r:embed="rId5"/>
          <a:stretch>
            <a:fillRect/>
          </a:stretch>
        </p:blipFill>
        <p:spPr>
          <a:xfrm>
            <a:off x="1327598" y="2143535"/>
            <a:ext cx="2869919" cy="1032865"/>
          </a:xfrm>
          <a:prstGeom prst="rect">
            <a:avLst/>
          </a:prstGeom>
        </p:spPr>
      </p:pic>
      <p:sp>
        <p:nvSpPr>
          <p:cNvPr id="11" name="Прямоугольник 10"/>
          <p:cNvSpPr/>
          <p:nvPr/>
        </p:nvSpPr>
        <p:spPr>
          <a:xfrm>
            <a:off x="5354879" y="2010298"/>
            <a:ext cx="6096000" cy="1323439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pPr marL="87313" indent="-87313" algn="just"/>
            <a:r>
              <a:rPr lang="uk-UA" sz="1600" dirty="0" smtClean="0"/>
              <a:t>- якщо на поточній площині при деякому заданому значенні </a:t>
            </a:r>
            <a:r>
              <a:rPr lang="uk-UA" sz="1600" i="1" dirty="0" smtClean="0"/>
              <a:t>x </a:t>
            </a:r>
            <a:r>
              <a:rPr lang="uk-UA" sz="1600" dirty="0" smtClean="0"/>
              <a:t>відповідне значення </a:t>
            </a:r>
            <a:r>
              <a:rPr lang="uk-UA" sz="1600" i="1" dirty="0" smtClean="0"/>
              <a:t>y</a:t>
            </a:r>
            <a:r>
              <a:rPr lang="uk-UA" sz="1600" dirty="0" smtClean="0"/>
              <a:t> на кривій більше за максимальне значення (менше за мінімальне значення) </a:t>
            </a:r>
            <a:r>
              <a:rPr lang="uk-UA" sz="1600" i="1" dirty="0" smtClean="0"/>
              <a:t>y</a:t>
            </a:r>
            <a:r>
              <a:rPr lang="uk-UA" sz="1600" dirty="0" smtClean="0"/>
              <a:t> для всіх попередніх кривих при цьому значенні </a:t>
            </a:r>
            <a:r>
              <a:rPr lang="uk-UA" sz="1600" i="1" dirty="0" smtClean="0"/>
              <a:t>х</a:t>
            </a:r>
            <a:r>
              <a:rPr lang="uk-UA" sz="1600" dirty="0" smtClean="0"/>
              <a:t> , то поточна крива видима в цій точці; інакше вона є невидимою</a:t>
            </a:r>
            <a:endParaRPr lang="uk-UA" sz="1600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4907544" y="1685322"/>
            <a:ext cx="2396105" cy="33855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uk-UA" sz="1600" b="1" dirty="0" smtClean="0">
                <a:solidFill>
                  <a:srgbClr val="00B050"/>
                </a:solidFill>
              </a:rPr>
              <a:t>Модифікація алгоритму</a:t>
            </a:r>
            <a:r>
              <a:rPr lang="uk-UA" sz="1600" b="1" dirty="0">
                <a:solidFill>
                  <a:srgbClr val="00B050"/>
                </a:solidFill>
              </a:rPr>
              <a:t>:</a:t>
            </a:r>
          </a:p>
        </p:txBody>
      </p:sp>
      <p:pic>
        <p:nvPicPr>
          <p:cNvPr id="13" name="Рисунок 12"/>
          <p:cNvPicPr/>
          <p:nvPr/>
        </p:nvPicPr>
        <p:blipFill>
          <a:blip r:embed="rId6"/>
          <a:stretch>
            <a:fillRect/>
          </a:stretch>
        </p:blipFill>
        <p:spPr>
          <a:xfrm>
            <a:off x="1423283" y="4165999"/>
            <a:ext cx="4116819" cy="2425631"/>
          </a:xfrm>
          <a:prstGeom prst="rect">
            <a:avLst/>
          </a:prstGeom>
        </p:spPr>
      </p:pic>
      <p:cxnSp>
        <p:nvCxnSpPr>
          <p:cNvPr id="15" name="Прямая соединительная линия 14"/>
          <p:cNvCxnSpPr/>
          <p:nvPr/>
        </p:nvCxnSpPr>
        <p:spPr>
          <a:xfrm>
            <a:off x="1759969" y="6313336"/>
            <a:ext cx="2031202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 flipV="1">
            <a:off x="3829204" y="6313336"/>
            <a:ext cx="369085" cy="2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 flipV="1">
            <a:off x="1475115" y="6306828"/>
            <a:ext cx="257467" cy="7947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 flipV="1">
            <a:off x="1773246" y="6571750"/>
            <a:ext cx="343997" cy="126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2148676" y="6571750"/>
            <a:ext cx="2049613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 flipV="1">
            <a:off x="1496152" y="6567776"/>
            <a:ext cx="257467" cy="7947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Овал 27"/>
          <p:cNvSpPr/>
          <p:nvPr/>
        </p:nvSpPr>
        <p:spPr>
          <a:xfrm>
            <a:off x="2353586" y="5955530"/>
            <a:ext cx="143123" cy="111318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9" name="Овал 28"/>
          <p:cNvSpPr/>
          <p:nvPr/>
        </p:nvSpPr>
        <p:spPr>
          <a:xfrm>
            <a:off x="2027582" y="5301095"/>
            <a:ext cx="143123" cy="11131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0" name="Овал 29"/>
          <p:cNvSpPr/>
          <p:nvPr/>
        </p:nvSpPr>
        <p:spPr>
          <a:xfrm>
            <a:off x="1589459" y="5907833"/>
            <a:ext cx="143123" cy="11131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cxnSp>
        <p:nvCxnSpPr>
          <p:cNvPr id="35" name="Прямая соединительная линия 34"/>
          <p:cNvCxnSpPr/>
          <p:nvPr/>
        </p:nvCxnSpPr>
        <p:spPr>
          <a:xfrm>
            <a:off x="1475115" y="6519524"/>
            <a:ext cx="592952" cy="685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>
            <a:off x="3791171" y="6236208"/>
            <a:ext cx="359407" cy="15698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Рисунок 39"/>
          <p:cNvPicPr/>
          <p:nvPr/>
        </p:nvPicPr>
        <p:blipFill>
          <a:blip r:embed="rId7"/>
          <a:stretch>
            <a:fillRect/>
          </a:stretch>
        </p:blipFill>
        <p:spPr>
          <a:xfrm>
            <a:off x="8077559" y="3794375"/>
            <a:ext cx="3968649" cy="198012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1" name="Прямоугольник 40"/>
              <p:cNvSpPr/>
              <p:nvPr/>
            </p:nvSpPr>
            <p:spPr>
              <a:xfrm>
                <a:off x="6831412" y="6383398"/>
                <a:ext cx="8063685" cy="36875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uk-UA" sz="120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uk-UA" sz="1200" i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uk-UA" sz="1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uk-UA" sz="1200" i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uk-UA" sz="1200" i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func>
                      <m:funcPr>
                        <m:ctrlPr>
                          <a:rPr lang="uk-UA" sz="1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uk-UA" sz="1200" i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uk-UA" sz="1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uk-UA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func>
                      <m:funcPr>
                        <m:ctrlPr>
                          <a:rPr lang="uk-UA" sz="1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uk-UA" sz="1200" i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uk-UA" sz="1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uk-UA" sz="12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e>
                    </m:func>
                    <m:r>
                      <a:rPr lang="uk-UA" sz="1200" i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uk-UA" sz="1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uk-UA" sz="1200" i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uk-UA" sz="1200" i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func>
                      <m:funcPr>
                        <m:ctrlPr>
                          <a:rPr lang="uk-UA" sz="1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uk-UA" sz="1200" i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uk-UA" sz="1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uk-UA" sz="12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uk-UA" sz="1200" i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num>
                              <m:den>
                                <m:r>
                                  <a:rPr lang="uk-UA" sz="1200" i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den>
                            </m:f>
                            <m:r>
                              <a:rPr lang="uk-UA" sz="12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d>
                        <m:sSup>
                          <m:sSupPr>
                            <m:ctrlPr>
                              <a:rPr lang="uk-UA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uk-UA" sz="12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uk-UA" sz="1200" i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uk-UA" sz="12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p>
                        </m:sSup>
                      </m:e>
                    </m:func>
                    <m:r>
                      <a:rPr lang="uk-UA" sz="1200" i="0">
                        <a:latin typeface="Cambria Math" panose="02040503050406030204" pitchFamily="18" charset="0"/>
                      </a:rPr>
                      <m:t>, де </m:t>
                    </m:r>
                    <m:r>
                      <a:rPr lang="uk-UA" sz="1200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uk-UA" sz="1200" i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uk-UA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uk-UA" sz="1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uk-UA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uk-UA" sz="1200" i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uk-UA" sz="12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</m:d>
                      </m:e>
                      <m:sup>
                        <m:r>
                          <a:rPr lang="uk-UA" sz="1200" i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uk-UA" sz="1200" i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uk-UA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uk-UA" sz="1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uk-UA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uk-UA" sz="1200" i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uk-UA" sz="12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</m:d>
                      </m:e>
                      <m:sup>
                        <m:r>
                          <a:rPr lang="uk-UA" sz="1200" i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uk-UA" sz="1200" i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uk-UA" sz="1200" dirty="0" smtClean="0"/>
                  <a:t>,</a:t>
                </a:r>
                <a:endParaRPr lang="uk-UA" sz="1200" dirty="0"/>
              </a:p>
            </p:txBody>
          </p:sp>
        </mc:Choice>
        <mc:Fallback xmlns="">
          <p:sp>
            <p:nvSpPr>
              <p:cNvPr id="41" name="Прямоугольник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1412" y="6383398"/>
                <a:ext cx="8063685" cy="36875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Прямоугольник 41"/>
              <p:cNvSpPr/>
              <p:nvPr/>
            </p:nvSpPr>
            <p:spPr>
              <a:xfrm>
                <a:off x="11207150" y="6436970"/>
                <a:ext cx="696986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uk-UA" sz="11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uk-UA" sz="110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uk-UA" sz="1100" i="0">
                              <a:latin typeface="Cambria Math" panose="02040503050406030204" pitchFamily="18" charset="0"/>
                            </a:rPr>
                            <m:t>; 2</m:t>
                          </m:r>
                          <m:r>
                            <a:rPr lang="uk-UA" sz="1100" i="1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</m:d>
                      <m:r>
                        <a:rPr lang="uk-UA" sz="1100" i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uk-UA" sz="1100" dirty="0"/>
              </a:p>
            </p:txBody>
          </p:sp>
        </mc:Choice>
        <mc:Fallback xmlns="">
          <p:sp>
            <p:nvSpPr>
              <p:cNvPr id="42" name="Прямоугольник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07150" y="6436970"/>
                <a:ext cx="696986" cy="2616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Прямоугольник 42"/>
          <p:cNvSpPr/>
          <p:nvPr/>
        </p:nvSpPr>
        <p:spPr>
          <a:xfrm>
            <a:off x="8313927" y="3429000"/>
            <a:ext cx="275267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1600" b="1" dirty="0" smtClean="0">
                <a:solidFill>
                  <a:srgbClr val="00B050"/>
                </a:solidFill>
              </a:rPr>
              <a:t>Результат роботи алгоритму</a:t>
            </a:r>
            <a:r>
              <a:rPr lang="uk-UA" sz="1600" b="1" dirty="0">
                <a:solidFill>
                  <a:srgbClr val="00B050"/>
                </a:solidFill>
              </a:rPr>
              <a:t>:</a:t>
            </a:r>
          </a:p>
        </p:txBody>
      </p:sp>
      <p:sp>
        <p:nvSpPr>
          <p:cNvPr id="47" name="Прямоугольник 46"/>
          <p:cNvSpPr/>
          <p:nvPr/>
        </p:nvSpPr>
        <p:spPr>
          <a:xfrm>
            <a:off x="5060734" y="3362961"/>
            <a:ext cx="177067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1600" b="1" dirty="0" smtClean="0">
                <a:solidFill>
                  <a:srgbClr val="00B050"/>
                </a:solidFill>
              </a:rPr>
              <a:t>Схема алгоритму</a:t>
            </a:r>
            <a:r>
              <a:rPr lang="uk-UA" sz="1600" b="1" dirty="0">
                <a:solidFill>
                  <a:srgbClr val="00B050"/>
                </a:solidFill>
              </a:rPr>
              <a:t>:</a:t>
            </a:r>
          </a:p>
        </p:txBody>
      </p:sp>
      <p:sp>
        <p:nvSpPr>
          <p:cNvPr id="48" name="Прямоугольник 47"/>
          <p:cNvSpPr/>
          <p:nvPr/>
        </p:nvSpPr>
        <p:spPr>
          <a:xfrm>
            <a:off x="5029559" y="3751710"/>
            <a:ext cx="6096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/>
            <a:r>
              <a:rPr lang="uk-UA" sz="1400" dirty="0" smtClean="0"/>
              <a:t>1. цикл </a:t>
            </a:r>
            <a:r>
              <a:rPr lang="uk-UA" sz="1400" dirty="0"/>
              <a:t>по </a:t>
            </a:r>
            <a:r>
              <a:rPr lang="en-US" sz="1400" dirty="0"/>
              <a:t>z</a:t>
            </a:r>
            <a:r>
              <a:rPr lang="ru-RU" sz="1400" dirty="0"/>
              <a:t>;</a:t>
            </a:r>
            <a:endParaRPr lang="uk-UA" sz="1400" dirty="0"/>
          </a:p>
          <a:p>
            <a:pPr fontAlgn="base"/>
            <a:r>
              <a:rPr lang="uk-UA" sz="1400" dirty="0"/>
              <a:t>2. цикл по </a:t>
            </a:r>
            <a:r>
              <a:rPr lang="en-US" sz="1400" dirty="0"/>
              <a:t>x</a:t>
            </a:r>
            <a:r>
              <a:rPr lang="ru-RU" sz="1400" dirty="0"/>
              <a:t>;</a:t>
            </a:r>
            <a:endParaRPr lang="uk-UA" sz="1400" dirty="0"/>
          </a:p>
          <a:p>
            <a:pPr fontAlgn="base"/>
            <a:r>
              <a:rPr lang="ru-RU" sz="1400" dirty="0"/>
              <a:t>3. </a:t>
            </a:r>
            <a:r>
              <a:rPr lang="ru-RU" sz="1400" dirty="0" err="1" smtClean="0"/>
              <a:t>обчислення</a:t>
            </a:r>
            <a:r>
              <a:rPr lang="ru-RU" sz="1400" dirty="0" smtClean="0"/>
              <a:t> </a:t>
            </a:r>
            <a:r>
              <a:rPr lang="uk-UA" sz="1400" dirty="0"/>
              <a:t>y=F(x, z)</a:t>
            </a:r>
            <a:r>
              <a:rPr lang="ru-RU" sz="1400" dirty="0"/>
              <a:t>;</a:t>
            </a:r>
            <a:endParaRPr lang="uk-UA" sz="1400" dirty="0"/>
          </a:p>
          <a:p>
            <a:pPr fontAlgn="base"/>
            <a:r>
              <a:rPr lang="ru-RU" sz="1400" dirty="0"/>
              <a:t>4. </a:t>
            </a:r>
            <a:r>
              <a:rPr lang="uk-UA" sz="1400" dirty="0" err="1"/>
              <a:t>if</a:t>
            </a:r>
            <a:r>
              <a:rPr lang="uk-UA" sz="1400" dirty="0"/>
              <a:t> ( y &gt; </a:t>
            </a:r>
            <a:r>
              <a:rPr lang="uk-UA" sz="1400" dirty="0" err="1" smtClean="0"/>
              <a:t>веpхній</a:t>
            </a:r>
            <a:r>
              <a:rPr lang="uk-UA" sz="1400" dirty="0" smtClean="0"/>
              <a:t>[x</a:t>
            </a:r>
            <a:r>
              <a:rPr lang="uk-UA" sz="1400" dirty="0"/>
              <a:t>] || y &lt; </a:t>
            </a:r>
            <a:r>
              <a:rPr lang="uk-UA" sz="1400" dirty="0" smtClean="0"/>
              <a:t>нижній[x</a:t>
            </a:r>
            <a:r>
              <a:rPr lang="uk-UA" sz="1400" dirty="0"/>
              <a:t>] ) </a:t>
            </a:r>
            <a:endParaRPr lang="uk-UA" sz="1400" dirty="0" smtClean="0"/>
          </a:p>
          <a:p>
            <a:pPr fontAlgn="base"/>
            <a:r>
              <a:rPr lang="uk-UA" sz="1400" dirty="0" smtClean="0"/>
              <a:t> </a:t>
            </a:r>
            <a:r>
              <a:rPr lang="ru-RU" sz="1400" i="1" dirty="0">
                <a:solidFill>
                  <a:srgbClr val="0070C0"/>
                </a:solidFill>
              </a:rPr>
              <a:t>// </a:t>
            </a:r>
            <a:r>
              <a:rPr lang="ru-RU" sz="1400" i="1" dirty="0" smtClean="0">
                <a:solidFill>
                  <a:srgbClr val="0070C0"/>
                </a:solidFill>
              </a:rPr>
              <a:t>заносимо у </a:t>
            </a:r>
            <a:r>
              <a:rPr lang="ru-RU" sz="1400" i="1" dirty="0" err="1" smtClean="0">
                <a:solidFill>
                  <a:srgbClr val="0070C0"/>
                </a:solidFill>
              </a:rPr>
              <a:t>масиви</a:t>
            </a:r>
            <a:endParaRPr lang="uk-UA" sz="1400" i="1" dirty="0">
              <a:solidFill>
                <a:srgbClr val="0070C0"/>
              </a:solidFill>
            </a:endParaRPr>
          </a:p>
          <a:p>
            <a:pPr fontAlgn="base"/>
            <a:r>
              <a:rPr lang="uk-UA" sz="1400" dirty="0"/>
              <a:t> </a:t>
            </a:r>
            <a:r>
              <a:rPr lang="ru-RU" sz="1400" dirty="0"/>
              <a:t>{   </a:t>
            </a:r>
            <a:r>
              <a:rPr lang="uk-UA" sz="1400" dirty="0" err="1" smtClean="0"/>
              <a:t>веpхній</a:t>
            </a:r>
            <a:r>
              <a:rPr lang="uk-UA" sz="1400" dirty="0" smtClean="0"/>
              <a:t>[x</a:t>
            </a:r>
            <a:r>
              <a:rPr lang="uk-UA" sz="1400" dirty="0"/>
              <a:t>]=</a:t>
            </a:r>
            <a:r>
              <a:rPr lang="uk-UA" sz="1400" dirty="0" err="1" smtClean="0"/>
              <a:t>max</a:t>
            </a:r>
            <a:r>
              <a:rPr lang="uk-UA" sz="1400" dirty="0" smtClean="0"/>
              <a:t>(</a:t>
            </a:r>
            <a:r>
              <a:rPr lang="uk-UA" sz="1400" dirty="0" err="1" smtClean="0"/>
              <a:t>веpхній</a:t>
            </a:r>
            <a:r>
              <a:rPr lang="uk-UA" sz="1400" dirty="0" smtClean="0"/>
              <a:t>[x</a:t>
            </a:r>
            <a:r>
              <a:rPr lang="uk-UA" sz="1400" dirty="0"/>
              <a:t>],y)</a:t>
            </a:r>
            <a:r>
              <a:rPr lang="ru-RU" sz="1400" dirty="0"/>
              <a:t>;</a:t>
            </a:r>
            <a:endParaRPr lang="uk-UA" sz="1400" dirty="0"/>
          </a:p>
          <a:p>
            <a:pPr fontAlgn="base"/>
            <a:r>
              <a:rPr lang="ru-RU" sz="1400" dirty="0"/>
              <a:t>     </a:t>
            </a:r>
            <a:r>
              <a:rPr lang="uk-UA" sz="1400" dirty="0" smtClean="0"/>
              <a:t>нижній[x</a:t>
            </a:r>
            <a:r>
              <a:rPr lang="uk-UA" sz="1400" dirty="0"/>
              <a:t>]=</a:t>
            </a:r>
            <a:r>
              <a:rPr lang="uk-UA" sz="1400" dirty="0" err="1" smtClean="0"/>
              <a:t>min</a:t>
            </a:r>
            <a:r>
              <a:rPr lang="uk-UA" sz="1400" dirty="0" smtClean="0"/>
              <a:t>(нижній[x</a:t>
            </a:r>
            <a:r>
              <a:rPr lang="uk-UA" sz="1400" dirty="0"/>
              <a:t>],y)</a:t>
            </a:r>
            <a:r>
              <a:rPr lang="ru-RU" sz="1400" dirty="0"/>
              <a:t>;</a:t>
            </a:r>
            <a:endParaRPr lang="uk-UA" sz="1400" dirty="0"/>
          </a:p>
          <a:p>
            <a:pPr fontAlgn="base"/>
            <a:r>
              <a:rPr lang="en-US" sz="1400" dirty="0"/>
              <a:t>}</a:t>
            </a:r>
            <a:endParaRPr lang="uk-UA" sz="14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37326" y="3184067"/>
            <a:ext cx="2760191" cy="1343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905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1" grpId="0" animBg="1"/>
      <p:bldP spid="12" grpId="0" animBg="1"/>
      <p:bldP spid="28" grpId="0" animBg="1"/>
      <p:bldP spid="29" grpId="0" animBg="1"/>
      <p:bldP spid="30" grpId="0" animBg="1"/>
      <p:bldP spid="41" grpId="0"/>
      <p:bldP spid="42" grpId="0"/>
      <p:bldP spid="43" grpId="0"/>
      <p:bldP spid="47" grpId="0"/>
      <p:bldP spid="4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/>
          <p:nvPr/>
        </p:nvPicPr>
        <p:blipFill>
          <a:blip r:embed="rId3"/>
          <a:stretch>
            <a:fillRect/>
          </a:stretch>
        </p:blipFill>
        <p:spPr>
          <a:xfrm>
            <a:off x="254613" y="912268"/>
            <a:ext cx="3677007" cy="2852385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-9830" y="0"/>
            <a:ext cx="446314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" name="Прямоугольник 1"/>
          <p:cNvSpPr/>
          <p:nvPr/>
        </p:nvSpPr>
        <p:spPr>
          <a:xfrm>
            <a:off x="4582421" y="245102"/>
            <a:ext cx="232371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000" b="1" dirty="0">
                <a:solidFill>
                  <a:srgbClr val="0070C0"/>
                </a:solidFill>
              </a:rPr>
              <a:t>Алгоритм</a:t>
            </a:r>
            <a:r>
              <a:rPr lang="uk-UA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uk-UA" sz="2000" b="1" dirty="0">
                <a:solidFill>
                  <a:srgbClr val="0070C0"/>
                </a:solidFill>
              </a:rPr>
              <a:t>Робертса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5744277" y="585738"/>
            <a:ext cx="605031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1600" b="1" dirty="0" smtClean="0">
                <a:solidFill>
                  <a:srgbClr val="00B050"/>
                </a:solidFill>
              </a:rPr>
              <a:t>Етапи роботи алгоритму:</a:t>
            </a:r>
          </a:p>
          <a:p>
            <a:pPr marL="285750" indent="-285750">
              <a:buFontTx/>
              <a:buChar char="-"/>
            </a:pPr>
            <a:r>
              <a:rPr lang="uk-UA" sz="1600" dirty="0" smtClean="0"/>
              <a:t>визначення нелицьових граней для окремих об</a:t>
            </a:r>
            <a:r>
              <a:rPr lang="en-US" sz="1600" dirty="0" smtClean="0"/>
              <a:t>’</a:t>
            </a:r>
            <a:r>
              <a:rPr lang="uk-UA" sz="1600" dirty="0" err="1" smtClean="0"/>
              <a:t>єктів</a:t>
            </a:r>
            <a:r>
              <a:rPr lang="uk-UA" sz="1600" dirty="0" smtClean="0"/>
              <a:t>;</a:t>
            </a:r>
          </a:p>
          <a:p>
            <a:pPr marL="285750" indent="-285750">
              <a:buFontTx/>
              <a:buChar char="-"/>
            </a:pPr>
            <a:r>
              <a:rPr lang="uk-UA" sz="1600" dirty="0" smtClean="0"/>
              <a:t>визначення та видалення невидимих </a:t>
            </a:r>
            <a:r>
              <a:rPr lang="uk-UA" sz="1600" dirty="0" err="1" smtClean="0"/>
              <a:t>ребер</a:t>
            </a:r>
            <a:r>
              <a:rPr lang="uk-UA" sz="1600" dirty="0" smtClean="0"/>
              <a:t> (або їх частин) внаслідок перекриття іншими об</a:t>
            </a:r>
            <a:r>
              <a:rPr lang="en-US" sz="1600" dirty="0" smtClean="0"/>
              <a:t>’</a:t>
            </a:r>
            <a:r>
              <a:rPr lang="uk-UA" sz="1600" dirty="0" err="1" smtClean="0"/>
              <a:t>єктами</a:t>
            </a:r>
            <a:r>
              <a:rPr lang="uk-UA" sz="1600" dirty="0" smtClean="0"/>
              <a:t> сцени</a:t>
            </a:r>
            <a:endParaRPr lang="uk-UA" sz="1600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3347084" y="1601777"/>
            <a:ext cx="42524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/>
              <a:t>A</a:t>
            </a:r>
            <a:r>
              <a:rPr lang="uk-UA" i="1" dirty="0" smtClean="0"/>
              <a:t>х </a:t>
            </a:r>
            <a:r>
              <a:rPr lang="uk-UA" i="1" dirty="0"/>
              <a:t>+ </a:t>
            </a:r>
            <a:r>
              <a:rPr lang="en-US" i="1" dirty="0" smtClean="0"/>
              <a:t>By</a:t>
            </a:r>
            <a:r>
              <a:rPr lang="uk-UA" i="1" dirty="0"/>
              <a:t> + </a:t>
            </a:r>
            <a:r>
              <a:rPr lang="en-US" i="1" dirty="0" err="1" smtClean="0"/>
              <a:t>Cz</a:t>
            </a:r>
            <a:r>
              <a:rPr lang="uk-UA" i="1" dirty="0"/>
              <a:t> + </a:t>
            </a:r>
            <a:r>
              <a:rPr lang="en-US" i="1" dirty="0" smtClean="0"/>
              <a:t>D</a:t>
            </a:r>
            <a:r>
              <a:rPr lang="uk-UA" dirty="0" smtClean="0"/>
              <a:t>= 0  </a:t>
            </a:r>
            <a:r>
              <a:rPr lang="uk-UA" sz="1600" dirty="0" smtClean="0"/>
              <a:t>- грань у просторі об</a:t>
            </a:r>
            <a:r>
              <a:rPr lang="en-US" sz="1600" dirty="0" smtClean="0"/>
              <a:t>’</a:t>
            </a:r>
            <a:r>
              <a:rPr lang="uk-UA" sz="1600" dirty="0" err="1" smtClean="0"/>
              <a:t>єкту</a:t>
            </a:r>
            <a:endParaRPr lang="uk-UA" sz="1600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801434" y="3660343"/>
            <a:ext cx="1183983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1600" b="1" dirty="0" smtClean="0">
                <a:solidFill>
                  <a:srgbClr val="00B050"/>
                </a:solidFill>
              </a:rPr>
              <a:t>Домовленість:</a:t>
            </a:r>
            <a:r>
              <a:rPr lang="uk-UA" sz="1600" i="1" dirty="0">
                <a:solidFill>
                  <a:srgbClr val="0070C0"/>
                </a:solidFill>
              </a:rPr>
              <a:t> нормалі направлені </a:t>
            </a:r>
            <a:r>
              <a:rPr lang="uk-UA" sz="1600" i="1" dirty="0" smtClean="0">
                <a:solidFill>
                  <a:srgbClr val="0070C0"/>
                </a:solidFill>
              </a:rPr>
              <a:t>назовні  - внутрішні точки тіла, дають від</a:t>
            </a:r>
            <a:r>
              <a:rPr lang="en-US" sz="1600" i="1" dirty="0" smtClean="0">
                <a:solidFill>
                  <a:srgbClr val="0070C0"/>
                </a:solidFill>
              </a:rPr>
              <a:t>’</a:t>
            </a:r>
            <a:r>
              <a:rPr lang="uk-UA" sz="1600" i="1" dirty="0" smtClean="0">
                <a:solidFill>
                  <a:srgbClr val="0070C0"/>
                </a:solidFill>
              </a:rPr>
              <a:t>ємне значення скалярного добутку</a:t>
            </a:r>
            <a:endParaRPr lang="uk-UA" sz="1600" i="1" dirty="0">
              <a:solidFill>
                <a:srgbClr val="0070C0"/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6106998" y="2005324"/>
            <a:ext cx="400798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1600" b="1" dirty="0" smtClean="0">
                <a:solidFill>
                  <a:srgbClr val="00B050"/>
                </a:solidFill>
              </a:rPr>
              <a:t>Грані куба:</a:t>
            </a:r>
          </a:p>
          <a:p>
            <a:r>
              <a:rPr lang="en-US" sz="1600" i="1" dirty="0" smtClean="0"/>
              <a:t>x</a:t>
            </a:r>
            <a:r>
              <a:rPr lang="uk-UA" sz="1600" baseline="-25000" dirty="0"/>
              <a:t>1</a:t>
            </a:r>
            <a:r>
              <a:rPr lang="uk-UA" sz="1600" dirty="0"/>
              <a:t> = 1/2,</a:t>
            </a:r>
            <a:r>
              <a:rPr lang="ru-RU" sz="1600" dirty="0"/>
              <a:t>  </a:t>
            </a:r>
            <a:r>
              <a:rPr lang="en-US" sz="1600" i="1" dirty="0"/>
              <a:t> x</a:t>
            </a:r>
            <a:r>
              <a:rPr lang="uk-UA" sz="1600" baseline="-25000" dirty="0"/>
              <a:t>2 </a:t>
            </a:r>
            <a:r>
              <a:rPr lang="uk-UA" sz="1600" dirty="0"/>
              <a:t>= -1/2,  </a:t>
            </a:r>
            <a:r>
              <a:rPr lang="ru-RU" sz="1600" dirty="0"/>
              <a:t>  </a:t>
            </a:r>
            <a:r>
              <a:rPr lang="en-US" sz="1600" i="1" dirty="0"/>
              <a:t>y</a:t>
            </a:r>
            <a:r>
              <a:rPr lang="uk-UA" sz="1600" baseline="-25000" dirty="0"/>
              <a:t>3</a:t>
            </a:r>
            <a:r>
              <a:rPr lang="uk-UA" sz="1600" dirty="0"/>
              <a:t> = 1/2,  </a:t>
            </a:r>
            <a:r>
              <a:rPr lang="ru-RU" sz="1600" dirty="0"/>
              <a:t> </a:t>
            </a:r>
            <a:endParaRPr lang="ru-RU" sz="1600" dirty="0" smtClean="0"/>
          </a:p>
          <a:p>
            <a:r>
              <a:rPr lang="ru-RU" sz="1600" dirty="0" smtClean="0"/>
              <a:t> </a:t>
            </a:r>
            <a:r>
              <a:rPr lang="en-US" sz="1600" i="1" dirty="0"/>
              <a:t>y</a:t>
            </a:r>
            <a:r>
              <a:rPr lang="uk-UA" sz="1600" baseline="-25000" dirty="0"/>
              <a:t>4</a:t>
            </a:r>
            <a:r>
              <a:rPr lang="uk-UA" sz="1600" dirty="0"/>
              <a:t> = -1/2, </a:t>
            </a:r>
            <a:r>
              <a:rPr lang="ru-RU" sz="1600" dirty="0"/>
              <a:t>  </a:t>
            </a:r>
            <a:endParaRPr lang="en-US" sz="1600" dirty="0"/>
          </a:p>
          <a:p>
            <a:r>
              <a:rPr lang="en-US" sz="1600" i="1" dirty="0" smtClean="0"/>
              <a:t>z</a:t>
            </a:r>
            <a:r>
              <a:rPr lang="uk-UA" sz="1600" baseline="-25000" dirty="0"/>
              <a:t>5</a:t>
            </a:r>
            <a:r>
              <a:rPr lang="uk-UA" sz="1600" dirty="0"/>
              <a:t> = 1/2, </a:t>
            </a:r>
            <a:r>
              <a:rPr lang="ru-RU" sz="1600" dirty="0"/>
              <a:t>  </a:t>
            </a:r>
            <a:r>
              <a:rPr lang="en-US" sz="1600" i="1" dirty="0"/>
              <a:t>z</a:t>
            </a:r>
            <a:r>
              <a:rPr lang="uk-UA" sz="1600" baseline="-25000" dirty="0"/>
              <a:t>6</a:t>
            </a:r>
            <a:r>
              <a:rPr lang="uk-UA" sz="1600" dirty="0"/>
              <a:t> = -1/2.</a:t>
            </a:r>
          </a:p>
          <a:p>
            <a:r>
              <a:rPr lang="uk-UA" sz="1600" dirty="0"/>
              <a:t> </a:t>
            </a:r>
            <a:r>
              <a:rPr lang="uk-UA" sz="1600" u="sng" dirty="0" smtClean="0"/>
              <a:t>Наприклад</a:t>
            </a:r>
            <a:r>
              <a:rPr lang="uk-UA" sz="1600" dirty="0" smtClean="0"/>
              <a:t>: р</a:t>
            </a:r>
            <a:r>
              <a:rPr lang="ru-RU" sz="1600" dirty="0" err="1" smtClean="0"/>
              <a:t>івняння</a:t>
            </a:r>
            <a:r>
              <a:rPr lang="ru-RU" sz="1600" dirty="0" smtClean="0"/>
              <a:t> </a:t>
            </a:r>
            <a:r>
              <a:rPr lang="ru-RU" sz="1600" dirty="0" err="1" smtClean="0"/>
              <a:t>правої</a:t>
            </a:r>
            <a:r>
              <a:rPr lang="ru-RU" sz="1600" dirty="0" smtClean="0"/>
              <a:t> </a:t>
            </a:r>
            <a:r>
              <a:rPr lang="ru-RU" sz="1600" dirty="0" err="1" smtClean="0"/>
              <a:t>грані</a:t>
            </a:r>
            <a:r>
              <a:rPr lang="ru-RU" sz="1600" dirty="0" smtClean="0"/>
              <a:t> :</a:t>
            </a:r>
            <a:endParaRPr lang="uk-UA" sz="1600" dirty="0"/>
          </a:p>
          <a:p>
            <a:r>
              <a:rPr lang="en-US" sz="1600" i="1" dirty="0" smtClean="0"/>
              <a:t>x</a:t>
            </a:r>
            <a:r>
              <a:rPr lang="uk-UA" sz="1600" baseline="-25000" dirty="0"/>
              <a:t> </a:t>
            </a:r>
            <a:r>
              <a:rPr lang="uk-UA" sz="1600" dirty="0"/>
              <a:t>+ </a:t>
            </a:r>
            <a:r>
              <a:rPr lang="uk-UA" sz="1600" dirty="0" smtClean="0"/>
              <a:t>0·</a:t>
            </a:r>
            <a:r>
              <a:rPr lang="en-US" sz="1600" i="1" dirty="0" smtClean="0"/>
              <a:t>y</a:t>
            </a:r>
            <a:r>
              <a:rPr lang="uk-UA" sz="1600" i="1" baseline="-25000" dirty="0"/>
              <a:t> </a:t>
            </a:r>
            <a:r>
              <a:rPr lang="uk-UA" sz="1600" dirty="0"/>
              <a:t>+ </a:t>
            </a:r>
            <a:r>
              <a:rPr lang="uk-UA" sz="1600" dirty="0" smtClean="0"/>
              <a:t>0·</a:t>
            </a:r>
            <a:r>
              <a:rPr lang="en-US" sz="1600" i="1" dirty="0" smtClean="0"/>
              <a:t>z</a:t>
            </a:r>
            <a:r>
              <a:rPr lang="uk-UA" sz="1600" i="1" baseline="-25000" dirty="0"/>
              <a:t> </a:t>
            </a:r>
            <a:r>
              <a:rPr lang="uk-UA" sz="1600" dirty="0"/>
              <a:t>- (1/2) = 0 </a:t>
            </a:r>
            <a:r>
              <a:rPr lang="uk-UA" sz="1600" dirty="0" smtClean="0"/>
              <a:t>  </a:t>
            </a:r>
            <a:r>
              <a:rPr lang="ru-RU" sz="1600" dirty="0" err="1" smtClean="0"/>
              <a:t>або</a:t>
            </a:r>
            <a:r>
              <a:rPr lang="uk-UA" sz="1600" dirty="0" smtClean="0"/>
              <a:t>   2</a:t>
            </a:r>
            <a:r>
              <a:rPr lang="en-US" sz="1600" i="1" dirty="0" smtClean="0"/>
              <a:t>x</a:t>
            </a:r>
            <a:r>
              <a:rPr lang="uk-UA" sz="1600" dirty="0"/>
              <a:t> - 1 = </a:t>
            </a:r>
            <a:r>
              <a:rPr lang="uk-UA" sz="1600" dirty="0" smtClean="0"/>
              <a:t>0</a:t>
            </a:r>
            <a:endParaRPr lang="uk-UA" sz="1600" dirty="0"/>
          </a:p>
        </p:txBody>
      </p:sp>
      <p:grpSp>
        <p:nvGrpSpPr>
          <p:cNvPr id="17" name="Группа 16"/>
          <p:cNvGrpSpPr/>
          <p:nvPr/>
        </p:nvGrpSpPr>
        <p:grpSpPr>
          <a:xfrm>
            <a:off x="801434" y="4366523"/>
            <a:ext cx="12665574" cy="649742"/>
            <a:chOff x="663184" y="2408643"/>
            <a:chExt cx="12665574" cy="649742"/>
          </a:xfrm>
        </p:grpSpPr>
        <p:grpSp>
          <p:nvGrpSpPr>
            <p:cNvPr id="15" name="Группа 14"/>
            <p:cNvGrpSpPr/>
            <p:nvPr/>
          </p:nvGrpSpPr>
          <p:grpSpPr>
            <a:xfrm>
              <a:off x="718619" y="2437499"/>
              <a:ext cx="12610139" cy="620886"/>
              <a:chOff x="715903" y="1952311"/>
              <a:chExt cx="12610139" cy="620886"/>
            </a:xfrm>
          </p:grpSpPr>
          <p:sp>
            <p:nvSpPr>
              <p:cNvPr id="6" name="Прямоугольник 5"/>
              <p:cNvSpPr/>
              <p:nvPr/>
            </p:nvSpPr>
            <p:spPr>
              <a:xfrm>
                <a:off x="5277551" y="1952311"/>
                <a:ext cx="8048491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uk-UA" sz="1600" dirty="0" smtClean="0"/>
                  <a:t>Якщо (n</a:t>
                </a:r>
                <a:r>
                  <a:rPr lang="en-US" sz="1600" dirty="0" smtClean="0"/>
                  <a:t>, l</a:t>
                </a:r>
                <a:r>
                  <a:rPr lang="uk-UA" sz="1600" dirty="0" smtClean="0"/>
                  <a:t>) &gt; 0, тобто кут між векторами гострий</a:t>
                </a:r>
                <a:r>
                  <a:rPr lang="en-US" sz="1600" dirty="0" smtClean="0"/>
                  <a:t> -</a:t>
                </a:r>
                <a:r>
                  <a:rPr lang="uk-UA" sz="1600" dirty="0" smtClean="0"/>
                  <a:t> грань є лицьовою;</a:t>
                </a:r>
              </a:p>
              <a:p>
                <a:r>
                  <a:rPr lang="uk-UA" sz="1600" dirty="0" smtClean="0"/>
                  <a:t>Якщо (n</a:t>
                </a:r>
                <a:r>
                  <a:rPr lang="en-US" sz="1600" dirty="0" smtClean="0"/>
                  <a:t>, l</a:t>
                </a:r>
                <a:r>
                  <a:rPr lang="uk-UA" sz="1600" dirty="0" smtClean="0"/>
                  <a:t>) &lt; 0, тобто кут між векторами тупий</a:t>
                </a:r>
                <a:r>
                  <a:rPr lang="en-US" sz="1600" dirty="0" smtClean="0"/>
                  <a:t> -</a:t>
                </a:r>
                <a:r>
                  <a:rPr lang="uk-UA" sz="1600" dirty="0" smtClean="0"/>
                  <a:t> грань є нелицьовою</a:t>
                </a:r>
                <a:endParaRPr lang="uk-UA" sz="1600" dirty="0"/>
              </a:p>
            </p:txBody>
          </p:sp>
          <p:sp>
            <p:nvSpPr>
              <p:cNvPr id="7" name="Прямоугольник 6"/>
              <p:cNvSpPr/>
              <p:nvPr/>
            </p:nvSpPr>
            <p:spPr>
              <a:xfrm>
                <a:off x="715903" y="1988422"/>
                <a:ext cx="6096000" cy="584775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uk-UA" sz="1600" dirty="0" smtClean="0"/>
                  <a:t>Нехай l – вектор, спрямований до спостерігача;</a:t>
                </a:r>
              </a:p>
              <a:p>
                <a:pPr indent="630238"/>
                <a:r>
                  <a:rPr lang="uk-UA" sz="1600" dirty="0" smtClean="0"/>
                  <a:t>n – вектор зовнішньої нормалі грані</a:t>
                </a:r>
                <a:endParaRPr lang="uk-UA" sz="1600" dirty="0"/>
              </a:p>
            </p:txBody>
          </p:sp>
        </p:grpSp>
        <p:sp>
          <p:nvSpPr>
            <p:cNvPr id="14" name="Прямоугольник 13"/>
            <p:cNvSpPr/>
            <p:nvPr/>
          </p:nvSpPr>
          <p:spPr>
            <a:xfrm>
              <a:off x="663184" y="2408643"/>
              <a:ext cx="10920671" cy="62088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sp>
        <p:nvSpPr>
          <p:cNvPr id="4" name="Прямоугольник 3"/>
          <p:cNvSpPr/>
          <p:nvPr/>
        </p:nvSpPr>
        <p:spPr>
          <a:xfrm>
            <a:off x="748487" y="619881"/>
            <a:ext cx="325300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1600" b="1" dirty="0" smtClean="0">
                <a:solidFill>
                  <a:srgbClr val="00B050"/>
                </a:solidFill>
              </a:rPr>
              <a:t>- працює у просторі об</a:t>
            </a:r>
            <a:r>
              <a:rPr lang="en-US" sz="1600" b="1" dirty="0" smtClean="0">
                <a:solidFill>
                  <a:srgbClr val="00B050"/>
                </a:solidFill>
              </a:rPr>
              <a:t>’</a:t>
            </a:r>
            <a:r>
              <a:rPr lang="uk-UA" sz="1600" b="1" dirty="0" err="1" smtClean="0">
                <a:solidFill>
                  <a:srgbClr val="00B050"/>
                </a:solidFill>
              </a:rPr>
              <a:t>єкту</a:t>
            </a:r>
            <a:r>
              <a:rPr lang="uk-UA" sz="1600" b="1" dirty="0" smtClean="0">
                <a:solidFill>
                  <a:srgbClr val="00B050"/>
                </a:solidFill>
              </a:rPr>
              <a:t>; </a:t>
            </a:r>
          </a:p>
          <a:p>
            <a:r>
              <a:rPr lang="uk-UA" sz="1600" b="1" dirty="0" smtClean="0">
                <a:solidFill>
                  <a:srgbClr val="00B050"/>
                </a:solidFill>
              </a:rPr>
              <a:t>- всі об</a:t>
            </a:r>
            <a:r>
              <a:rPr lang="en-US" sz="1600" b="1" dirty="0" smtClean="0">
                <a:solidFill>
                  <a:srgbClr val="00B050"/>
                </a:solidFill>
              </a:rPr>
              <a:t>’</a:t>
            </a:r>
            <a:r>
              <a:rPr lang="uk-UA" sz="1600" b="1" dirty="0" err="1" smtClean="0">
                <a:solidFill>
                  <a:srgbClr val="00B050"/>
                </a:solidFill>
              </a:rPr>
              <a:t>єкти</a:t>
            </a:r>
            <a:r>
              <a:rPr lang="uk-UA" sz="1600" b="1" dirty="0" smtClean="0">
                <a:solidFill>
                  <a:srgbClr val="00B050"/>
                </a:solidFill>
              </a:rPr>
              <a:t> мають бути опуклими</a:t>
            </a:r>
            <a:endParaRPr lang="uk-UA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3931620" y="2068546"/>
                <a:ext cx="2071721" cy="14432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e>
                                        <m:sub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𝐵</m:t>
                                          </m:r>
                                        </m:e>
                                        <m:sub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e>
                                        <m:sub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e>
                                        <m:sub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𝐵</m:t>
                                          </m:r>
                                        </m:e>
                                        <m:sub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e>
                                        <m:sub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16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600" i="1">
                                                    <a:latin typeface="Cambria Math" panose="02040503050406030204" pitchFamily="18" charset="0"/>
                                                  </a:rPr>
                                                  <m:t>𝐴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6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3</m:t>
                                                </m:r>
                                              </m:sub>
                                            </m:sSub>
                                          </m:e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16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600" i="1">
                                                    <a:latin typeface="Cambria Math" panose="02040503050406030204" pitchFamily="18" charset="0"/>
                                                  </a:rPr>
                                                  <m:t>𝐵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6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3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16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600" i="1">
                                                    <a:latin typeface="Cambria Math" panose="02040503050406030204" pitchFamily="18" charset="0"/>
                                                  </a:rPr>
                                                  <m:t>𝐴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6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4</m:t>
                                                </m:r>
                                              </m:sub>
                                            </m:sSub>
                                          </m:e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16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600" i="1">
                                                    <a:latin typeface="Cambria Math" panose="02040503050406030204" pitchFamily="18" charset="0"/>
                                                  </a:rPr>
                                                  <m:t>𝐵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6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4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sz="16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sz="1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sz="1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𝐴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sz="1600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5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mr>
                                              <m:m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sz="1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sz="1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𝐴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sz="1600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6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mr>
                                            </m:m>
                                          </m:e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sz="16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sz="1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sz="1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𝐵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sz="1600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5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mr>
                                              <m:m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sz="1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sz="1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𝐵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sz="1600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6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16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600" i="1">
                                                    <a:latin typeface="Cambria Math" panose="02040503050406030204" pitchFamily="18" charset="0"/>
                                                  </a:rPr>
                                                  <m:t>𝐶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6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3</m:t>
                                                </m:r>
                                              </m:sub>
                                            </m:sSub>
                                          </m:e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16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600" i="1">
                                                    <a:latin typeface="Cambria Math" panose="02040503050406030204" pitchFamily="18" charset="0"/>
                                                  </a:rPr>
                                                  <m:t>𝐷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6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3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16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600" i="1">
                                                    <a:latin typeface="Cambria Math" panose="02040503050406030204" pitchFamily="18" charset="0"/>
                                                  </a:rPr>
                                                  <m:t>𝐶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6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4</m:t>
                                                </m:r>
                                              </m:sub>
                                            </m:sSub>
                                          </m:e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16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600" i="1">
                                                    <a:latin typeface="Cambria Math" panose="02040503050406030204" pitchFamily="18" charset="0"/>
                                                  </a:rPr>
                                                  <m:t>𝐷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6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4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sz="16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sz="160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sz="1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𝐶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sz="1600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5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mr>
                                              <m:m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sz="1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sz="1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𝐶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sz="1600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6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mr>
                                            </m:m>
                                          </m:e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sz="16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sz="1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sz="1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𝐷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sz="1600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5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mr>
                                              <m:m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sz="1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sz="1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𝐷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sz="1600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6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uk-UA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1620" y="2068546"/>
                <a:ext cx="2071721" cy="144321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9012100" y="2192168"/>
                <a:ext cx="2561149" cy="1302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ru-RU" sz="1600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ru-RU" sz="1600" b="0" i="1" smtClean="0">
                                          <a:latin typeface="Cambria Math" panose="02040503050406030204" pitchFamily="18" charset="0"/>
                                        </a:rPr>
                                        <m:t>   </m:t>
                                      </m:r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2  </m:t>
                                      </m:r>
                                    </m:e>
                                    <m:e>
                                      <m:r>
                                        <a:rPr lang="ru-RU" sz="16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160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ru-RU" sz="1600" b="0" i="1" smtClean="0">
                                          <a:latin typeface="Cambria Math" panose="02040503050406030204" pitchFamily="18" charset="0"/>
                                        </a:rPr>
                                        <m:t>  </m:t>
                                      </m:r>
                                      <m:r>
                                        <a:rPr lang="en-US" sz="160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ru-RU" sz="16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160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  </m:t>
                                      </m:r>
                                    </m:e>
                                    <m:e>
                                      <m:r>
                                        <a:rPr lang="ru-RU" sz="1600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sz="160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160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  </m:t>
                                      </m:r>
                                    </m:e>
                                    <m:e>
                                      <m:r>
                                        <a:rPr lang="ru-RU" sz="16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160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ru-RU" sz="1600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ru-RU" sz="1600" b="0" i="1" smtClean="0">
                                          <a:latin typeface="Cambria Math" panose="02040503050406030204" pitchFamily="18" charset="0"/>
                                        </a:rPr>
                                        <m:t>   </m:t>
                                      </m:r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n-US" sz="160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  </m:t>
                                            </m:r>
                                          </m:e>
                                          <m:e>
                                            <m:r>
                                              <a:rPr lang="ru-RU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 </m:t>
                                            </m:r>
                                            <m:r>
                                              <a:rPr lang="en-US" sz="160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ru-RU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 </m:t>
                                            </m:r>
                                            <m:r>
                                              <a:rPr lang="ru-RU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     </m:t>
                                            </m:r>
                                            <m:r>
                                              <a:rPr lang="en-US" sz="160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  </m:t>
                                            </m:r>
                                          </m:e>
                                          <m:e>
                                            <m:r>
                                              <a:rPr lang="ru-RU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sz="160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sz="16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ru-RU" sz="16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 </m:t>
                                                  </m:r>
                                                  <m:r>
                                                    <a:rPr lang="ru-RU" sz="16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  </m:t>
                                                  </m:r>
                                                  <m:r>
                                                    <a:rPr lang="en-US" sz="160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ru-RU" sz="16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   </m:t>
                                                  </m:r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sz="160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  <m:e>
                                            <m:r>
                                              <a:rPr lang="ru-RU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   </m:t>
                                            </m:r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sz="16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a:rPr lang="en-US" sz="160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en-US" sz="160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n-US" sz="160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  <m:r>
                                              <a:rPr lang="ru-RU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  </m:t>
                                            </m:r>
                                          </m:e>
                                          <m:e>
                                            <m:r>
                                              <a:rPr lang="en-US" sz="1600" i="1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n-US" sz="160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en-US" sz="1600" i="1" smtClean="0">
                                                <a:latin typeface="Cambria Math" panose="02040503050406030204" pitchFamily="18" charset="0"/>
                                              </a:rPr>
                                              <m:t> </m:t>
                                            </m:r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 </m:t>
                                            </m:r>
                                            <m:r>
                                              <a:rPr lang="ru-RU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sz="16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ru-RU" sz="16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 </m:t>
                                                  </m:r>
                                                  <m:r>
                                                    <a:rPr lang="ru-RU" sz="16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 </m:t>
                                                  </m:r>
                                                  <m:r>
                                                    <a:rPr lang="en-US" sz="160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ru-RU" sz="16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−</m:t>
                                                  </m:r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sz="160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sz="16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a:rPr lang="en-US" sz="160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−</m:t>
                                                  </m:r>
                                                  <m:r>
                                                    <a:rPr lang="en-US" sz="16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en-US" sz="16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 </m:t>
                                                  </m:r>
                                                  <m:r>
                                                    <a:rPr lang="ru-RU" sz="16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−</m:t>
                                                  </m:r>
                                                  <m:r>
                                                    <a:rPr lang="en-US" sz="160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  <m:r>
                                                    <a:rPr lang="ru-RU" sz="16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 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uk-UA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2100" y="2192168"/>
                <a:ext cx="2561149" cy="130266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/>
          <p:cNvSpPr txBox="1"/>
          <p:nvPr/>
        </p:nvSpPr>
        <p:spPr>
          <a:xfrm>
            <a:off x="451088" y="4027217"/>
            <a:ext cx="4418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 err="1">
                <a:solidFill>
                  <a:srgbClr val="00B050"/>
                </a:solidFill>
              </a:rPr>
              <a:t>Визначення</a:t>
            </a:r>
            <a:r>
              <a:rPr lang="ru-RU" sz="1600" b="1" dirty="0">
                <a:solidFill>
                  <a:srgbClr val="00B050"/>
                </a:solidFill>
              </a:rPr>
              <a:t> </a:t>
            </a:r>
            <a:r>
              <a:rPr lang="ru-RU" sz="1600" b="1" dirty="0" err="1">
                <a:solidFill>
                  <a:srgbClr val="00B050"/>
                </a:solidFill>
              </a:rPr>
              <a:t>лицьових</a:t>
            </a:r>
            <a:r>
              <a:rPr lang="ru-RU" sz="1600" b="1" dirty="0">
                <a:solidFill>
                  <a:srgbClr val="00B050"/>
                </a:solidFill>
              </a:rPr>
              <a:t>/</a:t>
            </a:r>
            <a:r>
              <a:rPr lang="ru-RU" sz="1600" b="1" dirty="0" err="1">
                <a:solidFill>
                  <a:srgbClr val="00B050"/>
                </a:solidFill>
              </a:rPr>
              <a:t>нелицьових</a:t>
            </a:r>
            <a:r>
              <a:rPr lang="ru-RU" sz="1600" b="1" dirty="0">
                <a:solidFill>
                  <a:srgbClr val="00B050"/>
                </a:solidFill>
              </a:rPr>
              <a:t> граней:</a:t>
            </a:r>
            <a:endParaRPr lang="uk-UA" sz="1600" b="1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844335" y="5453887"/>
                <a:ext cx="665117" cy="79367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uk-UA" sz="1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4335" y="5453887"/>
                <a:ext cx="665117" cy="79367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Прямоугольник 10"/>
          <p:cNvSpPr/>
          <p:nvPr/>
        </p:nvSpPr>
        <p:spPr>
          <a:xfrm>
            <a:off x="856869" y="5142049"/>
            <a:ext cx="114704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1600" b="1" dirty="0" smtClean="0">
                <a:solidFill>
                  <a:srgbClr val="00B050"/>
                </a:solidFill>
              </a:rPr>
              <a:t>Перевірка:</a:t>
            </a:r>
            <a:endParaRPr lang="uk-UA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Прямоугольник 20"/>
              <p:cNvSpPr/>
              <p:nvPr/>
            </p:nvSpPr>
            <p:spPr>
              <a:xfrm>
                <a:off x="3411765" y="5222405"/>
                <a:ext cx="3843103" cy="13949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1600" dirty="0" smtClean="0"/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ru-RU" sz="1600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ru-RU" sz="1600" i="1">
                                        <a:latin typeface="Cambria Math" panose="02040503050406030204" pitchFamily="18" charset="0"/>
                                      </a:rPr>
                                      <m:t>   </m:t>
                                    </m:r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2  </m:t>
                                    </m:r>
                                  </m:e>
                                  <m:e>
                                    <m:r>
                                      <a:rPr lang="ru-RU" sz="16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ru-RU" sz="1600" i="1">
                                        <a:latin typeface="Cambria Math" panose="02040503050406030204" pitchFamily="18" charset="0"/>
                                      </a:rPr>
                                      <m:t>  </m:t>
                                    </m:r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ru-RU" sz="16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2  </m:t>
                                    </m:r>
                                  </m:e>
                                  <m:e>
                                    <m:r>
                                      <a:rPr lang="ru-RU" sz="1600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0  </m:t>
                                    </m:r>
                                  </m:e>
                                  <m:e>
                                    <m:r>
                                      <a:rPr lang="ru-RU" sz="16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ru-RU" sz="1600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ru-RU" sz="1600" i="1">
                                        <a:latin typeface="Cambria Math" panose="02040503050406030204" pitchFamily="18" charset="0"/>
                                      </a:rPr>
                                      <m:t>   </m:t>
                                    </m:r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0  </m:t>
                                          </m:r>
                                        </m:e>
                                        <m:e>
                                          <m:r>
                                            <a:rPr lang="ru-RU" sz="1600" i="1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ru-RU" sz="1600" i="1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ru-RU" sz="1600" i="1">
                                              <a:latin typeface="Cambria Math" panose="02040503050406030204" pitchFamily="18" charset="0"/>
                                            </a:rPr>
                                            <m:t>     </m:t>
                                          </m:r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0  </m:t>
                                          </m:r>
                                        </m:e>
                                        <m:e>
                                          <m:r>
                                            <a:rPr lang="ru-RU" sz="1600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1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ru-RU" sz="1600" i="1">
                                                    <a:latin typeface="Cambria Math" panose="02040503050406030204" pitchFamily="18" charset="0"/>
                                                  </a:rPr>
                                                  <m:t> </m:t>
                                                </m:r>
                                                <m:r>
                                                  <a:rPr lang="ru-RU" sz="1600" i="1">
                                                    <a:latin typeface="Cambria Math" panose="02040503050406030204" pitchFamily="18" charset="0"/>
                                                  </a:rPr>
                                                  <m:t>  </m:t>
                                                </m:r>
                                                <m:r>
                                                  <a:rPr lang="en-US" sz="1600" i="1">
                                                    <a:latin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</m:e>
                                            </m:mr>
                                            <m:mr>
                                              <m:e>
                                                <m:r>
                                                  <a:rPr lang="ru-RU" sz="1600" i="1">
                                                    <a:latin typeface="Cambria Math" panose="02040503050406030204" pitchFamily="18" charset="0"/>
                                                  </a:rPr>
                                                  <m:t>   </m:t>
                                                </m:r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sz="1600" i="1">
                                                    <a:latin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  <m:e>
                                          <m:r>
                                            <a:rPr lang="ru-RU" sz="1600" i="1">
                                              <a:latin typeface="Cambria Math" panose="02040503050406030204" pitchFamily="18" charset="0"/>
                                            </a:rPr>
                                            <m:t>   </m:t>
                                          </m:r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1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a:rPr lang="en-US" sz="1600" i="1">
                                                    <a:latin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</m:e>
                                            </m:mr>
                                            <m:mr>
                                              <m:e>
                                                <m:r>
                                                  <a:rPr lang="en-US" sz="1600" i="1">
                                                    <a:latin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  <m:r>
                                            <a:rPr lang="ru-RU" sz="1600" i="1">
                                              <a:latin typeface="Cambria Math" panose="02040503050406030204" pitchFamily="18" charset="0"/>
                                            </a:rPr>
                                            <m:t>  </m:t>
                                          </m:r>
                                        </m:e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  </m:t>
                                          </m:r>
                                          <m:r>
                                            <a:rPr lang="ru-RU" sz="1600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1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ru-RU" sz="1600" i="1">
                                                    <a:latin typeface="Cambria Math" panose="02040503050406030204" pitchFamily="18" charset="0"/>
                                                  </a:rPr>
                                                  <m:t> </m:t>
                                                </m:r>
                                                <m:r>
                                                  <a:rPr lang="ru-RU" sz="1600" i="1">
                                                    <a:latin typeface="Cambria Math" panose="02040503050406030204" pitchFamily="18" charset="0"/>
                                                  </a:rPr>
                                                  <m:t> </m:t>
                                                </m:r>
                                                <m:r>
                                                  <a:rPr lang="en-US" sz="1600" i="1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e>
                                            </m:mr>
                                            <m:mr>
                                              <m:e>
                                                <m:r>
                                                  <a:rPr lang="ru-RU" sz="1600" i="1">
                                                    <a:latin typeface="Cambria Math" panose="02040503050406030204" pitchFamily="18" charset="0"/>
                                                  </a:rPr>
                                                  <m:t>−</m:t>
                                                </m:r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sz="1600" i="1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1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a:rPr lang="en-US" sz="1600" i="1">
                                                    <a:latin typeface="Cambria Math" panose="02040503050406030204" pitchFamily="18" charset="0"/>
                                                  </a:rPr>
                                                  <m:t>−1</m:t>
                                                </m:r>
                                              </m:e>
                                            </m:mr>
                                            <m:mr>
                                              <m:e>
                                                <m:r>
                                                  <a:rPr lang="en-US" sz="1600" i="1">
                                                    <a:latin typeface="Cambria Math" panose="02040503050406030204" pitchFamily="18" charset="0"/>
                                                  </a:rPr>
                                                  <m:t> </m:t>
                                                </m:r>
                                                <m:r>
                                                  <a:rPr lang="ru-RU" sz="1600" i="1">
                                                    <a:latin typeface="Cambria Math" panose="02040503050406030204" pitchFamily="18" charset="0"/>
                                                  </a:rPr>
                                                  <m:t>−</m:t>
                                                </m:r>
                                                <m:r>
                                                  <a:rPr lang="en-US" sz="1600" i="1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  <m:r>
                                                  <a:rPr lang="ru-RU" sz="1600" i="1">
                                                    <a:latin typeface="Cambria Math" panose="02040503050406030204" pitchFamily="18" charset="0"/>
                                                  </a:rPr>
                                                  <m:t> 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r>
                      <a:rPr lang="ru-RU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d>
                      <m:dPr>
                        <m:begChr m:val="["/>
                        <m:endChr m:val="]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r>
                  <a:rPr lang="en-US" sz="1600" dirty="0" smtClean="0"/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16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−5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uk-UA" sz="1600" dirty="0"/>
              </a:p>
            </p:txBody>
          </p:sp>
        </mc:Choice>
        <mc:Fallback xmlns="">
          <p:sp>
            <p:nvSpPr>
              <p:cNvPr id="21" name="Прямоугольник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1765" y="5222405"/>
                <a:ext cx="3843103" cy="139499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Прямоугольник 21"/>
          <p:cNvSpPr/>
          <p:nvPr/>
        </p:nvSpPr>
        <p:spPr>
          <a:xfrm>
            <a:off x="8482140" y="5453887"/>
            <a:ext cx="1731371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600" b="1" dirty="0" smtClean="0">
                <a:solidFill>
                  <a:srgbClr val="00B050"/>
                </a:solidFill>
              </a:rPr>
              <a:t>Ви</a:t>
            </a:r>
            <a:r>
              <a:rPr lang="uk-UA" sz="1600" b="1" dirty="0" smtClean="0">
                <a:solidFill>
                  <a:srgbClr val="00B050"/>
                </a:solidFill>
              </a:rPr>
              <a:t>с</a:t>
            </a:r>
            <a:r>
              <a:rPr lang="ru-RU" sz="1600" b="1" dirty="0" err="1" smtClean="0">
                <a:solidFill>
                  <a:srgbClr val="00B050"/>
                </a:solidFill>
              </a:rPr>
              <a:t>новок</a:t>
            </a:r>
            <a:r>
              <a:rPr lang="ru-RU" sz="1600" b="1" dirty="0" smtClean="0">
                <a:solidFill>
                  <a:srgbClr val="00B050"/>
                </a:solidFill>
              </a:rPr>
              <a:t>: </a:t>
            </a:r>
            <a:br>
              <a:rPr lang="ru-RU" sz="1600" b="1" dirty="0" smtClean="0">
                <a:solidFill>
                  <a:srgbClr val="00B050"/>
                </a:solidFill>
              </a:rPr>
            </a:br>
            <a:r>
              <a:rPr lang="ru-RU" sz="1600" dirty="0" smtClean="0"/>
              <a:t>1, 3, 5 – </a:t>
            </a:r>
            <a:r>
              <a:rPr lang="ru-RU" sz="1600" dirty="0" err="1" smtClean="0"/>
              <a:t>лицьові</a:t>
            </a:r>
            <a:r>
              <a:rPr lang="ru-RU" sz="1600" dirty="0" smtClean="0"/>
              <a:t>;</a:t>
            </a:r>
          </a:p>
          <a:p>
            <a:r>
              <a:rPr lang="ru-RU" sz="1600" dirty="0" smtClean="0"/>
              <a:t>2, 4, 6 - </a:t>
            </a:r>
            <a:r>
              <a:rPr lang="ru-RU" sz="1600" dirty="0" err="1" smtClean="0"/>
              <a:t>нелицьові</a:t>
            </a:r>
            <a:endParaRPr lang="uk-UA" sz="1600" dirty="0"/>
          </a:p>
        </p:txBody>
      </p:sp>
    </p:spTree>
    <p:extLst>
      <p:ext uri="{BB962C8B-B14F-4D97-AF65-F5344CB8AC3E}">
        <p14:creationId xmlns:p14="http://schemas.microsoft.com/office/powerpoint/2010/main" val="1222449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  <p:bldP spid="13" grpId="0"/>
      <p:bldP spid="18" grpId="0"/>
      <p:bldP spid="19" grpId="0"/>
      <p:bldP spid="20" grpId="0"/>
      <p:bldP spid="10" grpId="0"/>
      <p:bldP spid="11" grpId="0"/>
      <p:bldP spid="21" grpId="0"/>
      <p:bldP spid="2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446314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" name="TextBox 4"/>
          <p:cNvSpPr txBox="1"/>
          <p:nvPr/>
        </p:nvSpPr>
        <p:spPr>
          <a:xfrm>
            <a:off x="630948" y="2358950"/>
            <a:ext cx="62660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 smtClean="0">
                <a:solidFill>
                  <a:srgbClr val="0070C0"/>
                </a:solidFill>
              </a:rPr>
              <a:t>Питання лекцій:</a:t>
            </a:r>
            <a:endParaRPr lang="uk-UA" sz="2400" b="1" dirty="0">
              <a:solidFill>
                <a:srgbClr val="0070C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38726" y="110043"/>
            <a:ext cx="6458551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uk-UA" b="1" dirty="0" smtClean="0"/>
              <a:t>Моделювання об</a:t>
            </a:r>
            <a:r>
              <a:rPr lang="en-US" b="1" dirty="0" smtClean="0"/>
              <a:t>’</a:t>
            </a:r>
            <a:r>
              <a:rPr lang="uk-UA" b="1" dirty="0" err="1" smtClean="0"/>
              <a:t>єктів</a:t>
            </a:r>
            <a:r>
              <a:rPr lang="uk-UA" b="1" dirty="0" smtClean="0"/>
              <a:t> в системах </a:t>
            </a:r>
            <a:r>
              <a:rPr lang="uk-UA" b="1" dirty="0" err="1" smtClean="0"/>
              <a:t>комп</a:t>
            </a:r>
            <a:r>
              <a:rPr lang="en-US" b="1" dirty="0" smtClean="0"/>
              <a:t>’</a:t>
            </a:r>
            <a:r>
              <a:rPr lang="uk-UA" b="1" dirty="0" err="1" smtClean="0"/>
              <a:t>ютерної</a:t>
            </a:r>
            <a:r>
              <a:rPr lang="uk-UA" b="1" dirty="0" smtClean="0"/>
              <a:t> графіки</a:t>
            </a:r>
            <a:r>
              <a:rPr lang="uk-UA" dirty="0" smtClean="0"/>
              <a:t>:</a:t>
            </a:r>
          </a:p>
          <a:p>
            <a:pPr marL="285750" indent="427038">
              <a:buFontTx/>
              <a:buChar char="-"/>
            </a:pPr>
            <a:r>
              <a:rPr lang="uk-UA" dirty="0" smtClean="0"/>
              <a:t>точкові, каркасні, поверхневі, </a:t>
            </a:r>
            <a:r>
              <a:rPr lang="uk-UA" dirty="0" err="1" smtClean="0"/>
              <a:t>твердотільні</a:t>
            </a:r>
            <a:r>
              <a:rPr lang="uk-UA" dirty="0" smtClean="0"/>
              <a:t> моделі;</a:t>
            </a:r>
          </a:p>
          <a:p>
            <a:pPr marL="285750" indent="427038">
              <a:buFontTx/>
              <a:buChar char="-"/>
            </a:pPr>
            <a:r>
              <a:rPr lang="uk-UA" dirty="0" smtClean="0"/>
              <a:t>класифікація моделей за формою опису</a:t>
            </a:r>
          </a:p>
          <a:p>
            <a:pPr>
              <a:lnSpc>
                <a:spcPct val="150000"/>
              </a:lnSpc>
            </a:pPr>
            <a:r>
              <a:rPr lang="uk-UA" b="1" dirty="0" smtClean="0"/>
              <a:t>Методи видалення невидимих точок і граней</a:t>
            </a:r>
            <a:r>
              <a:rPr lang="uk-UA" dirty="0" smtClean="0"/>
              <a:t>:</a:t>
            </a:r>
          </a:p>
          <a:p>
            <a:pPr marL="285750" indent="427038">
              <a:buFontTx/>
              <a:buChar char="-"/>
            </a:pPr>
            <a:r>
              <a:rPr lang="uk-UA" dirty="0" smtClean="0"/>
              <a:t>Метод </a:t>
            </a:r>
            <a:r>
              <a:rPr lang="uk-UA" dirty="0" err="1" smtClean="0"/>
              <a:t>Коена-Сазерленда</a:t>
            </a:r>
            <a:r>
              <a:rPr lang="uk-UA" dirty="0" smtClean="0"/>
              <a:t>;</a:t>
            </a:r>
          </a:p>
          <a:p>
            <a:pPr marL="285750" indent="427038">
              <a:buFontTx/>
              <a:buChar char="-"/>
            </a:pPr>
            <a:r>
              <a:rPr lang="uk-UA" dirty="0" smtClean="0"/>
              <a:t>Метод плаваючого горизонту;</a:t>
            </a:r>
          </a:p>
          <a:p>
            <a:pPr marL="285750" indent="427038">
              <a:buFontTx/>
              <a:buChar char="-"/>
            </a:pPr>
            <a:r>
              <a:rPr lang="uk-UA" dirty="0" smtClean="0"/>
              <a:t>Алгоритм  Робертса;</a:t>
            </a:r>
          </a:p>
          <a:p>
            <a:pPr marL="285750" indent="427038">
              <a:buFontTx/>
              <a:buChar char="-"/>
            </a:pPr>
            <a:r>
              <a:rPr lang="uk-UA" dirty="0" smtClean="0"/>
              <a:t>Метод </a:t>
            </a:r>
            <a:r>
              <a:rPr lang="en-US" dirty="0" smtClean="0"/>
              <a:t>Z-</a:t>
            </a:r>
            <a:r>
              <a:rPr lang="uk-UA" dirty="0" smtClean="0"/>
              <a:t>буфера;</a:t>
            </a:r>
          </a:p>
          <a:p>
            <a:pPr marL="285750" indent="427038">
              <a:buFontTx/>
              <a:buChar char="-"/>
            </a:pPr>
            <a:r>
              <a:rPr lang="uk-UA" dirty="0" smtClean="0"/>
              <a:t>Алгоритм художника</a:t>
            </a:r>
          </a:p>
          <a:p>
            <a:r>
              <a:rPr lang="uk-UA" b="1" dirty="0"/>
              <a:t>Методи </a:t>
            </a:r>
            <a:r>
              <a:rPr lang="uk-UA" b="1" dirty="0" smtClean="0"/>
              <a:t>освітлення:</a:t>
            </a:r>
          </a:p>
          <a:p>
            <a:pPr marL="627063" indent="-361950">
              <a:buFontTx/>
              <a:buChar char="-"/>
            </a:pPr>
            <a:r>
              <a:rPr lang="uk-UA" dirty="0" smtClean="0"/>
              <a:t>дифузне розсіювання;</a:t>
            </a:r>
          </a:p>
          <a:p>
            <a:pPr marL="627063" indent="-361950">
              <a:buFontTx/>
              <a:buChar char="-"/>
            </a:pPr>
            <a:r>
              <a:rPr lang="uk-UA" dirty="0" smtClean="0"/>
              <a:t>віддзеркалення;</a:t>
            </a:r>
          </a:p>
          <a:p>
            <a:pPr marL="627063" indent="-361950">
              <a:buFontTx/>
              <a:buChar char="-"/>
            </a:pPr>
            <a:r>
              <a:rPr lang="uk-UA" dirty="0" smtClean="0"/>
              <a:t>фонове освітлення;</a:t>
            </a:r>
          </a:p>
          <a:p>
            <a:pPr marL="627063" indent="-361950">
              <a:buFontTx/>
              <a:buChar char="-"/>
            </a:pPr>
            <a:r>
              <a:rPr lang="uk-UA" dirty="0" smtClean="0"/>
              <a:t>освітлення кількова джерелами світла;</a:t>
            </a:r>
          </a:p>
          <a:p>
            <a:pPr marL="627063" indent="-361950">
              <a:buFontTx/>
              <a:buChar char="-"/>
            </a:pPr>
            <a:r>
              <a:rPr lang="uk-UA" dirty="0" smtClean="0"/>
              <a:t>освітлення певним </a:t>
            </a:r>
            <a:r>
              <a:rPr lang="uk-UA" dirty="0" err="1" smtClean="0"/>
              <a:t>кольром</a:t>
            </a:r>
            <a:r>
              <a:rPr lang="uk-UA" dirty="0" smtClean="0"/>
              <a:t>;</a:t>
            </a:r>
          </a:p>
          <a:p>
            <a:pPr marL="627063" indent="-361950">
              <a:buFontTx/>
              <a:buChar char="-"/>
            </a:pPr>
            <a:r>
              <a:rPr lang="uk-UA" dirty="0" smtClean="0"/>
              <a:t>моделювання прозорості</a:t>
            </a:r>
          </a:p>
          <a:p>
            <a:r>
              <a:rPr lang="uk-UA" b="1" dirty="0"/>
              <a:t>Методи </a:t>
            </a:r>
            <a:r>
              <a:rPr lang="uk-UA" b="1" dirty="0" smtClean="0"/>
              <a:t>зафарбовування:</a:t>
            </a:r>
            <a:endParaRPr lang="uk-UA" b="1" dirty="0"/>
          </a:p>
          <a:p>
            <a:pPr marL="627063" indent="-361950">
              <a:buFontTx/>
              <a:buChar char="-"/>
            </a:pPr>
            <a:endParaRPr lang="uk-UA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3849032" y="5069522"/>
            <a:ext cx="772427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uk-UA" dirty="0" smtClean="0"/>
              <a:t>Найпростіший алгоритм зафарбовування;</a:t>
            </a:r>
          </a:p>
          <a:p>
            <a:pPr marL="285750" indent="-285750">
              <a:buFontTx/>
              <a:buChar char="-"/>
            </a:pPr>
            <a:r>
              <a:rPr lang="uk-UA" dirty="0" smtClean="0"/>
              <a:t>Хвильової алгоритм;</a:t>
            </a:r>
          </a:p>
          <a:p>
            <a:pPr marL="285750" indent="-285750">
              <a:buFontTx/>
              <a:buChar char="-"/>
            </a:pPr>
            <a:r>
              <a:rPr lang="uk-UA" dirty="0" smtClean="0"/>
              <a:t>Алгоритм </a:t>
            </a:r>
            <a:r>
              <a:rPr lang="uk-UA" dirty="0"/>
              <a:t>зафарбовування </a:t>
            </a:r>
            <a:r>
              <a:rPr lang="uk-UA" dirty="0" smtClean="0"/>
              <a:t>лініями;</a:t>
            </a:r>
          </a:p>
          <a:p>
            <a:pPr marL="285750" indent="-285750">
              <a:buFontTx/>
              <a:buChar char="-"/>
            </a:pPr>
            <a:r>
              <a:rPr lang="uk-UA" dirty="0"/>
              <a:t>З</a:t>
            </a:r>
            <a:r>
              <a:rPr lang="uk-UA" dirty="0" smtClean="0"/>
              <a:t>аповнення прямокутників;</a:t>
            </a:r>
          </a:p>
          <a:p>
            <a:pPr marL="285750" indent="-285750">
              <a:buFontTx/>
              <a:buChar char="-"/>
            </a:pPr>
            <a:r>
              <a:rPr lang="uk-UA" dirty="0"/>
              <a:t>З</a:t>
            </a:r>
            <a:r>
              <a:rPr lang="uk-UA" dirty="0" smtClean="0"/>
              <a:t>аповнення кола;</a:t>
            </a:r>
          </a:p>
          <a:p>
            <a:pPr marL="285750" indent="-285750">
              <a:buFontTx/>
              <a:buChar char="-"/>
            </a:pPr>
            <a:r>
              <a:rPr lang="uk-UA" dirty="0"/>
              <a:t>В</a:t>
            </a:r>
            <a:r>
              <a:rPr lang="uk-UA" dirty="0" smtClean="0"/>
              <a:t>иведення ліній різної товщини, пунктирною </a:t>
            </a:r>
            <a:r>
              <a:rPr lang="uk-UA" dirty="0"/>
              <a:t>лінії</a:t>
            </a:r>
          </a:p>
        </p:txBody>
      </p:sp>
    </p:spTree>
    <p:extLst>
      <p:ext uri="{BB962C8B-B14F-4D97-AF65-F5344CB8AC3E}">
        <p14:creationId xmlns:p14="http://schemas.microsoft.com/office/powerpoint/2010/main" val="1055524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-9830" y="0"/>
            <a:ext cx="446314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" name="Прямоугольник 1"/>
          <p:cNvSpPr/>
          <p:nvPr/>
        </p:nvSpPr>
        <p:spPr>
          <a:xfrm>
            <a:off x="4854371" y="279753"/>
            <a:ext cx="199458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Aft>
                <a:spcPts val="0"/>
              </a:spcAft>
            </a:pPr>
            <a:r>
              <a:rPr lang="uk-UA" sz="2000" b="1" dirty="0">
                <a:solidFill>
                  <a:srgbClr val="0070C0"/>
                </a:solidFill>
              </a:rPr>
              <a:t>Метод Z-буфера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424540" y="766327"/>
            <a:ext cx="9654139" cy="2031325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  <p:txBody>
          <a:bodyPr wrap="square">
            <a:spAutoFit/>
          </a:bodyPr>
          <a:lstStyle/>
          <a:p>
            <a:pPr marL="285750" indent="-285750" algn="just">
              <a:buFontTx/>
              <a:buChar char="-"/>
            </a:pPr>
            <a:r>
              <a:rPr lang="uk-UA" dirty="0"/>
              <a:t>к</a:t>
            </a:r>
            <a:r>
              <a:rPr lang="uk-UA" dirty="0" smtClean="0"/>
              <a:t>ожному </a:t>
            </a:r>
            <a:r>
              <a:rPr lang="uk-UA" dirty="0" err="1"/>
              <a:t>пікселу</a:t>
            </a:r>
            <a:r>
              <a:rPr lang="uk-UA" dirty="0"/>
              <a:t> (x, y) екранної площини ставиться у відповідність його глибина z(x, y) </a:t>
            </a:r>
            <a:r>
              <a:rPr lang="uk-UA" dirty="0" smtClean="0"/>
              <a:t> - відстань </a:t>
            </a:r>
            <a:r>
              <a:rPr lang="uk-UA" dirty="0"/>
              <a:t>уздовж напрямку </a:t>
            </a:r>
            <a:r>
              <a:rPr lang="uk-UA" dirty="0" smtClean="0"/>
              <a:t>проектування;</a:t>
            </a:r>
          </a:p>
          <a:p>
            <a:pPr marL="285750" indent="-285750" algn="just">
              <a:buFontTx/>
              <a:buChar char="-"/>
            </a:pPr>
            <a:r>
              <a:rPr lang="uk-UA" dirty="0" smtClean="0"/>
              <a:t>масив </a:t>
            </a:r>
            <a:r>
              <a:rPr lang="uk-UA" dirty="0"/>
              <a:t>глибин </a:t>
            </a:r>
            <a:r>
              <a:rPr lang="uk-UA" dirty="0" err="1" smtClean="0"/>
              <a:t>ініціалізується</a:t>
            </a:r>
            <a:r>
              <a:rPr lang="uk-UA" dirty="0" smtClean="0"/>
              <a:t> </a:t>
            </a:r>
            <a:r>
              <a:rPr lang="uk-UA" dirty="0"/>
              <a:t>нескінченністю (або максимальним можливим значенням</a:t>
            </a:r>
            <a:r>
              <a:rPr lang="uk-UA" dirty="0" smtClean="0"/>
              <a:t>);</a:t>
            </a:r>
          </a:p>
          <a:p>
            <a:pPr marL="285750" indent="-285750" algn="just">
              <a:buFontTx/>
              <a:buChar char="-"/>
            </a:pPr>
            <a:r>
              <a:rPr lang="uk-UA" dirty="0" smtClean="0"/>
              <a:t>під час виведення </a:t>
            </a:r>
            <a:r>
              <a:rPr lang="uk-UA" dirty="0"/>
              <a:t>на екранну площину довільної грані вона перетворюється </a:t>
            </a:r>
            <a:r>
              <a:rPr lang="uk-UA" dirty="0" smtClean="0"/>
              <a:t>у свій растровий образ </a:t>
            </a:r>
            <a:r>
              <a:rPr lang="uk-UA" dirty="0"/>
              <a:t>і </a:t>
            </a:r>
            <a:r>
              <a:rPr lang="uk-UA" dirty="0" smtClean="0"/>
              <a:t>для кожного </a:t>
            </a:r>
            <a:r>
              <a:rPr lang="uk-UA" dirty="0" err="1"/>
              <a:t>піксела</a:t>
            </a:r>
            <a:r>
              <a:rPr lang="uk-UA" dirty="0"/>
              <a:t> цієї грані </a:t>
            </a:r>
            <a:r>
              <a:rPr lang="uk-UA" dirty="0" smtClean="0"/>
              <a:t>визначається глибина: якщо отримане значення є меншим </a:t>
            </a:r>
            <a:r>
              <a:rPr lang="uk-UA" dirty="0"/>
              <a:t>за значення глибини, що зберігається </a:t>
            </a:r>
            <a:r>
              <a:rPr lang="uk-UA" dirty="0" smtClean="0"/>
              <a:t>на </a:t>
            </a:r>
            <a:r>
              <a:rPr lang="uk-UA" dirty="0"/>
              <a:t>даний момент в Z-буфері, цей </a:t>
            </a:r>
            <a:r>
              <a:rPr lang="uk-UA" dirty="0" err="1"/>
              <a:t>піксел</a:t>
            </a:r>
            <a:r>
              <a:rPr lang="uk-UA" dirty="0"/>
              <a:t> </a:t>
            </a:r>
            <a:r>
              <a:rPr lang="uk-UA" dirty="0" smtClean="0"/>
              <a:t>виводиться на екран, а </a:t>
            </a:r>
            <a:r>
              <a:rPr lang="uk-UA" dirty="0"/>
              <a:t>його глибина заноситься в </a:t>
            </a:r>
            <a:r>
              <a:rPr lang="uk-UA" dirty="0" smtClean="0"/>
              <a:t>Z-буфер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1661962" y="2884116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Tx/>
              <a:buChar char="-"/>
            </a:pPr>
            <a:r>
              <a:rPr lang="uk-UA" i="1" dirty="0" smtClean="0">
                <a:solidFill>
                  <a:schemeClr val="accent1">
                    <a:lumMod val="50000"/>
                  </a:schemeClr>
                </a:solidFill>
              </a:rPr>
              <a:t>обчислювальна складність алгоритму : O(N)</a:t>
            </a:r>
            <a:endParaRPr lang="uk-UA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91402" y="3339912"/>
            <a:ext cx="1052041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b="1" dirty="0" smtClean="0">
                <a:solidFill>
                  <a:srgbClr val="00B050"/>
                </a:solidFill>
              </a:rPr>
              <a:t>Переваги:</a:t>
            </a:r>
          </a:p>
          <a:p>
            <a:pPr marL="285750" indent="-285750">
              <a:buFontTx/>
              <a:buChar char="-"/>
            </a:pPr>
            <a:r>
              <a:rPr lang="uk-UA" dirty="0" smtClean="0"/>
              <a:t>простота, можливість апаратної реалізації;</a:t>
            </a:r>
          </a:p>
          <a:p>
            <a:pPr marL="285750" indent="-285750">
              <a:buFontTx/>
              <a:buChar char="-"/>
            </a:pPr>
            <a:r>
              <a:rPr lang="uk-UA" dirty="0" smtClean="0"/>
              <a:t>вирішує задачу видалення невидимих поверхонь у складних сценах ( численні перетини поверхонь);</a:t>
            </a:r>
          </a:p>
          <a:p>
            <a:pPr marL="285750" indent="-285750">
              <a:buFontTx/>
              <a:buChar char="-"/>
            </a:pPr>
            <a:r>
              <a:rPr lang="uk-UA" dirty="0" smtClean="0"/>
              <a:t>виконується під час візуалізації граней об</a:t>
            </a:r>
            <a:r>
              <a:rPr lang="en-US" dirty="0" smtClean="0"/>
              <a:t>’</a:t>
            </a:r>
            <a:r>
              <a:rPr lang="uk-UA" dirty="0" err="1" smtClean="0"/>
              <a:t>єктів</a:t>
            </a:r>
            <a:r>
              <a:rPr lang="uk-UA" dirty="0" smtClean="0"/>
              <a:t> (не потрібні додаткові обчислення);</a:t>
            </a:r>
          </a:p>
          <a:p>
            <a:pPr marL="285750" indent="-285750">
              <a:buFontTx/>
              <a:buChar char="-"/>
            </a:pPr>
            <a:r>
              <a:rPr lang="ru-RU" dirty="0" smtClean="0"/>
              <a:t>не </a:t>
            </a:r>
            <a:r>
              <a:rPr lang="ru-RU" dirty="0" err="1" smtClean="0"/>
              <a:t>потребує</a:t>
            </a:r>
            <a:r>
              <a:rPr lang="ru-RU" dirty="0" smtClean="0"/>
              <a:t> </a:t>
            </a:r>
            <a:r>
              <a:rPr lang="ru-RU" dirty="0" err="1" smtClean="0"/>
              <a:t>попереднього</a:t>
            </a:r>
            <a:r>
              <a:rPr lang="ru-RU" dirty="0" smtClean="0"/>
              <a:t> </a:t>
            </a:r>
            <a:r>
              <a:rPr lang="ru-RU" dirty="0" err="1" smtClean="0"/>
              <a:t>сортування</a:t>
            </a:r>
            <a:r>
              <a:rPr lang="ru-RU" dirty="0" smtClean="0"/>
              <a:t> (</a:t>
            </a:r>
            <a:r>
              <a:rPr lang="ru-RU" dirty="0" err="1" smtClean="0"/>
              <a:t>зменшується</a:t>
            </a:r>
            <a:r>
              <a:rPr lang="ru-RU" dirty="0" smtClean="0"/>
              <a:t> час </a:t>
            </a:r>
            <a:r>
              <a:rPr lang="ru-RU" dirty="0" err="1" smtClean="0"/>
              <a:t>виконання</a:t>
            </a:r>
            <a:r>
              <a:rPr lang="ru-RU" dirty="0" smtClean="0"/>
              <a:t>)</a:t>
            </a:r>
            <a:endParaRPr lang="uk-UA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1097281" y="4996133"/>
            <a:ext cx="979492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b="1" dirty="0" smtClean="0">
                <a:solidFill>
                  <a:srgbClr val="00B050"/>
                </a:solidFill>
              </a:rPr>
              <a:t>Недоліки:</a:t>
            </a:r>
          </a:p>
          <a:p>
            <a:pPr marL="285750" indent="-285750">
              <a:buFontTx/>
              <a:buChar char="-"/>
            </a:pPr>
            <a:r>
              <a:rPr lang="uk-UA" dirty="0" smtClean="0"/>
              <a:t>потрібно </a:t>
            </a:r>
            <a:r>
              <a:rPr lang="uk-UA" dirty="0" err="1" smtClean="0"/>
              <a:t>візуалізувати</a:t>
            </a:r>
            <a:r>
              <a:rPr lang="uk-UA" dirty="0" smtClean="0"/>
              <a:t> всі грані (або проводити  попереднє відсікання);</a:t>
            </a:r>
          </a:p>
          <a:p>
            <a:pPr marL="285750" indent="-285750">
              <a:buFontTx/>
              <a:buChar char="-"/>
            </a:pPr>
            <a:r>
              <a:rPr lang="uk-UA" dirty="0" smtClean="0"/>
              <a:t>великі витрати </a:t>
            </a:r>
            <a:r>
              <a:rPr lang="uk-UA" dirty="0" err="1" smtClean="0"/>
              <a:t>пам</a:t>
            </a:r>
            <a:r>
              <a:rPr lang="en-US" dirty="0" smtClean="0"/>
              <a:t>’</a:t>
            </a:r>
            <a:r>
              <a:rPr lang="uk-UA" dirty="0" smtClean="0"/>
              <a:t>яті:  буфер кадру (</a:t>
            </a:r>
            <a:r>
              <a:rPr lang="ru-RU" dirty="0" smtClean="0"/>
              <a:t>512 </a:t>
            </a:r>
            <a:r>
              <a:rPr lang="ru-RU" dirty="0"/>
              <a:t>* 512 * 24 </a:t>
            </a:r>
            <a:r>
              <a:rPr lang="ru-RU" dirty="0" err="1" smtClean="0"/>
              <a:t>біт</a:t>
            </a:r>
            <a:r>
              <a:rPr lang="ru-RU" dirty="0" smtClean="0"/>
              <a:t>) + </a:t>
            </a:r>
            <a:r>
              <a:rPr lang="en-US" dirty="0" smtClean="0"/>
              <a:t>Z-</a:t>
            </a:r>
            <a:r>
              <a:rPr lang="uk-UA" dirty="0" smtClean="0"/>
              <a:t>буфер (</a:t>
            </a:r>
            <a:r>
              <a:rPr lang="ru-RU" dirty="0"/>
              <a:t>512 * 512 * </a:t>
            </a:r>
            <a:r>
              <a:rPr lang="ru-RU" dirty="0" smtClean="0"/>
              <a:t>2</a:t>
            </a:r>
            <a:r>
              <a:rPr lang="en-US" dirty="0" smtClean="0"/>
              <a:t>0</a:t>
            </a:r>
            <a:r>
              <a:rPr lang="ru-RU" dirty="0" smtClean="0"/>
              <a:t> </a:t>
            </a:r>
            <a:r>
              <a:rPr lang="ru-RU" dirty="0" err="1"/>
              <a:t>біт</a:t>
            </a:r>
            <a:r>
              <a:rPr lang="ru-RU" dirty="0" smtClean="0"/>
              <a:t>)</a:t>
            </a:r>
            <a:r>
              <a:rPr lang="en-US" dirty="0" smtClean="0"/>
              <a:t> = </a:t>
            </a:r>
            <a:r>
              <a:rPr lang="ru-RU" dirty="0" smtClean="0"/>
              <a:t> </a:t>
            </a:r>
            <a:r>
              <a:rPr lang="en-US" dirty="0" smtClean="0"/>
              <a:t>1.5 MB</a:t>
            </a:r>
            <a:endParaRPr lang="ru-RU" dirty="0" smtClean="0"/>
          </a:p>
          <a:p>
            <a:pPr marL="285750" indent="-285750">
              <a:buFontTx/>
              <a:buChar char="-"/>
            </a:pPr>
            <a:r>
              <a:rPr lang="ru-RU" dirty="0" err="1"/>
              <a:t>складність</a:t>
            </a:r>
            <a:r>
              <a:rPr lang="ru-RU" dirty="0"/>
              <a:t> </a:t>
            </a:r>
            <a:r>
              <a:rPr lang="ru-RU" dirty="0" err="1"/>
              <a:t>усунення</a:t>
            </a:r>
            <a:r>
              <a:rPr lang="ru-RU" dirty="0"/>
              <a:t> </a:t>
            </a:r>
            <a:r>
              <a:rPr lang="ru-RU" dirty="0" err="1"/>
              <a:t>сходового</a:t>
            </a:r>
            <a:r>
              <a:rPr lang="ru-RU" dirty="0"/>
              <a:t> </a:t>
            </a:r>
            <a:r>
              <a:rPr lang="ru-RU" dirty="0" err="1"/>
              <a:t>ефекту</a:t>
            </a:r>
            <a:r>
              <a:rPr lang="ru-RU" dirty="0"/>
              <a:t>, </a:t>
            </a:r>
            <a:r>
              <a:rPr lang="ru-RU" dirty="0" err="1"/>
              <a:t>реалізації</a:t>
            </a:r>
            <a:r>
              <a:rPr lang="ru-RU" dirty="0"/>
              <a:t> </a:t>
            </a:r>
            <a:r>
              <a:rPr lang="ru-RU" dirty="0" err="1" smtClean="0"/>
              <a:t>деяких</a:t>
            </a:r>
            <a:r>
              <a:rPr lang="ru-RU" dirty="0" smtClean="0"/>
              <a:t> </a:t>
            </a:r>
            <a:r>
              <a:rPr lang="ru-RU" dirty="0" err="1" smtClean="0"/>
              <a:t>візуальних</a:t>
            </a:r>
            <a:r>
              <a:rPr lang="ru-RU" dirty="0" smtClean="0"/>
              <a:t> </a:t>
            </a:r>
            <a:r>
              <a:rPr lang="ru-RU" dirty="0" err="1"/>
              <a:t>ефектів</a:t>
            </a:r>
            <a:endParaRPr lang="uk-UA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2643738" y="6406132"/>
            <a:ext cx="6096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uk-UA" sz="1600" i="1" dirty="0">
                <a:solidFill>
                  <a:srgbClr val="0070C0"/>
                </a:solidFill>
              </a:rPr>
              <a:t>http://stratum.ac.ru/education/textbooks/kgrafic/contents.html</a:t>
            </a:r>
            <a:endParaRPr lang="uk-UA" sz="2000" i="1" dirty="0">
              <a:solidFill>
                <a:srgbClr val="0070C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91402" y="6390743"/>
            <a:ext cx="386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err="1" smtClean="0"/>
              <a:t>Підручник</a:t>
            </a:r>
            <a:r>
              <a:rPr lang="ru-RU" dirty="0" smtClean="0"/>
              <a:t> з КГ: 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80335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-9830" y="0"/>
            <a:ext cx="446314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" name="Прямоугольник 1"/>
          <p:cNvSpPr/>
          <p:nvPr/>
        </p:nvSpPr>
        <p:spPr>
          <a:xfrm>
            <a:off x="3531929" y="299003"/>
            <a:ext cx="560935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000" b="1" dirty="0">
                <a:solidFill>
                  <a:srgbClr val="0070C0"/>
                </a:solidFill>
              </a:rPr>
              <a:t>Алгоритм </a:t>
            </a:r>
            <a:r>
              <a:rPr lang="uk-UA" sz="2000" b="1" dirty="0" smtClean="0">
                <a:solidFill>
                  <a:srgbClr val="0070C0"/>
                </a:solidFill>
              </a:rPr>
              <a:t>художника (</a:t>
            </a:r>
            <a:r>
              <a:rPr lang="uk-UA" sz="2000" i="1" dirty="0">
                <a:solidFill>
                  <a:srgbClr val="0070C0"/>
                </a:solidFill>
              </a:rPr>
              <a:t>пріоритетне заповнення</a:t>
            </a:r>
            <a:r>
              <a:rPr lang="uk-UA" sz="2000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1305827" y="929852"/>
            <a:ext cx="101289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 smtClean="0"/>
              <a:t>- виконується </a:t>
            </a:r>
            <a:r>
              <a:rPr lang="uk-UA" dirty="0"/>
              <a:t>сортування всіх полігонів за віддаленістю від спостерігача; </a:t>
            </a:r>
            <a:endParaRPr lang="uk-UA" dirty="0" smtClean="0"/>
          </a:p>
          <a:p>
            <a:r>
              <a:rPr lang="uk-UA" dirty="0" smtClean="0"/>
              <a:t>- виведення </a:t>
            </a:r>
            <a:r>
              <a:rPr lang="uk-UA" dirty="0"/>
              <a:t>починається з більш далеких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4020" y="1482218"/>
            <a:ext cx="5610826" cy="1442784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660934" y="3108036"/>
            <a:ext cx="114187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uk-UA" i="1" dirty="0" smtClean="0">
                <a:solidFill>
                  <a:schemeClr val="accent1">
                    <a:lumMod val="50000"/>
                  </a:schemeClr>
                </a:solidFill>
              </a:rPr>
              <a:t>обчислювальна складність алгоритму : O(</a:t>
            </a:r>
            <a:r>
              <a:rPr lang="ru-RU" i="1" dirty="0">
                <a:solidFill>
                  <a:schemeClr val="accent1">
                    <a:lumMod val="50000"/>
                  </a:schemeClr>
                </a:solidFill>
              </a:rPr>
              <a:t>n </a:t>
            </a:r>
            <a:r>
              <a:rPr lang="ru-RU" i="1" dirty="0" err="1">
                <a:solidFill>
                  <a:schemeClr val="accent1">
                    <a:lumMod val="50000"/>
                  </a:schemeClr>
                </a:solidFill>
              </a:rPr>
              <a:t>log</a:t>
            </a:r>
            <a:r>
              <a:rPr lang="ru-RU" i="1" dirty="0">
                <a:solidFill>
                  <a:schemeClr val="accent1">
                    <a:lumMod val="50000"/>
                  </a:schemeClr>
                </a:solidFill>
              </a:rPr>
              <a:t> n + m * n</a:t>
            </a:r>
            <a:r>
              <a:rPr lang="uk-UA" i="1" dirty="0" smtClean="0">
                <a:solidFill>
                  <a:schemeClr val="accent1">
                    <a:lumMod val="50000"/>
                  </a:schemeClr>
                </a:solidFill>
              </a:rPr>
              <a:t>), </a:t>
            </a:r>
            <a:r>
              <a:rPr lang="ru-RU" i="1" dirty="0" smtClean="0">
                <a:solidFill>
                  <a:schemeClr val="accent1">
                    <a:lumMod val="50000"/>
                  </a:schemeClr>
                </a:solidFill>
              </a:rPr>
              <a:t>n – кількість </a:t>
            </a:r>
            <a:r>
              <a:rPr lang="ru-RU" i="1" dirty="0" err="1" smtClean="0">
                <a:solidFill>
                  <a:schemeClr val="accent1">
                    <a:lumMod val="50000"/>
                  </a:schemeClr>
                </a:solidFill>
              </a:rPr>
              <a:t>полігонів</a:t>
            </a:r>
            <a:r>
              <a:rPr lang="ru-RU" i="1" dirty="0" smtClean="0">
                <a:solidFill>
                  <a:schemeClr val="accent1">
                    <a:lumMod val="50000"/>
                  </a:schemeClr>
                </a:solidFill>
              </a:rPr>
              <a:t>, m – кількість </a:t>
            </a:r>
            <a:r>
              <a:rPr lang="ru-RU" i="1" dirty="0" err="1" smtClean="0">
                <a:solidFill>
                  <a:schemeClr val="accent1">
                    <a:lumMod val="50000"/>
                  </a:schemeClr>
                </a:solidFill>
              </a:rPr>
              <a:t>пікселів</a:t>
            </a:r>
            <a:endParaRPr lang="uk-UA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1305827" y="4101901"/>
            <a:ext cx="352603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Tx/>
              <a:buChar char="-"/>
            </a:pPr>
            <a:r>
              <a:rPr lang="uk-UA" dirty="0" smtClean="0"/>
              <a:t>циклічне перекриття полігонів;</a:t>
            </a:r>
          </a:p>
          <a:p>
            <a:pPr marL="285750" indent="-285750">
              <a:buFontTx/>
              <a:buChar char="-"/>
            </a:pPr>
            <a:endParaRPr lang="uk-UA" b="1" dirty="0">
              <a:solidFill>
                <a:srgbClr val="00B050"/>
              </a:solidFill>
            </a:endParaRP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7281" y="4890562"/>
            <a:ext cx="3750903" cy="1479825"/>
          </a:xfrm>
          <a:prstGeom prst="rect">
            <a:avLst/>
          </a:prstGeom>
        </p:spPr>
      </p:pic>
      <p:grpSp>
        <p:nvGrpSpPr>
          <p:cNvPr id="18" name="Группа 17"/>
          <p:cNvGrpSpPr/>
          <p:nvPr/>
        </p:nvGrpSpPr>
        <p:grpSpPr>
          <a:xfrm>
            <a:off x="7380971" y="5009221"/>
            <a:ext cx="2638928" cy="1458245"/>
            <a:chOff x="6615344" y="4754070"/>
            <a:chExt cx="2663759" cy="1360757"/>
          </a:xfrm>
        </p:grpSpPr>
        <p:sp>
          <p:nvSpPr>
            <p:cNvPr id="13" name="Параллелограмм 12"/>
            <p:cNvSpPr/>
            <p:nvPr/>
          </p:nvSpPr>
          <p:spPr>
            <a:xfrm rot="20880324">
              <a:off x="6615344" y="5014713"/>
              <a:ext cx="2531444" cy="846310"/>
            </a:xfrm>
            <a:prstGeom prst="parallelogram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4" name="Прямоугольный треугольник 13"/>
            <p:cNvSpPr/>
            <p:nvPr/>
          </p:nvSpPr>
          <p:spPr>
            <a:xfrm>
              <a:off x="7373301" y="4754070"/>
              <a:ext cx="1905802" cy="1360757"/>
            </a:xfrm>
            <a:prstGeom prst="rtTriangle">
              <a:avLst/>
            </a:prstGeom>
            <a:solidFill>
              <a:schemeClr val="bg2">
                <a:lumMod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5" name="Прямоугольник 14"/>
            <p:cNvSpPr/>
            <p:nvPr/>
          </p:nvSpPr>
          <p:spPr>
            <a:xfrm rot="20846815">
              <a:off x="7066602" y="5393399"/>
              <a:ext cx="1628928" cy="4635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sp>
        <p:nvSpPr>
          <p:cNvPr id="19" name="Прямоугольник 18"/>
          <p:cNvSpPr/>
          <p:nvPr/>
        </p:nvSpPr>
        <p:spPr>
          <a:xfrm>
            <a:off x="6472984" y="4101901"/>
            <a:ext cx="3665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Tx/>
              <a:buChar char="-"/>
            </a:pPr>
            <a:r>
              <a:rPr lang="ru-RU" dirty="0" err="1"/>
              <a:t>взаємне</a:t>
            </a:r>
            <a:r>
              <a:rPr lang="ru-RU" dirty="0"/>
              <a:t> </a:t>
            </a:r>
            <a:r>
              <a:rPr lang="ru-RU" dirty="0" err="1"/>
              <a:t>проникнення</a:t>
            </a:r>
            <a:r>
              <a:rPr lang="ru-RU" dirty="0"/>
              <a:t> </a:t>
            </a:r>
            <a:r>
              <a:rPr lang="uk-UA" dirty="0" smtClean="0"/>
              <a:t>полігонів</a:t>
            </a:r>
            <a:endParaRPr lang="uk-UA" dirty="0"/>
          </a:p>
        </p:txBody>
      </p:sp>
      <p:sp>
        <p:nvSpPr>
          <p:cNvPr id="20" name="Прямоугольник 19"/>
          <p:cNvSpPr/>
          <p:nvPr/>
        </p:nvSpPr>
        <p:spPr>
          <a:xfrm>
            <a:off x="4283296" y="3732569"/>
            <a:ext cx="27382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err="1">
                <a:solidFill>
                  <a:srgbClr val="00B050"/>
                </a:solidFill>
              </a:rPr>
              <a:t>Проблеми</a:t>
            </a:r>
            <a:r>
              <a:rPr lang="ru-RU" b="1" dirty="0">
                <a:solidFill>
                  <a:srgbClr val="00B050"/>
                </a:solidFill>
              </a:rPr>
              <a:t> </a:t>
            </a:r>
            <a:r>
              <a:rPr lang="ru-RU" b="1" dirty="0" err="1">
                <a:solidFill>
                  <a:srgbClr val="00B050"/>
                </a:solidFill>
              </a:rPr>
              <a:t>використання</a:t>
            </a:r>
            <a:r>
              <a:rPr lang="ru-RU" b="1" dirty="0">
                <a:solidFill>
                  <a:srgbClr val="00B050"/>
                </a:solidFill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927149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123139" y="318548"/>
            <a:ext cx="59525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000" b="1" dirty="0" smtClean="0">
                <a:solidFill>
                  <a:srgbClr val="0070C0"/>
                </a:solidFill>
              </a:rPr>
              <a:t>Методи </a:t>
            </a:r>
            <a:r>
              <a:rPr lang="ru-RU" sz="2000" b="1" dirty="0" err="1" smtClean="0">
                <a:solidFill>
                  <a:srgbClr val="0070C0"/>
                </a:solidFill>
              </a:rPr>
              <a:t>реа</a:t>
            </a:r>
            <a:r>
              <a:rPr lang="uk-UA" sz="2000" b="1" dirty="0" err="1" smtClean="0">
                <a:solidFill>
                  <a:srgbClr val="0070C0"/>
                </a:solidFill>
              </a:rPr>
              <a:t>лістичної</a:t>
            </a:r>
            <a:r>
              <a:rPr lang="uk-UA" sz="2000" b="1" dirty="0" smtClean="0">
                <a:solidFill>
                  <a:srgbClr val="0070C0"/>
                </a:solidFill>
              </a:rPr>
              <a:t> візуалізації тривимірних сцен </a:t>
            </a:r>
            <a:endParaRPr lang="uk-UA" sz="2000" b="1" dirty="0">
              <a:solidFill>
                <a:srgbClr val="0070C0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-9830" y="0"/>
            <a:ext cx="446314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" name="Прямоугольник 1"/>
          <p:cNvSpPr/>
          <p:nvPr/>
        </p:nvSpPr>
        <p:spPr>
          <a:xfrm>
            <a:off x="5263936" y="1512501"/>
            <a:ext cx="1106008" cy="986669"/>
          </a:xfrm>
          <a:prstGeom prst="rect">
            <a:avLst/>
          </a:prstGeom>
          <a:solidFill>
            <a:srgbClr val="92D050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" name="Прямоугольник 5"/>
          <p:cNvSpPr/>
          <p:nvPr/>
        </p:nvSpPr>
        <p:spPr>
          <a:xfrm>
            <a:off x="6805054" y="1512501"/>
            <a:ext cx="1101308" cy="1000575"/>
          </a:xfrm>
          <a:prstGeom prst="rect">
            <a:avLst/>
          </a:prstGeom>
          <a:gradFill>
            <a:gsLst>
              <a:gs pos="99000">
                <a:schemeClr val="accent6">
                  <a:lumMod val="75000"/>
                </a:schemeClr>
              </a:gs>
              <a:gs pos="5000">
                <a:schemeClr val="accent6">
                  <a:lumMod val="20000"/>
                  <a:lumOff val="80000"/>
                </a:schemeClr>
              </a:gs>
              <a:gs pos="0">
                <a:schemeClr val="accent6">
                  <a:lumMod val="40000"/>
                  <a:lumOff val="60000"/>
                </a:schemeClr>
              </a:gs>
              <a:gs pos="59000">
                <a:srgbClr val="92D050"/>
              </a:gs>
              <a:gs pos="77000">
                <a:srgbClr val="92D050"/>
              </a:gs>
              <a:gs pos="100000">
                <a:schemeClr val="bg1"/>
              </a:gs>
            </a:gsLst>
            <a:lin ang="0" scaled="0"/>
          </a:gra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3" name="Овал 12"/>
          <p:cNvSpPr/>
          <p:nvPr/>
        </p:nvSpPr>
        <p:spPr>
          <a:xfrm>
            <a:off x="2493079" y="4585088"/>
            <a:ext cx="701073" cy="70023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grpSp>
        <p:nvGrpSpPr>
          <p:cNvPr id="24" name="Группа 23"/>
          <p:cNvGrpSpPr/>
          <p:nvPr/>
        </p:nvGrpSpPr>
        <p:grpSpPr>
          <a:xfrm>
            <a:off x="3429406" y="3936079"/>
            <a:ext cx="1272237" cy="1293392"/>
            <a:chOff x="4697129" y="2858968"/>
            <a:chExt cx="1272237" cy="1293392"/>
          </a:xfrm>
        </p:grpSpPr>
        <p:sp>
          <p:nvSpPr>
            <p:cNvPr id="8" name="Овал 7"/>
            <p:cNvSpPr/>
            <p:nvPr/>
          </p:nvSpPr>
          <p:spPr>
            <a:xfrm>
              <a:off x="4697129" y="3381456"/>
              <a:ext cx="265164" cy="29814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0" name="Овал 9"/>
            <p:cNvSpPr/>
            <p:nvPr/>
          </p:nvSpPr>
          <p:spPr>
            <a:xfrm>
              <a:off x="5108074" y="3278458"/>
              <a:ext cx="471639" cy="471637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5" name="Овал 14"/>
            <p:cNvSpPr/>
            <p:nvPr/>
          </p:nvSpPr>
          <p:spPr>
            <a:xfrm>
              <a:off x="5704202" y="3358159"/>
              <a:ext cx="265164" cy="29814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6" name="Овал 15"/>
            <p:cNvSpPr/>
            <p:nvPr/>
          </p:nvSpPr>
          <p:spPr>
            <a:xfrm>
              <a:off x="5211311" y="2858968"/>
              <a:ext cx="265164" cy="29814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7" name="Овал 16"/>
            <p:cNvSpPr/>
            <p:nvPr/>
          </p:nvSpPr>
          <p:spPr>
            <a:xfrm>
              <a:off x="5211311" y="3854215"/>
              <a:ext cx="265164" cy="29814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8" name="Овал 17"/>
            <p:cNvSpPr/>
            <p:nvPr/>
          </p:nvSpPr>
          <p:spPr>
            <a:xfrm>
              <a:off x="4796094" y="2958010"/>
              <a:ext cx="265164" cy="29814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9" name="Овал 18"/>
            <p:cNvSpPr/>
            <p:nvPr/>
          </p:nvSpPr>
          <p:spPr>
            <a:xfrm>
              <a:off x="5592853" y="3750095"/>
              <a:ext cx="265164" cy="29814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20" name="Овал 19"/>
            <p:cNvSpPr/>
            <p:nvPr/>
          </p:nvSpPr>
          <p:spPr>
            <a:xfrm>
              <a:off x="5559291" y="2958010"/>
              <a:ext cx="265164" cy="29814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21" name="Овал 20"/>
            <p:cNvSpPr/>
            <p:nvPr/>
          </p:nvSpPr>
          <p:spPr>
            <a:xfrm>
              <a:off x="4822403" y="3750094"/>
              <a:ext cx="265164" cy="29814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grpSp>
        <p:nvGrpSpPr>
          <p:cNvPr id="28" name="Группа 27"/>
          <p:cNvGrpSpPr/>
          <p:nvPr/>
        </p:nvGrpSpPr>
        <p:grpSpPr>
          <a:xfrm>
            <a:off x="1046728" y="3376305"/>
            <a:ext cx="2098070" cy="2343571"/>
            <a:chOff x="1132421" y="2456877"/>
            <a:chExt cx="2098070" cy="2343571"/>
          </a:xfrm>
        </p:grpSpPr>
        <p:sp>
          <p:nvSpPr>
            <p:cNvPr id="7" name="Овал 6"/>
            <p:cNvSpPr/>
            <p:nvPr/>
          </p:nvSpPr>
          <p:spPr>
            <a:xfrm>
              <a:off x="1952047" y="3427529"/>
              <a:ext cx="471639" cy="471637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9" name="Овал 8"/>
            <p:cNvSpPr/>
            <p:nvPr/>
          </p:nvSpPr>
          <p:spPr>
            <a:xfrm>
              <a:off x="1132421" y="3750094"/>
              <a:ext cx="701073" cy="70023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1" name="Овал 10"/>
            <p:cNvSpPr/>
            <p:nvPr/>
          </p:nvSpPr>
          <p:spPr>
            <a:xfrm>
              <a:off x="1844031" y="2456877"/>
              <a:ext cx="701073" cy="70023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4" name="Овал 13"/>
            <p:cNvSpPr/>
            <p:nvPr/>
          </p:nvSpPr>
          <p:spPr>
            <a:xfrm>
              <a:off x="1833494" y="4100212"/>
              <a:ext cx="701073" cy="70023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22" name="Овал 21"/>
            <p:cNvSpPr/>
            <p:nvPr/>
          </p:nvSpPr>
          <p:spPr>
            <a:xfrm>
              <a:off x="2529418" y="2858968"/>
              <a:ext cx="701073" cy="70023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23" name="Овал 22"/>
            <p:cNvSpPr/>
            <p:nvPr/>
          </p:nvSpPr>
          <p:spPr>
            <a:xfrm>
              <a:off x="1163852" y="2923997"/>
              <a:ext cx="701073" cy="70023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cxnSp>
        <p:nvCxnSpPr>
          <p:cNvPr id="26" name="Прямая соединительная линия 25"/>
          <p:cNvCxnSpPr/>
          <p:nvPr/>
        </p:nvCxnSpPr>
        <p:spPr>
          <a:xfrm>
            <a:off x="1397264" y="4346957"/>
            <a:ext cx="320040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/>
          <p:cNvCxnSpPr/>
          <p:nvPr/>
        </p:nvCxnSpPr>
        <p:spPr>
          <a:xfrm>
            <a:off x="1428695" y="4842461"/>
            <a:ext cx="320040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Группа 58"/>
          <p:cNvGrpSpPr/>
          <p:nvPr/>
        </p:nvGrpSpPr>
        <p:grpSpPr>
          <a:xfrm>
            <a:off x="5627364" y="2891939"/>
            <a:ext cx="2596465" cy="1558391"/>
            <a:chOff x="4787336" y="3209086"/>
            <a:chExt cx="3376740" cy="1997269"/>
          </a:xfrm>
        </p:grpSpPr>
        <p:cxnSp>
          <p:nvCxnSpPr>
            <p:cNvPr id="30" name="Прямая соединительная линия 29"/>
            <p:cNvCxnSpPr/>
            <p:nvPr/>
          </p:nvCxnSpPr>
          <p:spPr>
            <a:xfrm flipV="1">
              <a:off x="4787336" y="3209086"/>
              <a:ext cx="3196937" cy="167514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Прямая соединительная линия 30"/>
            <p:cNvCxnSpPr/>
            <p:nvPr/>
          </p:nvCxnSpPr>
          <p:spPr>
            <a:xfrm flipV="1">
              <a:off x="4967139" y="3528322"/>
              <a:ext cx="3196937" cy="167514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Прямая соединительная линия 32"/>
            <p:cNvCxnSpPr/>
            <p:nvPr/>
          </p:nvCxnSpPr>
          <p:spPr>
            <a:xfrm rot="16200000" flipV="1">
              <a:off x="7314126" y="3853574"/>
              <a:ext cx="434974" cy="288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Прямая соединительная линия 36"/>
            <p:cNvCxnSpPr/>
            <p:nvPr/>
          </p:nvCxnSpPr>
          <p:spPr>
            <a:xfrm flipV="1">
              <a:off x="7549299" y="3339336"/>
              <a:ext cx="434974" cy="288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единительная линия 37"/>
            <p:cNvCxnSpPr/>
            <p:nvPr/>
          </p:nvCxnSpPr>
          <p:spPr>
            <a:xfrm flipV="1">
              <a:off x="7215017" y="3506310"/>
              <a:ext cx="434974" cy="288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Прямая соединительная линия 38"/>
            <p:cNvCxnSpPr/>
            <p:nvPr/>
          </p:nvCxnSpPr>
          <p:spPr>
            <a:xfrm flipV="1">
              <a:off x="5192390" y="4577656"/>
              <a:ext cx="434974" cy="288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Прямая соединительная линия 39"/>
            <p:cNvCxnSpPr/>
            <p:nvPr/>
          </p:nvCxnSpPr>
          <p:spPr>
            <a:xfrm flipV="1">
              <a:off x="6701962" y="3816279"/>
              <a:ext cx="434974" cy="288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Прямая соединительная линия 40"/>
            <p:cNvCxnSpPr/>
            <p:nvPr/>
          </p:nvCxnSpPr>
          <p:spPr>
            <a:xfrm flipV="1">
              <a:off x="6972073" y="3649305"/>
              <a:ext cx="434974" cy="288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Прямая соединительная линия 41"/>
            <p:cNvCxnSpPr/>
            <p:nvPr/>
          </p:nvCxnSpPr>
          <p:spPr>
            <a:xfrm flipV="1">
              <a:off x="6111770" y="4100212"/>
              <a:ext cx="434974" cy="288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Прямая соединительная линия 42"/>
            <p:cNvCxnSpPr/>
            <p:nvPr/>
          </p:nvCxnSpPr>
          <p:spPr>
            <a:xfrm flipV="1">
              <a:off x="6381881" y="3933238"/>
              <a:ext cx="434974" cy="288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Прямая соединительная линия 43"/>
            <p:cNvCxnSpPr/>
            <p:nvPr/>
          </p:nvCxnSpPr>
          <p:spPr>
            <a:xfrm flipV="1">
              <a:off x="5532614" y="4413566"/>
              <a:ext cx="434974" cy="288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Прямая соединительная линия 44"/>
            <p:cNvCxnSpPr/>
            <p:nvPr/>
          </p:nvCxnSpPr>
          <p:spPr>
            <a:xfrm flipV="1">
              <a:off x="5802725" y="4246592"/>
              <a:ext cx="434974" cy="288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Прямая соединительная линия 45"/>
            <p:cNvCxnSpPr/>
            <p:nvPr/>
          </p:nvCxnSpPr>
          <p:spPr>
            <a:xfrm flipV="1">
              <a:off x="4932247" y="4743365"/>
              <a:ext cx="434974" cy="288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Прямая соединительная линия 46"/>
            <p:cNvCxnSpPr/>
            <p:nvPr/>
          </p:nvCxnSpPr>
          <p:spPr>
            <a:xfrm rot="16200000" flipV="1">
              <a:off x="7758289" y="3595058"/>
              <a:ext cx="434974" cy="288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Прямая соединительная линия 48"/>
            <p:cNvCxnSpPr/>
            <p:nvPr/>
          </p:nvCxnSpPr>
          <p:spPr>
            <a:xfrm rot="16200000" flipV="1">
              <a:off x="7535162" y="3722355"/>
              <a:ext cx="434974" cy="288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Прямая соединительная линия 49"/>
            <p:cNvCxnSpPr/>
            <p:nvPr/>
          </p:nvCxnSpPr>
          <p:spPr>
            <a:xfrm rot="16200000" flipV="1">
              <a:off x="6670019" y="4238890"/>
              <a:ext cx="434974" cy="288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Прямая соединительная линия 50"/>
            <p:cNvCxnSpPr/>
            <p:nvPr/>
          </p:nvCxnSpPr>
          <p:spPr>
            <a:xfrm rot="16200000" flipV="1">
              <a:off x="7114182" y="3980374"/>
              <a:ext cx="434974" cy="288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Прямая соединительная линия 51"/>
            <p:cNvCxnSpPr/>
            <p:nvPr/>
          </p:nvCxnSpPr>
          <p:spPr>
            <a:xfrm rot="16200000" flipV="1">
              <a:off x="6891055" y="4107671"/>
              <a:ext cx="434974" cy="288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Прямая соединительная линия 52"/>
            <p:cNvCxnSpPr/>
            <p:nvPr/>
          </p:nvCxnSpPr>
          <p:spPr>
            <a:xfrm rot="16200000" flipV="1">
              <a:off x="5939295" y="4629611"/>
              <a:ext cx="434974" cy="288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Прямая соединительная линия 53"/>
            <p:cNvCxnSpPr/>
            <p:nvPr/>
          </p:nvCxnSpPr>
          <p:spPr>
            <a:xfrm rot="16200000" flipV="1">
              <a:off x="6383458" y="4371095"/>
              <a:ext cx="434974" cy="288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Прямая соединительная линия 54"/>
            <p:cNvCxnSpPr/>
            <p:nvPr/>
          </p:nvCxnSpPr>
          <p:spPr>
            <a:xfrm rot="16200000" flipV="1">
              <a:off x="6160331" y="4498392"/>
              <a:ext cx="434974" cy="288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Прямая соединительная линия 55"/>
            <p:cNvCxnSpPr/>
            <p:nvPr/>
          </p:nvCxnSpPr>
          <p:spPr>
            <a:xfrm rot="16200000" flipV="1">
              <a:off x="5258834" y="4987426"/>
              <a:ext cx="434974" cy="288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Прямая соединительная линия 56"/>
            <p:cNvCxnSpPr/>
            <p:nvPr/>
          </p:nvCxnSpPr>
          <p:spPr>
            <a:xfrm rot="16200000" flipV="1">
              <a:off x="5702997" y="4728910"/>
              <a:ext cx="434974" cy="288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Прямая соединительная линия 57"/>
            <p:cNvCxnSpPr/>
            <p:nvPr/>
          </p:nvCxnSpPr>
          <p:spPr>
            <a:xfrm rot="16200000" flipV="1">
              <a:off x="5479870" y="4856207"/>
              <a:ext cx="434974" cy="288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Прямая соединительная линия 60"/>
          <p:cNvCxnSpPr/>
          <p:nvPr/>
        </p:nvCxnSpPr>
        <p:spPr>
          <a:xfrm flipH="1">
            <a:off x="5232606" y="2705106"/>
            <a:ext cx="3175586" cy="1668065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единительная линия 63"/>
          <p:cNvCxnSpPr/>
          <p:nvPr/>
        </p:nvCxnSpPr>
        <p:spPr>
          <a:xfrm flipH="1">
            <a:off x="5514055" y="2916061"/>
            <a:ext cx="3175586" cy="1668065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http://stratum.ac.ru/education/textbooks/kgrafic/lection20/q02_0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7754" y="3676607"/>
            <a:ext cx="3224097" cy="2436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5" name="Прямая соединительная линия 74"/>
          <p:cNvCxnSpPr/>
          <p:nvPr/>
        </p:nvCxnSpPr>
        <p:spPr>
          <a:xfrm flipV="1">
            <a:off x="4597552" y="5507397"/>
            <a:ext cx="0" cy="63204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единительная линия 81"/>
          <p:cNvCxnSpPr/>
          <p:nvPr/>
        </p:nvCxnSpPr>
        <p:spPr>
          <a:xfrm flipV="1">
            <a:off x="6488422" y="5502749"/>
            <a:ext cx="0" cy="63204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57" name="Группа 2056"/>
          <p:cNvGrpSpPr/>
          <p:nvPr/>
        </p:nvGrpSpPr>
        <p:grpSpPr>
          <a:xfrm>
            <a:off x="4426473" y="5520962"/>
            <a:ext cx="2226888" cy="628124"/>
            <a:chOff x="3994131" y="5280397"/>
            <a:chExt cx="2226888" cy="628124"/>
          </a:xfrm>
        </p:grpSpPr>
        <p:cxnSp>
          <p:nvCxnSpPr>
            <p:cNvPr id="2049" name="Прямая соединительная линия 2048"/>
            <p:cNvCxnSpPr/>
            <p:nvPr/>
          </p:nvCxnSpPr>
          <p:spPr>
            <a:xfrm flipV="1">
              <a:off x="4161863" y="5396130"/>
              <a:ext cx="191139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Прямая соединительная линия 67"/>
            <p:cNvCxnSpPr/>
            <p:nvPr/>
          </p:nvCxnSpPr>
          <p:spPr>
            <a:xfrm flipV="1">
              <a:off x="4149399" y="5783139"/>
              <a:ext cx="191139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2" name="Прямая соединительная линия 2051"/>
            <p:cNvCxnSpPr/>
            <p:nvPr/>
          </p:nvCxnSpPr>
          <p:spPr>
            <a:xfrm>
              <a:off x="6060001" y="5387250"/>
              <a:ext cx="161018" cy="115733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Прямая соединительная линия 71"/>
            <p:cNvCxnSpPr/>
            <p:nvPr/>
          </p:nvCxnSpPr>
          <p:spPr>
            <a:xfrm>
              <a:off x="4149399" y="5783139"/>
              <a:ext cx="161018" cy="115733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Прямая соединительная линия 72"/>
            <p:cNvCxnSpPr/>
            <p:nvPr/>
          </p:nvCxnSpPr>
          <p:spPr>
            <a:xfrm>
              <a:off x="4005275" y="5280397"/>
              <a:ext cx="161018" cy="115733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Прямая соединительная линия 76"/>
            <p:cNvCxnSpPr/>
            <p:nvPr/>
          </p:nvCxnSpPr>
          <p:spPr>
            <a:xfrm flipV="1">
              <a:off x="6056080" y="5280397"/>
              <a:ext cx="161018" cy="115733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Прямая соединительная линия 77"/>
            <p:cNvCxnSpPr/>
            <p:nvPr/>
          </p:nvCxnSpPr>
          <p:spPr>
            <a:xfrm flipV="1">
              <a:off x="3994131" y="5412692"/>
              <a:ext cx="161018" cy="115733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Прямая соединительная линия 78"/>
            <p:cNvCxnSpPr/>
            <p:nvPr/>
          </p:nvCxnSpPr>
          <p:spPr>
            <a:xfrm flipV="1">
              <a:off x="4164997" y="5671279"/>
              <a:ext cx="161018" cy="115733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4" name="Группа 83"/>
            <p:cNvGrpSpPr/>
            <p:nvPr/>
          </p:nvGrpSpPr>
          <p:grpSpPr>
            <a:xfrm>
              <a:off x="5903302" y="5671279"/>
              <a:ext cx="169951" cy="237242"/>
              <a:chOff x="6975651" y="5323607"/>
              <a:chExt cx="169951" cy="237242"/>
            </a:xfrm>
          </p:grpSpPr>
          <p:cxnSp>
            <p:nvCxnSpPr>
              <p:cNvPr id="85" name="Прямая соединительная линия 84"/>
              <p:cNvCxnSpPr/>
              <p:nvPr/>
            </p:nvCxnSpPr>
            <p:spPr>
              <a:xfrm>
                <a:off x="6984584" y="5323607"/>
                <a:ext cx="161018" cy="115733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Прямая соединительная линия 85"/>
              <p:cNvCxnSpPr/>
              <p:nvPr/>
            </p:nvCxnSpPr>
            <p:spPr>
              <a:xfrm flipV="1">
                <a:off x="6975651" y="5445116"/>
                <a:ext cx="161018" cy="115733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058" name="TextBox 2057"/>
          <p:cNvSpPr txBox="1"/>
          <p:nvPr/>
        </p:nvSpPr>
        <p:spPr>
          <a:xfrm>
            <a:off x="4139317" y="932214"/>
            <a:ext cx="5920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b="1" dirty="0" smtClean="0">
                <a:solidFill>
                  <a:srgbClr val="00B050"/>
                </a:solidFill>
              </a:rPr>
              <a:t>Фізіологія і психологія сприйняття</a:t>
            </a:r>
            <a:endParaRPr lang="uk-UA" b="1" dirty="0">
              <a:solidFill>
                <a:srgbClr val="00B050"/>
              </a:solidFill>
            </a:endParaRPr>
          </a:p>
        </p:txBody>
      </p:sp>
      <p:pic>
        <p:nvPicPr>
          <p:cNvPr id="2060" name="Рисунок 205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5889" y="1266389"/>
            <a:ext cx="1331157" cy="1342113"/>
          </a:xfrm>
          <a:prstGeom prst="rect">
            <a:avLst/>
          </a:prstGeom>
        </p:spPr>
      </p:pic>
      <p:pic>
        <p:nvPicPr>
          <p:cNvPr id="2061" name="Рисунок 206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15028" y="1687109"/>
            <a:ext cx="1288528" cy="1386236"/>
          </a:xfrm>
          <a:prstGeom prst="rect">
            <a:avLst/>
          </a:prstGeom>
        </p:spPr>
      </p:pic>
      <p:sp>
        <p:nvSpPr>
          <p:cNvPr id="2062" name="TextBox 2061"/>
          <p:cNvSpPr txBox="1"/>
          <p:nvPr/>
        </p:nvSpPr>
        <p:spPr>
          <a:xfrm>
            <a:off x="8428523" y="6081430"/>
            <a:ext cx="3841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Скільки чорних точок?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755121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13" grpId="0" animBg="1"/>
      <p:bldP spid="206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-9830" y="0"/>
            <a:ext cx="446314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6146" name="Picture 2" descr="рис. 20.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3640" y="1633795"/>
            <a:ext cx="8171523" cy="4362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Прямоугольник 6"/>
          <p:cNvSpPr/>
          <p:nvPr/>
        </p:nvSpPr>
        <p:spPr>
          <a:xfrm>
            <a:off x="3123139" y="318548"/>
            <a:ext cx="59525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000" b="1" dirty="0" smtClean="0">
                <a:solidFill>
                  <a:srgbClr val="0070C0"/>
                </a:solidFill>
              </a:rPr>
              <a:t>Методи </a:t>
            </a:r>
            <a:r>
              <a:rPr lang="ru-RU" sz="2000" b="1" dirty="0" err="1" smtClean="0">
                <a:solidFill>
                  <a:srgbClr val="0070C0"/>
                </a:solidFill>
              </a:rPr>
              <a:t>реа</a:t>
            </a:r>
            <a:r>
              <a:rPr lang="uk-UA" sz="2000" b="1" dirty="0" err="1" smtClean="0">
                <a:solidFill>
                  <a:srgbClr val="0070C0"/>
                </a:solidFill>
              </a:rPr>
              <a:t>лістичної</a:t>
            </a:r>
            <a:r>
              <a:rPr lang="uk-UA" sz="2000" b="1" dirty="0" smtClean="0">
                <a:solidFill>
                  <a:srgbClr val="0070C0"/>
                </a:solidFill>
              </a:rPr>
              <a:t> візуалізації тривимірних сцен </a:t>
            </a:r>
            <a:endParaRPr lang="uk-UA" sz="2000" b="1" dirty="0">
              <a:solidFill>
                <a:srgbClr val="0070C0"/>
              </a:solidFill>
            </a:endParaRPr>
          </a:p>
        </p:txBody>
      </p:sp>
      <p:pic>
        <p:nvPicPr>
          <p:cNvPr id="6148" name="Picture 4" descr="рис. 20.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9502" y="1750652"/>
            <a:ext cx="5671170" cy="4246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1779361" y="5633131"/>
            <a:ext cx="3239206" cy="6209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20473" y="1903228"/>
            <a:ext cx="1426475" cy="4178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703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-9830" y="0"/>
            <a:ext cx="446314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" name="TextBox 5"/>
          <p:cNvSpPr txBox="1"/>
          <p:nvPr/>
        </p:nvSpPr>
        <p:spPr>
          <a:xfrm>
            <a:off x="4436888" y="436015"/>
            <a:ext cx="59205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b="1" dirty="0">
                <a:solidFill>
                  <a:srgbClr val="0070C0"/>
                </a:solidFill>
              </a:rPr>
              <a:t>Моделювання освітлення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264940" y="965834"/>
            <a:ext cx="95799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err="1"/>
              <a:t>Світлова</a:t>
            </a:r>
            <a:r>
              <a:rPr lang="ru-RU" b="1" dirty="0"/>
              <a:t> </a:t>
            </a:r>
            <a:r>
              <a:rPr lang="ru-RU" b="1" dirty="0" err="1" smtClean="0"/>
              <a:t>енергія</a:t>
            </a:r>
            <a:r>
              <a:rPr lang="ru-RU" b="1" dirty="0" smtClean="0"/>
              <a:t> </a:t>
            </a:r>
            <a:r>
              <a:rPr lang="ru-RU" b="1" dirty="0" err="1" smtClean="0"/>
              <a:t>проміня</a:t>
            </a:r>
            <a:r>
              <a:rPr lang="ru-RU" b="1" dirty="0" smtClean="0"/>
              <a:t>, </a:t>
            </a:r>
            <a:r>
              <a:rPr lang="ru-RU" b="1" dirty="0" err="1"/>
              <a:t>що</a:t>
            </a:r>
            <a:r>
              <a:rPr lang="ru-RU" b="1" dirty="0"/>
              <a:t> </a:t>
            </a:r>
            <a:r>
              <a:rPr lang="ru-RU" b="1" dirty="0" err="1"/>
              <a:t>падає</a:t>
            </a:r>
            <a:r>
              <a:rPr lang="ru-RU" b="1" dirty="0"/>
              <a:t> на </a:t>
            </a:r>
            <a:r>
              <a:rPr lang="ru-RU" b="1" dirty="0" err="1"/>
              <a:t>поверхню</a:t>
            </a:r>
            <a:r>
              <a:rPr lang="ru-RU" b="1" dirty="0"/>
              <a:t>, </a:t>
            </a:r>
            <a:r>
              <a:rPr lang="ru-RU" b="1" dirty="0" err="1"/>
              <a:t>може</a:t>
            </a:r>
            <a:r>
              <a:rPr lang="ru-RU" b="1" dirty="0"/>
              <a:t> </a:t>
            </a:r>
            <a:r>
              <a:rPr lang="ru-RU" b="1" dirty="0" smtClean="0"/>
              <a:t>бути:</a:t>
            </a:r>
          </a:p>
          <a:p>
            <a:pPr marL="285750" indent="-285750">
              <a:buFontTx/>
              <a:buChar char="-"/>
            </a:pPr>
            <a:r>
              <a:rPr lang="ru-RU" dirty="0" err="1" smtClean="0"/>
              <a:t>поглинена</a:t>
            </a:r>
            <a:r>
              <a:rPr lang="ru-RU" dirty="0" smtClean="0"/>
              <a:t> (</a:t>
            </a:r>
            <a:r>
              <a:rPr lang="ru-RU" dirty="0" err="1" smtClean="0"/>
              <a:t>перетворюється</a:t>
            </a:r>
            <a:r>
              <a:rPr lang="ru-RU" dirty="0" smtClean="0"/>
              <a:t> </a:t>
            </a:r>
            <a:r>
              <a:rPr lang="ru-RU" dirty="0"/>
              <a:t>на тепло</a:t>
            </a:r>
            <a:r>
              <a:rPr lang="ru-RU" dirty="0" smtClean="0"/>
              <a:t>);</a:t>
            </a:r>
          </a:p>
          <a:p>
            <a:pPr marL="285750" indent="-285750">
              <a:buFontTx/>
              <a:buChar char="-"/>
            </a:pPr>
            <a:r>
              <a:rPr lang="ru-RU" dirty="0" err="1" smtClean="0"/>
              <a:t>відбита</a:t>
            </a:r>
            <a:r>
              <a:rPr lang="ru-RU" dirty="0" smtClean="0"/>
              <a:t>;</a:t>
            </a:r>
          </a:p>
          <a:p>
            <a:pPr marL="285750" indent="-285750">
              <a:buFontTx/>
              <a:buChar char="-"/>
            </a:pPr>
            <a:r>
              <a:rPr lang="ru-RU" dirty="0" smtClean="0"/>
              <a:t>пропущена (</a:t>
            </a:r>
            <a:r>
              <a:rPr lang="ru-RU" dirty="0" err="1" smtClean="0"/>
              <a:t>поверхня</a:t>
            </a:r>
            <a:r>
              <a:rPr lang="ru-RU" dirty="0" smtClean="0"/>
              <a:t> </a:t>
            </a:r>
            <a:r>
              <a:rPr lang="ru-RU" dirty="0" err="1" smtClean="0"/>
              <a:t>прозора</a:t>
            </a:r>
            <a:r>
              <a:rPr lang="ru-RU" dirty="0" smtClean="0"/>
              <a:t>)</a:t>
            </a:r>
            <a:endParaRPr lang="uk-UA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552892" y="2310141"/>
            <a:ext cx="11639107" cy="466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uk-UA" dirty="0" smtClean="0"/>
              <a:t>Частка </a:t>
            </a:r>
            <a:r>
              <a:rPr lang="uk-UA" dirty="0"/>
              <a:t>пропущеного, відбитого та поглиненого світла залежить від довжини хвилі </a:t>
            </a:r>
            <a:r>
              <a:rPr lang="uk-UA" dirty="0" smtClean="0"/>
              <a:t>випромінювання;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ru-RU" dirty="0" err="1"/>
              <a:t>Промінь</a:t>
            </a:r>
            <a:r>
              <a:rPr lang="ru-RU" dirty="0"/>
              <a:t> </a:t>
            </a:r>
            <a:r>
              <a:rPr lang="ru-RU" dirty="0" err="1"/>
              <a:t>від</a:t>
            </a:r>
            <a:r>
              <a:rPr lang="ru-RU" dirty="0"/>
              <a:t> </a:t>
            </a:r>
            <a:r>
              <a:rPr lang="ru-RU" dirty="0" err="1" smtClean="0"/>
              <a:t>джерела</a:t>
            </a:r>
            <a:r>
              <a:rPr lang="ru-RU" dirty="0" smtClean="0"/>
              <a:t> </a:t>
            </a:r>
            <a:r>
              <a:rPr lang="ru-RU" dirty="0" err="1" smtClean="0"/>
              <a:t>св</a:t>
            </a:r>
            <a:r>
              <a:rPr lang="uk-UA" dirty="0" err="1" smtClean="0"/>
              <a:t>ітла</a:t>
            </a:r>
            <a:r>
              <a:rPr lang="ru-RU" dirty="0" smtClean="0"/>
              <a:t>, </a:t>
            </a:r>
            <a:r>
              <a:rPr lang="ru-RU" dirty="0" err="1"/>
              <a:t>відбитий</a:t>
            </a:r>
            <a:r>
              <a:rPr lang="ru-RU" dirty="0"/>
              <a:t> </a:t>
            </a:r>
            <a:r>
              <a:rPr lang="ru-RU" dirty="0" err="1" smtClean="0"/>
              <a:t>промінь</a:t>
            </a:r>
            <a:r>
              <a:rPr lang="ru-RU" dirty="0" smtClean="0"/>
              <a:t> </a:t>
            </a:r>
            <a:r>
              <a:rPr lang="ru-RU" dirty="0"/>
              <a:t>і </a:t>
            </a:r>
            <a:r>
              <a:rPr lang="ru-RU" dirty="0" smtClean="0"/>
              <a:t>нормаль </a:t>
            </a:r>
            <a:r>
              <a:rPr lang="ru-RU" dirty="0"/>
              <a:t>до </a:t>
            </a:r>
            <a:r>
              <a:rPr lang="ru-RU" dirty="0" err="1"/>
              <a:t>поверхні</a:t>
            </a:r>
            <a:r>
              <a:rPr lang="ru-RU" dirty="0"/>
              <a:t> лежать у </a:t>
            </a:r>
            <a:r>
              <a:rPr lang="ru-RU" dirty="0" err="1"/>
              <a:t>одній</a:t>
            </a:r>
            <a:r>
              <a:rPr lang="ru-RU" dirty="0"/>
              <a:t> </a:t>
            </a:r>
            <a:r>
              <a:rPr lang="ru-RU" dirty="0" err="1" smtClean="0"/>
              <a:t>площині</a:t>
            </a:r>
            <a:r>
              <a:rPr lang="ru-RU" dirty="0"/>
              <a:t>;</a:t>
            </a:r>
            <a:endParaRPr lang="uk-UA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uk-UA" dirty="0" smtClean="0"/>
              <a:t>Об'єкт є видимим </a:t>
            </a:r>
            <a:r>
              <a:rPr lang="uk-UA" dirty="0"/>
              <a:t>тільки якщо він відображає або пропускає світло;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uk-UA" dirty="0" smtClean="0"/>
              <a:t>Якщо об'єкт </a:t>
            </a:r>
            <a:r>
              <a:rPr lang="uk-UA" dirty="0"/>
              <a:t>поглинає </a:t>
            </a:r>
            <a:r>
              <a:rPr lang="uk-UA" dirty="0" smtClean="0"/>
              <a:t>всю світлову енергію - він є невидимим (абсолютно чорне тіло);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uk-UA" dirty="0" smtClean="0"/>
              <a:t>Під час освітлення </a:t>
            </a:r>
            <a:r>
              <a:rPr lang="uk-UA" dirty="0"/>
              <a:t>білим світлом, </a:t>
            </a:r>
            <a:r>
              <a:rPr lang="uk-UA" dirty="0" smtClean="0"/>
              <a:t>якщо інтенсивність </a:t>
            </a:r>
            <a:r>
              <a:rPr lang="uk-UA" dirty="0"/>
              <a:t>усіх довжин хвиль приблизно однаково поглинається, об'єкт виглядає </a:t>
            </a:r>
            <a:r>
              <a:rPr lang="uk-UA" dirty="0" smtClean="0"/>
              <a:t>сірим;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uk-UA" dirty="0" smtClean="0"/>
              <a:t>Якщо </a:t>
            </a:r>
            <a:r>
              <a:rPr lang="uk-UA" dirty="0"/>
              <a:t>поглинається майже </a:t>
            </a:r>
            <a:r>
              <a:rPr lang="uk-UA" dirty="0" smtClean="0"/>
              <a:t>все світло, </a:t>
            </a:r>
            <a:r>
              <a:rPr lang="uk-UA" dirty="0"/>
              <a:t>то об'єкт здається чорним, а якщо невелика його частина </a:t>
            </a:r>
            <a:r>
              <a:rPr lang="uk-UA" dirty="0" smtClean="0"/>
              <a:t>– білим;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uk-UA" dirty="0" smtClean="0"/>
              <a:t>Якщо </a:t>
            </a:r>
            <a:r>
              <a:rPr lang="uk-UA" dirty="0"/>
              <a:t>поглинаються лише певні довжини хвиль, то </a:t>
            </a:r>
            <a:r>
              <a:rPr lang="uk-UA" dirty="0" smtClean="0"/>
              <a:t>у проміні, </a:t>
            </a:r>
            <a:r>
              <a:rPr lang="uk-UA" dirty="0"/>
              <a:t>що </a:t>
            </a:r>
            <a:r>
              <a:rPr lang="uk-UA" dirty="0" smtClean="0"/>
              <a:t>відбивається </a:t>
            </a:r>
            <a:r>
              <a:rPr lang="uk-UA" dirty="0"/>
              <a:t>від об'єкта, змінюється розподіл енергії і об'єкт виглядає </a:t>
            </a:r>
            <a:r>
              <a:rPr lang="uk-UA" dirty="0" smtClean="0"/>
              <a:t>кольоровим;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ru-RU" dirty="0" err="1"/>
              <a:t>Властивості</a:t>
            </a:r>
            <a:r>
              <a:rPr lang="ru-RU" dirty="0"/>
              <a:t> </a:t>
            </a:r>
            <a:r>
              <a:rPr lang="ru-RU" dirty="0" err="1"/>
              <a:t>відбитого</a:t>
            </a:r>
            <a:r>
              <a:rPr lang="ru-RU" dirty="0"/>
              <a:t> </a:t>
            </a:r>
            <a:r>
              <a:rPr lang="ru-RU" dirty="0" err="1"/>
              <a:t>світла</a:t>
            </a:r>
            <a:r>
              <a:rPr lang="ru-RU" dirty="0"/>
              <a:t> </a:t>
            </a:r>
            <a:r>
              <a:rPr lang="ru-RU" dirty="0" err="1"/>
              <a:t>залежать</a:t>
            </a:r>
            <a:r>
              <a:rPr lang="ru-RU" dirty="0"/>
              <a:t> </a:t>
            </a:r>
            <a:r>
              <a:rPr lang="ru-RU" dirty="0" err="1"/>
              <a:t>від</a:t>
            </a:r>
            <a:r>
              <a:rPr lang="ru-RU" dirty="0"/>
              <a:t> </a:t>
            </a:r>
            <a:r>
              <a:rPr lang="ru-RU" dirty="0" smtClean="0"/>
              <a:t>типу </a:t>
            </a:r>
            <a:r>
              <a:rPr lang="ru-RU" dirty="0" err="1"/>
              <a:t>джерела</a:t>
            </a:r>
            <a:r>
              <a:rPr lang="ru-RU" dirty="0"/>
              <a:t> </a:t>
            </a:r>
            <a:r>
              <a:rPr lang="ru-RU" dirty="0" err="1" smtClean="0"/>
              <a:t>світла</a:t>
            </a:r>
            <a:r>
              <a:rPr lang="ru-RU" dirty="0"/>
              <a:t> </a:t>
            </a:r>
            <a:r>
              <a:rPr lang="ru-RU" dirty="0" smtClean="0"/>
              <a:t>і </a:t>
            </a:r>
            <a:r>
              <a:rPr lang="ru-RU" dirty="0" err="1"/>
              <a:t>напряму</a:t>
            </a:r>
            <a:r>
              <a:rPr lang="ru-RU" dirty="0"/>
              <a:t> </a:t>
            </a:r>
            <a:r>
              <a:rPr lang="ru-RU" dirty="0" err="1" smtClean="0"/>
              <a:t>випромінювання</a:t>
            </a:r>
            <a:r>
              <a:rPr lang="ru-RU" dirty="0" smtClean="0"/>
              <a:t>, </a:t>
            </a:r>
            <a:r>
              <a:rPr lang="ru-RU" dirty="0" err="1"/>
              <a:t>від</a:t>
            </a:r>
            <a:r>
              <a:rPr lang="ru-RU" dirty="0"/>
              <a:t> </a:t>
            </a:r>
            <a:r>
              <a:rPr lang="ru-RU" dirty="0" err="1"/>
              <a:t>орієнтації</a:t>
            </a:r>
            <a:r>
              <a:rPr lang="ru-RU" dirty="0"/>
              <a:t> та </a:t>
            </a:r>
            <a:r>
              <a:rPr lang="ru-RU" dirty="0" err="1"/>
              <a:t>властивостей</a:t>
            </a:r>
            <a:r>
              <a:rPr lang="ru-RU" dirty="0"/>
              <a:t> </a:t>
            </a:r>
            <a:r>
              <a:rPr lang="ru-RU" dirty="0" err="1" smtClean="0"/>
              <a:t>поверхні</a:t>
            </a:r>
            <a:r>
              <a:rPr lang="ru-RU" dirty="0" smtClean="0"/>
              <a:t> об</a:t>
            </a:r>
            <a:r>
              <a:rPr lang="en-US" dirty="0" smtClean="0"/>
              <a:t>’</a:t>
            </a:r>
            <a:r>
              <a:rPr lang="uk-UA" dirty="0" err="1" smtClean="0"/>
              <a:t>єкту</a:t>
            </a:r>
            <a:endParaRPr lang="uk-UA" dirty="0"/>
          </a:p>
        </p:txBody>
      </p:sp>
      <p:sp>
        <p:nvSpPr>
          <p:cNvPr id="10" name="TextBox 9"/>
          <p:cNvSpPr txBox="1"/>
          <p:nvPr/>
        </p:nvSpPr>
        <p:spPr>
          <a:xfrm>
            <a:off x="5328506" y="2166163"/>
            <a:ext cx="23691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b="1" i="1" dirty="0" smtClean="0">
                <a:solidFill>
                  <a:srgbClr val="0070C0"/>
                </a:solidFill>
              </a:rPr>
              <a:t>Важливо:</a:t>
            </a:r>
            <a:endParaRPr lang="uk-UA" sz="2000" b="1" dirty="0"/>
          </a:p>
        </p:txBody>
      </p:sp>
      <p:cxnSp>
        <p:nvCxnSpPr>
          <p:cNvPr id="13" name="Прямая соединительная линия 12"/>
          <p:cNvCxnSpPr>
            <a:endCxn id="14" idx="0"/>
          </p:cNvCxnSpPr>
          <p:nvPr/>
        </p:nvCxnSpPr>
        <p:spPr>
          <a:xfrm>
            <a:off x="1361753" y="965834"/>
            <a:ext cx="1179428" cy="848506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Прямоугольник 13"/>
          <p:cNvSpPr/>
          <p:nvPr/>
        </p:nvSpPr>
        <p:spPr>
          <a:xfrm>
            <a:off x="1084520" y="1814340"/>
            <a:ext cx="2913321" cy="1773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7" name="Солнце 16"/>
          <p:cNvSpPr/>
          <p:nvPr/>
        </p:nvSpPr>
        <p:spPr>
          <a:xfrm>
            <a:off x="926223" y="666004"/>
            <a:ext cx="372140" cy="340242"/>
          </a:xfrm>
          <a:prstGeom prst="sun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cxnSp>
        <p:nvCxnSpPr>
          <p:cNvPr id="20" name="Прямая соединительная линия 19"/>
          <p:cNvCxnSpPr/>
          <p:nvPr/>
        </p:nvCxnSpPr>
        <p:spPr>
          <a:xfrm flipV="1">
            <a:off x="2562038" y="703803"/>
            <a:ext cx="0" cy="1086405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604570" y="477426"/>
            <a:ext cx="297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</a:t>
            </a:r>
            <a:endParaRPr lang="uk-UA" dirty="0"/>
          </a:p>
        </p:txBody>
      </p:sp>
      <p:sp>
        <p:nvSpPr>
          <p:cNvPr id="27" name="TextBox 26"/>
          <p:cNvSpPr txBox="1"/>
          <p:nvPr/>
        </p:nvSpPr>
        <p:spPr>
          <a:xfrm>
            <a:off x="1426740" y="662092"/>
            <a:ext cx="297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</a:t>
            </a:r>
            <a:endParaRPr lang="uk-UA" dirty="0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 flipV="1">
            <a:off x="2604570" y="1031424"/>
            <a:ext cx="992753" cy="77517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448211" y="658219"/>
            <a:ext cx="297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</a:t>
            </a:r>
            <a:endParaRPr lang="uk-UA" dirty="0"/>
          </a:p>
        </p:txBody>
      </p:sp>
      <p:sp>
        <p:nvSpPr>
          <p:cNvPr id="33" name="Полилиния 32"/>
          <p:cNvSpPr/>
          <p:nvPr/>
        </p:nvSpPr>
        <p:spPr>
          <a:xfrm rot="324031">
            <a:off x="2546548" y="1834581"/>
            <a:ext cx="314353" cy="106462"/>
          </a:xfrm>
          <a:custGeom>
            <a:avLst/>
            <a:gdLst>
              <a:gd name="connsiteX0" fmla="*/ 0 w 288013"/>
              <a:gd name="connsiteY0" fmla="*/ 54553 h 214041"/>
              <a:gd name="connsiteX1" fmla="*/ 53163 w 288013"/>
              <a:gd name="connsiteY1" fmla="*/ 12023 h 214041"/>
              <a:gd name="connsiteX2" fmla="*/ 85060 w 288013"/>
              <a:gd name="connsiteY2" fmla="*/ 1390 h 214041"/>
              <a:gd name="connsiteX3" fmla="*/ 95693 w 288013"/>
              <a:gd name="connsiteY3" fmla="*/ 33288 h 214041"/>
              <a:gd name="connsiteX4" fmla="*/ 138223 w 288013"/>
              <a:gd name="connsiteY4" fmla="*/ 150246 h 214041"/>
              <a:gd name="connsiteX5" fmla="*/ 170121 w 288013"/>
              <a:gd name="connsiteY5" fmla="*/ 160879 h 214041"/>
              <a:gd name="connsiteX6" fmla="*/ 202019 w 288013"/>
              <a:gd name="connsiteY6" fmla="*/ 150246 h 214041"/>
              <a:gd name="connsiteX7" fmla="*/ 223284 w 288013"/>
              <a:gd name="connsiteY7" fmla="*/ 118348 h 214041"/>
              <a:gd name="connsiteX8" fmla="*/ 276446 w 288013"/>
              <a:gd name="connsiteY8" fmla="*/ 128981 h 214041"/>
              <a:gd name="connsiteX9" fmla="*/ 287079 w 288013"/>
              <a:gd name="connsiteY9" fmla="*/ 214041 h 214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88013" h="214041">
                <a:moveTo>
                  <a:pt x="0" y="54553"/>
                </a:moveTo>
                <a:cubicBezTo>
                  <a:pt x="17721" y="40376"/>
                  <a:pt x="33919" y="24051"/>
                  <a:pt x="53163" y="12023"/>
                </a:cubicBezTo>
                <a:cubicBezTo>
                  <a:pt x="62667" y="6083"/>
                  <a:pt x="75036" y="-3622"/>
                  <a:pt x="85060" y="1390"/>
                </a:cubicBezTo>
                <a:cubicBezTo>
                  <a:pt x="95085" y="6402"/>
                  <a:pt x="92149" y="22655"/>
                  <a:pt x="95693" y="33288"/>
                </a:cubicBezTo>
                <a:cubicBezTo>
                  <a:pt x="104851" y="115708"/>
                  <a:pt x="80771" y="121520"/>
                  <a:pt x="138223" y="150246"/>
                </a:cubicBezTo>
                <a:cubicBezTo>
                  <a:pt x="148248" y="155258"/>
                  <a:pt x="159488" y="157335"/>
                  <a:pt x="170121" y="160879"/>
                </a:cubicBezTo>
                <a:cubicBezTo>
                  <a:pt x="180754" y="157335"/>
                  <a:pt x="193267" y="157248"/>
                  <a:pt x="202019" y="150246"/>
                </a:cubicBezTo>
                <a:cubicBezTo>
                  <a:pt x="211998" y="142263"/>
                  <a:pt x="210997" y="121859"/>
                  <a:pt x="223284" y="118348"/>
                </a:cubicBezTo>
                <a:cubicBezTo>
                  <a:pt x="240660" y="113383"/>
                  <a:pt x="258725" y="125437"/>
                  <a:pt x="276446" y="128981"/>
                </a:cubicBezTo>
                <a:cubicBezTo>
                  <a:pt x="292683" y="177690"/>
                  <a:pt x="287079" y="149671"/>
                  <a:pt x="287079" y="214041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cxnSp>
        <p:nvCxnSpPr>
          <p:cNvPr id="34" name="Прямая соединительная линия 33"/>
          <p:cNvCxnSpPr/>
          <p:nvPr/>
        </p:nvCxnSpPr>
        <p:spPr>
          <a:xfrm>
            <a:off x="2662740" y="1991260"/>
            <a:ext cx="239542" cy="490986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>
            <a:stCxn id="14" idx="0"/>
          </p:cNvCxnSpPr>
          <p:nvPr/>
        </p:nvCxnSpPr>
        <p:spPr>
          <a:xfrm>
            <a:off x="2541181" y="1814340"/>
            <a:ext cx="121559" cy="1846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813357" y="1764301"/>
            <a:ext cx="2977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А</a:t>
            </a:r>
            <a:endParaRPr lang="uk-UA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2554183" y="2140267"/>
            <a:ext cx="297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746672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-9830" y="0"/>
            <a:ext cx="446314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" name="Прямоугольник 1"/>
          <p:cNvSpPr/>
          <p:nvPr/>
        </p:nvSpPr>
        <p:spPr>
          <a:xfrm>
            <a:off x="1112875" y="1160077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uk-UA" b="1" dirty="0"/>
              <a:t>Джерела світла</a:t>
            </a:r>
            <a:r>
              <a:rPr lang="uk-UA" dirty="0" smtClean="0"/>
              <a:t>:</a:t>
            </a:r>
          </a:p>
          <a:p>
            <a:pPr marL="285750" indent="-285750">
              <a:buFontTx/>
              <a:buChar char="-"/>
            </a:pPr>
            <a:r>
              <a:rPr lang="uk-UA" dirty="0" smtClean="0"/>
              <a:t>первинні </a:t>
            </a:r>
            <a:r>
              <a:rPr lang="uk-UA" dirty="0"/>
              <a:t>(випромінюють світло</a:t>
            </a:r>
            <a:r>
              <a:rPr lang="uk-UA" dirty="0" smtClean="0"/>
              <a:t>);</a:t>
            </a:r>
          </a:p>
          <a:p>
            <a:pPr marL="285750" indent="-285750">
              <a:buFontTx/>
              <a:buChar char="-"/>
            </a:pPr>
            <a:r>
              <a:rPr lang="uk-UA" dirty="0" smtClean="0"/>
              <a:t>- </a:t>
            </a:r>
            <a:r>
              <a:rPr lang="uk-UA" dirty="0"/>
              <a:t>вторинні (відбивають світло з інших джерел)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436888" y="436015"/>
            <a:ext cx="59205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b="1" dirty="0">
                <a:solidFill>
                  <a:srgbClr val="0070C0"/>
                </a:solidFill>
              </a:rPr>
              <a:t>Моделювання освітлення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318439" y="2159538"/>
            <a:ext cx="93353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i="1" dirty="0">
                <a:solidFill>
                  <a:srgbClr val="00B050"/>
                </a:solidFill>
              </a:rPr>
              <a:t>Повне відображене поверхнею світло дорівнює сумі світла від джерела та світла, відображеного об'єктами сцени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3859619" y="3256494"/>
            <a:ext cx="8016948" cy="64633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uk-UA" dirty="0"/>
              <a:t>Чим більш насичена сцена – тим більший внесок </a:t>
            </a:r>
            <a:r>
              <a:rPr lang="uk-UA" dirty="0" err="1" smtClean="0"/>
              <a:t>выд</a:t>
            </a:r>
            <a:r>
              <a:rPr lang="uk-UA" dirty="0" smtClean="0"/>
              <a:t> вторинних </a:t>
            </a:r>
            <a:r>
              <a:rPr lang="uk-UA" dirty="0"/>
              <a:t>джерел</a:t>
            </a:r>
            <a:r>
              <a:rPr lang="uk-UA" dirty="0" smtClean="0"/>
              <a:t>;</a:t>
            </a:r>
          </a:p>
          <a:p>
            <a:pPr algn="ctr"/>
            <a:r>
              <a:rPr lang="uk-UA" dirty="0" smtClean="0"/>
              <a:t>Поверхня</a:t>
            </a:r>
            <a:r>
              <a:rPr lang="uk-UA" dirty="0"/>
              <a:t>, що не висвітлюється джерелом світла, все одно може бути </a:t>
            </a:r>
            <a:r>
              <a:rPr lang="uk-UA" dirty="0" smtClean="0"/>
              <a:t>видимою</a:t>
            </a:r>
            <a:endParaRPr lang="uk-UA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7245" y="2658140"/>
            <a:ext cx="2703764" cy="358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160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-9830" y="0"/>
            <a:ext cx="446314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" name="TextBox 5"/>
          <p:cNvSpPr txBox="1"/>
          <p:nvPr/>
        </p:nvSpPr>
        <p:spPr>
          <a:xfrm>
            <a:off x="4436888" y="436015"/>
            <a:ext cx="59205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b="1" dirty="0">
                <a:solidFill>
                  <a:srgbClr val="0070C0"/>
                </a:solidFill>
              </a:rPr>
              <a:t>Моделювання освітлення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671" y="1376327"/>
            <a:ext cx="4188748" cy="1907657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1018602" y="836125"/>
            <a:ext cx="25713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400" b="1" dirty="0">
                <a:solidFill>
                  <a:srgbClr val="00B050"/>
                </a:solidFill>
              </a:rPr>
              <a:t>Дифузне відбиття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820699" y="3653998"/>
            <a:ext cx="3551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- закон </a:t>
            </a:r>
            <a:r>
              <a:rPr lang="uk-UA" dirty="0" smtClean="0"/>
              <a:t>І. Ламберта, 1760 р.</a:t>
            </a:r>
            <a:endParaRPr lang="uk-UA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3646967" y="884064"/>
            <a:ext cx="78987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 smtClean="0"/>
              <a:t>- </a:t>
            </a:r>
            <a:r>
              <a:rPr lang="uk-UA" dirty="0" err="1" smtClean="0"/>
              <a:t>дифузно</a:t>
            </a:r>
            <a:r>
              <a:rPr lang="uk-UA" dirty="0" smtClean="0"/>
              <a:t> </a:t>
            </a:r>
            <a:r>
              <a:rPr lang="uk-UA" dirty="0"/>
              <a:t>відбите світло розсіюється рівномірно по всіх напрямках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565162" y="1903730"/>
            <a:ext cx="4284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S</a:t>
            </a:r>
            <a:r>
              <a:rPr lang="en-US" dirty="0" smtClean="0"/>
              <a:t> </a:t>
            </a:r>
            <a:r>
              <a:rPr lang="uk-UA" dirty="0" smtClean="0"/>
              <a:t>- промінь на джерело світла;</a:t>
            </a:r>
            <a:endParaRPr lang="uk-UA" dirty="0"/>
          </a:p>
        </p:txBody>
      </p:sp>
      <p:sp>
        <p:nvSpPr>
          <p:cNvPr id="12" name="TextBox 11"/>
          <p:cNvSpPr txBox="1"/>
          <p:nvPr/>
        </p:nvSpPr>
        <p:spPr>
          <a:xfrm>
            <a:off x="5565162" y="2273062"/>
            <a:ext cx="5709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N</a:t>
            </a:r>
            <a:r>
              <a:rPr lang="en-US" dirty="0" smtClean="0"/>
              <a:t> </a:t>
            </a:r>
            <a:r>
              <a:rPr lang="uk-UA" dirty="0" smtClean="0"/>
              <a:t>- вектор нормалі до поверхні у точці поверхні;</a:t>
            </a:r>
            <a:endParaRPr lang="uk-UA" dirty="0"/>
          </a:p>
        </p:txBody>
      </p:sp>
      <p:sp>
        <p:nvSpPr>
          <p:cNvPr id="13" name="TextBox 12"/>
          <p:cNvSpPr txBox="1"/>
          <p:nvPr/>
        </p:nvSpPr>
        <p:spPr>
          <a:xfrm>
            <a:off x="5565162" y="2634332"/>
            <a:ext cx="5709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K</a:t>
            </a:r>
            <a:r>
              <a:rPr lang="en-US" dirty="0" smtClean="0"/>
              <a:t> </a:t>
            </a:r>
            <a:r>
              <a:rPr lang="uk-UA" dirty="0" smtClean="0"/>
              <a:t>- вектор, спрямований на спостерігача;</a:t>
            </a:r>
            <a:endParaRPr lang="uk-U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3847448" y="3653998"/>
                <a:ext cx="171771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uk-UA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</m:sub>
                      </m:sSub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𝒄𝒐𝒔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𝜽</m:t>
                      </m:r>
                    </m:oMath>
                  </m:oMathPara>
                </a14:m>
                <a:endParaRPr lang="uk-UA" sz="2400" b="1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7448" y="3653998"/>
                <a:ext cx="1717714" cy="369332"/>
              </a:xfrm>
              <a:prstGeom prst="rect">
                <a:avLst/>
              </a:prstGeom>
              <a:blipFill>
                <a:blip r:embed="rId4"/>
                <a:stretch>
                  <a:fillRect l="-3546" r="-3901" b="-1639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Прямоугольник 14"/>
          <p:cNvSpPr/>
          <p:nvPr/>
        </p:nvSpPr>
        <p:spPr>
          <a:xfrm>
            <a:off x="1347430" y="4014479"/>
            <a:ext cx="107077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/>
              <a:t>інтенсивність відбитого світла пропорційна косинусу кута між напрямком світла та нормаллю до поверхні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1296452" y="3577800"/>
            <a:ext cx="10590748" cy="7758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7" name="Прямоугольник 16"/>
          <p:cNvSpPr/>
          <p:nvPr/>
        </p:nvSpPr>
        <p:spPr>
          <a:xfrm>
            <a:off x="2360228" y="3230355"/>
            <a:ext cx="1476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1"/>
                </a:solidFill>
                <a:latin typeface="Times New Roman" panose="02020603050405020304" pitchFamily="18" charset="0"/>
              </a:rPr>
              <a:t>0 &lt;= </a:t>
            </a:r>
            <a:r>
              <a:rPr lang="en-US" dirty="0">
                <a:solidFill>
                  <a:srgbClr val="000001"/>
                </a:solidFill>
                <a:latin typeface="symbol" panose="05050102010706020507" pitchFamily="18" charset="2"/>
              </a:rPr>
              <a:t>q</a:t>
            </a:r>
            <a:r>
              <a:rPr lang="en-US" dirty="0">
                <a:solidFill>
                  <a:srgbClr val="000001"/>
                </a:solidFill>
                <a:latin typeface="Times New Roman" panose="02020603050405020304" pitchFamily="18" charset="0"/>
              </a:rPr>
              <a:t> &lt;= </a:t>
            </a:r>
            <a:r>
              <a:rPr lang="en-US" dirty="0">
                <a:solidFill>
                  <a:srgbClr val="000001"/>
                </a:solidFill>
                <a:latin typeface="symbol" panose="05050102010706020507" pitchFamily="18" charset="2"/>
              </a:rPr>
              <a:t>p</a:t>
            </a:r>
            <a:r>
              <a:rPr lang="en-US" dirty="0">
                <a:solidFill>
                  <a:srgbClr val="000001"/>
                </a:solidFill>
                <a:latin typeface="Times New Roman" panose="02020603050405020304" pitchFamily="18" charset="0"/>
              </a:rPr>
              <a:t>/2</a:t>
            </a:r>
            <a:endParaRPr lang="uk-UA" dirty="0"/>
          </a:p>
        </p:txBody>
      </p:sp>
      <p:sp>
        <p:nvSpPr>
          <p:cNvPr id="18" name="TextBox 17"/>
          <p:cNvSpPr txBox="1"/>
          <p:nvPr/>
        </p:nvSpPr>
        <p:spPr>
          <a:xfrm>
            <a:off x="2360228" y="2273062"/>
            <a:ext cx="440624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uk-UA" sz="1600" i="1" dirty="0" smtClean="0">
                <a:sym typeface="Symbol" panose="05050102010706020507" pitchFamily="18" charset="2"/>
              </a:rPr>
              <a:t></a:t>
            </a:r>
            <a:endParaRPr lang="uk-UA" sz="1600" i="1" dirty="0"/>
          </a:p>
        </p:txBody>
      </p:sp>
      <p:sp>
        <p:nvSpPr>
          <p:cNvPr id="19" name="TextBox 18"/>
          <p:cNvSpPr txBox="1"/>
          <p:nvPr/>
        </p:nvSpPr>
        <p:spPr>
          <a:xfrm>
            <a:off x="1682140" y="4389392"/>
            <a:ext cx="8354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err="1" smtClean="0"/>
              <a:t>Приклади</a:t>
            </a:r>
            <a:r>
              <a:rPr lang="ru-RU" b="1" dirty="0" smtClean="0"/>
              <a:t> </a:t>
            </a:r>
            <a:r>
              <a:rPr lang="ru-RU" b="1" dirty="0" err="1" smtClean="0"/>
              <a:t>розсіювачих</a:t>
            </a:r>
            <a:r>
              <a:rPr lang="ru-RU" b="1" dirty="0" smtClean="0"/>
              <a:t> </a:t>
            </a:r>
            <a:r>
              <a:rPr lang="ru-RU" b="1" dirty="0" err="1" smtClean="0"/>
              <a:t>матеріалів</a:t>
            </a:r>
            <a:r>
              <a:rPr lang="ru-RU" b="1" dirty="0" smtClean="0"/>
              <a:t>: </a:t>
            </a:r>
            <a:r>
              <a:rPr lang="ru-RU" dirty="0" err="1" smtClean="0"/>
              <a:t>папір</a:t>
            </a:r>
            <a:r>
              <a:rPr lang="ru-RU" dirty="0" smtClean="0"/>
              <a:t>, </a:t>
            </a:r>
            <a:r>
              <a:rPr lang="ru-RU" dirty="0" err="1" smtClean="0"/>
              <a:t>сніг</a:t>
            </a:r>
            <a:r>
              <a:rPr lang="ru-RU" dirty="0" smtClean="0"/>
              <a:t>, </a:t>
            </a:r>
            <a:r>
              <a:rPr lang="ru-RU" dirty="0" err="1" smtClean="0"/>
              <a:t>гіпс</a:t>
            </a:r>
            <a:r>
              <a:rPr lang="ru-RU" dirty="0" smtClean="0"/>
              <a:t>, </a:t>
            </a:r>
            <a:r>
              <a:rPr lang="ru-RU" dirty="0" err="1" smtClean="0"/>
              <a:t>крейда</a:t>
            </a:r>
            <a:r>
              <a:rPr lang="ru-RU" dirty="0" smtClean="0"/>
              <a:t>, деревина.</a:t>
            </a:r>
            <a:endParaRPr lang="uk-UA" dirty="0"/>
          </a:p>
        </p:txBody>
      </p:sp>
      <p:sp>
        <p:nvSpPr>
          <p:cNvPr id="21" name="TextBox 20"/>
          <p:cNvSpPr txBox="1"/>
          <p:nvPr/>
        </p:nvSpPr>
        <p:spPr>
          <a:xfrm>
            <a:off x="864671" y="4749873"/>
            <a:ext cx="6003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b="1" dirty="0" smtClean="0">
                <a:solidFill>
                  <a:srgbClr val="00B050"/>
                </a:solidFill>
              </a:rPr>
              <a:t>Врахування розсіяного світла </a:t>
            </a:r>
            <a:r>
              <a:rPr lang="uk-UA" sz="2000" i="1" dirty="0" smtClean="0">
                <a:solidFill>
                  <a:srgbClr val="00B050"/>
                </a:solidFill>
              </a:rPr>
              <a:t>(фонове, </a:t>
            </a:r>
            <a:r>
              <a:rPr lang="en-US" altLang="uk-UA" sz="2000" i="1" dirty="0" smtClean="0">
                <a:solidFill>
                  <a:srgbClr val="00B050"/>
                </a:solidFill>
              </a:rPr>
              <a:t>ambient</a:t>
            </a:r>
            <a:r>
              <a:rPr lang="ru-RU" altLang="uk-UA" sz="2000" i="1" dirty="0" smtClean="0">
                <a:solidFill>
                  <a:srgbClr val="00B050"/>
                </a:solidFill>
              </a:rPr>
              <a:t>)</a:t>
            </a:r>
            <a:r>
              <a:rPr lang="uk-UA" sz="2000" b="1" dirty="0" smtClean="0">
                <a:solidFill>
                  <a:srgbClr val="00B050"/>
                </a:solidFill>
              </a:rPr>
              <a:t>:</a:t>
            </a:r>
            <a:endParaRPr lang="uk-UA" sz="2000" b="1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2470410" y="5335330"/>
                <a:ext cx="2239074" cy="307777"/>
              </a:xfrm>
              <a:prstGeom prst="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uk-UA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𝑰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</m:sub>
                      </m:sSub>
                      <m:r>
                        <a:rPr lang="en-US" sz="2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sub>
                      </m:sSub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</m:sSub>
                      <m:r>
                        <a:rPr lang="en-US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</m:sSub>
                    </m:oMath>
                  </m:oMathPara>
                </a14:m>
                <a:endParaRPr lang="uk-UA" sz="2000" b="1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0410" y="5335330"/>
                <a:ext cx="2239074" cy="307777"/>
              </a:xfrm>
              <a:prstGeom prst="rect">
                <a:avLst/>
              </a:prstGeom>
              <a:blipFill>
                <a:blip r:embed="rId5"/>
                <a:stretch>
                  <a:fillRect l="-1892" b="-15094"/>
                </a:stretch>
              </a:blipFill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Прямоугольник 25"/>
              <p:cNvSpPr/>
              <p:nvPr/>
            </p:nvSpPr>
            <p:spPr>
              <a:xfrm>
                <a:off x="5121904" y="5058269"/>
                <a:ext cx="5925148" cy="12003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</m:oMath>
                </a14:m>
                <a:r>
                  <a:rPr lang="en-US" dirty="0" smtClean="0"/>
                  <a:t> - </a:t>
                </a:r>
                <a:r>
                  <a:rPr lang="uk-UA" dirty="0" smtClean="0"/>
                  <a:t>інтенсивність розсіяного світла;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</m:oMath>
                </a14:m>
                <a:r>
                  <a:rPr lang="uk-UA" dirty="0" smtClean="0"/>
                  <a:t> - коефіцієнт присутності розсіяного світла,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uk-UA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uk-UA" b="1" i="1" smtClean="0">
                            <a:latin typeface="Cambria Math" panose="02040503050406030204" pitchFamily="18" charset="0"/>
                          </a:rPr>
                          <m:t> ≤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uk-UA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uk-UA" dirty="0" smtClean="0"/>
                  <a:t>;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𝒅</m:t>
                        </m:r>
                      </m:sub>
                    </m:sSub>
                  </m:oMath>
                </a14:m>
                <a:r>
                  <a:rPr lang="uk-UA" dirty="0"/>
                  <a:t> - коефіцієнт </a:t>
                </a:r>
                <a:r>
                  <a:rPr lang="uk-UA" dirty="0" smtClean="0"/>
                  <a:t>дифузного відбиття,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uk-UA" b="1" i="1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uk-UA" b="1" i="1">
                            <a:latin typeface="Cambria Math" panose="02040503050406030204" pitchFamily="18" charset="0"/>
                          </a:rPr>
                          <m:t> ≤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𝒅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uk-UA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uk-UA" dirty="0"/>
                  <a:t>;</a:t>
                </a:r>
              </a:p>
              <a:p>
                <a:endParaRPr lang="uk-UA" dirty="0"/>
              </a:p>
            </p:txBody>
          </p:sp>
        </mc:Choice>
        <mc:Fallback xmlns="">
          <p:sp>
            <p:nvSpPr>
              <p:cNvPr id="26" name="Прямоугольник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1904" y="5058269"/>
                <a:ext cx="5925148" cy="1200329"/>
              </a:xfrm>
              <a:prstGeom prst="rect">
                <a:avLst/>
              </a:prstGeom>
              <a:blipFill>
                <a:blip r:embed="rId6"/>
                <a:stretch>
                  <a:fillRect t="-3046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1174392" y="6258598"/>
                <a:ext cx="3774046" cy="307777"/>
              </a:xfrm>
              <a:prstGeom prst="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uk-UA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𝑰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</m:t>
                        </m:r>
                      </m:sub>
                    </m:sSub>
                    <m:r>
                      <a:rPr lang="en-US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𝒅</m:t>
                        </m:r>
                      </m:sub>
                    </m:sSub>
                    <m:r>
                      <a:rPr lang="ru-RU" sz="2000" b="1" i="1" smtClean="0">
                        <a:latin typeface="Cambria Math" panose="02040503050406030204" pitchFamily="18" charset="0"/>
                      </a:rPr>
                      <m:t>/(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𝑐𝑜𝑛𝑠𝑡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)+</m:t>
                    </m:r>
                    <m:sSub>
                      <m:sSub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r>
                      <a:rPr lang="en-US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</m:oMath>
                </a14:m>
                <a:r>
                  <a:rPr lang="en-US" sz="2000" b="1" dirty="0" smtClean="0"/>
                  <a:t> </a:t>
                </a:r>
                <a:endParaRPr lang="uk-UA" sz="2000" b="1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4392" y="6258598"/>
                <a:ext cx="3774046" cy="307777"/>
              </a:xfrm>
              <a:prstGeom prst="rect">
                <a:avLst/>
              </a:prstGeom>
              <a:blipFill>
                <a:blip r:embed="rId7"/>
                <a:stretch>
                  <a:fillRect l="-2254" t="-1923" b="-32692"/>
                </a:stretch>
              </a:blipFill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/>
          <p:cNvSpPr txBox="1"/>
          <p:nvPr/>
        </p:nvSpPr>
        <p:spPr>
          <a:xfrm>
            <a:off x="5121904" y="6246540"/>
            <a:ext cx="6690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 </a:t>
            </a:r>
            <a:r>
              <a:rPr lang="uk-UA" dirty="0" err="1" smtClean="0"/>
              <a:t>змодельовано</a:t>
            </a:r>
            <a:r>
              <a:rPr lang="uk-UA" dirty="0" smtClean="0"/>
              <a:t> залежність від відстані до джерела освітлення </a:t>
            </a:r>
            <a:r>
              <a:rPr lang="en-US" dirty="0" smtClean="0"/>
              <a:t>r</a:t>
            </a:r>
            <a:endParaRPr lang="uk-UA" dirty="0"/>
          </a:p>
        </p:txBody>
      </p:sp>
      <p:pic>
        <p:nvPicPr>
          <p:cNvPr id="29" name="Рисунок 2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20106253">
            <a:off x="4513507" y="1533293"/>
            <a:ext cx="394756" cy="45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855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-9830" y="0"/>
            <a:ext cx="446314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" name="TextBox 5"/>
          <p:cNvSpPr txBox="1"/>
          <p:nvPr/>
        </p:nvSpPr>
        <p:spPr>
          <a:xfrm>
            <a:off x="4436888" y="436015"/>
            <a:ext cx="59205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b="1" dirty="0">
                <a:solidFill>
                  <a:srgbClr val="0070C0"/>
                </a:solidFill>
              </a:rPr>
              <a:t>Моделювання освітлення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1018602" y="836125"/>
            <a:ext cx="29844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400" b="1" dirty="0" smtClean="0">
                <a:solidFill>
                  <a:srgbClr val="00B050"/>
                </a:solidFill>
              </a:rPr>
              <a:t>Дзеркальне </a:t>
            </a:r>
            <a:r>
              <a:rPr lang="uk-UA" sz="2400" b="1" dirty="0">
                <a:solidFill>
                  <a:srgbClr val="00B050"/>
                </a:solidFill>
              </a:rPr>
              <a:t>відбиття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-1107909" y="4090834"/>
            <a:ext cx="104007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b="1" i="1" dirty="0" smtClean="0">
                <a:solidFill>
                  <a:srgbClr val="0070C0"/>
                </a:solidFill>
              </a:rPr>
              <a:t>Дзеркальне </a:t>
            </a:r>
            <a:r>
              <a:rPr lang="uk-UA" b="1" i="1" dirty="0">
                <a:solidFill>
                  <a:srgbClr val="0070C0"/>
                </a:solidFill>
              </a:rPr>
              <a:t>відображення світла є </a:t>
            </a:r>
            <a:r>
              <a:rPr lang="uk-UA" b="1" i="1" dirty="0" smtClean="0">
                <a:solidFill>
                  <a:srgbClr val="0070C0"/>
                </a:solidFill>
              </a:rPr>
              <a:t>спрямованим!</a:t>
            </a:r>
            <a:endParaRPr lang="uk-UA" b="1" i="1" dirty="0">
              <a:solidFill>
                <a:srgbClr val="0070C0"/>
              </a:solidFill>
            </a:endParaRP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7072" y="1587422"/>
            <a:ext cx="5135626" cy="2398446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9574952" flipV="1">
            <a:off x="5802010" y="1669733"/>
            <a:ext cx="449234" cy="513410"/>
          </a:xfrm>
          <a:prstGeom prst="rect">
            <a:avLst/>
          </a:prstGeom>
        </p:spPr>
      </p:pic>
      <p:sp>
        <p:nvSpPr>
          <p:cNvPr id="14" name="Прямоугольник 13"/>
          <p:cNvSpPr/>
          <p:nvPr/>
        </p:nvSpPr>
        <p:spPr>
          <a:xfrm>
            <a:off x="7112727" y="2321766"/>
            <a:ext cx="375374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600" i="1" dirty="0" err="1"/>
              <a:t>Промінь</a:t>
            </a:r>
            <a:r>
              <a:rPr lang="ru-RU" sz="1600" i="1" dirty="0"/>
              <a:t> </a:t>
            </a:r>
            <a:r>
              <a:rPr lang="ru-RU" sz="1600" i="1" dirty="0" err="1"/>
              <a:t>від</a:t>
            </a:r>
            <a:r>
              <a:rPr lang="ru-RU" sz="1600" i="1" dirty="0"/>
              <a:t> </a:t>
            </a:r>
            <a:r>
              <a:rPr lang="ru-RU" sz="1600" i="1" dirty="0" err="1"/>
              <a:t>джерела</a:t>
            </a:r>
            <a:r>
              <a:rPr lang="ru-RU" sz="1600" i="1" dirty="0"/>
              <a:t> </a:t>
            </a:r>
            <a:r>
              <a:rPr lang="ru-RU" sz="1600" i="1" dirty="0" err="1"/>
              <a:t>св</a:t>
            </a:r>
            <a:r>
              <a:rPr lang="uk-UA" sz="1600" i="1" dirty="0" err="1"/>
              <a:t>ітла</a:t>
            </a:r>
            <a:r>
              <a:rPr lang="ru-RU" sz="1600" i="1" dirty="0"/>
              <a:t>, </a:t>
            </a:r>
            <a:r>
              <a:rPr lang="ru-RU" sz="1600" i="1" dirty="0" err="1"/>
              <a:t>відбитий</a:t>
            </a:r>
            <a:r>
              <a:rPr lang="ru-RU" sz="1600" i="1" dirty="0"/>
              <a:t> </a:t>
            </a:r>
            <a:r>
              <a:rPr lang="ru-RU" sz="1600" i="1" dirty="0" err="1"/>
              <a:t>промінь</a:t>
            </a:r>
            <a:r>
              <a:rPr lang="ru-RU" sz="1600" i="1" dirty="0"/>
              <a:t> і нормаль до </a:t>
            </a:r>
            <a:r>
              <a:rPr lang="ru-RU" sz="1600" i="1" dirty="0" err="1"/>
              <a:t>поверхні</a:t>
            </a:r>
            <a:r>
              <a:rPr lang="ru-RU" sz="1600" i="1" dirty="0"/>
              <a:t> лежать у </a:t>
            </a:r>
            <a:r>
              <a:rPr lang="ru-RU" sz="1600" i="1" dirty="0" err="1"/>
              <a:t>одній</a:t>
            </a:r>
            <a:r>
              <a:rPr lang="ru-RU" sz="1600" i="1" dirty="0"/>
              <a:t> </a:t>
            </a:r>
            <a:r>
              <a:rPr lang="ru-RU" sz="1600" i="1" dirty="0" err="1"/>
              <a:t>площині</a:t>
            </a:r>
            <a:endParaRPr lang="uk-UA" sz="1600" i="1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887192" y="4548714"/>
            <a:ext cx="68656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u="sng" dirty="0"/>
              <a:t>Дзеркальна поверхня </a:t>
            </a:r>
            <a:r>
              <a:rPr lang="uk-UA" dirty="0"/>
              <a:t>– глибина шорсткості </a:t>
            </a:r>
            <a:r>
              <a:rPr lang="uk-UA" dirty="0" smtClean="0"/>
              <a:t>менша за довжину хвилі</a:t>
            </a:r>
            <a:endParaRPr lang="uk-UA" dirty="0"/>
          </a:p>
        </p:txBody>
      </p:sp>
      <p:sp>
        <p:nvSpPr>
          <p:cNvPr id="17" name="TextBox 16"/>
          <p:cNvSpPr txBox="1"/>
          <p:nvPr/>
        </p:nvSpPr>
        <p:spPr>
          <a:xfrm>
            <a:off x="4003073" y="888608"/>
            <a:ext cx="74995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- більша частина світлової енергії від джерела відбивається у одному напрямку</a:t>
            </a:r>
            <a:endParaRPr lang="uk-UA" dirty="0"/>
          </a:p>
        </p:txBody>
      </p:sp>
      <p:sp>
        <p:nvSpPr>
          <p:cNvPr id="20" name="TextBox 35"/>
          <p:cNvSpPr txBox="1">
            <a:spLocks noChangeArrowheads="1"/>
          </p:cNvSpPr>
          <p:nvPr/>
        </p:nvSpPr>
        <p:spPr bwMode="auto">
          <a:xfrm>
            <a:off x="2146058" y="4918046"/>
            <a:ext cx="82804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uk-UA" sz="1600" i="1" dirty="0" err="1" smtClean="0"/>
              <a:t>видиме</a:t>
            </a:r>
            <a:r>
              <a:rPr lang="ru-RU" altLang="uk-UA" sz="1600" i="1" dirty="0" smtClean="0"/>
              <a:t> </a:t>
            </a:r>
            <a:r>
              <a:rPr lang="ru-RU" altLang="uk-UA" sz="1600" i="1" dirty="0" err="1" smtClean="0"/>
              <a:t>світло</a:t>
            </a:r>
            <a:r>
              <a:rPr lang="en-US" altLang="uk-UA" sz="1600" i="1" dirty="0" smtClean="0"/>
              <a:t> </a:t>
            </a:r>
            <a:r>
              <a:rPr lang="ru-RU" altLang="uk-UA" sz="1600" dirty="0"/>
              <a:t>- </a:t>
            </a:r>
            <a:r>
              <a:rPr lang="en-US" altLang="uk-UA" sz="1600" dirty="0"/>
              <a:t> [380 </a:t>
            </a:r>
            <a:r>
              <a:rPr lang="ru-RU" altLang="uk-UA" sz="1600" dirty="0" err="1"/>
              <a:t>нм</a:t>
            </a:r>
            <a:r>
              <a:rPr lang="ru-RU" altLang="uk-UA" sz="1600" dirty="0"/>
              <a:t>;  780 </a:t>
            </a:r>
            <a:r>
              <a:rPr lang="ru-RU" altLang="uk-UA" sz="1600" dirty="0" err="1"/>
              <a:t>нм</a:t>
            </a:r>
            <a:r>
              <a:rPr lang="en-US" altLang="uk-UA" sz="1600" dirty="0"/>
              <a:t>]</a:t>
            </a:r>
            <a:r>
              <a:rPr lang="ru-RU" altLang="uk-UA" sz="1600" dirty="0"/>
              <a:t>   </a:t>
            </a:r>
            <a:r>
              <a:rPr lang="ru-RU" altLang="uk-UA" sz="1600" dirty="0">
                <a:sym typeface="Symbol" panose="05050102010706020507" pitchFamily="18" charset="2"/>
              </a:rPr>
              <a:t>  </a:t>
            </a:r>
            <a:r>
              <a:rPr lang="ru-RU" altLang="uk-UA" sz="1600" i="1" dirty="0" err="1" smtClean="0">
                <a:sym typeface="Symbol" panose="05050102010706020507" pitchFamily="18" charset="2"/>
              </a:rPr>
              <a:t>глибина</a:t>
            </a:r>
            <a:r>
              <a:rPr lang="ru-RU" altLang="uk-UA" sz="1600" i="1" dirty="0" smtClean="0">
                <a:sym typeface="Symbol" panose="05050102010706020507" pitchFamily="18" charset="2"/>
              </a:rPr>
              <a:t> </a:t>
            </a:r>
            <a:r>
              <a:rPr lang="ru-RU" altLang="uk-UA" sz="1600" i="1" dirty="0" err="1" smtClean="0">
                <a:sym typeface="Symbol" panose="05050102010706020507" pitchFamily="18" charset="2"/>
              </a:rPr>
              <a:t>шорсткості</a:t>
            </a:r>
            <a:r>
              <a:rPr lang="ru-RU" altLang="uk-UA" sz="1600" i="1" dirty="0" smtClean="0">
                <a:sym typeface="Symbol" panose="05050102010706020507" pitchFamily="18" charset="2"/>
              </a:rPr>
              <a:t> </a:t>
            </a:r>
            <a:r>
              <a:rPr lang="en-US" altLang="uk-UA" sz="1600" dirty="0">
                <a:sym typeface="Symbol" panose="05050102010706020507" pitchFamily="18" charset="2"/>
              </a:rPr>
              <a:t>&lt;</a:t>
            </a:r>
            <a:r>
              <a:rPr lang="ru-RU" altLang="uk-UA" sz="1600" dirty="0">
                <a:sym typeface="Symbol" panose="05050102010706020507" pitchFamily="18" charset="2"/>
              </a:rPr>
              <a:t> 0,5 мкм</a:t>
            </a:r>
            <a:endParaRPr lang="ru-RU" altLang="uk-UA" sz="1600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837208" y="5375926"/>
            <a:ext cx="1037883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u="sng" dirty="0"/>
              <a:t>Наслідки неідеальної </a:t>
            </a:r>
            <a:r>
              <a:rPr lang="uk-UA" u="sng" dirty="0" smtClean="0"/>
              <a:t>дзеркальності</a:t>
            </a:r>
            <a:r>
              <a:rPr lang="uk-UA" dirty="0" smtClean="0"/>
              <a:t>:</a:t>
            </a:r>
          </a:p>
          <a:p>
            <a:pPr marL="285750" indent="-285750">
              <a:buFontTx/>
              <a:buChar char="-"/>
            </a:pPr>
            <a:r>
              <a:rPr lang="uk-UA" dirty="0" smtClean="0"/>
              <a:t>залежність </a:t>
            </a:r>
            <a:r>
              <a:rPr lang="uk-UA" dirty="0"/>
              <a:t>інтенсивності відбитого світла від довжини </a:t>
            </a:r>
            <a:r>
              <a:rPr lang="uk-UA" dirty="0" smtClean="0"/>
              <a:t>хвилі;</a:t>
            </a:r>
          </a:p>
          <a:p>
            <a:pPr marL="285750" indent="-285750">
              <a:buFontTx/>
              <a:buChar char="-"/>
            </a:pPr>
            <a:r>
              <a:rPr lang="uk-UA" dirty="0"/>
              <a:t>інтенсивність відбитого світла залежить від кута </a:t>
            </a:r>
            <a:r>
              <a:rPr lang="uk-UA" dirty="0" smtClean="0"/>
              <a:t>падіння,  </a:t>
            </a:r>
            <a:r>
              <a:rPr lang="uk-UA" dirty="0"/>
              <a:t>енергія відбитого світла перерозподіляється у певному </a:t>
            </a:r>
            <a:r>
              <a:rPr lang="uk-UA" dirty="0" smtClean="0"/>
              <a:t>конусі навколо ідеально відбитого променю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652233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-9830" y="0"/>
            <a:ext cx="446314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" name="TextBox 5"/>
          <p:cNvSpPr txBox="1"/>
          <p:nvPr/>
        </p:nvSpPr>
        <p:spPr>
          <a:xfrm>
            <a:off x="4436888" y="436015"/>
            <a:ext cx="59205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b="1" dirty="0">
                <a:solidFill>
                  <a:srgbClr val="0070C0"/>
                </a:solidFill>
              </a:rPr>
              <a:t>Моделювання освітлення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219042" y="947702"/>
            <a:ext cx="300659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000" b="1" dirty="0">
                <a:solidFill>
                  <a:srgbClr val="00B050"/>
                </a:solidFill>
              </a:rPr>
              <a:t>Емпірична модель </a:t>
            </a:r>
            <a:r>
              <a:rPr lang="uk-UA" sz="2000" b="1" dirty="0" err="1">
                <a:solidFill>
                  <a:srgbClr val="00B050"/>
                </a:solidFill>
              </a:rPr>
              <a:t>Фонга</a:t>
            </a:r>
            <a:endParaRPr lang="uk-UA" sz="2000" b="1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795282" y="1058803"/>
                <a:ext cx="2176686" cy="369332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uk-UA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𝒎</m:t>
                          </m:r>
                        </m:sub>
                      </m:sSub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𝒄𝒐𝒔</m:t>
                          </m:r>
                        </m:e>
                        <m:sup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𝒑</m:t>
                          </m:r>
                        </m:sup>
                      </m:sSup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𝜶</m:t>
                      </m:r>
                    </m:oMath>
                  </m:oMathPara>
                </a14:m>
                <a:endParaRPr lang="uk-UA" sz="2400" b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5282" y="1058803"/>
                <a:ext cx="2176686" cy="369332"/>
              </a:xfrm>
              <a:prstGeom prst="rect">
                <a:avLst/>
              </a:prstGeom>
              <a:blipFill>
                <a:blip r:embed="rId3"/>
                <a:stretch>
                  <a:fillRect l="-2786" r="-1393" b="-14516"/>
                </a:stretch>
              </a:blipFill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Прямоугольник 7"/>
              <p:cNvSpPr/>
              <p:nvPr/>
            </p:nvSpPr>
            <p:spPr>
              <a:xfrm>
                <a:off x="1219042" y="1551387"/>
                <a:ext cx="5614294" cy="14773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</m:sSub>
                  </m:oMath>
                </a14:m>
                <a:r>
                  <a:rPr lang="en-US" dirty="0" smtClean="0"/>
                  <a:t> - </a:t>
                </a:r>
                <a:r>
                  <a:rPr lang="uk-UA" dirty="0" smtClean="0"/>
                  <a:t>інтенсивність віддзеркаленого світла;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uk-UA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uk-UA" b="1" i="1" smtClean="0">
                            <a:latin typeface="Cambria Math" panose="02040503050406030204" pitchFamily="18" charset="0"/>
                          </a:rPr>
                          <m:t>  </m:t>
                        </m:r>
                      </m:sub>
                    </m:sSub>
                  </m:oMath>
                </a14:m>
                <a:r>
                  <a:rPr lang="uk-UA" dirty="0" smtClean="0"/>
                  <a:t>- </a:t>
                </a:r>
                <a:r>
                  <a:rPr lang="uk-UA" dirty="0"/>
                  <a:t>інтенсивність </a:t>
                </a:r>
                <a:r>
                  <a:rPr lang="uk-UA" dirty="0" smtClean="0"/>
                  <a:t>джерела </a:t>
                </a:r>
                <a:r>
                  <a:rPr lang="uk-UA" dirty="0"/>
                  <a:t>світла</a:t>
                </a:r>
                <a:r>
                  <a:rPr lang="uk-UA" dirty="0" smtClean="0"/>
                  <a:t>;</a:t>
                </a:r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uk-UA" dirty="0"/>
                  <a:t> </a:t>
                </a:r>
                <a:r>
                  <a:rPr lang="uk-UA" dirty="0" smtClean="0"/>
                  <a:t>– кут між відбитим променем і напрямом на камеру;</a:t>
                </a:r>
              </a:p>
              <a:p>
                <a:r>
                  <a:rPr lang="en-US" b="1" i="1" dirty="0" smtClean="0"/>
                  <a:t>p</a:t>
                </a:r>
                <a:r>
                  <a:rPr lang="en-US" dirty="0" smtClean="0"/>
                  <a:t> – </a:t>
                </a:r>
                <a:r>
                  <a:rPr lang="uk-UA" dirty="0" smtClean="0"/>
                  <a:t>показник віддзеркалювання поверхні, </a:t>
                </a:r>
                <a:r>
                  <a:rPr lang="uk-UA" b="1" i="1" dirty="0" smtClean="0"/>
                  <a:t>0</a:t>
                </a:r>
                <a:r>
                  <a:rPr lang="en-US" i="1" dirty="0" smtClean="0"/>
                  <a:t> &lt; </a:t>
                </a:r>
                <a:r>
                  <a:rPr lang="en-US" b="1" i="1" dirty="0" smtClean="0"/>
                  <a:t>p &lt; 1000</a:t>
                </a:r>
                <a:endParaRPr lang="uk-UA" i="1" dirty="0"/>
              </a:p>
              <a:p>
                <a:endParaRPr lang="uk-UA" dirty="0"/>
              </a:p>
            </p:txBody>
          </p:sp>
        </mc:Choice>
        <mc:Fallback xmlns="">
          <p:sp>
            <p:nvSpPr>
              <p:cNvPr id="8" name="Прямоугольник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042" y="1551387"/>
                <a:ext cx="5614294" cy="1477328"/>
              </a:xfrm>
              <a:prstGeom prst="rect">
                <a:avLst/>
              </a:prstGeom>
              <a:blipFill>
                <a:blip r:embed="rId4"/>
                <a:stretch>
                  <a:fillRect l="-977" t="-2058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7148190" y="1773173"/>
            <a:ext cx="6264275" cy="86177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600" dirty="0">
                <a:latin typeface="Arial" charset="0"/>
                <a:cs typeface="Arial" charset="0"/>
              </a:rPr>
              <a:t>p &lt; 100   </a:t>
            </a:r>
            <a:r>
              <a:rPr lang="ru-RU" sz="1600" dirty="0">
                <a:latin typeface="Arial" charset="0"/>
                <a:cs typeface="Arial" charset="0"/>
              </a:rPr>
              <a:t>       </a:t>
            </a:r>
            <a:r>
              <a:rPr lang="en-US" sz="1600" dirty="0">
                <a:latin typeface="Arial" charset="0"/>
                <a:cs typeface="Arial" charset="0"/>
              </a:rPr>
              <a:t>  - </a:t>
            </a:r>
            <a:r>
              <a:rPr lang="ru-RU" sz="1600" i="1" dirty="0" err="1">
                <a:latin typeface="Arial" charset="0"/>
                <a:cs typeface="Arial" charset="0"/>
              </a:rPr>
              <a:t>пофарбовані</a:t>
            </a:r>
            <a:r>
              <a:rPr lang="ru-RU" sz="1600" i="1" dirty="0">
                <a:latin typeface="Arial" charset="0"/>
                <a:cs typeface="Arial" charset="0"/>
              </a:rPr>
              <a:t> </a:t>
            </a:r>
            <a:r>
              <a:rPr lang="ru-RU" sz="1600" i="1" dirty="0" err="1">
                <a:latin typeface="Arial" charset="0"/>
                <a:cs typeface="Arial" charset="0"/>
              </a:rPr>
              <a:t>поверхні</a:t>
            </a:r>
            <a:r>
              <a:rPr lang="ru-RU" sz="1600" i="1" dirty="0">
                <a:latin typeface="Arial" charset="0"/>
                <a:cs typeface="Arial" charset="0"/>
              </a:rPr>
              <a:t>, </a:t>
            </a:r>
            <a:r>
              <a:rPr lang="ru-RU" sz="1600" i="1" dirty="0" err="1">
                <a:latin typeface="Arial" charset="0"/>
                <a:cs typeface="Arial" charset="0"/>
              </a:rPr>
              <a:t>неметали</a:t>
            </a:r>
            <a:r>
              <a:rPr lang="ru-RU" sz="1600" i="1" dirty="0">
                <a:latin typeface="Arial" charset="0"/>
                <a:cs typeface="Arial" charset="0"/>
              </a:rPr>
              <a:t>;</a:t>
            </a:r>
          </a:p>
          <a:p>
            <a:pPr>
              <a:defRPr/>
            </a:pPr>
            <a:r>
              <a:rPr lang="ru-RU" sz="1600" dirty="0">
                <a:latin typeface="Arial" charset="0"/>
                <a:cs typeface="Arial" charset="0"/>
              </a:rPr>
              <a:t>100 </a:t>
            </a:r>
            <a:r>
              <a:rPr lang="en-US" sz="1600" dirty="0">
                <a:latin typeface="Arial" charset="0"/>
                <a:cs typeface="Arial" charset="0"/>
              </a:rPr>
              <a:t>&lt; p &lt;500 </a:t>
            </a:r>
            <a:r>
              <a:rPr lang="ru-RU" sz="1600" dirty="0">
                <a:latin typeface="Arial" charset="0"/>
                <a:cs typeface="Arial" charset="0"/>
              </a:rPr>
              <a:t> </a:t>
            </a:r>
            <a:r>
              <a:rPr lang="en-US" sz="1600" dirty="0">
                <a:latin typeface="Arial" charset="0"/>
                <a:cs typeface="Arial" charset="0"/>
              </a:rPr>
              <a:t> </a:t>
            </a:r>
            <a:r>
              <a:rPr lang="en-US" sz="1600" i="1" dirty="0">
                <a:latin typeface="Arial" charset="0"/>
                <a:cs typeface="Arial" charset="0"/>
              </a:rPr>
              <a:t>- </a:t>
            </a:r>
            <a:r>
              <a:rPr lang="ru-RU" sz="1600" i="1" dirty="0" smtClean="0">
                <a:latin typeface="Arial" charset="0"/>
                <a:cs typeface="Arial" charset="0"/>
              </a:rPr>
              <a:t>метали;</a:t>
            </a:r>
            <a:endParaRPr lang="ru-RU" sz="1600" i="1" dirty="0">
              <a:latin typeface="Arial" charset="0"/>
              <a:cs typeface="Arial" charset="0"/>
            </a:endParaRPr>
          </a:p>
          <a:p>
            <a:pPr eaLnBrk="1" hangingPunct="1">
              <a:defRPr/>
            </a:pPr>
            <a:r>
              <a:rPr lang="en-US" sz="1600" dirty="0">
                <a:latin typeface="Arial" charset="0"/>
                <a:cs typeface="Arial" charset="0"/>
              </a:rPr>
              <a:t>p </a:t>
            </a:r>
            <a:r>
              <a:rPr lang="en-US" sz="1600" dirty="0">
                <a:latin typeface="Arial" charset="0"/>
                <a:cs typeface="Arial" charset="0"/>
                <a:sym typeface="Symbol"/>
              </a:rPr>
              <a:t></a:t>
            </a:r>
            <a:r>
              <a:rPr lang="ru-RU" sz="1600" dirty="0">
                <a:latin typeface="Arial" charset="0"/>
                <a:cs typeface="Arial" charset="0"/>
                <a:sym typeface="Symbol"/>
              </a:rPr>
              <a:t> 1000          - </a:t>
            </a:r>
            <a:r>
              <a:rPr lang="ru-RU" sz="1600" dirty="0" err="1" smtClean="0">
                <a:latin typeface="Arial" charset="0"/>
                <a:cs typeface="Arial" charset="0"/>
                <a:sym typeface="Symbol"/>
              </a:rPr>
              <a:t>д</a:t>
            </a:r>
            <a:r>
              <a:rPr lang="ru-RU" sz="1600" i="1" dirty="0" err="1" smtClean="0">
                <a:latin typeface="Arial" charset="0"/>
                <a:cs typeface="Arial" charset="0"/>
                <a:sym typeface="Symbol"/>
              </a:rPr>
              <a:t>зеркала</a:t>
            </a:r>
            <a:endParaRPr lang="ru-RU" sz="1600" i="1" dirty="0">
              <a:latin typeface="Arial" charset="0"/>
              <a:cs typeface="Arial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1027621" y="2808625"/>
            <a:ext cx="34092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000" b="1" dirty="0" smtClean="0">
                <a:solidFill>
                  <a:srgbClr val="00B050"/>
                </a:solidFill>
              </a:rPr>
              <a:t>Загальна модель освітлення:</a:t>
            </a:r>
            <a:endParaRPr lang="uk-UA" sz="2000" b="1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299068" y="3308926"/>
                <a:ext cx="5672900" cy="369332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uk-UA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𝑰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𝒂</m:t>
                          </m:r>
                        </m:sub>
                      </m:sSub>
                      <m:r>
                        <a:rPr lang="en-US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</m:sSub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sub>
                          </m:sSub>
                          <m: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𝒄𝒐𝒔</m:t>
                          </m:r>
                          <m: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  <m: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sub>
                          </m:sSub>
                          <m: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p>
                            <m:sSup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𝒄𝒐𝒔</m:t>
                              </m:r>
                            </m:e>
                            <m:sup>
                              <m:r>
                                <a:rPr lang="en-US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𝒑</m:t>
                              </m:r>
                            </m:sup>
                          </m:sSup>
                          <m: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</m:e>
                      </m:d>
                    </m:oMath>
                  </m:oMathPara>
                </a14:m>
                <a:endParaRPr lang="uk-UA" sz="2400" b="1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9068" y="3308926"/>
                <a:ext cx="5672900" cy="369332"/>
              </a:xfrm>
              <a:prstGeom prst="rect">
                <a:avLst/>
              </a:prstGeom>
              <a:blipFill>
                <a:blip r:embed="rId5"/>
                <a:stretch>
                  <a:fillRect l="-643" b="-16129"/>
                </a:stretch>
              </a:blipFill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Прямоугольник 14"/>
              <p:cNvSpPr/>
              <p:nvPr/>
            </p:nvSpPr>
            <p:spPr>
              <a:xfrm>
                <a:off x="7577470" y="3229287"/>
                <a:ext cx="6096000" cy="923330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𝒅</m:t>
                        </m:r>
                      </m:sub>
                    </m:sSub>
                    <m:r>
                      <m:rPr>
                        <m:nor/>
                      </m:rPr>
                      <a:rPr lang="uk-UA" dirty="0"/>
                      <m:t> − коефіцієнт дифузного відбиття</m:t>
                    </m:r>
                  </m:oMath>
                </a14:m>
                <a:r>
                  <a:rPr lang="uk-UA" dirty="0" smtClean="0"/>
                  <a:t>;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</m:sSub>
                  </m:oMath>
                </a14:m>
                <a:r>
                  <a:rPr lang="uk-UA" dirty="0" smtClean="0"/>
                  <a:t>- </a:t>
                </a:r>
                <a:r>
                  <a:rPr lang="uk-UA" dirty="0"/>
                  <a:t>коефіцієнт </a:t>
                </a:r>
                <a:r>
                  <a:rPr lang="uk-UA" dirty="0" smtClean="0"/>
                  <a:t>дзеркального відбиття</a:t>
                </a:r>
                <a:r>
                  <a:rPr lang="en-US" dirty="0" smtClean="0"/>
                  <a:t>;</a:t>
                </a:r>
              </a:p>
              <a:p>
                <a:r>
                  <a:rPr lang="uk-UA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                                   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𝒅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uk-UA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uk-UA" dirty="0"/>
              </a:p>
            </p:txBody>
          </p:sp>
        </mc:Choice>
        <mc:Fallback xmlns="">
          <p:sp>
            <p:nvSpPr>
              <p:cNvPr id="15" name="Прямоугольник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7470" y="3229287"/>
                <a:ext cx="6096000" cy="923330"/>
              </a:xfrm>
              <a:prstGeom prst="rect">
                <a:avLst/>
              </a:prstGeom>
              <a:blipFill>
                <a:blip r:embed="rId6"/>
                <a:stretch>
                  <a:fillRect t="-3974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Рисунок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48736" y="4155774"/>
            <a:ext cx="8858250" cy="2203967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2062169" y="6348364"/>
            <a:ext cx="20733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600" i="1" dirty="0" smtClean="0"/>
              <a:t>фонова складова</a:t>
            </a:r>
            <a:endParaRPr lang="uk-UA" sz="1600" i="1" dirty="0"/>
          </a:p>
        </p:txBody>
      </p:sp>
      <p:sp>
        <p:nvSpPr>
          <p:cNvPr id="18" name="TextBox 17"/>
          <p:cNvSpPr txBox="1"/>
          <p:nvPr/>
        </p:nvSpPr>
        <p:spPr>
          <a:xfrm>
            <a:off x="4135518" y="6348364"/>
            <a:ext cx="20733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600" i="1" dirty="0" smtClean="0"/>
              <a:t>дифузне розсіювання</a:t>
            </a:r>
            <a:endParaRPr lang="uk-UA" sz="1600" i="1" dirty="0"/>
          </a:p>
        </p:txBody>
      </p:sp>
      <p:sp>
        <p:nvSpPr>
          <p:cNvPr id="19" name="TextBox 18"/>
          <p:cNvSpPr txBox="1"/>
          <p:nvPr/>
        </p:nvSpPr>
        <p:spPr>
          <a:xfrm>
            <a:off x="6584444" y="6348364"/>
            <a:ext cx="20733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600" i="1" dirty="0" smtClean="0"/>
              <a:t>віддзеркалювання</a:t>
            </a:r>
            <a:endParaRPr lang="uk-UA" sz="1600" i="1" dirty="0"/>
          </a:p>
        </p:txBody>
      </p:sp>
      <p:sp>
        <p:nvSpPr>
          <p:cNvPr id="20" name="TextBox 19"/>
          <p:cNvSpPr txBox="1"/>
          <p:nvPr/>
        </p:nvSpPr>
        <p:spPr>
          <a:xfrm>
            <a:off x="8821425" y="6348364"/>
            <a:ext cx="20733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600" i="1" dirty="0" smtClean="0"/>
              <a:t>загальне освітлення</a:t>
            </a:r>
            <a:endParaRPr lang="uk-UA" sz="1600" i="1" dirty="0"/>
          </a:p>
        </p:txBody>
      </p:sp>
    </p:spTree>
    <p:extLst>
      <p:ext uri="{BB962C8B-B14F-4D97-AF65-F5344CB8AC3E}">
        <p14:creationId xmlns:p14="http://schemas.microsoft.com/office/powerpoint/2010/main" val="3001005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/>
      <p:bldP spid="14" grpId="0" animBg="1"/>
      <p:bldP spid="15" grpId="0"/>
      <p:bldP spid="17" grpId="0"/>
      <p:bldP spid="18" grpId="0"/>
      <p:bldP spid="19" grpId="0"/>
      <p:bldP spid="2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-9830" y="0"/>
            <a:ext cx="446314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665612" y="995798"/>
                <a:ext cx="4662879" cy="786177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uk-UA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𝑰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𝒂</m:t>
                          </m:r>
                        </m:sub>
                      </m:sSub>
                      <m:r>
                        <a:rPr lang="en-US" sz="2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</m:sSub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b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𝒅</m:t>
                          </m:r>
                        </m:sub>
                      </m:sSub>
                      <m:nary>
                        <m:naryPr>
                          <m:chr m:val="∑"/>
                          <m:supHide m:val="on"/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</m:e>
                            <m:sub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e>
                          </m:d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sub>
                          </m:sSub>
                          <m:nary>
                            <m:naryPr>
                              <m:chr m:val="∑"/>
                              <m:supHide m:val="on"/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𝑰</m:t>
                                  </m:r>
                                </m:e>
                                <m:sub>
                                  <m: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  <m:t>𝒎</m:t>
                                  </m:r>
                                </m:sub>
                              </m:sSub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uk-UA" sz="2000" b="1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5612" y="995798"/>
                <a:ext cx="4662879" cy="7861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821944" y="1043048"/>
            <a:ext cx="7687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b="1" dirty="0" smtClean="0">
                <a:solidFill>
                  <a:srgbClr val="00B050"/>
                </a:solidFill>
              </a:rPr>
              <a:t>Врахування кількох джерел світла:</a:t>
            </a:r>
            <a:endParaRPr lang="uk-UA" b="1" dirty="0">
              <a:solidFill>
                <a:srgbClr val="00B05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436888" y="436015"/>
            <a:ext cx="59205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b="1" dirty="0">
                <a:solidFill>
                  <a:srgbClr val="0070C0"/>
                </a:solidFill>
              </a:rPr>
              <a:t>Моделювання освітлення</a:t>
            </a:r>
          </a:p>
        </p:txBody>
      </p:sp>
      <p:pic>
        <p:nvPicPr>
          <p:cNvPr id="17" name="Рисунок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2682" y="3339146"/>
            <a:ext cx="6486968" cy="1191831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593218" y="1767288"/>
            <a:ext cx="7687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b="1" dirty="0">
                <a:solidFill>
                  <a:srgbClr val="00B050"/>
                </a:solidFill>
              </a:rPr>
              <a:t>Освітлення кольоровим джерелом світла:</a:t>
            </a:r>
          </a:p>
        </p:txBody>
      </p:sp>
      <p:sp>
        <p:nvSpPr>
          <p:cNvPr id="20" name="Заголовок 1"/>
          <p:cNvSpPr>
            <a:spLocks noGrp="1"/>
          </p:cNvSpPr>
          <p:nvPr>
            <p:ph type="title"/>
          </p:nvPr>
        </p:nvSpPr>
        <p:spPr>
          <a:xfrm>
            <a:off x="1353690" y="4256197"/>
            <a:ext cx="9799864" cy="1371600"/>
          </a:xfrm>
        </p:spPr>
        <p:txBody>
          <a:bodyPr>
            <a:normAutofit/>
          </a:bodyPr>
          <a:lstStyle/>
          <a:p>
            <a:pPr marL="893763" indent="-893763">
              <a:defRPr/>
            </a:pPr>
            <a:r>
              <a:rPr lang="ru-RU" sz="2000" b="1" dirty="0" smtClean="0">
                <a:solidFill>
                  <a:srgbClr val="00B050"/>
                </a:solidFill>
              </a:rPr>
              <a:t>Задача:  </a:t>
            </a:r>
            <a:r>
              <a:rPr lang="ru-RU" sz="1800" dirty="0" err="1" smtClean="0"/>
              <a:t>Жовта</a:t>
            </a:r>
            <a:r>
              <a:rPr lang="ru-RU" sz="1800" dirty="0" smtClean="0"/>
              <a:t> </a:t>
            </a:r>
            <a:r>
              <a:rPr lang="en-US" sz="1800" dirty="0" smtClean="0"/>
              <a:t>(Y) </a:t>
            </a:r>
            <a:r>
              <a:rPr lang="ru-RU" sz="1800" dirty="0" err="1" smtClean="0"/>
              <a:t>матова</a:t>
            </a:r>
            <a:r>
              <a:rPr lang="ru-RU" sz="1800" dirty="0" smtClean="0"/>
              <a:t> </a:t>
            </a:r>
            <a:r>
              <a:rPr lang="ru-RU" sz="1800" dirty="0" err="1"/>
              <a:t>поверхня</a:t>
            </a:r>
            <a:r>
              <a:rPr lang="ru-RU" sz="1800" dirty="0"/>
              <a:t> </a:t>
            </a:r>
            <a:r>
              <a:rPr lang="ru-RU" sz="1800" dirty="0" err="1"/>
              <a:t>висвітлюється</a:t>
            </a:r>
            <a:r>
              <a:rPr lang="ru-RU" sz="1800" dirty="0"/>
              <a:t> </a:t>
            </a:r>
            <a:r>
              <a:rPr lang="ru-RU" sz="1800" dirty="0" err="1"/>
              <a:t>джерелом</a:t>
            </a:r>
            <a:r>
              <a:rPr lang="ru-RU" sz="1800" dirty="0"/>
              <a:t> </a:t>
            </a:r>
            <a:r>
              <a:rPr lang="ru-RU" sz="1800" dirty="0" err="1"/>
              <a:t>блакитного</a:t>
            </a:r>
            <a:r>
              <a:rPr lang="ru-RU" sz="1800" dirty="0"/>
              <a:t> </a:t>
            </a:r>
            <a:r>
              <a:rPr lang="ru-RU" sz="1800" dirty="0" err="1" smtClean="0"/>
              <a:t>світла</a:t>
            </a:r>
            <a:r>
              <a:rPr lang="en-US" sz="1800" dirty="0" smtClean="0"/>
              <a:t> (C)</a:t>
            </a:r>
            <a:r>
              <a:rPr lang="ru-RU" sz="1800" dirty="0" smtClean="0"/>
              <a:t>. </a:t>
            </a:r>
            <a:r>
              <a:rPr lang="ru-RU" sz="1800" dirty="0" err="1"/>
              <a:t>Фонова</a:t>
            </a:r>
            <a:r>
              <a:rPr lang="ru-RU" sz="1800" dirty="0"/>
              <a:t> </a:t>
            </a:r>
            <a:r>
              <a:rPr lang="ru-RU" sz="1800" dirty="0" err="1"/>
              <a:t>складова</a:t>
            </a:r>
            <a:r>
              <a:rPr lang="ru-RU" sz="1800" dirty="0"/>
              <a:t> </a:t>
            </a:r>
            <a:r>
              <a:rPr lang="ru-RU" sz="1800" dirty="0" err="1"/>
              <a:t>відсутня</a:t>
            </a:r>
            <a:r>
              <a:rPr lang="ru-RU" sz="1800" dirty="0"/>
              <a:t>. </a:t>
            </a:r>
            <a:r>
              <a:rPr lang="ru-RU" sz="1800" dirty="0" err="1"/>
              <a:t>Визначити</a:t>
            </a:r>
            <a:r>
              <a:rPr lang="ru-RU" sz="1800" dirty="0"/>
              <a:t> </a:t>
            </a:r>
            <a:r>
              <a:rPr lang="ru-RU" sz="1800" dirty="0" err="1"/>
              <a:t>підсумковий</a:t>
            </a:r>
            <a:r>
              <a:rPr lang="ru-RU" sz="1800" dirty="0"/>
              <a:t> </a:t>
            </a:r>
            <a:r>
              <a:rPr lang="ru-RU" sz="1800" dirty="0" err="1"/>
              <a:t>колір</a:t>
            </a:r>
            <a:r>
              <a:rPr lang="ru-RU" sz="1800" dirty="0"/>
              <a:t> </a:t>
            </a:r>
            <a:r>
              <a:rPr lang="ru-RU" sz="1800" dirty="0" err="1"/>
              <a:t>поверхні</a:t>
            </a:r>
            <a:r>
              <a:rPr lang="ru-RU" sz="1800" dirty="0"/>
              <a:t>.</a:t>
            </a:r>
            <a:endParaRPr lang="ru-RU" sz="2000" i="1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3899855" y="5509245"/>
                <a:ext cx="2806538" cy="7325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uk-UA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uk-UA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 smtClean="0"/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uk-U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uk-UA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uk-UA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uk-UA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uk-UA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func>
                  </m:oMath>
                </a14:m>
                <a:endParaRPr lang="uk-UA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9855" y="5509245"/>
                <a:ext cx="2806538" cy="73257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Прямоугольник 22"/>
          <p:cNvSpPr/>
          <p:nvPr/>
        </p:nvSpPr>
        <p:spPr>
          <a:xfrm>
            <a:off x="4362459" y="5359280"/>
            <a:ext cx="315867" cy="111641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4" name="TextBox 23"/>
          <p:cNvSpPr txBox="1"/>
          <p:nvPr/>
        </p:nvSpPr>
        <p:spPr>
          <a:xfrm>
            <a:off x="4362459" y="6475699"/>
            <a:ext cx="308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</a:t>
            </a:r>
            <a:endParaRPr lang="uk-UA" dirty="0"/>
          </a:p>
        </p:txBody>
      </p:sp>
      <p:sp>
        <p:nvSpPr>
          <p:cNvPr id="25" name="Прямоугольник 24"/>
          <p:cNvSpPr/>
          <p:nvPr/>
        </p:nvSpPr>
        <p:spPr>
          <a:xfrm>
            <a:off x="4740943" y="5372249"/>
            <a:ext cx="315867" cy="111641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6" name="TextBox 25"/>
          <p:cNvSpPr txBox="1"/>
          <p:nvPr/>
        </p:nvSpPr>
        <p:spPr>
          <a:xfrm>
            <a:off x="4733420" y="6488668"/>
            <a:ext cx="308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</a:t>
            </a:r>
            <a:endParaRPr lang="uk-UA" dirty="0"/>
          </a:p>
        </p:txBody>
      </p:sp>
      <p:sp>
        <p:nvSpPr>
          <p:cNvPr id="27" name="Прямоугольник 26"/>
          <p:cNvSpPr/>
          <p:nvPr/>
        </p:nvSpPr>
        <p:spPr>
          <a:xfrm>
            <a:off x="5836097" y="5338676"/>
            <a:ext cx="315867" cy="111641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8" name="TextBox 27"/>
          <p:cNvSpPr txBox="1"/>
          <p:nvPr/>
        </p:nvSpPr>
        <p:spPr>
          <a:xfrm>
            <a:off x="5828574" y="6455095"/>
            <a:ext cx="308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</a:t>
            </a:r>
            <a:endParaRPr lang="uk-UA" dirty="0"/>
          </a:p>
        </p:txBody>
      </p:sp>
      <p:pic>
        <p:nvPicPr>
          <p:cNvPr id="29" name="Рисунок 2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1944" y="2273577"/>
            <a:ext cx="5090257" cy="430426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5828574" y="2271451"/>
            <a:ext cx="60167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600" dirty="0" smtClean="0"/>
              <a:t>,   де </a:t>
            </a:r>
            <a:r>
              <a:rPr lang="en-US" sz="1600" dirty="0" smtClean="0"/>
              <a:t>C – </a:t>
            </a:r>
            <a:r>
              <a:rPr lang="uk-UA" sz="1600" dirty="0" smtClean="0"/>
              <a:t>результуючий колір; </a:t>
            </a:r>
          </a:p>
          <a:p>
            <a:r>
              <a:rPr lang="uk-UA" sz="1600" dirty="0"/>
              <a:t> </a:t>
            </a:r>
            <a:r>
              <a:rPr lang="uk-UA" sz="1600" dirty="0" smtClean="0"/>
              <a:t>        </a:t>
            </a:r>
            <a:r>
              <a:rPr lang="en-US" sz="1600" dirty="0" smtClean="0"/>
              <a:t>C</a:t>
            </a:r>
            <a:r>
              <a:rPr lang="uk-UA" sz="1600" baseline="-25000" dirty="0" smtClean="0"/>
              <a:t>0</a:t>
            </a:r>
            <a:r>
              <a:rPr lang="en-US" sz="1600" dirty="0" smtClean="0"/>
              <a:t> –</a:t>
            </a:r>
            <a:r>
              <a:rPr lang="uk-UA" sz="1600" dirty="0" smtClean="0"/>
              <a:t>колір джерела; </a:t>
            </a:r>
          </a:p>
          <a:p>
            <a:r>
              <a:rPr lang="uk-UA" sz="1600" dirty="0"/>
              <a:t> </a:t>
            </a:r>
            <a:r>
              <a:rPr lang="uk-UA" sz="1600" dirty="0" smtClean="0"/>
              <a:t>        </a:t>
            </a:r>
            <a:r>
              <a:rPr lang="en-US" sz="1600" dirty="0" smtClean="0"/>
              <a:t>C</a:t>
            </a:r>
            <a:r>
              <a:rPr lang="uk-UA" sz="1600" baseline="-25000" dirty="0" smtClean="0"/>
              <a:t>р</a:t>
            </a:r>
            <a:r>
              <a:rPr lang="en-US" sz="1600" dirty="0" smtClean="0"/>
              <a:t> –</a:t>
            </a:r>
            <a:r>
              <a:rPr lang="uk-UA" sz="1600" dirty="0" smtClean="0"/>
              <a:t>колір поверхні</a:t>
            </a:r>
            <a:endParaRPr lang="uk-UA" sz="1600" dirty="0"/>
          </a:p>
          <a:p>
            <a:endParaRPr lang="uk-UA" sz="1600" dirty="0" smtClean="0"/>
          </a:p>
          <a:p>
            <a:endParaRPr lang="uk-UA" sz="1600" dirty="0"/>
          </a:p>
        </p:txBody>
      </p:sp>
    </p:spTree>
    <p:extLst>
      <p:ext uri="{BB962C8B-B14F-4D97-AF65-F5344CB8AC3E}">
        <p14:creationId xmlns:p14="http://schemas.microsoft.com/office/powerpoint/2010/main" val="2122486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8" grpId="0"/>
      <p:bldP spid="20" grpId="0"/>
      <p:bldP spid="22" grpId="0"/>
      <p:bldP spid="23" grpId="0" animBg="1"/>
      <p:bldP spid="24" grpId="0"/>
      <p:bldP spid="25" grpId="0" animBg="1"/>
      <p:bldP spid="26" grpId="0"/>
      <p:bldP spid="27" grpId="0" animBg="1"/>
      <p:bldP spid="28" grpId="0"/>
      <p:bldP spid="3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83961" y="0"/>
            <a:ext cx="446314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1320113" y="255092"/>
            <a:ext cx="10515600" cy="806454"/>
          </a:xfrm>
        </p:spPr>
        <p:txBody>
          <a:bodyPr>
            <a:normAutofit/>
          </a:bodyPr>
          <a:lstStyle/>
          <a:p>
            <a:pPr algn="ctr"/>
            <a:r>
              <a:rPr lang="uk-UA" sz="3200" dirty="0" smtClean="0">
                <a:solidFill>
                  <a:srgbClr val="0070C0"/>
                </a:solidFill>
              </a:rPr>
              <a:t>Моделі опису об</a:t>
            </a:r>
            <a:r>
              <a:rPr lang="en-US" sz="3200" dirty="0" smtClean="0">
                <a:solidFill>
                  <a:srgbClr val="0070C0"/>
                </a:solidFill>
              </a:rPr>
              <a:t>’</a:t>
            </a:r>
            <a:r>
              <a:rPr lang="uk-UA" sz="3200" dirty="0" err="1" smtClean="0">
                <a:solidFill>
                  <a:srgbClr val="0070C0"/>
                </a:solidFill>
              </a:rPr>
              <a:t>єктів</a:t>
            </a:r>
            <a:r>
              <a:rPr lang="uk-UA" sz="3200" dirty="0" smtClean="0">
                <a:solidFill>
                  <a:srgbClr val="0070C0"/>
                </a:solidFill>
              </a:rPr>
              <a:t> у просторі</a:t>
            </a:r>
            <a:endParaRPr lang="uk-UA" sz="3200" dirty="0">
              <a:solidFill>
                <a:srgbClr val="0070C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20113" y="4405331"/>
            <a:ext cx="5370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err="1" smtClean="0">
                <a:solidFill>
                  <a:srgbClr val="0070C0"/>
                </a:solidFill>
              </a:rPr>
              <a:t>Фактори</a:t>
            </a:r>
            <a:r>
              <a:rPr lang="ru-RU" b="1" dirty="0" smtClean="0">
                <a:solidFill>
                  <a:srgbClr val="0070C0"/>
                </a:solidFill>
              </a:rPr>
              <a:t>, </a:t>
            </a:r>
            <a:r>
              <a:rPr lang="ru-RU" b="1" dirty="0" err="1" smtClean="0">
                <a:solidFill>
                  <a:srgbClr val="0070C0"/>
                </a:solidFill>
              </a:rPr>
              <a:t>що</a:t>
            </a:r>
            <a:r>
              <a:rPr lang="ru-RU" b="1" dirty="0" smtClean="0">
                <a:solidFill>
                  <a:srgbClr val="0070C0"/>
                </a:solidFill>
              </a:rPr>
              <a:t> </a:t>
            </a:r>
            <a:r>
              <a:rPr lang="ru-RU" b="1" dirty="0" err="1" smtClean="0">
                <a:solidFill>
                  <a:srgbClr val="0070C0"/>
                </a:solidFill>
              </a:rPr>
              <a:t>обумовлюють</a:t>
            </a:r>
            <a:r>
              <a:rPr lang="ru-RU" b="1" dirty="0" smtClean="0">
                <a:solidFill>
                  <a:srgbClr val="0070C0"/>
                </a:solidFill>
              </a:rPr>
              <a:t> </a:t>
            </a:r>
            <a:r>
              <a:rPr lang="ru-RU" b="1" dirty="0" err="1" smtClean="0">
                <a:solidFill>
                  <a:srgbClr val="0070C0"/>
                </a:solidFill>
              </a:rPr>
              <a:t>вибір</a:t>
            </a:r>
            <a:r>
              <a:rPr lang="ru-RU" b="1" dirty="0" smtClean="0">
                <a:solidFill>
                  <a:srgbClr val="0070C0"/>
                </a:solidFill>
              </a:rPr>
              <a:t> </a:t>
            </a:r>
            <a:r>
              <a:rPr lang="ru-RU" b="1" dirty="0" err="1" smtClean="0">
                <a:solidFill>
                  <a:srgbClr val="0070C0"/>
                </a:solidFill>
              </a:rPr>
              <a:t>модел</a:t>
            </a:r>
            <a:r>
              <a:rPr lang="uk-UA" b="1" dirty="0" smtClean="0">
                <a:solidFill>
                  <a:srgbClr val="0070C0"/>
                </a:solidFill>
              </a:rPr>
              <a:t>і:</a:t>
            </a:r>
            <a:endParaRPr lang="uk-UA" b="1" dirty="0">
              <a:solidFill>
                <a:srgbClr val="0070C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04847" y="5156021"/>
            <a:ext cx="75148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uk-UA" dirty="0" smtClean="0"/>
              <a:t>ступінь подібності </a:t>
            </a:r>
            <a:r>
              <a:rPr lang="uk-UA" dirty="0" err="1" smtClean="0"/>
              <a:t>комп</a:t>
            </a:r>
            <a:r>
              <a:rPr lang="en-US" dirty="0" smtClean="0"/>
              <a:t>’</a:t>
            </a:r>
            <a:r>
              <a:rPr lang="uk-UA" dirty="0" err="1" smtClean="0"/>
              <a:t>ютерного</a:t>
            </a:r>
            <a:r>
              <a:rPr lang="uk-UA" dirty="0" smtClean="0"/>
              <a:t> образа до реального об</a:t>
            </a:r>
            <a:r>
              <a:rPr lang="en-US" dirty="0" smtClean="0"/>
              <a:t>’</a:t>
            </a:r>
            <a:r>
              <a:rPr lang="uk-UA" dirty="0" err="1" smtClean="0"/>
              <a:t>єкта</a:t>
            </a:r>
            <a:r>
              <a:rPr lang="uk-UA" dirty="0" smtClean="0"/>
              <a:t>:</a:t>
            </a:r>
          </a:p>
          <a:p>
            <a:pPr marL="1200150" lvl="2" indent="-285750">
              <a:buFontTx/>
              <a:buChar char="-"/>
            </a:pPr>
            <a:r>
              <a:rPr lang="uk-UA" dirty="0" smtClean="0"/>
              <a:t>фізична  ( приклад використання – САПР);</a:t>
            </a:r>
          </a:p>
          <a:p>
            <a:pPr marL="1200150" lvl="2" indent="-285750">
              <a:buFontTx/>
              <a:buChar char="-"/>
            </a:pPr>
            <a:r>
              <a:rPr lang="uk-UA" dirty="0" smtClean="0"/>
              <a:t>фізіологічна (найчастіше використовується у КГ); </a:t>
            </a:r>
          </a:p>
          <a:p>
            <a:pPr marL="1200150" lvl="2" indent="-285750">
              <a:buFontTx/>
              <a:buChar char="-"/>
            </a:pPr>
            <a:r>
              <a:rPr lang="uk-UA" dirty="0"/>
              <a:t>п</a:t>
            </a:r>
            <a:r>
              <a:rPr lang="uk-UA" dirty="0" smtClean="0"/>
              <a:t>сихологічна ( живопис, ділова графіка );</a:t>
            </a:r>
            <a:endParaRPr lang="uk-UA" dirty="0"/>
          </a:p>
        </p:txBody>
      </p:sp>
      <p:sp>
        <p:nvSpPr>
          <p:cNvPr id="9" name="TextBox 8"/>
          <p:cNvSpPr txBox="1"/>
          <p:nvPr/>
        </p:nvSpPr>
        <p:spPr>
          <a:xfrm>
            <a:off x="2004847" y="4812872"/>
            <a:ext cx="7514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- </a:t>
            </a:r>
            <a:r>
              <a:rPr lang="uk-UA" dirty="0"/>
              <a:t>п</a:t>
            </a:r>
            <a:r>
              <a:rPr lang="uk-UA" dirty="0" smtClean="0"/>
              <a:t>ризначення моделі / хто буде працювати з моделлю;</a:t>
            </a:r>
            <a:endParaRPr lang="uk-UA" dirty="0"/>
          </a:p>
        </p:txBody>
      </p:sp>
      <p:sp>
        <p:nvSpPr>
          <p:cNvPr id="10" name="TextBox 9"/>
          <p:cNvSpPr txBox="1"/>
          <p:nvPr/>
        </p:nvSpPr>
        <p:spPr>
          <a:xfrm>
            <a:off x="2765259" y="3832229"/>
            <a:ext cx="6621518" cy="3693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uk-UA" b="1" dirty="0" smtClean="0">
                <a:solidFill>
                  <a:srgbClr val="00B050"/>
                </a:solidFill>
              </a:rPr>
              <a:t>Головна мета – створення реалістичного зображення!</a:t>
            </a:r>
            <a:endParaRPr lang="uk-UA" b="1" dirty="0">
              <a:solidFill>
                <a:srgbClr val="00B05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75865" y="944453"/>
            <a:ext cx="79920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b="1" dirty="0" smtClean="0">
                <a:solidFill>
                  <a:srgbClr val="0070C0"/>
                </a:solidFill>
              </a:rPr>
              <a:t>Об</a:t>
            </a:r>
            <a:r>
              <a:rPr lang="en-US" sz="2000" b="1" dirty="0" smtClean="0">
                <a:solidFill>
                  <a:srgbClr val="0070C0"/>
                </a:solidFill>
              </a:rPr>
              <a:t>’</a:t>
            </a:r>
            <a:r>
              <a:rPr lang="uk-UA" sz="2000" b="1" dirty="0" err="1" smtClean="0">
                <a:solidFill>
                  <a:srgbClr val="0070C0"/>
                </a:solidFill>
              </a:rPr>
              <a:t>єкт</a:t>
            </a:r>
            <a:r>
              <a:rPr lang="uk-UA" sz="2000" b="1" dirty="0" smtClean="0">
                <a:solidFill>
                  <a:srgbClr val="0070C0"/>
                </a:solidFill>
              </a:rPr>
              <a:t> </a:t>
            </a:r>
            <a:r>
              <a:rPr lang="uk-UA" dirty="0" smtClean="0"/>
              <a:t>– </a:t>
            </a:r>
            <a:r>
              <a:rPr lang="uk-UA" dirty="0" err="1" smtClean="0"/>
              <a:t>часть</a:t>
            </a:r>
            <a:r>
              <a:rPr lang="uk-UA" dirty="0" smtClean="0"/>
              <a:t> простору, яка обмежена певними границями</a:t>
            </a:r>
            <a:endParaRPr lang="uk-UA" dirty="0"/>
          </a:p>
        </p:txBody>
      </p:sp>
      <p:sp>
        <p:nvSpPr>
          <p:cNvPr id="12" name="TextBox 11"/>
          <p:cNvSpPr txBox="1"/>
          <p:nvPr/>
        </p:nvSpPr>
        <p:spPr>
          <a:xfrm>
            <a:off x="1175865" y="1337310"/>
            <a:ext cx="904830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ru-RU" b="1" dirty="0" err="1" smtClean="0">
                <a:solidFill>
                  <a:srgbClr val="0070C0"/>
                </a:solidFill>
              </a:rPr>
              <a:t>Поверхня</a:t>
            </a:r>
            <a:r>
              <a:rPr lang="ru-RU" dirty="0" smtClean="0"/>
              <a:t> – межа </a:t>
            </a:r>
            <a:r>
              <a:rPr lang="ru-RU" dirty="0" err="1" smtClean="0"/>
              <a:t>між</a:t>
            </a:r>
            <a:r>
              <a:rPr lang="ru-RU" dirty="0" smtClean="0"/>
              <a:t> </a:t>
            </a:r>
            <a:r>
              <a:rPr lang="ru-RU" dirty="0" err="1" smtClean="0"/>
              <a:t>частиною</a:t>
            </a:r>
            <a:r>
              <a:rPr lang="ru-RU" dirty="0" smtClean="0"/>
              <a:t> простору, яка </a:t>
            </a:r>
            <a:r>
              <a:rPr lang="ru-RU" dirty="0" err="1" smtClean="0"/>
              <a:t>належить</a:t>
            </a:r>
            <a:r>
              <a:rPr lang="ru-RU" dirty="0" smtClean="0"/>
              <a:t> об</a:t>
            </a:r>
            <a:r>
              <a:rPr lang="en-US" dirty="0" smtClean="0"/>
              <a:t>’</a:t>
            </a:r>
            <a:r>
              <a:rPr lang="uk-UA" dirty="0" err="1" smtClean="0"/>
              <a:t>єкту</a:t>
            </a:r>
            <a:r>
              <a:rPr lang="uk-UA" dirty="0" smtClean="0"/>
              <a:t>, і зовнішнім світом</a:t>
            </a:r>
            <a:endParaRPr lang="uk-UA" dirty="0"/>
          </a:p>
        </p:txBody>
      </p:sp>
      <p:sp>
        <p:nvSpPr>
          <p:cNvPr id="13" name="TextBox 12"/>
          <p:cNvSpPr txBox="1"/>
          <p:nvPr/>
        </p:nvSpPr>
        <p:spPr>
          <a:xfrm>
            <a:off x="1793261" y="1828596"/>
            <a:ext cx="956930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err="1" smtClean="0">
                <a:solidFill>
                  <a:srgbClr val="00B050"/>
                </a:solidFill>
              </a:rPr>
              <a:t>Сфери</a:t>
            </a:r>
            <a:r>
              <a:rPr lang="ru-RU" b="1" dirty="0" smtClean="0">
                <a:solidFill>
                  <a:srgbClr val="00B050"/>
                </a:solidFill>
              </a:rPr>
              <a:t> </a:t>
            </a:r>
            <a:r>
              <a:rPr lang="ru-RU" b="1" dirty="0" err="1" smtClean="0">
                <a:solidFill>
                  <a:srgbClr val="00B050"/>
                </a:solidFill>
              </a:rPr>
              <a:t>використання</a:t>
            </a:r>
            <a:r>
              <a:rPr lang="ru-RU" b="1" dirty="0" smtClean="0">
                <a:solidFill>
                  <a:srgbClr val="00B050"/>
                </a:solidFill>
              </a:rPr>
              <a:t> моделей </a:t>
            </a:r>
            <a:r>
              <a:rPr lang="ru-RU" b="1" dirty="0" err="1" smtClean="0">
                <a:solidFill>
                  <a:srgbClr val="00B050"/>
                </a:solidFill>
              </a:rPr>
              <a:t>поверхонь</a:t>
            </a:r>
            <a:r>
              <a:rPr lang="ru-RU" b="1" dirty="0" smtClean="0">
                <a:solidFill>
                  <a:srgbClr val="00B050"/>
                </a:solidFill>
              </a:rPr>
              <a:t>:</a:t>
            </a:r>
          </a:p>
          <a:p>
            <a:pPr marL="285750" indent="-285750">
              <a:buFontTx/>
              <a:buChar char="-"/>
            </a:pPr>
            <a:r>
              <a:rPr lang="uk-UA" dirty="0" err="1" smtClean="0"/>
              <a:t>комп</a:t>
            </a:r>
            <a:r>
              <a:rPr lang="en-US" dirty="0" smtClean="0"/>
              <a:t>’</a:t>
            </a:r>
            <a:r>
              <a:rPr lang="uk-UA" dirty="0" err="1" smtClean="0"/>
              <a:t>ютерна</a:t>
            </a:r>
            <a:r>
              <a:rPr lang="uk-UA" dirty="0" smtClean="0"/>
              <a:t> графіка;</a:t>
            </a:r>
          </a:p>
          <a:p>
            <a:pPr marL="285750" indent="-285750">
              <a:buFontTx/>
              <a:buChar char="-"/>
            </a:pPr>
            <a:r>
              <a:rPr lang="uk-UA" dirty="0"/>
              <a:t>п</a:t>
            </a:r>
            <a:r>
              <a:rPr lang="uk-UA" dirty="0" smtClean="0"/>
              <a:t>роектування і конструювання;</a:t>
            </a:r>
          </a:p>
          <a:p>
            <a:pPr marL="285750" indent="-285750">
              <a:buFontTx/>
              <a:buChar char="-"/>
            </a:pPr>
            <a:r>
              <a:rPr lang="uk-UA" dirty="0" err="1"/>
              <a:t>г</a:t>
            </a:r>
            <a:r>
              <a:rPr lang="uk-UA" dirty="0" err="1" smtClean="0"/>
              <a:t>еоінформаційні</a:t>
            </a:r>
            <a:r>
              <a:rPr lang="uk-UA" dirty="0" smtClean="0"/>
              <a:t> системи;</a:t>
            </a:r>
          </a:p>
          <a:p>
            <a:pPr marL="285750" indent="-285750">
              <a:buFontTx/>
              <a:buChar char="-"/>
            </a:pPr>
            <a:r>
              <a:rPr lang="uk-UA" dirty="0" smtClean="0"/>
              <a:t>обробка зображень і розпізнавання образів;</a:t>
            </a:r>
          </a:p>
          <a:p>
            <a:pPr marL="285750" indent="-285750">
              <a:buFontTx/>
              <a:buChar char="-"/>
            </a:pPr>
            <a:r>
              <a:rPr lang="uk-UA" dirty="0" smtClean="0"/>
              <a:t>візуалізація експериментальних даних (медицина, природничі науки) </a:t>
            </a:r>
          </a:p>
          <a:p>
            <a:pPr marL="285750" indent="-285750">
              <a:buFontTx/>
              <a:buChar char="-"/>
            </a:pP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059327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-9830" y="0"/>
            <a:ext cx="446314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" name="TextBox 3"/>
          <p:cNvSpPr txBox="1"/>
          <p:nvPr/>
        </p:nvSpPr>
        <p:spPr>
          <a:xfrm>
            <a:off x="4035177" y="748972"/>
            <a:ext cx="59205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b="1" dirty="0">
                <a:solidFill>
                  <a:srgbClr val="0070C0"/>
                </a:solidFill>
              </a:rPr>
              <a:t>Моделювання </a:t>
            </a:r>
            <a:r>
              <a:rPr lang="uk-UA" sz="2000" b="1" dirty="0" smtClean="0">
                <a:solidFill>
                  <a:srgbClr val="0070C0"/>
                </a:solidFill>
              </a:rPr>
              <a:t>прозорості</a:t>
            </a:r>
            <a:endParaRPr lang="uk-UA" sz="2000" b="1" dirty="0">
              <a:solidFill>
                <a:srgbClr val="0070C0"/>
              </a:solidFill>
            </a:endParaRPr>
          </a:p>
        </p:txBody>
      </p:sp>
      <p:sp>
        <p:nvSpPr>
          <p:cNvPr id="7" name="Равнобедренный треугольник 6"/>
          <p:cNvSpPr/>
          <p:nvPr/>
        </p:nvSpPr>
        <p:spPr>
          <a:xfrm>
            <a:off x="1293564" y="1168193"/>
            <a:ext cx="1800225" cy="144145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1982539" y="2177843"/>
            <a:ext cx="2052638" cy="1295400"/>
          </a:xfrm>
          <a:prstGeom prst="rect">
            <a:avLst/>
          </a:prstGeom>
          <a:solidFill>
            <a:srgbClr val="FFC0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ru-RU"/>
          </a:p>
        </p:txBody>
      </p:sp>
      <p:sp>
        <p:nvSpPr>
          <p:cNvPr id="9" name="TextBox 5"/>
          <p:cNvSpPr txBox="1">
            <a:spLocks noChangeArrowheads="1"/>
          </p:cNvSpPr>
          <p:nvPr/>
        </p:nvSpPr>
        <p:spPr bwMode="auto">
          <a:xfrm>
            <a:off x="3381127" y="3041443"/>
            <a:ext cx="5762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uk-UA" sz="1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uk-UA" sz="18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ru-RU" altLang="uk-UA" sz="1800"/>
          </a:p>
        </p:txBody>
      </p:sp>
      <p:sp>
        <p:nvSpPr>
          <p:cNvPr id="10" name="TextBox 6"/>
          <p:cNvSpPr txBox="1">
            <a:spLocks noChangeArrowheads="1"/>
          </p:cNvSpPr>
          <p:nvPr/>
        </p:nvSpPr>
        <p:spPr bwMode="auto">
          <a:xfrm>
            <a:off x="1982539" y="1519031"/>
            <a:ext cx="5222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uk-UA" sz="1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ru-RU" altLang="uk-UA" sz="18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ru-RU" altLang="uk-UA" sz="1800"/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2315914" y="2177843"/>
            <a:ext cx="3778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uk-UA" sz="1800" b="1" i="1"/>
              <a:t>M</a:t>
            </a:r>
            <a:endParaRPr lang="ru-RU" altLang="uk-UA" sz="1800" b="1" i="1"/>
          </a:p>
        </p:txBody>
      </p:sp>
      <p:sp>
        <p:nvSpPr>
          <p:cNvPr id="12" name="Прямоугольник 11"/>
          <p:cNvSpPr/>
          <p:nvPr/>
        </p:nvSpPr>
        <p:spPr>
          <a:xfrm>
            <a:off x="2693739" y="4082783"/>
            <a:ext cx="56911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000" b="1" dirty="0">
                <a:solidFill>
                  <a:srgbClr val="00B050"/>
                </a:solidFill>
              </a:rPr>
              <a:t>Сумарна інтенсивність відбитого світла у точці М:</a:t>
            </a:r>
          </a:p>
        </p:txBody>
      </p:sp>
      <p:sp>
        <p:nvSpPr>
          <p:cNvPr id="13" name="Овал 12"/>
          <p:cNvSpPr/>
          <p:nvPr/>
        </p:nvSpPr>
        <p:spPr>
          <a:xfrm>
            <a:off x="2284016" y="2361993"/>
            <a:ext cx="63796" cy="457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4" name="Прямоугольник 13"/>
          <p:cNvSpPr/>
          <p:nvPr/>
        </p:nvSpPr>
        <p:spPr>
          <a:xfrm>
            <a:off x="5004147" y="4843083"/>
            <a:ext cx="2266967" cy="40011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000" b="1" i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>
                <a:latin typeface="Arial" charset="0"/>
                <a:cs typeface="Arial" charset="0"/>
              </a:rPr>
              <a:t> = </a:t>
            </a:r>
            <a:r>
              <a:rPr lang="en-US" sz="2000" b="1" i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b="1" i="1" baseline="-25000" dirty="0"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en-US" sz="2000" b="1" i="1" dirty="0">
                <a:latin typeface="Times New Roman" pitchFamily="18" charset="0"/>
                <a:cs typeface="Times New Roman" pitchFamily="18" charset="0"/>
                <a:sym typeface="Symbol"/>
              </a:rPr>
              <a:t> + </a:t>
            </a:r>
            <a:r>
              <a:rPr lang="en-US" sz="2000" b="1" i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sz="2000" b="1" i="1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000" b="1" i="1" baseline="-25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i="1" dirty="0">
                <a:latin typeface="Times New Roman" pitchFamily="18" charset="0"/>
                <a:cs typeface="Times New Roman" pitchFamily="18" charset="0"/>
              </a:rPr>
              <a:t>(1 - </a:t>
            </a:r>
            <a:r>
              <a:rPr lang="en-US" sz="2000" b="1" i="1" dirty="0">
                <a:latin typeface="Times New Roman" pitchFamily="18" charset="0"/>
                <a:cs typeface="Times New Roman" pitchFamily="18" charset="0"/>
                <a:sym typeface="Symbol"/>
              </a:rPr>
              <a:t> )</a:t>
            </a:r>
            <a:r>
              <a:rPr lang="en-US" sz="2000" b="1" i="1" dirty="0">
                <a:latin typeface="Times New Roman" pitchFamily="18" charset="0"/>
                <a:cs typeface="Times New Roman" pitchFamily="18" charset="0"/>
              </a:rPr>
              <a:t> </a:t>
            </a:r>
            <a:endParaRPr lang="uk-UA" sz="2000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Объект 2"/>
          <p:cNvSpPr>
            <a:spLocks noGrp="1"/>
          </p:cNvSpPr>
          <p:nvPr>
            <p:ph idx="1"/>
          </p:nvPr>
        </p:nvSpPr>
        <p:spPr>
          <a:xfrm>
            <a:off x="4530747" y="1703974"/>
            <a:ext cx="8229600" cy="3886200"/>
          </a:xfrm>
        </p:spPr>
        <p:txBody>
          <a:bodyPr>
            <a:normAutofit/>
          </a:bodyPr>
          <a:lstStyle/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b="1" i="1" baseline="-25000" dirty="0" smtClean="0">
                <a:latin typeface="Times New Roman" pitchFamily="18" charset="0"/>
                <a:cs typeface="Times New Roman" pitchFamily="18" charset="0"/>
              </a:rPr>
              <a:t>1, </a:t>
            </a: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b="1" i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ru-RU" sz="2000" i="1" dirty="0" err="1" smtClean="0">
                <a:latin typeface="+mj-lt"/>
                <a:cs typeface="Times New Roman" pitchFamily="18" charset="0"/>
              </a:rPr>
              <a:t>дві</a:t>
            </a:r>
            <a:r>
              <a:rPr lang="ru-RU" sz="2000" i="1" dirty="0" smtClean="0">
                <a:latin typeface="+mj-lt"/>
                <a:cs typeface="Times New Roman" pitchFamily="18" charset="0"/>
              </a:rPr>
              <a:t> </a:t>
            </a:r>
            <a:r>
              <a:rPr lang="ru-RU" sz="2000" i="1" dirty="0" err="1" smtClean="0">
                <a:latin typeface="+mj-lt"/>
                <a:cs typeface="Times New Roman" pitchFamily="18" charset="0"/>
              </a:rPr>
              <a:t>поверхні</a:t>
            </a:r>
            <a:r>
              <a:rPr lang="ru-RU" sz="2000" i="1" dirty="0" smtClean="0">
                <a:latin typeface="+mj-lt"/>
                <a:cs typeface="Times New Roman" pitchFamily="18" charset="0"/>
              </a:rPr>
              <a:t> </a:t>
            </a:r>
            <a:r>
              <a:rPr lang="ru-RU" sz="2000" i="1" dirty="0" err="1" smtClean="0">
                <a:latin typeface="+mj-lt"/>
                <a:cs typeface="Times New Roman" pitchFamily="18" charset="0"/>
              </a:rPr>
              <a:t>що</a:t>
            </a:r>
            <a:r>
              <a:rPr lang="ru-RU" sz="2000" i="1" dirty="0" smtClean="0">
                <a:latin typeface="+mj-lt"/>
                <a:cs typeface="Times New Roman" pitchFamily="18" charset="0"/>
              </a:rPr>
              <a:t> </a:t>
            </a:r>
            <a:r>
              <a:rPr lang="ru-RU" sz="2000" i="1" dirty="0" err="1" smtClean="0">
                <a:latin typeface="+mj-lt"/>
                <a:cs typeface="Times New Roman" pitchFamily="18" charset="0"/>
              </a:rPr>
              <a:t>перекриваються</a:t>
            </a:r>
            <a:r>
              <a:rPr lang="ru-RU" sz="2000" i="1" dirty="0" smtClean="0">
                <a:latin typeface="+mj-lt"/>
                <a:cs typeface="Times New Roman" pitchFamily="18" charset="0"/>
              </a:rPr>
              <a:t>;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ru-RU" sz="2000" i="1" dirty="0" smtClean="0">
                <a:latin typeface="+mj-lt"/>
                <a:cs typeface="Times New Roman" pitchFamily="18" charset="0"/>
              </a:rPr>
              <a:t> </a:t>
            </a:r>
            <a:r>
              <a:rPr lang="en-US" sz="2000" b="1" i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b="1" i="1" baseline="-25000" dirty="0"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ru-RU" sz="2000" i="1" dirty="0" smtClean="0">
                <a:latin typeface="+mj-lt"/>
                <a:cs typeface="Times New Roman" pitchFamily="18" charset="0"/>
              </a:rPr>
              <a:t> - </a:t>
            </a:r>
            <a:r>
              <a:rPr lang="ru-RU" sz="2000" i="1" dirty="0" err="1" smtClean="0">
                <a:latin typeface="+mj-lt"/>
                <a:cs typeface="Times New Roman" pitchFamily="18" charset="0"/>
              </a:rPr>
              <a:t>ближня</a:t>
            </a:r>
            <a:r>
              <a:rPr lang="ru-RU" sz="2000" i="1" dirty="0" smtClean="0">
                <a:latin typeface="+mj-lt"/>
                <a:cs typeface="Times New Roman" pitchFamily="18" charset="0"/>
              </a:rPr>
              <a:t> до </a:t>
            </a:r>
            <a:r>
              <a:rPr lang="ru-RU" sz="2000" i="1" dirty="0" err="1" smtClean="0">
                <a:latin typeface="+mj-lt"/>
                <a:cs typeface="Times New Roman" pitchFamily="18" charset="0"/>
              </a:rPr>
              <a:t>камери</a:t>
            </a:r>
            <a:r>
              <a:rPr lang="ru-RU" sz="2000" i="1" dirty="0" smtClean="0">
                <a:latin typeface="+mj-lt"/>
                <a:cs typeface="Times New Roman" pitchFamily="18" charset="0"/>
              </a:rPr>
              <a:t>, </a:t>
            </a:r>
            <a:r>
              <a:rPr lang="ru-RU" sz="2000" i="1" dirty="0" err="1" smtClean="0">
                <a:latin typeface="+mj-lt"/>
                <a:cs typeface="Times New Roman" pitchFamily="18" charset="0"/>
              </a:rPr>
              <a:t>напівпрозора</a:t>
            </a:r>
            <a:r>
              <a:rPr lang="ru-RU" sz="2000" i="1" dirty="0" smtClean="0">
                <a:latin typeface="+mj-lt"/>
                <a:cs typeface="Times New Roman" pitchFamily="18" charset="0"/>
              </a:rPr>
              <a:t> </a:t>
            </a:r>
            <a:r>
              <a:rPr lang="ru-RU" sz="2000" i="1" dirty="0" err="1" smtClean="0">
                <a:latin typeface="+mj-lt"/>
                <a:cs typeface="Times New Roman" pitchFamily="18" charset="0"/>
              </a:rPr>
              <a:t>коефіцієнтом</a:t>
            </a:r>
            <a:r>
              <a:rPr lang="ru-RU" sz="2000" i="1" dirty="0" smtClean="0">
                <a:latin typeface="+mj-lt"/>
                <a:cs typeface="Times New Roman" pitchFamily="18" charset="0"/>
              </a:rPr>
              <a:t> </a:t>
            </a:r>
            <a:r>
              <a:rPr lang="ru-RU" sz="2000" i="1" dirty="0" err="1" smtClean="0">
                <a:latin typeface="+mj-lt"/>
                <a:cs typeface="Times New Roman" pitchFamily="18" charset="0"/>
              </a:rPr>
              <a:t>прозорості</a:t>
            </a:r>
            <a:r>
              <a:rPr lang="ru-RU" sz="2000" i="1" dirty="0" smtClean="0">
                <a:latin typeface="+mj-lt"/>
                <a:cs typeface="Times New Roman" pitchFamily="18" charset="0"/>
              </a:rPr>
              <a:t> </a:t>
            </a:r>
            <a:r>
              <a:rPr lang="ru-RU" sz="2000" i="1" dirty="0" smtClean="0">
                <a:latin typeface="+mj-lt"/>
                <a:cs typeface="Times New Roman" pitchFamily="18" charset="0"/>
                <a:sym typeface="Symbol"/>
              </a:rPr>
              <a:t>; 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ru-RU" sz="2000" i="1" dirty="0" smtClean="0">
                <a:latin typeface="+mj-lt"/>
                <a:cs typeface="Times New Roman" pitchFamily="18" charset="0"/>
                <a:sym typeface="Symbol"/>
              </a:rPr>
              <a:t>	=0 – </a:t>
            </a:r>
            <a:r>
              <a:rPr lang="ru-RU" sz="2000" i="1" dirty="0" err="1" smtClean="0">
                <a:latin typeface="+mj-lt"/>
                <a:cs typeface="Times New Roman" pitchFamily="18" charset="0"/>
                <a:sym typeface="Symbol"/>
              </a:rPr>
              <a:t>повністю</a:t>
            </a:r>
            <a:r>
              <a:rPr lang="ru-RU" sz="2000" i="1" dirty="0" smtClean="0">
                <a:latin typeface="+mj-lt"/>
                <a:cs typeface="Times New Roman" pitchFamily="18" charset="0"/>
                <a:sym typeface="Symbol"/>
              </a:rPr>
              <a:t> </a:t>
            </a:r>
            <a:r>
              <a:rPr lang="ru-RU" sz="2000" i="1" dirty="0" err="1" smtClean="0">
                <a:latin typeface="+mj-lt"/>
                <a:cs typeface="Times New Roman" pitchFamily="18" charset="0"/>
                <a:sym typeface="Symbol"/>
              </a:rPr>
              <a:t>прозора</a:t>
            </a:r>
            <a:r>
              <a:rPr lang="ru-RU" sz="2000" i="1" dirty="0" smtClean="0">
                <a:latin typeface="+mj-lt"/>
                <a:cs typeface="Times New Roman" pitchFamily="18" charset="0"/>
                <a:sym typeface="Symbol"/>
              </a:rPr>
              <a:t> </a:t>
            </a:r>
            <a:r>
              <a:rPr lang="ru-RU" sz="2000" i="1" dirty="0" err="1" smtClean="0">
                <a:latin typeface="+mj-lt"/>
                <a:cs typeface="Times New Roman" pitchFamily="18" charset="0"/>
                <a:sym typeface="Symbol"/>
              </a:rPr>
              <a:t>поверхня</a:t>
            </a:r>
            <a:r>
              <a:rPr lang="ru-RU" sz="2000" i="1" dirty="0" smtClean="0">
                <a:latin typeface="+mj-lt"/>
                <a:cs typeface="Times New Roman" pitchFamily="18" charset="0"/>
                <a:sym typeface="Symbol"/>
              </a:rPr>
              <a:t>;</a:t>
            </a:r>
          </a:p>
          <a:p>
            <a:pPr marL="0" indent="0">
              <a:buNone/>
              <a:defRPr/>
            </a:pPr>
            <a:r>
              <a:rPr lang="ru-RU" sz="2000" i="1" dirty="0" smtClean="0">
                <a:latin typeface="+mj-lt"/>
                <a:cs typeface="Times New Roman" pitchFamily="18" charset="0"/>
                <a:sym typeface="Symbol"/>
              </a:rPr>
              <a:t>	</a:t>
            </a:r>
            <a:r>
              <a:rPr lang="ru-RU" sz="2000" i="1" dirty="0">
                <a:latin typeface="+mj-lt"/>
                <a:cs typeface="Times New Roman" pitchFamily="18" charset="0"/>
                <a:sym typeface="Symbol"/>
              </a:rPr>
              <a:t>=1 – </a:t>
            </a:r>
            <a:r>
              <a:rPr lang="ru-RU" sz="2000" i="1" dirty="0" err="1">
                <a:latin typeface="+mj-lt"/>
                <a:cs typeface="Times New Roman" pitchFamily="18" charset="0"/>
                <a:sym typeface="Symbol"/>
              </a:rPr>
              <a:t>повністю</a:t>
            </a:r>
            <a:r>
              <a:rPr lang="ru-RU" sz="2000" i="1" dirty="0">
                <a:latin typeface="+mj-lt"/>
                <a:cs typeface="Times New Roman" pitchFamily="18" charset="0"/>
                <a:sym typeface="Symbol"/>
              </a:rPr>
              <a:t> </a:t>
            </a:r>
            <a:r>
              <a:rPr lang="ru-RU" sz="2000" i="1" dirty="0" err="1">
                <a:latin typeface="+mj-lt"/>
                <a:cs typeface="Times New Roman" pitchFamily="18" charset="0"/>
                <a:sym typeface="Symbol"/>
              </a:rPr>
              <a:t>непрозора</a:t>
            </a:r>
            <a:r>
              <a:rPr lang="ru-RU" sz="2000" i="1" dirty="0">
                <a:latin typeface="+mj-lt"/>
                <a:cs typeface="Times New Roman" pitchFamily="18" charset="0"/>
                <a:sym typeface="Symbol"/>
              </a:rPr>
              <a:t> </a:t>
            </a:r>
            <a:r>
              <a:rPr lang="ru-RU" sz="2000" i="1" dirty="0" err="1">
                <a:latin typeface="+mj-lt"/>
                <a:cs typeface="Times New Roman" pitchFamily="18" charset="0"/>
                <a:sym typeface="Symbol"/>
              </a:rPr>
              <a:t>поверхня</a:t>
            </a:r>
            <a:r>
              <a:rPr lang="ru-RU" sz="2000" i="1" dirty="0">
                <a:latin typeface="+mj-lt"/>
                <a:cs typeface="Times New Roman" pitchFamily="18" charset="0"/>
                <a:sym typeface="Symbol"/>
              </a:rPr>
              <a:t>;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ru-RU" sz="2000" i="1" dirty="0">
              <a:latin typeface="+mj-lt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6070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-9830" y="0"/>
            <a:ext cx="446314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" name="Прямоугольник 4"/>
          <p:cNvSpPr/>
          <p:nvPr/>
        </p:nvSpPr>
        <p:spPr>
          <a:xfrm>
            <a:off x="2560988" y="1913331"/>
            <a:ext cx="772427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uk-UA" sz="2000" dirty="0" smtClean="0"/>
              <a:t>Найпростіший алгоритм зафарбовування;</a:t>
            </a:r>
          </a:p>
          <a:p>
            <a:pPr marL="285750" indent="-285750">
              <a:buFontTx/>
              <a:buChar char="-"/>
            </a:pPr>
            <a:r>
              <a:rPr lang="uk-UA" sz="2000" dirty="0" smtClean="0"/>
              <a:t>Хвильової алгоритм;</a:t>
            </a:r>
          </a:p>
          <a:p>
            <a:pPr marL="285750" indent="-285750">
              <a:buFontTx/>
              <a:buChar char="-"/>
            </a:pPr>
            <a:r>
              <a:rPr lang="uk-UA" sz="2000" dirty="0" smtClean="0"/>
              <a:t>Алгоритм </a:t>
            </a:r>
            <a:r>
              <a:rPr lang="uk-UA" sz="2000" dirty="0"/>
              <a:t>зафарбовування </a:t>
            </a:r>
            <a:r>
              <a:rPr lang="uk-UA" sz="2000" dirty="0" smtClean="0"/>
              <a:t>лініями;</a:t>
            </a:r>
          </a:p>
          <a:p>
            <a:pPr marL="285750" indent="-285750">
              <a:buFontTx/>
              <a:buChar char="-"/>
            </a:pPr>
            <a:r>
              <a:rPr lang="uk-UA" sz="2000" dirty="0"/>
              <a:t>З</a:t>
            </a:r>
            <a:r>
              <a:rPr lang="uk-UA" sz="2000" dirty="0" smtClean="0"/>
              <a:t>аповнення прямокутників;</a:t>
            </a:r>
          </a:p>
          <a:p>
            <a:pPr marL="285750" indent="-285750">
              <a:buFontTx/>
              <a:buChar char="-"/>
            </a:pPr>
            <a:r>
              <a:rPr lang="uk-UA" sz="2000" dirty="0"/>
              <a:t>З</a:t>
            </a:r>
            <a:r>
              <a:rPr lang="uk-UA" sz="2000" dirty="0" smtClean="0"/>
              <a:t>аповнення кола;</a:t>
            </a:r>
          </a:p>
          <a:p>
            <a:pPr marL="285750" indent="-285750">
              <a:buFontTx/>
              <a:buChar char="-"/>
            </a:pPr>
            <a:r>
              <a:rPr lang="uk-UA" sz="2000" dirty="0"/>
              <a:t>В</a:t>
            </a:r>
            <a:r>
              <a:rPr lang="uk-UA" sz="2000" dirty="0" smtClean="0"/>
              <a:t>иведення ліній різної товщини, пунктирною </a:t>
            </a:r>
            <a:r>
              <a:rPr lang="uk-UA" sz="2000" dirty="0"/>
              <a:t>лінії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38354" y="1201480"/>
            <a:ext cx="65709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b="1" dirty="0">
                <a:solidFill>
                  <a:srgbClr val="0070C0"/>
                </a:solidFill>
              </a:rPr>
              <a:t>Методи зафарбовування</a:t>
            </a:r>
          </a:p>
        </p:txBody>
      </p:sp>
    </p:spTree>
    <p:extLst>
      <p:ext uri="{BB962C8B-B14F-4D97-AF65-F5344CB8AC3E}">
        <p14:creationId xmlns:p14="http://schemas.microsoft.com/office/powerpoint/2010/main" val="1719753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83961" y="0"/>
            <a:ext cx="446314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9448800" y="6475822"/>
            <a:ext cx="2743200" cy="365125"/>
          </a:xfrm>
        </p:spPr>
        <p:txBody>
          <a:bodyPr/>
          <a:lstStyle/>
          <a:p>
            <a:fld id="{F190E60D-A245-43B0-AB25-4B284930CCC4}" type="slidenum">
              <a:rPr lang="uk-UA" smtClean="0"/>
              <a:t>32</a:t>
            </a:fld>
            <a:endParaRPr lang="uk-UA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3710914" y="332968"/>
            <a:ext cx="51575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 smtClean="0">
                <a:solidFill>
                  <a:srgbClr val="0070C0"/>
                </a:solidFill>
              </a:rPr>
              <a:t>Задача граф</a:t>
            </a:r>
            <a:r>
              <a:rPr lang="uk-UA" sz="2800" b="1" dirty="0" err="1" smtClean="0">
                <a:solidFill>
                  <a:srgbClr val="0070C0"/>
                </a:solidFill>
              </a:rPr>
              <a:t>ічного</a:t>
            </a:r>
            <a:r>
              <a:rPr lang="uk-UA" sz="2800" b="1" dirty="0" smtClean="0">
                <a:solidFill>
                  <a:srgbClr val="0070C0"/>
                </a:solidFill>
              </a:rPr>
              <a:t> виводу фігур</a:t>
            </a:r>
            <a:endParaRPr lang="uk-UA" sz="2800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3903850" y="1835000"/>
            <a:ext cx="731068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b="1" u="sng" dirty="0" smtClean="0"/>
              <a:t>Методи </a:t>
            </a:r>
            <a:r>
              <a:rPr lang="uk-UA" b="1" u="sng" dirty="0"/>
              <a:t>виведення точок </a:t>
            </a:r>
            <a:r>
              <a:rPr lang="uk-UA" b="1" u="sng" dirty="0" smtClean="0"/>
              <a:t>заповнення:</a:t>
            </a:r>
          </a:p>
          <a:p>
            <a:pPr marL="285750" indent="-285750">
              <a:buFontTx/>
              <a:buChar char="-"/>
            </a:pPr>
            <a:r>
              <a:rPr lang="uk-UA" dirty="0" smtClean="0"/>
              <a:t>алгоритми</a:t>
            </a:r>
            <a:r>
              <a:rPr lang="uk-UA" dirty="0"/>
              <a:t>, що використовують математичний опис </a:t>
            </a:r>
            <a:r>
              <a:rPr lang="uk-UA" dirty="0" smtClean="0"/>
              <a:t>контуру;</a:t>
            </a:r>
          </a:p>
          <a:p>
            <a:pPr marL="285750" indent="-285750">
              <a:buFontTx/>
              <a:buChar char="-"/>
            </a:pPr>
            <a:r>
              <a:rPr lang="uk-UA" dirty="0" smtClean="0"/>
              <a:t>алгоритми </a:t>
            </a:r>
            <a:r>
              <a:rPr lang="uk-UA" dirty="0"/>
              <a:t>зафарбовування від внутрішньої точки до границь </a:t>
            </a:r>
            <a:r>
              <a:rPr lang="uk-UA" dirty="0" smtClean="0"/>
              <a:t>фігури</a:t>
            </a:r>
            <a:endParaRPr lang="uk-UA" dirty="0"/>
          </a:p>
          <a:p>
            <a:pPr marL="285750" indent="-285750">
              <a:buFontTx/>
              <a:buChar char="-"/>
            </a:pPr>
            <a:endParaRPr lang="uk-UA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3593415" y="871645"/>
            <a:ext cx="787337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8038" indent="-808038"/>
            <a:r>
              <a:rPr lang="uk-UA" b="1" dirty="0" smtClean="0">
                <a:solidFill>
                  <a:srgbClr val="00B050"/>
                </a:solidFill>
              </a:rPr>
              <a:t>Фігура</a:t>
            </a:r>
            <a:r>
              <a:rPr lang="uk-UA" dirty="0" smtClean="0"/>
              <a:t> - плоский геометричний об'єкт, який складається з ліній контуру і точок заповнення, що розташован</a:t>
            </a:r>
            <a:r>
              <a:rPr lang="uk-UA" dirty="0"/>
              <a:t>і</a:t>
            </a:r>
            <a:r>
              <a:rPr lang="uk-UA" dirty="0" smtClean="0"/>
              <a:t> всередині контуру (у фігури може бути кілька контурів)</a:t>
            </a:r>
            <a:endParaRPr lang="uk-UA" dirty="0"/>
          </a:p>
        </p:txBody>
      </p:sp>
      <p:grpSp>
        <p:nvGrpSpPr>
          <p:cNvPr id="28" name="Группа 27"/>
          <p:cNvGrpSpPr/>
          <p:nvPr/>
        </p:nvGrpSpPr>
        <p:grpSpPr>
          <a:xfrm>
            <a:off x="721344" y="871645"/>
            <a:ext cx="2663028" cy="3052919"/>
            <a:chOff x="670377" y="1722525"/>
            <a:chExt cx="2663028" cy="3052919"/>
          </a:xfrm>
        </p:grpSpPr>
        <p:grpSp>
          <p:nvGrpSpPr>
            <p:cNvPr id="27" name="Группа 26"/>
            <p:cNvGrpSpPr/>
            <p:nvPr/>
          </p:nvGrpSpPr>
          <p:grpSpPr>
            <a:xfrm>
              <a:off x="670377" y="1722525"/>
              <a:ext cx="2663028" cy="3052919"/>
              <a:chOff x="670377" y="1722525"/>
              <a:chExt cx="2663028" cy="3052919"/>
            </a:xfrm>
          </p:grpSpPr>
          <p:sp>
            <p:nvSpPr>
              <p:cNvPr id="4" name="Полилиния 3"/>
              <p:cNvSpPr/>
              <p:nvPr/>
            </p:nvSpPr>
            <p:spPr>
              <a:xfrm rot="20348592">
                <a:off x="1100720" y="1952439"/>
                <a:ext cx="2232685" cy="1866531"/>
              </a:xfrm>
              <a:custGeom>
                <a:avLst/>
                <a:gdLst>
                  <a:gd name="connsiteX0" fmla="*/ 1164014 w 3493023"/>
                  <a:gd name="connsiteY0" fmla="*/ 350789 h 2237385"/>
                  <a:gd name="connsiteX1" fmla="*/ 3233445 w 3493023"/>
                  <a:gd name="connsiteY1" fmla="*/ 543294 h 2237385"/>
                  <a:gd name="connsiteX2" fmla="*/ 3464452 w 3493023"/>
                  <a:gd name="connsiteY2" fmla="*/ 1063058 h 2237385"/>
                  <a:gd name="connsiteX3" fmla="*/ 3252696 w 3493023"/>
                  <a:gd name="connsiteY3" fmla="*/ 1833079 h 2237385"/>
                  <a:gd name="connsiteX4" fmla="*/ 1857033 w 3493023"/>
                  <a:gd name="connsiteY4" fmla="*/ 2237340 h 2237385"/>
                  <a:gd name="connsiteX5" fmla="*/ 615374 w 3493023"/>
                  <a:gd name="connsiteY5" fmla="*/ 1852330 h 2237385"/>
                  <a:gd name="connsiteX6" fmla="*/ 37858 w 3493023"/>
                  <a:gd name="connsiteY6" fmla="*/ 918679 h 2237385"/>
                  <a:gd name="connsiteX7" fmla="*/ 114860 w 3493023"/>
                  <a:gd name="connsiteY7" fmla="*/ 62031 h 2237385"/>
                  <a:gd name="connsiteX8" fmla="*/ 596123 w 3493023"/>
                  <a:gd name="connsiteY8" fmla="*/ 90906 h 2237385"/>
                  <a:gd name="connsiteX9" fmla="*/ 817504 w 3493023"/>
                  <a:gd name="connsiteY9" fmla="*/ 283412 h 2237385"/>
                  <a:gd name="connsiteX10" fmla="*/ 1164014 w 3493023"/>
                  <a:gd name="connsiteY10" fmla="*/ 350789 h 22373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493023" h="2237385">
                    <a:moveTo>
                      <a:pt x="1164014" y="350789"/>
                    </a:moveTo>
                    <a:cubicBezTo>
                      <a:pt x="1566671" y="394103"/>
                      <a:pt x="2850039" y="424583"/>
                      <a:pt x="3233445" y="543294"/>
                    </a:cubicBezTo>
                    <a:cubicBezTo>
                      <a:pt x="3616851" y="662006"/>
                      <a:pt x="3461244" y="848094"/>
                      <a:pt x="3464452" y="1063058"/>
                    </a:cubicBezTo>
                    <a:cubicBezTo>
                      <a:pt x="3467660" y="1278022"/>
                      <a:pt x="3520599" y="1637365"/>
                      <a:pt x="3252696" y="1833079"/>
                    </a:cubicBezTo>
                    <a:cubicBezTo>
                      <a:pt x="2984793" y="2028793"/>
                      <a:pt x="2296587" y="2234132"/>
                      <a:pt x="1857033" y="2237340"/>
                    </a:cubicBezTo>
                    <a:cubicBezTo>
                      <a:pt x="1417479" y="2240549"/>
                      <a:pt x="918570" y="2072107"/>
                      <a:pt x="615374" y="1852330"/>
                    </a:cubicBezTo>
                    <a:cubicBezTo>
                      <a:pt x="312178" y="1632553"/>
                      <a:pt x="121277" y="1217062"/>
                      <a:pt x="37858" y="918679"/>
                    </a:cubicBezTo>
                    <a:cubicBezTo>
                      <a:pt x="-45561" y="620296"/>
                      <a:pt x="21816" y="199993"/>
                      <a:pt x="114860" y="62031"/>
                    </a:cubicBezTo>
                    <a:cubicBezTo>
                      <a:pt x="207904" y="-75931"/>
                      <a:pt x="479016" y="54009"/>
                      <a:pt x="596123" y="90906"/>
                    </a:cubicBezTo>
                    <a:cubicBezTo>
                      <a:pt x="713230" y="127803"/>
                      <a:pt x="726064" y="240098"/>
                      <a:pt x="817504" y="283412"/>
                    </a:cubicBezTo>
                    <a:cubicBezTo>
                      <a:pt x="908944" y="326726"/>
                      <a:pt x="761357" y="307475"/>
                      <a:pt x="1164014" y="350789"/>
                    </a:cubicBezTo>
                    <a:close/>
                  </a:path>
                </a:pathLst>
              </a:custGeom>
              <a:solidFill>
                <a:srgbClr val="92D050"/>
              </a:solidFill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cxnSp>
            <p:nvCxnSpPr>
              <p:cNvPr id="15" name="Прямая со стрелкой 14"/>
              <p:cNvCxnSpPr/>
              <p:nvPr/>
            </p:nvCxnSpPr>
            <p:spPr>
              <a:xfrm flipV="1">
                <a:off x="1222408" y="3555093"/>
                <a:ext cx="240632" cy="959155"/>
              </a:xfrm>
              <a:prstGeom prst="straightConnector1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Прямая со стрелкой 16"/>
              <p:cNvCxnSpPr/>
              <p:nvPr/>
            </p:nvCxnSpPr>
            <p:spPr>
              <a:xfrm flipV="1">
                <a:off x="1222408" y="3253339"/>
                <a:ext cx="1280160" cy="1280160"/>
              </a:xfrm>
              <a:prstGeom prst="straightConnector1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/>
              <p:cNvSpPr txBox="1"/>
              <p:nvPr/>
            </p:nvSpPr>
            <p:spPr>
              <a:xfrm>
                <a:off x="841596" y="4436890"/>
                <a:ext cx="112615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ru-RU" sz="1600" i="1" dirty="0" err="1" smtClean="0"/>
                  <a:t>контури</a:t>
                </a:r>
                <a:endParaRPr lang="uk-UA" sz="1600" i="1" dirty="0"/>
              </a:p>
            </p:txBody>
          </p:sp>
          <p:cxnSp>
            <p:nvCxnSpPr>
              <p:cNvPr id="19" name="Прямая со стрелкой 18"/>
              <p:cNvCxnSpPr/>
              <p:nvPr/>
            </p:nvCxnSpPr>
            <p:spPr>
              <a:xfrm>
                <a:off x="1487061" y="2017786"/>
                <a:ext cx="356792" cy="867918"/>
              </a:xfrm>
              <a:prstGeom prst="straightConnector1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Прямая со стрелкой 22"/>
              <p:cNvCxnSpPr/>
              <p:nvPr/>
            </p:nvCxnSpPr>
            <p:spPr>
              <a:xfrm>
                <a:off x="1487061" y="2017786"/>
                <a:ext cx="1323516" cy="315633"/>
              </a:xfrm>
              <a:prstGeom prst="straightConnector1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Box 25"/>
              <p:cNvSpPr txBox="1"/>
              <p:nvPr/>
            </p:nvSpPr>
            <p:spPr>
              <a:xfrm>
                <a:off x="670377" y="1722525"/>
                <a:ext cx="238422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ru-RU" sz="1600" i="1" dirty="0"/>
                  <a:t>т</a:t>
                </a:r>
                <a:r>
                  <a:rPr lang="ru-RU" sz="1600" i="1" dirty="0" smtClean="0"/>
                  <a:t>очки </a:t>
                </a:r>
                <a:r>
                  <a:rPr lang="ru-RU" sz="1600" i="1" dirty="0" err="1" smtClean="0"/>
                  <a:t>заповнення</a:t>
                </a:r>
                <a:endParaRPr lang="uk-UA" sz="1600" i="1" dirty="0"/>
              </a:p>
            </p:txBody>
          </p:sp>
        </p:grpSp>
        <p:sp>
          <p:nvSpPr>
            <p:cNvPr id="13" name="Полилиния 12"/>
            <p:cNvSpPr/>
            <p:nvPr/>
          </p:nvSpPr>
          <p:spPr>
            <a:xfrm rot="8330947">
              <a:off x="2248830" y="2518999"/>
              <a:ext cx="839346" cy="733410"/>
            </a:xfrm>
            <a:custGeom>
              <a:avLst/>
              <a:gdLst>
                <a:gd name="connsiteX0" fmla="*/ 452894 w 1313152"/>
                <a:gd name="connsiteY0" fmla="*/ 107086 h 879129"/>
                <a:gd name="connsiteX1" fmla="*/ 1020785 w 1313152"/>
                <a:gd name="connsiteY1" fmla="*/ 20459 h 879129"/>
                <a:gd name="connsiteX2" fmla="*/ 1309543 w 1313152"/>
                <a:gd name="connsiteY2" fmla="*/ 415095 h 879129"/>
                <a:gd name="connsiteX3" fmla="*/ 1136288 w 1313152"/>
                <a:gd name="connsiteY3" fmla="*/ 819356 h 879129"/>
                <a:gd name="connsiteX4" fmla="*/ 501021 w 1313152"/>
                <a:gd name="connsiteY4" fmla="*/ 848231 h 879129"/>
                <a:gd name="connsiteX5" fmla="*/ 507 w 1313152"/>
                <a:gd name="connsiteY5" fmla="*/ 540223 h 879129"/>
                <a:gd name="connsiteX6" fmla="*/ 452894 w 1313152"/>
                <a:gd name="connsiteY6" fmla="*/ 107086 h 879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13152" h="879129">
                  <a:moveTo>
                    <a:pt x="452894" y="107086"/>
                  </a:moveTo>
                  <a:cubicBezTo>
                    <a:pt x="622940" y="20459"/>
                    <a:pt x="878010" y="-30876"/>
                    <a:pt x="1020785" y="20459"/>
                  </a:cubicBezTo>
                  <a:cubicBezTo>
                    <a:pt x="1163560" y="71794"/>
                    <a:pt x="1290293" y="281946"/>
                    <a:pt x="1309543" y="415095"/>
                  </a:cubicBezTo>
                  <a:cubicBezTo>
                    <a:pt x="1328793" y="548244"/>
                    <a:pt x="1271042" y="747167"/>
                    <a:pt x="1136288" y="819356"/>
                  </a:cubicBezTo>
                  <a:cubicBezTo>
                    <a:pt x="1001534" y="891545"/>
                    <a:pt x="690318" y="894753"/>
                    <a:pt x="501021" y="848231"/>
                  </a:cubicBezTo>
                  <a:cubicBezTo>
                    <a:pt x="311724" y="801709"/>
                    <a:pt x="14945" y="666956"/>
                    <a:pt x="507" y="540223"/>
                  </a:cubicBezTo>
                  <a:cubicBezTo>
                    <a:pt x="-13931" y="413491"/>
                    <a:pt x="282848" y="193713"/>
                    <a:pt x="452894" y="107086"/>
                  </a:cubicBez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pic>
        <p:nvPicPr>
          <p:cNvPr id="29" name="Рисунок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5901" y="3224812"/>
            <a:ext cx="2853892" cy="1399504"/>
          </a:xfrm>
          <a:prstGeom prst="rect">
            <a:avLst/>
          </a:prstGeom>
        </p:spPr>
      </p:pic>
      <p:pic>
        <p:nvPicPr>
          <p:cNvPr id="30" name="Рисунок 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1544" y="5092122"/>
            <a:ext cx="2881738" cy="1399505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2968687" y="2874513"/>
            <a:ext cx="2608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u="sng" dirty="0" err="1" smtClean="0"/>
              <a:t>Відношення</a:t>
            </a:r>
            <a:r>
              <a:rPr lang="ru-RU" b="1" u="sng" dirty="0" smtClean="0"/>
              <a:t> </a:t>
            </a:r>
            <a:r>
              <a:rPr lang="ru-RU" b="1" u="sng" dirty="0" err="1" smtClean="0"/>
              <a:t>зв</a:t>
            </a:r>
            <a:r>
              <a:rPr lang="en-US" b="1" u="sng" dirty="0" smtClean="0"/>
              <a:t>’</a:t>
            </a:r>
            <a:r>
              <a:rPr lang="uk-UA" b="1" u="sng" dirty="0" err="1" smtClean="0"/>
              <a:t>язності</a:t>
            </a:r>
            <a:r>
              <a:rPr lang="uk-UA" b="1" u="sng" dirty="0" smtClean="0"/>
              <a:t>:</a:t>
            </a:r>
            <a:endParaRPr lang="uk-UA" b="1" u="sng" dirty="0"/>
          </a:p>
        </p:txBody>
      </p:sp>
      <p:grpSp>
        <p:nvGrpSpPr>
          <p:cNvPr id="99" name="Группа 98"/>
          <p:cNvGrpSpPr/>
          <p:nvPr/>
        </p:nvGrpSpPr>
        <p:grpSpPr>
          <a:xfrm>
            <a:off x="770351" y="5294760"/>
            <a:ext cx="3365587" cy="1323439"/>
            <a:chOff x="770351" y="5294760"/>
            <a:chExt cx="3365587" cy="1323439"/>
          </a:xfrm>
        </p:grpSpPr>
        <p:cxnSp>
          <p:nvCxnSpPr>
            <p:cNvPr id="34" name="Прямая со стрелкой 33"/>
            <p:cNvCxnSpPr/>
            <p:nvPr/>
          </p:nvCxnSpPr>
          <p:spPr>
            <a:xfrm>
              <a:off x="2272989" y="6037705"/>
              <a:ext cx="914164" cy="177554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770351" y="5294760"/>
              <a:ext cx="1868736" cy="132343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600" i="1" dirty="0"/>
                <a:t>н</a:t>
              </a:r>
              <a:r>
                <a:rPr lang="ru-RU" sz="1600" i="1" dirty="0" smtClean="0"/>
                <a:t>е </a:t>
              </a:r>
              <a:r>
                <a:rPr lang="ru-RU" sz="1600" i="1" dirty="0" err="1" smtClean="0"/>
                <a:t>відбувається</a:t>
              </a:r>
              <a:r>
                <a:rPr lang="uk-UA" sz="1600" i="1" dirty="0" smtClean="0"/>
                <a:t> вихід за межі контуру на наступних кроках зафарбовування</a:t>
              </a:r>
              <a:endParaRPr lang="uk-UA" sz="1600" i="1" dirty="0"/>
            </a:p>
          </p:txBody>
        </p:sp>
        <p:cxnSp>
          <p:nvCxnSpPr>
            <p:cNvPr id="48" name="Прямая со стрелкой 47"/>
            <p:cNvCxnSpPr/>
            <p:nvPr/>
          </p:nvCxnSpPr>
          <p:spPr>
            <a:xfrm>
              <a:off x="2325876" y="6037705"/>
              <a:ext cx="1810062" cy="112479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Группа 100"/>
          <p:cNvGrpSpPr/>
          <p:nvPr/>
        </p:nvGrpSpPr>
        <p:grpSpPr>
          <a:xfrm>
            <a:off x="3448266" y="4684319"/>
            <a:ext cx="1633102" cy="362819"/>
            <a:chOff x="3448266" y="4684319"/>
            <a:chExt cx="1633102" cy="362819"/>
          </a:xfrm>
        </p:grpSpPr>
        <p:sp>
          <p:nvSpPr>
            <p:cNvPr id="31" name="Стрелка вниз 30"/>
            <p:cNvSpPr/>
            <p:nvPr/>
          </p:nvSpPr>
          <p:spPr>
            <a:xfrm flipH="1">
              <a:off x="4908113" y="4699339"/>
              <a:ext cx="173255" cy="347799"/>
            </a:xfrm>
            <a:prstGeom prst="downArrow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49" name="Стрелка вниз 48"/>
            <p:cNvSpPr/>
            <p:nvPr/>
          </p:nvSpPr>
          <p:spPr>
            <a:xfrm flipH="1">
              <a:off x="3448266" y="4684319"/>
              <a:ext cx="173255" cy="347799"/>
            </a:xfrm>
            <a:prstGeom prst="downArrow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grpSp>
        <p:nvGrpSpPr>
          <p:cNvPr id="100" name="Группа 99"/>
          <p:cNvGrpSpPr/>
          <p:nvPr/>
        </p:nvGrpSpPr>
        <p:grpSpPr>
          <a:xfrm>
            <a:off x="2199786" y="6261278"/>
            <a:ext cx="4371256" cy="579669"/>
            <a:chOff x="2199786" y="6261278"/>
            <a:chExt cx="4371256" cy="579669"/>
          </a:xfrm>
        </p:grpSpPr>
        <p:cxnSp>
          <p:nvCxnSpPr>
            <p:cNvPr id="41" name="Прямая со стрелкой 40"/>
            <p:cNvCxnSpPr/>
            <p:nvPr/>
          </p:nvCxnSpPr>
          <p:spPr>
            <a:xfrm flipV="1">
              <a:off x="4528894" y="6261278"/>
              <a:ext cx="20859" cy="290353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Прямая со стрелкой 43"/>
            <p:cNvCxnSpPr/>
            <p:nvPr/>
          </p:nvCxnSpPr>
          <p:spPr>
            <a:xfrm flipV="1">
              <a:off x="4539323" y="6306262"/>
              <a:ext cx="897390" cy="245369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2199786" y="6502393"/>
              <a:ext cx="43712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uk-UA" sz="1600" i="1" dirty="0" smtClean="0"/>
                <a:t>вихід за межі контуру</a:t>
              </a:r>
              <a:endParaRPr lang="uk-UA" sz="1600" i="1" dirty="0"/>
            </a:p>
          </p:txBody>
        </p:sp>
      </p:grpSp>
      <p:sp>
        <p:nvSpPr>
          <p:cNvPr id="52" name="Прямоугольник 51"/>
          <p:cNvSpPr/>
          <p:nvPr/>
        </p:nvSpPr>
        <p:spPr>
          <a:xfrm>
            <a:off x="5959122" y="3180091"/>
            <a:ext cx="53668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b="1" u="sng" dirty="0" smtClean="0"/>
              <a:t>Визначення належності пікселя області фігури, заданої вершинами (кутовий тест):</a:t>
            </a:r>
            <a:endParaRPr lang="uk-UA" b="1" u="sng" dirty="0"/>
          </a:p>
        </p:txBody>
      </p:sp>
      <p:grpSp>
        <p:nvGrpSpPr>
          <p:cNvPr id="105" name="Группа 104"/>
          <p:cNvGrpSpPr/>
          <p:nvPr/>
        </p:nvGrpSpPr>
        <p:grpSpPr>
          <a:xfrm>
            <a:off x="6559065" y="4016132"/>
            <a:ext cx="1183506" cy="1588498"/>
            <a:chOff x="6559065" y="4016132"/>
            <a:chExt cx="1183506" cy="1588498"/>
          </a:xfrm>
        </p:grpSpPr>
        <p:cxnSp>
          <p:nvCxnSpPr>
            <p:cNvPr id="64" name="Прямая соединительная линия 63"/>
            <p:cNvCxnSpPr>
              <a:endCxn id="62" idx="7"/>
            </p:cNvCxnSpPr>
            <p:nvPr/>
          </p:nvCxnSpPr>
          <p:spPr>
            <a:xfrm flipH="1">
              <a:off x="7131424" y="4320898"/>
              <a:ext cx="368728" cy="56552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2" name="Группа 101"/>
            <p:cNvGrpSpPr/>
            <p:nvPr/>
          </p:nvGrpSpPr>
          <p:grpSpPr>
            <a:xfrm>
              <a:off x="6559065" y="4016132"/>
              <a:ext cx="1183506" cy="1588498"/>
              <a:chOff x="6559065" y="4016132"/>
              <a:chExt cx="1183506" cy="1588498"/>
            </a:xfrm>
          </p:grpSpPr>
          <p:cxnSp>
            <p:nvCxnSpPr>
              <p:cNvPr id="70" name="Прямая соединительная линия 69"/>
              <p:cNvCxnSpPr/>
              <p:nvPr/>
            </p:nvCxnSpPr>
            <p:spPr>
              <a:xfrm>
                <a:off x="7137610" y="4944345"/>
                <a:ext cx="361993" cy="350415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Прямая соединительная линия 68"/>
              <p:cNvCxnSpPr/>
              <p:nvPr/>
            </p:nvCxnSpPr>
            <p:spPr>
              <a:xfrm flipH="1">
                <a:off x="6837689" y="4771508"/>
                <a:ext cx="368728" cy="565520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Прямоугольник 54"/>
              <p:cNvSpPr/>
              <p:nvPr/>
            </p:nvSpPr>
            <p:spPr>
              <a:xfrm>
                <a:off x="6844781" y="4303275"/>
                <a:ext cx="664320" cy="1039049"/>
              </a:xfrm>
              <a:prstGeom prst="rect">
                <a:avLst/>
              </a:prstGeom>
              <a:noFill/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7463206" y="4016132"/>
                <a:ext cx="2695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0070C0"/>
                    </a:solidFill>
                  </a:rPr>
                  <a:t>A</a:t>
                </a:r>
                <a:endParaRPr lang="uk-UA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6559065" y="4016132"/>
                <a:ext cx="2695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0070C0"/>
                    </a:solidFill>
                  </a:rPr>
                  <a:t>B</a:t>
                </a:r>
                <a:endParaRPr lang="uk-UA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6571042" y="5235298"/>
                <a:ext cx="2695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0070C0"/>
                    </a:solidFill>
                  </a:rPr>
                  <a:t>C</a:t>
                </a:r>
                <a:endParaRPr lang="uk-UA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7473064" y="5215585"/>
                <a:ext cx="2695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0070C0"/>
                    </a:solidFill>
                  </a:rPr>
                  <a:t>D</a:t>
                </a:r>
                <a:endParaRPr lang="uk-UA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62" name="Овал 61"/>
              <p:cNvSpPr/>
              <p:nvPr/>
            </p:nvSpPr>
            <p:spPr>
              <a:xfrm>
                <a:off x="7055411" y="4873238"/>
                <a:ext cx="89055" cy="9000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cxnSp>
            <p:nvCxnSpPr>
              <p:cNvPr id="67" name="Прямая соединительная линия 66"/>
              <p:cNvCxnSpPr>
                <a:endCxn id="62" idx="0"/>
              </p:cNvCxnSpPr>
              <p:nvPr/>
            </p:nvCxnSpPr>
            <p:spPr>
              <a:xfrm>
                <a:off x="6837689" y="4310318"/>
                <a:ext cx="262250" cy="562920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4" name="Группа 103"/>
          <p:cNvGrpSpPr/>
          <p:nvPr/>
        </p:nvGrpSpPr>
        <p:grpSpPr>
          <a:xfrm>
            <a:off x="9581110" y="4016132"/>
            <a:ext cx="1283217" cy="1588498"/>
            <a:chOff x="9581110" y="4016132"/>
            <a:chExt cx="1283217" cy="1588498"/>
          </a:xfrm>
        </p:grpSpPr>
        <p:sp>
          <p:nvSpPr>
            <p:cNvPr id="89" name="TextBox 88"/>
            <p:cNvSpPr txBox="1"/>
            <p:nvPr/>
          </p:nvSpPr>
          <p:spPr>
            <a:xfrm>
              <a:off x="10584962" y="4016132"/>
              <a:ext cx="2695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A</a:t>
              </a:r>
              <a:endParaRPr lang="uk-UA" b="1" dirty="0">
                <a:solidFill>
                  <a:srgbClr val="0070C0"/>
                </a:solidFill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9680821" y="4016132"/>
              <a:ext cx="2695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B</a:t>
              </a:r>
              <a:endParaRPr lang="uk-UA" b="1" dirty="0">
                <a:solidFill>
                  <a:srgbClr val="0070C0"/>
                </a:solidFill>
              </a:endParaRPr>
            </a:p>
          </p:txBody>
        </p:sp>
        <p:grpSp>
          <p:nvGrpSpPr>
            <p:cNvPr id="103" name="Группа 102"/>
            <p:cNvGrpSpPr/>
            <p:nvPr/>
          </p:nvGrpSpPr>
          <p:grpSpPr>
            <a:xfrm>
              <a:off x="9581110" y="4249336"/>
              <a:ext cx="1283217" cy="1355294"/>
              <a:chOff x="9581110" y="4249336"/>
              <a:chExt cx="1283217" cy="1355294"/>
            </a:xfrm>
          </p:grpSpPr>
          <p:sp>
            <p:nvSpPr>
              <p:cNvPr id="56" name="Прямоугольник 55"/>
              <p:cNvSpPr/>
              <p:nvPr/>
            </p:nvSpPr>
            <p:spPr>
              <a:xfrm>
                <a:off x="9990273" y="4249336"/>
                <a:ext cx="664320" cy="1039049"/>
              </a:xfrm>
              <a:prstGeom prst="rect">
                <a:avLst/>
              </a:prstGeom>
              <a:noFill/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cxnSp>
            <p:nvCxnSpPr>
              <p:cNvPr id="66" name="Прямая соединительная линия 65"/>
              <p:cNvCxnSpPr/>
              <p:nvPr/>
            </p:nvCxnSpPr>
            <p:spPr>
              <a:xfrm flipH="1">
                <a:off x="9611688" y="4274755"/>
                <a:ext cx="378585" cy="575596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Овал 75"/>
              <p:cNvSpPr/>
              <p:nvPr/>
            </p:nvSpPr>
            <p:spPr>
              <a:xfrm>
                <a:off x="9581110" y="4805351"/>
                <a:ext cx="89055" cy="9000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cxnSp>
            <p:nvCxnSpPr>
              <p:cNvPr id="80" name="Прямая соединительная линия 79"/>
              <p:cNvCxnSpPr>
                <a:endCxn id="76" idx="6"/>
              </p:cNvCxnSpPr>
              <p:nvPr/>
            </p:nvCxnSpPr>
            <p:spPr>
              <a:xfrm flipH="1">
                <a:off x="9670165" y="4249336"/>
                <a:ext cx="984428" cy="601015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Прямая соединительная линия 82"/>
              <p:cNvCxnSpPr>
                <a:endCxn id="76" idx="7"/>
              </p:cNvCxnSpPr>
              <p:nvPr/>
            </p:nvCxnSpPr>
            <p:spPr>
              <a:xfrm flipH="1" flipV="1">
                <a:off x="9657123" y="4818531"/>
                <a:ext cx="997470" cy="453944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Прямая соединительная линия 85"/>
              <p:cNvCxnSpPr/>
              <p:nvPr/>
            </p:nvCxnSpPr>
            <p:spPr>
              <a:xfrm flipH="1" flipV="1">
                <a:off x="9621546" y="4838921"/>
                <a:ext cx="337014" cy="453944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TextBox 90"/>
              <p:cNvSpPr txBox="1"/>
              <p:nvPr/>
            </p:nvSpPr>
            <p:spPr>
              <a:xfrm>
                <a:off x="9692798" y="5235298"/>
                <a:ext cx="2695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0070C0"/>
                    </a:solidFill>
                  </a:rPr>
                  <a:t>C</a:t>
                </a:r>
                <a:endParaRPr lang="uk-UA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10594820" y="5215585"/>
                <a:ext cx="2695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0070C0"/>
                    </a:solidFill>
                  </a:rPr>
                  <a:t>D</a:t>
                </a:r>
                <a:endParaRPr lang="uk-UA" b="1" dirty="0">
                  <a:solidFill>
                    <a:srgbClr val="0070C0"/>
                  </a:solidFill>
                </a:endParaRPr>
              </a:p>
            </p:txBody>
          </p:sp>
        </p:grpSp>
      </p:grpSp>
      <p:sp>
        <p:nvSpPr>
          <p:cNvPr id="93" name="TextBox 92"/>
          <p:cNvSpPr txBox="1"/>
          <p:nvPr/>
        </p:nvSpPr>
        <p:spPr>
          <a:xfrm>
            <a:off x="6326708" y="5559954"/>
            <a:ext cx="27335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600" i="1" dirty="0"/>
              <a:t>с</a:t>
            </a:r>
            <a:r>
              <a:rPr lang="uk-UA" sz="1600" i="1" dirty="0" smtClean="0"/>
              <a:t>умарний кут =360°</a:t>
            </a:r>
            <a:endParaRPr lang="uk-UA" sz="1600" i="1" dirty="0"/>
          </a:p>
        </p:txBody>
      </p:sp>
      <p:sp>
        <p:nvSpPr>
          <p:cNvPr id="94" name="Стрелка вниз 93"/>
          <p:cNvSpPr/>
          <p:nvPr/>
        </p:nvSpPr>
        <p:spPr>
          <a:xfrm flipH="1">
            <a:off x="7099938" y="5946072"/>
            <a:ext cx="173255" cy="347799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5" name="TextBox 94"/>
          <p:cNvSpPr txBox="1"/>
          <p:nvPr/>
        </p:nvSpPr>
        <p:spPr>
          <a:xfrm>
            <a:off x="6217103" y="6382354"/>
            <a:ext cx="27335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600" i="1" dirty="0"/>
              <a:t>п</a:t>
            </a:r>
            <a:r>
              <a:rPr lang="uk-UA" sz="1600" i="1" dirty="0" smtClean="0"/>
              <a:t>іксель належить фігурі</a:t>
            </a:r>
            <a:endParaRPr lang="uk-UA" sz="16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/>
              <p:cNvSpPr txBox="1"/>
              <p:nvPr/>
            </p:nvSpPr>
            <p:spPr>
              <a:xfrm>
                <a:off x="9218174" y="5547017"/>
                <a:ext cx="273357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uk-UA" sz="1600" i="1" dirty="0"/>
                  <a:t>с</a:t>
                </a:r>
                <a:r>
                  <a:rPr lang="uk-UA" sz="1600" i="1" dirty="0" smtClean="0"/>
                  <a:t>умарний кут </a:t>
                </a:r>
                <a14:m>
                  <m:oMath xmlns:m="http://schemas.openxmlformats.org/officeDocument/2006/math">
                    <m:r>
                      <a:rPr lang="uk-UA" sz="1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uk-UA" sz="1600" i="1" dirty="0" smtClean="0"/>
                  <a:t>360°</a:t>
                </a:r>
                <a:endParaRPr lang="uk-UA" sz="1600" i="1" dirty="0"/>
              </a:p>
            </p:txBody>
          </p:sp>
        </mc:Choice>
        <mc:Fallback xmlns="">
          <p:sp>
            <p:nvSpPr>
              <p:cNvPr id="96" name="TextBox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8174" y="5547017"/>
                <a:ext cx="2733575" cy="338554"/>
              </a:xfrm>
              <a:prstGeom prst="rect">
                <a:avLst/>
              </a:prstGeom>
              <a:blipFill>
                <a:blip r:embed="rId5"/>
                <a:stretch>
                  <a:fillRect l="-1114" t="-5455" b="-23636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" name="Стрелка вниз 96"/>
          <p:cNvSpPr/>
          <p:nvPr/>
        </p:nvSpPr>
        <p:spPr>
          <a:xfrm flipH="1">
            <a:off x="10333956" y="5946072"/>
            <a:ext cx="173255" cy="347799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8" name="TextBox 97"/>
          <p:cNvSpPr txBox="1"/>
          <p:nvPr/>
        </p:nvSpPr>
        <p:spPr>
          <a:xfrm>
            <a:off x="9014729" y="6354372"/>
            <a:ext cx="30836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600" i="1" dirty="0"/>
              <a:t>п</a:t>
            </a:r>
            <a:r>
              <a:rPr lang="uk-UA" sz="1600" i="1" dirty="0" smtClean="0"/>
              <a:t>іксель не належить фігурі</a:t>
            </a:r>
            <a:endParaRPr lang="uk-UA" sz="1600" i="1" dirty="0"/>
          </a:p>
        </p:txBody>
      </p:sp>
    </p:spTree>
    <p:extLst>
      <p:ext uri="{BB962C8B-B14F-4D97-AF65-F5344CB8AC3E}">
        <p14:creationId xmlns:p14="http://schemas.microsoft.com/office/powerpoint/2010/main" val="930254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52" grpId="0"/>
      <p:bldP spid="93" grpId="0"/>
      <p:bldP spid="94" grpId="0" animBg="1"/>
      <p:bldP spid="95" grpId="0"/>
      <p:bldP spid="96" grpId="0"/>
      <p:bldP spid="97" grpId="0" animBg="1"/>
      <p:bldP spid="9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83961" y="0"/>
            <a:ext cx="446314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" name="Прямоугольник 5"/>
          <p:cNvSpPr/>
          <p:nvPr/>
        </p:nvSpPr>
        <p:spPr>
          <a:xfrm>
            <a:off x="2877687" y="360855"/>
            <a:ext cx="66520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800" b="1" dirty="0">
                <a:solidFill>
                  <a:srgbClr val="0070C0"/>
                </a:solidFill>
              </a:rPr>
              <a:t>Найпростіший алгоритм зафарбовування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Прямоугольник 13"/>
              <p:cNvSpPr/>
              <p:nvPr/>
            </p:nvSpPr>
            <p:spPr>
              <a:xfrm>
                <a:off x="1106905" y="1142098"/>
                <a:ext cx="4750018" cy="14773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𝑐𝑜𝑙𝑜𝑟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uk-UA" b="0" i="1" smtClean="0">
                          <a:latin typeface="Cambria Math" panose="02040503050406030204" pitchFamily="18" charset="0"/>
                        </a:rPr>
                        <m:t>колір пікселя;</m:t>
                      </m:r>
                    </m:oMath>
                  </m:oMathPara>
                </a14:m>
                <a:endParaRPr lang="uk-UA" b="0" dirty="0" smtClean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COLOR</m:t>
                    </m:r>
                  </m:oMath>
                </a14:m>
                <a:r>
                  <a:rPr lang="uk-UA" dirty="0" smtClean="0"/>
                  <a:t>_</a:t>
                </a:r>
                <a:r>
                  <a:rPr lang="en-US" dirty="0" smtClean="0"/>
                  <a:t>BORDER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uk-UA" b="0" i="1" smtClean="0">
                        <a:latin typeface="Cambria Math" panose="02040503050406030204" pitchFamily="18" charset="0"/>
                      </a:rPr>
                      <m:t>колір контуру фігури;</m:t>
                    </m:r>
                  </m:oMath>
                </a14:m>
                <a:endParaRPr lang="uk-UA" b="0" dirty="0" smtClean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COLOR</m:t>
                    </m:r>
                  </m:oMath>
                </a14:m>
                <a:r>
                  <a:rPr lang="uk-UA" dirty="0" smtClean="0"/>
                  <a:t>_</a:t>
                </a:r>
                <a:r>
                  <a:rPr lang="en-US" dirty="0" smtClean="0"/>
                  <a:t>FILL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uk-UA" b="0" i="1" smtClean="0">
                        <a:latin typeface="Cambria Math" panose="02040503050406030204" pitchFamily="18" charset="0"/>
                      </a:rPr>
                      <m:t>колір зафарбовування фігури;</m:t>
                    </m:r>
                  </m:oMath>
                </a14:m>
                <a:endParaRPr lang="uk-UA" b="0" dirty="0" smtClean="0"/>
              </a:p>
              <a:p>
                <a:endParaRPr lang="uk-UA" b="0" dirty="0" smtClean="0"/>
              </a:p>
              <a:p>
                <a:r>
                  <a:rPr lang="en-US" dirty="0" smtClean="0"/>
                  <a:t> </a:t>
                </a:r>
              </a:p>
            </p:txBody>
          </p:sp>
        </mc:Choice>
        <mc:Fallback xmlns="">
          <p:sp>
            <p:nvSpPr>
              <p:cNvPr id="14" name="Прямоугольник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6905" y="1142098"/>
                <a:ext cx="4750018" cy="147732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Группа 16"/>
          <p:cNvGrpSpPr/>
          <p:nvPr/>
        </p:nvGrpSpPr>
        <p:grpSpPr>
          <a:xfrm>
            <a:off x="1106905" y="2405597"/>
            <a:ext cx="10145027" cy="3998880"/>
            <a:chOff x="1536958" y="1592898"/>
            <a:chExt cx="8853726" cy="427317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1646160" y="1753111"/>
                  <a:ext cx="796971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ru-RU" dirty="0" smtClean="0">
                      <a:solidFill>
                        <a:srgbClr val="00B050"/>
                      </a:solidFill>
                    </a:rPr>
                    <a:t>1 </a:t>
                  </a:r>
                  <a:r>
                    <a:rPr lang="ru-RU" dirty="0" err="1" smtClean="0">
                      <a:solidFill>
                        <a:srgbClr val="00B050"/>
                      </a:solidFill>
                    </a:rPr>
                    <a:t>крок</a:t>
                  </a:r>
                  <a:r>
                    <a:rPr lang="ru-RU" dirty="0" smtClean="0">
                      <a:solidFill>
                        <a:srgbClr val="00B050"/>
                      </a:solidFill>
                    </a:rPr>
                    <a:t>. </a:t>
                  </a:r>
                  <a:r>
                    <a:rPr lang="ru-RU" dirty="0" err="1" smtClean="0"/>
                    <a:t>Визначити</a:t>
                  </a:r>
                  <a:r>
                    <a:rPr lang="ru-RU" dirty="0" smtClean="0"/>
                    <a:t> п</a:t>
                  </a:r>
                  <a:r>
                    <a:rPr lang="uk-UA" dirty="0" err="1" smtClean="0"/>
                    <a:t>іксель</a:t>
                  </a:r>
                  <a:r>
                    <a:rPr lang="en-US" dirty="0" smtClean="0"/>
                    <a:t> 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a14:m>
                  <a:r>
                    <a:rPr lang="en-US" dirty="0" smtClean="0"/>
                    <a:t> </a:t>
                  </a:r>
                  <a:r>
                    <a:rPr lang="uk-UA" dirty="0" smtClean="0"/>
                    <a:t>який належить області зафарбовування;</a:t>
                  </a:r>
                  <a:endParaRPr lang="uk-UA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46160" y="1753111"/>
                  <a:ext cx="7969718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534" t="-8772" b="-33333"/>
                  </a:stretch>
                </a:blipFill>
              </p:spPr>
              <p:txBody>
                <a:bodyPr/>
                <a:lstStyle/>
                <a:p>
                  <a:r>
                    <a:rPr lang="uk-U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1646160" y="2211563"/>
                  <a:ext cx="7969718" cy="394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ru-RU" dirty="0" smtClean="0">
                      <a:solidFill>
                        <a:srgbClr val="00B050"/>
                      </a:solidFill>
                    </a:rPr>
                    <a:t>2 </a:t>
                  </a:r>
                  <a:r>
                    <a:rPr lang="ru-RU" dirty="0" err="1" smtClean="0">
                      <a:solidFill>
                        <a:srgbClr val="00B050"/>
                      </a:solidFill>
                    </a:rPr>
                    <a:t>крок</a:t>
                  </a:r>
                  <a:r>
                    <a:rPr lang="ru-RU" dirty="0" smtClean="0">
                      <a:solidFill>
                        <a:srgbClr val="00B050"/>
                      </a:solidFill>
                    </a:rPr>
                    <a:t>. </a:t>
                  </a:r>
                  <a:r>
                    <a:rPr lang="uk-UA" dirty="0" smtClean="0"/>
                    <a:t>Для пікселя 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uk-UA" b="0" i="1" smtClean="0">
                          <a:latin typeface="Cambria Math" panose="02040503050406030204" pitchFamily="18" charset="0"/>
                        </a:rPr>
                        <m:t> в</m:t>
                      </m:r>
                    </m:oMath>
                  </a14:m>
                  <a:r>
                    <a:rPr lang="uk-UA" dirty="0" smtClean="0"/>
                    <a:t>икликати функцію зафарбовування </a:t>
                  </a:r>
                  <a:endParaRPr lang="uk-UA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46160" y="2211563"/>
                  <a:ext cx="7969718" cy="394665"/>
                </a:xfrm>
                <a:prstGeom prst="rect">
                  <a:avLst/>
                </a:prstGeom>
                <a:blipFill>
                  <a:blip r:embed="rId5"/>
                  <a:stretch>
                    <a:fillRect l="-534" t="-10000" b="-26667"/>
                  </a:stretch>
                </a:blipFill>
              </p:spPr>
              <p:txBody>
                <a:bodyPr/>
                <a:lstStyle/>
                <a:p>
                  <a:r>
                    <a:rPr lang="uk-U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7301492" y="2268950"/>
                  <a:ext cx="1703319" cy="295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𝑓𝑙𝑜𝑜𝑑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𝑓𝑖𝑙𝑙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);</m:t>
                        </m:r>
                      </m:oMath>
                    </m:oMathPara>
                  </a14:m>
                  <a:endParaRPr lang="uk-UA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01492" y="2268950"/>
                  <a:ext cx="1703319" cy="295999"/>
                </a:xfrm>
                <a:prstGeom prst="rect">
                  <a:avLst/>
                </a:prstGeom>
                <a:blipFill>
                  <a:blip r:embed="rId6"/>
                  <a:stretch>
                    <a:fillRect l="-3125" t="-2174" r="-1563" b="-32609"/>
                  </a:stretch>
                </a:blipFill>
              </p:spPr>
              <p:txBody>
                <a:bodyPr/>
                <a:lstStyle/>
                <a:p>
                  <a:r>
                    <a:rPr lang="uk-U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3313486" y="2752120"/>
                  <a:ext cx="6430390" cy="295998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𝑓𝑙𝑜𝑜𝑑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𝑓𝑖𝑙𝑙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 smtClean="0"/>
                </a:p>
                <a:p>
                  <a:r>
                    <a:rPr lang="en-US" dirty="0" smtClean="0"/>
                    <a:t>{</a:t>
                  </a:r>
                </a:p>
                <a:p>
                  <a:r>
                    <a:rPr lang="en-US" i="1" dirty="0" smtClean="0"/>
                    <a:t>     If </a:t>
                  </a:r>
                  <a14:m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((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𝑐𝑜𝑙𝑜𝑟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uk-U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!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COLOR</m:t>
                      </m:r>
                      <m:r>
                        <m:rPr>
                          <m:nor/>
                        </m:rPr>
                        <a:rPr lang="uk-UA" dirty="0" smtClean="0"/>
                        <m:t>_</m:t>
                      </m:r>
                      <m:r>
                        <m:rPr>
                          <m:nor/>
                        </m:rPr>
                        <a:rPr lang="en-US" dirty="0" err="1" smtClean="0"/>
                        <m:t>BORD</m:t>
                      </m:r>
                      <m:r>
                        <m:rPr>
                          <m:nor/>
                        </m:rPr>
                        <a:rPr lang="en-US" b="0" i="0" dirty="0" smtClean="0"/>
                        <m:t>ER</m:t>
                      </m:r>
                      <m:r>
                        <m:rPr>
                          <m:nor/>
                        </m:rPr>
                        <a:rPr lang="en-US" b="0" i="0" dirty="0" smtClean="0"/>
                        <m:t>)&amp;&amp;(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𝑐𝑜𝑙𝑜𝑟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uk-U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!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COLOR</m:t>
                      </m:r>
                      <m:r>
                        <m:rPr>
                          <m:nor/>
                        </m:rPr>
                        <a:rPr lang="uk-UA" dirty="0" smtClean="0"/>
                        <m:t>_</m:t>
                      </m:r>
                      <m:r>
                        <m:rPr>
                          <m:nor/>
                        </m:rPr>
                        <a:rPr lang="en-US" dirty="0" smtClean="0"/>
                        <m:t>FILL</m:t>
                      </m:r>
                      <m:r>
                        <m:rPr>
                          <m:nor/>
                        </m:rPr>
                        <a:rPr lang="en-US" b="0" i="0" dirty="0" smtClean="0"/>
                        <m:t>)) </m:t>
                      </m:r>
                    </m:oMath>
                  </a14:m>
                  <a:endParaRPr lang="en-US" b="0" dirty="0" smtClean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       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𝑐𝑜𝑙𝑜𝑟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COLOR</m:t>
                        </m:r>
                        <m:r>
                          <m:rPr>
                            <m:nor/>
                          </m:rPr>
                          <a:rPr lang="uk-UA" dirty="0" smtClean="0"/>
                          <m:t>_</m:t>
                        </m:r>
                        <m:r>
                          <m:rPr>
                            <m:nor/>
                          </m:rPr>
                          <a:rPr lang="en-US" dirty="0" smtClean="0"/>
                          <m:t>FILL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;</m:t>
                        </m:r>
                      </m:oMath>
                    </m:oMathPara>
                  </a14:m>
                  <a:endParaRPr lang="en-US" dirty="0" smtClean="0"/>
                </a:p>
                <a:p>
                  <a:pPr indent="539750"/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𝑓𝑙𝑜𝑜𝑑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𝑓𝑖𝑙𝑙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dirty="0" smtClean="0"/>
                    <a:t>;</a:t>
                  </a:r>
                </a:p>
                <a:p>
                  <a:pPr indent="539750"/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𝑓𝑙𝑜𝑜𝑑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𝑓𝑖𝑙𝑙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dirty="0" smtClean="0"/>
                    <a:t>;</a:t>
                  </a:r>
                </a:p>
                <a:p>
                  <a:pPr indent="539750"/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𝑓𝑙𝑜𝑜𝑑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𝑓𝑖𝑙𝑙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+1)</m:t>
                      </m:r>
                    </m:oMath>
                  </a14:m>
                  <a:r>
                    <a:rPr lang="en-US" dirty="0" smtClean="0"/>
                    <a:t>;</a:t>
                  </a:r>
                </a:p>
                <a:p>
                  <a:pPr indent="539750"/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𝑓𝑙𝑜𝑜𝑑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𝑓𝑖𝑙𝑙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−1)</m:t>
                      </m:r>
                    </m:oMath>
                  </a14:m>
                  <a:r>
                    <a:rPr lang="en-US" dirty="0" smtClean="0"/>
                    <a:t>;</a:t>
                  </a:r>
                </a:p>
                <a:p>
                  <a:r>
                    <a:rPr lang="en-US" dirty="0" smtClean="0"/>
                    <a:t>     }</a:t>
                  </a:r>
                </a:p>
                <a:p>
                  <a:r>
                    <a:rPr lang="en-US" dirty="0" smtClean="0"/>
                    <a:t>}</a:t>
                  </a:r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3486" y="2752120"/>
                  <a:ext cx="6430390" cy="2959989"/>
                </a:xfrm>
                <a:prstGeom prst="rect">
                  <a:avLst/>
                </a:prstGeom>
                <a:blipFill>
                  <a:blip r:embed="rId7"/>
                  <a:stretch>
                    <a:fillRect l="-1987" t="-441" b="-4185"/>
                  </a:stretch>
                </a:blipFill>
              </p:spPr>
              <p:txBody>
                <a:bodyPr/>
                <a:lstStyle/>
                <a:p>
                  <a:r>
                    <a:rPr lang="uk-U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Прямоугольник 14"/>
            <p:cNvSpPr/>
            <p:nvPr/>
          </p:nvSpPr>
          <p:spPr>
            <a:xfrm>
              <a:off x="1536958" y="1592898"/>
              <a:ext cx="8853726" cy="4273173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sp>
        <p:nvSpPr>
          <p:cNvPr id="16" name="Номер слайда 15"/>
          <p:cNvSpPr>
            <a:spLocks noGrp="1"/>
          </p:cNvSpPr>
          <p:nvPr>
            <p:ph type="sldNum" sz="quarter" idx="12"/>
          </p:nvPr>
        </p:nvSpPr>
        <p:spPr>
          <a:xfrm>
            <a:off x="9448800" y="6404476"/>
            <a:ext cx="2743200" cy="365125"/>
          </a:xfrm>
        </p:spPr>
        <p:txBody>
          <a:bodyPr/>
          <a:lstStyle/>
          <a:p>
            <a:fld id="{4E21B744-6BD9-4001-98D9-9AD91DD5AF20}" type="slidenum">
              <a:rPr lang="uk-UA" smtClean="0"/>
              <a:t>33</a:t>
            </a:fld>
            <a:endParaRPr lang="uk-UA"/>
          </a:p>
        </p:txBody>
      </p:sp>
      <p:sp>
        <p:nvSpPr>
          <p:cNvPr id="21" name="Rectangle 2"/>
          <p:cNvSpPr>
            <a:spLocks noChangeArrowheads="1"/>
          </p:cNvSpPr>
          <p:nvPr/>
        </p:nvSpPr>
        <p:spPr bwMode="auto">
          <a:xfrm>
            <a:off x="6433553" y="2059248"/>
            <a:ext cx="5020510" cy="420115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ffectLst/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+mj-lt"/>
              </a:rPr>
              <a:t>void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altLang="uk-UA" dirty="0" smtClean="0">
                <a:solidFill>
                  <a:srgbClr val="000000"/>
                </a:solidFill>
              </a:rPr>
              <a:t>Flood</a:t>
            </a:r>
            <a:r>
              <a:rPr lang="uk-UA" altLang="uk-UA" dirty="0" err="1" smtClean="0">
                <a:solidFill>
                  <a:srgbClr val="000000"/>
                </a:solidFill>
              </a:rPr>
              <a:t>Fi</a:t>
            </a:r>
            <a:r>
              <a:rPr lang="en-US" altLang="uk-UA" dirty="0" err="1" smtClean="0">
                <a:solidFill>
                  <a:srgbClr val="000000"/>
                </a:solidFill>
              </a:rPr>
              <a:t>ll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_1(</a:t>
            </a:r>
            <a:r>
              <a:rPr kumimoji="0" lang="uk-UA" altLang="uk-UA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+mj-lt"/>
              </a:rPr>
              <a:t>int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x, </a:t>
            </a:r>
            <a:r>
              <a:rPr kumimoji="0" lang="uk-UA" altLang="uk-UA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+mj-lt"/>
              </a:rPr>
              <a:t>int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y, COLORREF </a:t>
            </a:r>
            <a:r>
              <a:rPr kumimoji="0" lang="uk-UA" altLang="uk-UA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fill_color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{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uk-UA" altLang="uk-UA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+mj-lt"/>
              </a:rPr>
              <a:t>if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( </a:t>
            </a:r>
            <a:r>
              <a:rPr kumimoji="0" lang="uk-UA" altLang="uk-UA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fill_color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!= </a:t>
            </a:r>
            <a:r>
              <a:rPr kumimoji="0" lang="uk-UA" altLang="uk-UA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GetPixel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(</a:t>
            </a:r>
            <a:r>
              <a:rPr kumimoji="0" lang="uk-UA" altLang="uk-UA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x,y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) ) </a:t>
            </a:r>
            <a:r>
              <a:rPr lang="uk-UA" altLang="uk-UA" i="1" dirty="0">
                <a:solidFill>
                  <a:srgbClr val="008000"/>
                </a:solidFill>
              </a:rPr>
              <a:t>// </a:t>
            </a:r>
            <a:r>
              <a:rPr lang="uk-UA" altLang="uk-UA" i="1" dirty="0" err="1">
                <a:solidFill>
                  <a:srgbClr val="008000"/>
                </a:solidFill>
              </a:rPr>
              <a:t>sample</a:t>
            </a:r>
            <a:r>
              <a:rPr lang="uk-UA" altLang="uk-UA" i="1" dirty="0">
                <a:solidFill>
                  <a:srgbClr val="008000"/>
                </a:solidFill>
              </a:rPr>
              <a:t> </a:t>
            </a:r>
            <a:r>
              <a:rPr lang="uk-UA" altLang="uk-UA" i="1" dirty="0" err="1">
                <a:solidFill>
                  <a:srgbClr val="008000"/>
                </a:solidFill>
              </a:rPr>
              <a:t>pixel</a:t>
            </a:r>
            <a:r>
              <a:rPr lang="uk-UA" altLang="uk-UA" i="1" dirty="0">
                <a:solidFill>
                  <a:srgbClr val="008000"/>
                </a:solidFill>
              </a:rPr>
              <a:t> </a:t>
            </a:r>
            <a:r>
              <a:rPr lang="uk-UA" altLang="uk-UA" i="1" dirty="0" err="1">
                <a:solidFill>
                  <a:srgbClr val="008000"/>
                </a:solidFill>
              </a:rPr>
              <a:t>color</a:t>
            </a:r>
            <a:r>
              <a:rPr lang="uk-UA" altLang="uk-UA" dirty="0">
                <a:solidFill>
                  <a:srgbClr val="000000"/>
                </a:solidFill>
              </a:rPr>
              <a:t> </a:t>
            </a:r>
            <a:endParaRPr kumimoji="0" lang="uk-UA" altLang="uk-UA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   {</a:t>
            </a:r>
          </a:p>
          <a:p>
            <a:pPr lvl="0" indent="3556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uk-UA" dirty="0">
                <a:solidFill>
                  <a:srgbClr val="000000"/>
                </a:solidFill>
              </a:rPr>
              <a:t>Flood</a:t>
            </a:r>
            <a:r>
              <a:rPr lang="uk-UA" altLang="uk-UA" dirty="0">
                <a:solidFill>
                  <a:srgbClr val="000000"/>
                </a:solidFill>
              </a:rPr>
              <a:t>Fill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_1(</a:t>
            </a:r>
            <a:r>
              <a:rPr kumimoji="0" lang="uk-UA" altLang="uk-UA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x,y,fill_color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); </a:t>
            </a:r>
          </a:p>
          <a:p>
            <a:pPr lvl="0" indent="3556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uk-UA" dirty="0">
                <a:solidFill>
                  <a:srgbClr val="000000"/>
                </a:solidFill>
              </a:rPr>
              <a:t>Flood</a:t>
            </a:r>
            <a:r>
              <a:rPr lang="uk-UA" altLang="uk-UA" dirty="0">
                <a:solidFill>
                  <a:srgbClr val="000000"/>
                </a:solidFill>
              </a:rPr>
              <a:t>Fill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_1(x-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</a:rPr>
              <a:t>1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,y,fill_color); </a:t>
            </a:r>
          </a:p>
          <a:p>
            <a:pPr lvl="0" indent="3556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uk-UA" dirty="0">
                <a:solidFill>
                  <a:srgbClr val="000000"/>
                </a:solidFill>
              </a:rPr>
              <a:t>Flood</a:t>
            </a:r>
            <a:r>
              <a:rPr lang="uk-UA" altLang="uk-UA" dirty="0">
                <a:solidFill>
                  <a:srgbClr val="000000"/>
                </a:solidFill>
              </a:rPr>
              <a:t>Fill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_1(x+1,y,fill_color); </a:t>
            </a:r>
          </a:p>
          <a:p>
            <a:pPr lvl="0" indent="3556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uk-UA" dirty="0">
                <a:solidFill>
                  <a:srgbClr val="000000"/>
                </a:solidFill>
              </a:rPr>
              <a:t>Flood</a:t>
            </a:r>
            <a:r>
              <a:rPr lang="uk-UA" altLang="uk-UA" dirty="0">
                <a:solidFill>
                  <a:srgbClr val="000000"/>
                </a:solidFill>
              </a:rPr>
              <a:t>Fill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_1(x,y-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</a:rPr>
              <a:t>1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,fill_color); </a:t>
            </a:r>
          </a:p>
          <a:p>
            <a:pPr lvl="0" indent="3556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uk-UA" dirty="0">
                <a:solidFill>
                  <a:srgbClr val="000000"/>
                </a:solidFill>
              </a:rPr>
              <a:t>Flood</a:t>
            </a:r>
            <a:r>
              <a:rPr lang="uk-UA" altLang="uk-UA" dirty="0">
                <a:solidFill>
                  <a:srgbClr val="000000"/>
                </a:solidFill>
              </a:rPr>
              <a:t>Fill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_1(x,y+1,fill_color); </a:t>
            </a:r>
          </a:p>
          <a:p>
            <a:pPr lvl="0" indent="3556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uk-UA" dirty="0">
                <a:solidFill>
                  <a:srgbClr val="000000"/>
                </a:solidFill>
              </a:rPr>
              <a:t>Flood</a:t>
            </a:r>
            <a:r>
              <a:rPr lang="uk-UA" altLang="uk-UA" dirty="0">
                <a:solidFill>
                  <a:srgbClr val="000000"/>
                </a:solidFill>
              </a:rPr>
              <a:t>Fill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_1(x-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</a:rPr>
              <a:t>1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,y+1,fill_color); </a:t>
            </a:r>
          </a:p>
          <a:p>
            <a:pPr lvl="0" indent="3556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uk-UA" dirty="0">
                <a:solidFill>
                  <a:srgbClr val="000000"/>
                </a:solidFill>
              </a:rPr>
              <a:t>Flood</a:t>
            </a:r>
            <a:r>
              <a:rPr lang="uk-UA" altLang="uk-UA" dirty="0">
                <a:solidFill>
                  <a:srgbClr val="000000"/>
                </a:solidFill>
              </a:rPr>
              <a:t>Fill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_1(x+1,y-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</a:rPr>
              <a:t>1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,fill_color); </a:t>
            </a:r>
          </a:p>
          <a:p>
            <a:pPr lvl="0" indent="3556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uk-UA" dirty="0">
                <a:solidFill>
                  <a:srgbClr val="000000"/>
                </a:solidFill>
              </a:rPr>
              <a:t>Flood</a:t>
            </a:r>
            <a:r>
              <a:rPr lang="uk-UA" altLang="uk-UA" dirty="0">
                <a:solidFill>
                  <a:srgbClr val="000000"/>
                </a:solidFill>
              </a:rPr>
              <a:t>Fill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_1(x+1,y+1,fill_color); </a:t>
            </a:r>
          </a:p>
          <a:p>
            <a:pPr lvl="0" indent="3556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uk-UA" dirty="0">
                <a:solidFill>
                  <a:srgbClr val="000000"/>
                </a:solidFill>
              </a:rPr>
              <a:t>Flood</a:t>
            </a:r>
            <a:r>
              <a:rPr lang="uk-UA" altLang="uk-UA" dirty="0">
                <a:solidFill>
                  <a:srgbClr val="000000"/>
                </a:solidFill>
              </a:rPr>
              <a:t>Fill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_1(x-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</a:rPr>
              <a:t>1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,y-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</a:rPr>
              <a:t>1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,fill_color);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    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}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26639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83961" y="0"/>
            <a:ext cx="446314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9342120" y="6456768"/>
            <a:ext cx="2743200" cy="365125"/>
          </a:xfrm>
        </p:spPr>
        <p:txBody>
          <a:bodyPr/>
          <a:lstStyle/>
          <a:p>
            <a:fld id="{4E21B744-6BD9-4001-98D9-9AD91DD5AF20}" type="slidenum">
              <a:rPr lang="uk-UA" smtClean="0"/>
              <a:t>34</a:t>
            </a:fld>
            <a:endParaRPr lang="uk-UA"/>
          </a:p>
        </p:txBody>
      </p:sp>
      <p:sp>
        <p:nvSpPr>
          <p:cNvPr id="8" name="Прямоугольник 7"/>
          <p:cNvSpPr/>
          <p:nvPr/>
        </p:nvSpPr>
        <p:spPr>
          <a:xfrm>
            <a:off x="3215478" y="187520"/>
            <a:ext cx="58553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 err="1" smtClean="0">
                <a:solidFill>
                  <a:srgbClr val="0070C0"/>
                </a:solidFill>
              </a:rPr>
              <a:t>Алгоритми</a:t>
            </a:r>
            <a:r>
              <a:rPr lang="ru-RU" sz="2800" b="1" dirty="0" smtClean="0">
                <a:solidFill>
                  <a:srgbClr val="0070C0"/>
                </a:solidFill>
              </a:rPr>
              <a:t> </a:t>
            </a:r>
            <a:r>
              <a:rPr lang="ru-RU" sz="2800" b="1" dirty="0" err="1" smtClean="0">
                <a:solidFill>
                  <a:srgbClr val="0070C0"/>
                </a:solidFill>
              </a:rPr>
              <a:t>зафарбовування</a:t>
            </a:r>
            <a:r>
              <a:rPr lang="ru-RU" sz="2800" b="1" dirty="0" smtClean="0">
                <a:solidFill>
                  <a:srgbClr val="0070C0"/>
                </a:solidFill>
              </a:rPr>
              <a:t> </a:t>
            </a:r>
            <a:r>
              <a:rPr lang="ru-RU" sz="2800" b="1" dirty="0" err="1" smtClean="0">
                <a:solidFill>
                  <a:srgbClr val="0070C0"/>
                </a:solidFill>
              </a:rPr>
              <a:t>лініями</a:t>
            </a:r>
            <a:endParaRPr lang="uk-UA" sz="2800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747758" y="4439130"/>
            <a:ext cx="330141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1400" i="1" dirty="0" smtClean="0">
                <a:solidFill>
                  <a:srgbClr val="0070C0"/>
                </a:solidFill>
                <a:hlinkClick r:id="rId3"/>
              </a:rPr>
              <a:t>https://lodev.org/cgtutor/floodfill.html</a:t>
            </a:r>
            <a:r>
              <a:rPr lang="uk-UA" sz="1400" i="1" dirty="0" smtClean="0">
                <a:solidFill>
                  <a:srgbClr val="0070C0"/>
                </a:solidFill>
              </a:rPr>
              <a:t>      :</a:t>
            </a:r>
            <a:endParaRPr lang="uk-UA" sz="1400" i="1" dirty="0">
              <a:solidFill>
                <a:srgbClr val="0070C0"/>
              </a:solidFill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590563" y="4797772"/>
            <a:ext cx="729328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 b="0" i="1" dirty="0" smtClean="0">
                <a:effectLst/>
                <a:latin typeface="+mj-lt"/>
              </a:rPr>
              <a:t>4-Way Recursive Method (floodFill4)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0" i="1" dirty="0" smtClean="0">
                <a:effectLst/>
                <a:latin typeface="+mj-lt"/>
              </a:rPr>
              <a:t>8-Way Recursive Method (floodFill8)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0" i="1" dirty="0" smtClean="0">
                <a:effectLst/>
                <a:latin typeface="+mj-lt"/>
              </a:rPr>
              <a:t>4-Way Method With Stack (floodFill4Stack)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0" i="1" dirty="0" smtClean="0">
                <a:effectLst/>
                <a:latin typeface="+mj-lt"/>
              </a:rPr>
              <a:t>8-Way Method With Stack (floodFill8Stack)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0" i="1" dirty="0" smtClean="0">
                <a:effectLst/>
                <a:latin typeface="+mj-lt"/>
              </a:rPr>
              <a:t>Recursive Scanline </a:t>
            </a:r>
            <a:r>
              <a:rPr lang="en-US" sz="1600" b="0" i="1" dirty="0" err="1" smtClean="0">
                <a:effectLst/>
                <a:latin typeface="+mj-lt"/>
              </a:rPr>
              <a:t>Floodfill</a:t>
            </a:r>
            <a:r>
              <a:rPr lang="en-US" sz="1600" b="0" i="1" dirty="0" smtClean="0">
                <a:effectLst/>
                <a:latin typeface="+mj-lt"/>
              </a:rPr>
              <a:t> Algorithm (</a:t>
            </a:r>
            <a:r>
              <a:rPr lang="en-US" sz="1600" b="0" i="1" dirty="0" err="1" smtClean="0">
                <a:effectLst/>
                <a:latin typeface="+mj-lt"/>
              </a:rPr>
              <a:t>floodFillScanline</a:t>
            </a:r>
            <a:r>
              <a:rPr lang="en-US" sz="1600" b="0" i="1" dirty="0" smtClean="0">
                <a:effectLst/>
                <a:latin typeface="+mj-lt"/>
              </a:rPr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0" i="1" dirty="0" smtClean="0">
                <a:effectLst/>
                <a:latin typeface="+mj-lt"/>
              </a:rPr>
              <a:t>Scanline </a:t>
            </a:r>
            <a:r>
              <a:rPr lang="en-US" sz="1600" b="0" i="1" dirty="0" err="1" smtClean="0">
                <a:effectLst/>
                <a:latin typeface="+mj-lt"/>
              </a:rPr>
              <a:t>Floodfill</a:t>
            </a:r>
            <a:r>
              <a:rPr lang="en-US" sz="1600" b="0" i="1" dirty="0" smtClean="0">
                <a:effectLst/>
                <a:latin typeface="+mj-lt"/>
              </a:rPr>
              <a:t> Algorithm With Stack (</a:t>
            </a:r>
            <a:r>
              <a:rPr lang="en-US" sz="1600" b="0" i="1" dirty="0" err="1" smtClean="0">
                <a:effectLst/>
                <a:latin typeface="+mj-lt"/>
              </a:rPr>
              <a:t>floodFillScanlineStack</a:t>
            </a:r>
            <a:r>
              <a:rPr lang="en-US" sz="1600" b="0" i="1" dirty="0" smtClean="0">
                <a:effectLst/>
                <a:latin typeface="+mj-lt"/>
              </a:rPr>
              <a:t>)</a:t>
            </a:r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8956" y="1814266"/>
            <a:ext cx="1033704" cy="142172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4470" y="1802969"/>
            <a:ext cx="896160" cy="123255"/>
          </a:xfrm>
          <a:prstGeom prst="rect">
            <a:avLst/>
          </a:prstGeom>
        </p:spPr>
      </p:pic>
      <p:pic>
        <p:nvPicPr>
          <p:cNvPr id="17" name="Рисунок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4132" y="1842974"/>
            <a:ext cx="896160" cy="123255"/>
          </a:xfrm>
          <a:prstGeom prst="rect">
            <a:avLst/>
          </a:prstGeom>
        </p:spPr>
      </p:pic>
      <p:sp>
        <p:nvSpPr>
          <p:cNvPr id="19" name="Правильный пятиугольник 18"/>
          <p:cNvSpPr/>
          <p:nvPr/>
        </p:nvSpPr>
        <p:spPr>
          <a:xfrm rot="20163491">
            <a:off x="1366787" y="1058778"/>
            <a:ext cx="2603165" cy="2213811"/>
          </a:xfrm>
          <a:prstGeom prst="pentagon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cxnSp>
        <p:nvCxnSpPr>
          <p:cNvPr id="21" name="Прямая соединительная линия 20"/>
          <p:cNvCxnSpPr/>
          <p:nvPr/>
        </p:nvCxnSpPr>
        <p:spPr>
          <a:xfrm>
            <a:off x="2598956" y="1196208"/>
            <a:ext cx="0" cy="223546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1636295" y="2050181"/>
            <a:ext cx="2175309" cy="1925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Овал 23"/>
          <p:cNvSpPr/>
          <p:nvPr/>
        </p:nvSpPr>
        <p:spPr>
          <a:xfrm>
            <a:off x="2553956" y="2003372"/>
            <a:ext cx="90000" cy="90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5" name="TextBox 24"/>
          <p:cNvSpPr txBox="1"/>
          <p:nvPr/>
        </p:nvSpPr>
        <p:spPr>
          <a:xfrm>
            <a:off x="2598955" y="1679930"/>
            <a:ext cx="712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i="1" dirty="0" smtClean="0">
                <a:latin typeface="+mj-lt"/>
              </a:rPr>
              <a:t>(</a:t>
            </a:r>
            <a:r>
              <a:rPr lang="en-US" i="1" dirty="0" smtClean="0">
                <a:latin typeface="+mj-lt"/>
              </a:rPr>
              <a:t>x, y)</a:t>
            </a:r>
            <a:endParaRPr lang="uk-UA" i="1" dirty="0">
              <a:latin typeface="+mj-lt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29585" y="3844319"/>
            <a:ext cx="3337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i="1" dirty="0" smtClean="0">
                <a:latin typeface="+mj-lt"/>
              </a:rPr>
              <a:t>(</a:t>
            </a:r>
            <a:r>
              <a:rPr lang="en-US" i="1" dirty="0" smtClean="0">
                <a:latin typeface="+mj-lt"/>
              </a:rPr>
              <a:t>x</a:t>
            </a:r>
            <a:r>
              <a:rPr lang="en-US" i="1" baseline="-25000" dirty="0" smtClean="0">
                <a:latin typeface="+mj-lt"/>
              </a:rPr>
              <a:t>1</a:t>
            </a:r>
            <a:r>
              <a:rPr lang="en-US" i="1" dirty="0" smtClean="0">
                <a:latin typeface="+mj-lt"/>
              </a:rPr>
              <a:t>, y</a:t>
            </a:r>
            <a:r>
              <a:rPr lang="en-US" i="1" baseline="-25000" dirty="0" smtClean="0">
                <a:latin typeface="+mj-lt"/>
              </a:rPr>
              <a:t>1</a:t>
            </a:r>
            <a:r>
              <a:rPr lang="en-US" i="1" dirty="0" smtClean="0">
                <a:latin typeface="+mj-lt"/>
              </a:rPr>
              <a:t>) </a:t>
            </a:r>
            <a:r>
              <a:rPr lang="uk-UA" i="1" dirty="0" smtClean="0">
                <a:latin typeface="+mj-lt"/>
              </a:rPr>
              <a:t>– стартова точка;</a:t>
            </a:r>
            <a:endParaRPr lang="uk-UA" i="1" dirty="0">
              <a:latin typeface="+mj-lt"/>
            </a:endParaRPr>
          </a:p>
        </p:txBody>
      </p:sp>
      <p:pic>
        <p:nvPicPr>
          <p:cNvPr id="27" name="Рисунок 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76525" y="772331"/>
            <a:ext cx="2995244" cy="4342140"/>
          </a:xfrm>
          <a:prstGeom prst="rect">
            <a:avLst/>
          </a:prstGeom>
        </p:spPr>
      </p:pic>
      <p:pic>
        <p:nvPicPr>
          <p:cNvPr id="28" name="Рисунок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76525" y="5114470"/>
            <a:ext cx="2995244" cy="1553667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8669638" y="2246425"/>
            <a:ext cx="24833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600" i="1" dirty="0" smtClean="0">
                <a:solidFill>
                  <a:srgbClr val="0070C0"/>
                </a:solidFill>
                <a:latin typeface="+mj-lt"/>
              </a:rPr>
              <a:t>// прохід лівої до границі</a:t>
            </a:r>
            <a:endParaRPr lang="uk-UA" sz="1600" i="1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739558" y="3052544"/>
            <a:ext cx="24833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600" i="1" dirty="0" smtClean="0">
                <a:solidFill>
                  <a:srgbClr val="0070C0"/>
                </a:solidFill>
                <a:latin typeface="+mj-lt"/>
              </a:rPr>
              <a:t>// прохід до правої границі</a:t>
            </a:r>
            <a:endParaRPr lang="uk-UA" sz="1600" i="1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291044" y="4142916"/>
            <a:ext cx="39009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600" i="1" dirty="0" smtClean="0">
                <a:solidFill>
                  <a:srgbClr val="0070C0"/>
                </a:solidFill>
                <a:latin typeface="+mj-lt"/>
              </a:rPr>
              <a:t>// фарбуємо нижню частину від </a:t>
            </a:r>
            <a:r>
              <a:rPr lang="uk-UA" sz="1600" i="1" dirty="0" err="1" smtClean="0">
                <a:solidFill>
                  <a:srgbClr val="0070C0"/>
                </a:solidFill>
                <a:latin typeface="+mj-lt"/>
              </a:rPr>
              <a:t>лініії</a:t>
            </a:r>
            <a:endParaRPr lang="uk-UA" sz="1600" i="1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291044" y="5412759"/>
            <a:ext cx="39009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600" i="1" dirty="0" smtClean="0">
                <a:solidFill>
                  <a:srgbClr val="0070C0"/>
                </a:solidFill>
                <a:latin typeface="+mj-lt"/>
              </a:rPr>
              <a:t>// фарбуємо верхню частину від лінії</a:t>
            </a:r>
            <a:endParaRPr lang="uk-UA" sz="1600" i="1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236612" y="1864596"/>
            <a:ext cx="6050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>
                <a:latin typeface="+mj-lt"/>
              </a:rPr>
              <a:t>x1</a:t>
            </a:r>
            <a:endParaRPr lang="uk-UA" sz="1600" i="1" dirty="0">
              <a:latin typeface="+mj-lt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826382" y="1888947"/>
            <a:ext cx="6050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>
                <a:latin typeface="+mj-lt"/>
              </a:rPr>
              <a:t>x2</a:t>
            </a:r>
            <a:endParaRPr lang="uk-UA" sz="1600" i="1" dirty="0">
              <a:latin typeface="+mj-lt"/>
            </a:endParaRPr>
          </a:p>
        </p:txBody>
      </p:sp>
      <p:cxnSp>
        <p:nvCxnSpPr>
          <p:cNvPr id="37" name="Прямая со стрелкой 36"/>
          <p:cNvCxnSpPr/>
          <p:nvPr/>
        </p:nvCxnSpPr>
        <p:spPr>
          <a:xfrm>
            <a:off x="1097280" y="1085967"/>
            <a:ext cx="3270162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/>
          <p:nvPr/>
        </p:nvCxnSpPr>
        <p:spPr>
          <a:xfrm>
            <a:off x="1097280" y="1084426"/>
            <a:ext cx="0" cy="252064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074282" y="801551"/>
            <a:ext cx="6050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>
                <a:latin typeface="+mj-lt"/>
              </a:rPr>
              <a:t>x</a:t>
            </a:r>
            <a:endParaRPr lang="uk-UA" sz="1600" i="1" dirty="0">
              <a:latin typeface="+mj-lt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77667" y="3380414"/>
            <a:ext cx="6050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>
                <a:latin typeface="+mj-lt"/>
              </a:rPr>
              <a:t>y</a:t>
            </a:r>
            <a:endParaRPr lang="uk-UA" sz="1600" i="1" dirty="0">
              <a:latin typeface="+mj-lt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63503" y="666476"/>
            <a:ext cx="43605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600" b="1" dirty="0" smtClean="0">
                <a:solidFill>
                  <a:srgbClr val="00B050"/>
                </a:solidFill>
                <a:latin typeface="+mj-lt"/>
              </a:rPr>
              <a:t>Опуклий багатокутник без </a:t>
            </a:r>
            <a:r>
              <a:rPr lang="uk-UA" sz="1600" b="1" dirty="0" err="1" smtClean="0">
                <a:solidFill>
                  <a:srgbClr val="00B050"/>
                </a:solidFill>
                <a:latin typeface="+mj-lt"/>
              </a:rPr>
              <a:t>отвірів</a:t>
            </a:r>
            <a:endParaRPr lang="uk-UA" sz="1600" b="1" dirty="0">
              <a:solidFill>
                <a:srgbClr val="00B05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16278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83961" y="0"/>
            <a:ext cx="446314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1B744-6BD9-4001-98D9-9AD91DD5AF20}" type="slidenum">
              <a:rPr lang="uk-UA" smtClean="0"/>
              <a:t>35</a:t>
            </a:fld>
            <a:endParaRPr lang="uk-UA"/>
          </a:p>
        </p:txBody>
      </p:sp>
      <p:sp>
        <p:nvSpPr>
          <p:cNvPr id="6" name="Прямоугольник 5"/>
          <p:cNvSpPr/>
          <p:nvPr/>
        </p:nvSpPr>
        <p:spPr>
          <a:xfrm>
            <a:off x="2734079" y="331286"/>
            <a:ext cx="61310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800" b="1" dirty="0">
                <a:solidFill>
                  <a:srgbClr val="0070C0"/>
                </a:solidFill>
              </a:rPr>
              <a:t>Хвильовий алгоритм зафарбовування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872" y="1856134"/>
            <a:ext cx="4739449" cy="1901036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8" name="Прямоугольник 7"/>
          <p:cNvSpPr/>
          <p:nvPr/>
        </p:nvSpPr>
        <p:spPr>
          <a:xfrm>
            <a:off x="1060899" y="854506"/>
            <a:ext cx="520456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Tx/>
              <a:buChar char="-"/>
            </a:pPr>
            <a:r>
              <a:rPr lang="uk-UA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р</a:t>
            </a:r>
            <a:r>
              <a:rPr lang="uk-UA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озробники -Т.О.</a:t>
            </a:r>
            <a:r>
              <a:rPr lang="uk-UA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r>
              <a:rPr lang="uk-UA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Блінова</a:t>
            </a:r>
            <a:r>
              <a:rPr lang="uk-UA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</a:t>
            </a:r>
            <a:r>
              <a:rPr lang="uk-UA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В.М.</a:t>
            </a:r>
            <a:r>
              <a:rPr lang="uk-UA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r>
              <a:rPr lang="uk-UA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Порєв</a:t>
            </a:r>
            <a:r>
              <a:rPr lang="uk-UA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</a:p>
          <a:p>
            <a:pPr marL="285750" indent="-285750">
              <a:buFontTx/>
              <a:buChar char="-"/>
            </a:pPr>
            <a:r>
              <a:rPr lang="uk-UA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в</a:t>
            </a:r>
            <a:r>
              <a:rPr lang="uk-UA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аріант алгоритму визначення шляху на графах;</a:t>
            </a:r>
          </a:p>
          <a:p>
            <a:pPr marL="285750" indent="-285750">
              <a:buFontTx/>
              <a:buChar char="-"/>
            </a:pPr>
            <a:r>
              <a:rPr lang="uk-UA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не використовує рекурсії </a:t>
            </a:r>
            <a:endParaRPr lang="uk-UA" dirty="0"/>
          </a:p>
        </p:txBody>
      </p:sp>
      <p:sp>
        <p:nvSpPr>
          <p:cNvPr id="9" name="TextBox 8"/>
          <p:cNvSpPr txBox="1"/>
          <p:nvPr/>
        </p:nvSpPr>
        <p:spPr>
          <a:xfrm>
            <a:off x="4694788" y="3768358"/>
            <a:ext cx="694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600" i="1" dirty="0" smtClean="0">
                <a:solidFill>
                  <a:srgbClr val="0070C0"/>
                </a:solidFill>
              </a:rPr>
              <a:t>Хвильовий алгоритм</a:t>
            </a:r>
            <a:endParaRPr lang="uk-UA" sz="1600" i="1" dirty="0">
              <a:solidFill>
                <a:srgbClr val="0070C0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9872" y="4299085"/>
            <a:ext cx="4869879" cy="203582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11" name="TextBox 10"/>
          <p:cNvSpPr txBox="1"/>
          <p:nvPr/>
        </p:nvSpPr>
        <p:spPr>
          <a:xfrm>
            <a:off x="4250283" y="6310558"/>
            <a:ext cx="694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600" i="1" dirty="0" smtClean="0">
                <a:solidFill>
                  <a:srgbClr val="0070C0"/>
                </a:solidFill>
              </a:rPr>
              <a:t>Алгоритм з</a:t>
            </a:r>
            <a:r>
              <a:rPr lang="ru-RU" sz="1600" i="1" dirty="0" err="1" smtClean="0">
                <a:solidFill>
                  <a:srgbClr val="0070C0"/>
                </a:solidFill>
              </a:rPr>
              <a:t>афарбовування</a:t>
            </a:r>
            <a:r>
              <a:rPr lang="ru-RU" sz="1600" i="1" dirty="0" smtClean="0">
                <a:solidFill>
                  <a:srgbClr val="0070C0"/>
                </a:solidFill>
              </a:rPr>
              <a:t> </a:t>
            </a:r>
            <a:r>
              <a:rPr lang="ru-RU" sz="1600" i="1" dirty="0" err="1" smtClean="0">
                <a:solidFill>
                  <a:srgbClr val="0070C0"/>
                </a:solidFill>
              </a:rPr>
              <a:t>лініями</a:t>
            </a:r>
            <a:endParaRPr lang="uk-UA" sz="1600" i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7973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-37479" y="0"/>
            <a:ext cx="446314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0E60D-A245-43B0-AB25-4B284930CCC4}" type="slidenum">
              <a:rPr lang="uk-UA" smtClean="0"/>
              <a:t>36</a:t>
            </a:fld>
            <a:endParaRPr lang="uk-UA"/>
          </a:p>
        </p:txBody>
      </p:sp>
      <p:sp>
        <p:nvSpPr>
          <p:cNvPr id="6" name="Прямоугольник 5"/>
          <p:cNvSpPr/>
          <p:nvPr/>
        </p:nvSpPr>
        <p:spPr>
          <a:xfrm>
            <a:off x="2757121" y="137871"/>
            <a:ext cx="60912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 err="1" smtClean="0">
                <a:solidFill>
                  <a:srgbClr val="0070C0"/>
                </a:solidFill>
              </a:rPr>
              <a:t>Алгоритми</a:t>
            </a:r>
            <a:r>
              <a:rPr lang="ru-RU" sz="2800" b="1" dirty="0" smtClean="0">
                <a:solidFill>
                  <a:srgbClr val="0070C0"/>
                </a:solidFill>
              </a:rPr>
              <a:t> </a:t>
            </a:r>
            <a:r>
              <a:rPr lang="ru-RU" sz="2800" b="1" dirty="0" err="1" smtClean="0">
                <a:solidFill>
                  <a:srgbClr val="0070C0"/>
                </a:solidFill>
              </a:rPr>
              <a:t>зафарбовування</a:t>
            </a:r>
            <a:r>
              <a:rPr lang="ru-RU" sz="2800" b="1" dirty="0" smtClean="0">
                <a:solidFill>
                  <a:srgbClr val="0070C0"/>
                </a:solidFill>
              </a:rPr>
              <a:t> </a:t>
            </a:r>
            <a:r>
              <a:rPr lang="ru-RU" sz="2800" b="1" dirty="0" err="1" smtClean="0">
                <a:solidFill>
                  <a:srgbClr val="0070C0"/>
                </a:solidFill>
              </a:rPr>
              <a:t>полігонів</a:t>
            </a:r>
            <a:endParaRPr lang="uk-UA" sz="2800" dirty="0"/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736" y="798896"/>
            <a:ext cx="3652981" cy="301370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" name="Прямоугольник 19"/>
              <p:cNvSpPr/>
              <p:nvPr/>
            </p:nvSpPr>
            <p:spPr>
              <a:xfrm>
                <a:off x="4509717" y="1322116"/>
                <a:ext cx="7186421" cy="329320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73050" indent="-273050"/>
                <a:r>
                  <a:rPr lang="uk-UA" sz="1600" dirty="0" smtClean="0"/>
                  <a:t>1. Підготувати масиви </a:t>
                </a:r>
                <a:r>
                  <a:rPr lang="en-US" sz="1600" i="1" dirty="0" smtClean="0">
                    <a:latin typeface="Cambria Math" panose="02040503050406030204" pitchFamily="18" charset="0"/>
                  </a:rPr>
                  <a:t>y </a:t>
                </a:r>
                <a:r>
                  <a:rPr lang="uk-UA" sz="1600" dirty="0" smtClean="0"/>
                  <a:t>-координат вершин і номерів вершин.</a:t>
                </a:r>
              </a:p>
              <a:p>
                <a:pPr marL="273050" indent="-273050"/>
                <a:r>
                  <a:rPr lang="uk-UA" sz="1600" dirty="0"/>
                  <a:t>2. Спільно впорядкувати </a:t>
                </a:r>
                <a:r>
                  <a:rPr lang="en-US" sz="1600" i="1" dirty="0">
                    <a:latin typeface="Cambria Math" panose="02040503050406030204" pitchFamily="18" charset="0"/>
                  </a:rPr>
                  <a:t>y</a:t>
                </a:r>
                <a:r>
                  <a:rPr lang="uk-UA" sz="1600" i="1" dirty="0" smtClean="0">
                    <a:latin typeface="Cambria Math" panose="02040503050406030204" pitchFamily="18" charset="0"/>
                  </a:rPr>
                  <a:t>-</a:t>
                </a:r>
                <a:r>
                  <a:rPr lang="en-US" sz="1600" i="1" dirty="0" smtClean="0">
                    <a:latin typeface="Cambria Math" panose="02040503050406030204" pitchFamily="18" charset="0"/>
                  </a:rPr>
                  <a:t> </a:t>
                </a:r>
                <a:r>
                  <a:rPr lang="uk-UA" sz="1600" dirty="0" smtClean="0"/>
                  <a:t>координати </a:t>
                </a:r>
                <a:r>
                  <a:rPr lang="uk-UA" sz="1600" dirty="0"/>
                  <a:t>по зростанню і масив номерів вершин </a:t>
                </a:r>
                <a:r>
                  <a:rPr lang="en-US" sz="1600" dirty="0" smtClean="0"/>
                  <a:t>(</a:t>
                </a:r>
                <a:r>
                  <a:rPr lang="uk-UA" sz="1600" dirty="0" smtClean="0"/>
                  <a:t>щоб </a:t>
                </a:r>
                <a:r>
                  <a:rPr lang="uk-UA" sz="1600" dirty="0"/>
                  <a:t>можна було визначити </a:t>
                </a:r>
                <a:r>
                  <a:rPr lang="uk-UA" sz="1600" dirty="0" smtClean="0"/>
                  <a:t>початковий </a:t>
                </a:r>
                <a:r>
                  <a:rPr lang="uk-UA" sz="1600" dirty="0"/>
                  <a:t>номер </a:t>
                </a:r>
                <a:r>
                  <a:rPr lang="uk-UA" sz="1600" dirty="0" smtClean="0"/>
                  <a:t>вершини</a:t>
                </a:r>
                <a:r>
                  <a:rPr lang="en-US" sz="1600" dirty="0" smtClean="0"/>
                  <a:t>)</a:t>
                </a:r>
                <a:r>
                  <a:rPr lang="uk-UA" sz="1600" dirty="0" smtClean="0"/>
                  <a:t>.</a:t>
                </a:r>
                <a:endParaRPr lang="uk-UA" sz="1600" dirty="0"/>
              </a:p>
              <a:p>
                <a:pPr marL="273050" indent="-273050"/>
                <a:r>
                  <a:rPr lang="uk-UA" sz="1600" dirty="0"/>
                  <a:t>3. Визначити межі заповнення по осі </a:t>
                </a:r>
                <a:r>
                  <a:rPr lang="uk-UA" sz="1600" i="1" dirty="0">
                    <a:latin typeface="Cambria Math" panose="02040503050406030204" pitchFamily="18" charset="0"/>
                  </a:rPr>
                  <a:t>Y </a:t>
                </a:r>
                <a:r>
                  <a:rPr lang="uk-UA" sz="1600" dirty="0"/>
                  <a:t> </a:t>
                </a:r>
                <a:r>
                  <a:rPr lang="uk-UA" sz="1600" dirty="0" smtClean="0"/>
                  <a:t>(</a:t>
                </a:r>
                <a:r>
                  <a:rPr lang="en-US" sz="1600" i="1" dirty="0" smtClean="0"/>
                  <a:t>m</a:t>
                </a:r>
                <a:r>
                  <a:rPr lang="uk-UA" sz="1600" i="1" dirty="0" err="1" smtClean="0"/>
                  <a:t>in</a:t>
                </a:r>
                <a:r>
                  <a:rPr lang="uk-UA" sz="1600" i="1" dirty="0" smtClean="0"/>
                  <a:t> </a:t>
                </a:r>
                <a:r>
                  <a:rPr lang="uk-UA" sz="1600" dirty="0"/>
                  <a:t>і </a:t>
                </a:r>
                <a:r>
                  <a:rPr lang="uk-UA" sz="1600" i="1" dirty="0" err="1" smtClean="0"/>
                  <a:t>max</a:t>
                </a:r>
                <a:r>
                  <a:rPr lang="uk-UA" sz="1600" dirty="0" smtClean="0"/>
                  <a:t>). </a:t>
                </a:r>
                <a:r>
                  <a:rPr lang="uk-UA" sz="1600" dirty="0"/>
                  <a:t>Стартуючи з поточним значенням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uk-UA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uk-UA" sz="1600" dirty="0" smtClean="0"/>
                  <a:t> =</a:t>
                </a:r>
                <a:r>
                  <a:rPr lang="en-US" sz="1600" i="1" dirty="0" smtClean="0"/>
                  <a:t> </a:t>
                </a:r>
                <a:r>
                  <a:rPr lang="en-US" sz="1600" i="1" dirty="0" smtClean="0">
                    <a:latin typeface="Cambria Math" panose="02040503050406030204" pitchFamily="18" charset="0"/>
                  </a:rPr>
                  <a:t>m</a:t>
                </a:r>
                <a:r>
                  <a:rPr lang="uk-UA" sz="1600" i="1" dirty="0" err="1">
                    <a:latin typeface="Cambria Math" panose="02040503050406030204" pitchFamily="18" charset="0"/>
                  </a:rPr>
                  <a:t>in</a:t>
                </a:r>
                <a:r>
                  <a:rPr lang="uk-UA" sz="1600" dirty="0" smtClean="0"/>
                  <a:t>, </a:t>
                </a:r>
                <a:r>
                  <a:rPr lang="uk-UA" sz="1600" dirty="0"/>
                  <a:t>виконувати пункти 4-9 до завершення </a:t>
                </a:r>
                <a:r>
                  <a:rPr lang="uk-UA" sz="1600" dirty="0" smtClean="0"/>
                  <a:t>зафарбовування.</a:t>
                </a:r>
                <a:endParaRPr lang="uk-UA" sz="1600" dirty="0"/>
              </a:p>
              <a:p>
                <a:pPr marL="273050" indent="-273050"/>
                <a:r>
                  <a:rPr lang="uk-UA" sz="1600" dirty="0"/>
                  <a:t>4. Визначити число вершин, розташованих на рядку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uk-UA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600" dirty="0" smtClean="0"/>
                  <a:t> </a:t>
                </a:r>
                <a:r>
                  <a:rPr lang="uk-UA" sz="1600" dirty="0" smtClean="0"/>
                  <a:t>- поточному </a:t>
                </a:r>
                <a:r>
                  <a:rPr lang="uk-UA" sz="1600" dirty="0"/>
                  <a:t>рядку сканування.</a:t>
                </a:r>
              </a:p>
              <a:p>
                <a:pPr marL="273050" indent="-273050"/>
                <a:r>
                  <a:rPr lang="uk-UA" sz="1600" dirty="0"/>
                  <a:t>5. Якщо вершини є, то для кожної з вершин доповнити </a:t>
                </a:r>
                <a:r>
                  <a:rPr lang="uk-UA" sz="1600" dirty="0" smtClean="0"/>
                  <a:t>САР, </a:t>
                </a:r>
                <a:r>
                  <a:rPr lang="uk-UA" sz="1600" dirty="0"/>
                  <a:t>використовуючи інформацію про </a:t>
                </a:r>
                <a:r>
                  <a:rPr lang="uk-UA" sz="1600" dirty="0" smtClean="0"/>
                  <a:t>сусідні вершини.</a:t>
                </a:r>
                <a:endParaRPr lang="uk-UA" sz="1600" dirty="0"/>
              </a:p>
              <a:p>
                <a:pPr marL="273050" indent="-273050"/>
                <a:r>
                  <a:rPr lang="uk-UA" sz="1600" dirty="0"/>
                  <a:t>Для кожного ребра в </a:t>
                </a:r>
                <a:r>
                  <a:rPr lang="uk-UA" sz="1600" dirty="0" smtClean="0"/>
                  <a:t>САР заносяться:</a:t>
                </a:r>
              </a:p>
              <a:p>
                <a:pPr marL="273050" indent="-273050"/>
                <a:r>
                  <a:rPr lang="uk-UA" sz="1600" dirty="0"/>
                  <a:t>	</a:t>
                </a:r>
                <a:r>
                  <a:rPr lang="uk-UA" sz="1600" dirty="0" smtClean="0"/>
                  <a:t>	- максимальне </a:t>
                </a:r>
                <a:r>
                  <a:rPr lang="uk-UA" sz="1600" dirty="0"/>
                  <a:t>значення </a:t>
                </a:r>
                <a:r>
                  <a:rPr lang="en-US" sz="1600" i="1" dirty="0">
                    <a:latin typeface="Cambria Math" panose="02040503050406030204" pitchFamily="18" charset="0"/>
                  </a:rPr>
                  <a:t>y</a:t>
                </a:r>
                <a:r>
                  <a:rPr lang="uk-UA" sz="1600" dirty="0" smtClean="0"/>
                  <a:t>-координати ребра;</a:t>
                </a:r>
              </a:p>
              <a:p>
                <a:pPr marL="273050" indent="-273050"/>
                <a:r>
                  <a:rPr lang="uk-UA" sz="1600" dirty="0"/>
                  <a:t>	</a:t>
                </a:r>
                <a:r>
                  <a:rPr lang="uk-UA" sz="1600" dirty="0" smtClean="0"/>
                  <a:t>	- збільшення </a:t>
                </a:r>
                <a:r>
                  <a:rPr lang="en-US" sz="1600" i="1" dirty="0">
                    <a:latin typeface="Cambria Math" panose="02040503050406030204" pitchFamily="18" charset="0"/>
                  </a:rPr>
                  <a:t>x</a:t>
                </a:r>
                <a:r>
                  <a:rPr lang="uk-UA" sz="1600" dirty="0" smtClean="0"/>
                  <a:t>-координати </a:t>
                </a:r>
                <a:r>
                  <a:rPr lang="uk-UA" sz="1600" dirty="0"/>
                  <a:t>при збільшенні </a:t>
                </a:r>
                <a:r>
                  <a:rPr lang="en-US" sz="1600" i="1" dirty="0">
                    <a:latin typeface="Cambria Math" panose="02040503050406030204" pitchFamily="18" charset="0"/>
                  </a:rPr>
                  <a:t>y</a:t>
                </a:r>
                <a:r>
                  <a:rPr lang="uk-UA" sz="1600" dirty="0" smtClean="0"/>
                  <a:t> </a:t>
                </a:r>
                <a:r>
                  <a:rPr lang="uk-UA" sz="1600" dirty="0"/>
                  <a:t>на </a:t>
                </a:r>
                <a:r>
                  <a:rPr lang="uk-UA" sz="1600" dirty="0" smtClean="0"/>
                  <a:t>1;</a:t>
                </a:r>
              </a:p>
              <a:p>
                <a:pPr marL="273050" indent="-273050"/>
                <a:r>
                  <a:rPr lang="uk-UA" sz="1600" dirty="0"/>
                  <a:t>	</a:t>
                </a:r>
                <a:r>
                  <a:rPr lang="uk-UA" sz="1600" dirty="0" smtClean="0"/>
                  <a:t>	- початкове </a:t>
                </a:r>
                <a:r>
                  <a:rPr lang="uk-UA" sz="1600" dirty="0"/>
                  <a:t>значення </a:t>
                </a:r>
                <a:r>
                  <a:rPr lang="en-US" sz="1600" i="1" dirty="0">
                    <a:latin typeface="Cambria Math" panose="02040503050406030204" pitchFamily="18" charset="0"/>
                  </a:rPr>
                  <a:t>x</a:t>
                </a:r>
                <a:r>
                  <a:rPr lang="uk-UA" sz="1600" i="1" dirty="0">
                    <a:latin typeface="Cambria Math" panose="02040503050406030204" pitchFamily="18" charset="0"/>
                  </a:rPr>
                  <a:t>-</a:t>
                </a:r>
                <a:r>
                  <a:rPr lang="uk-UA" sz="1600" dirty="0" smtClean="0"/>
                  <a:t>координати</a:t>
                </a:r>
                <a:r>
                  <a:rPr lang="uk-UA" sz="1600" dirty="0"/>
                  <a:t>.</a:t>
                </a:r>
              </a:p>
            </p:txBody>
          </p:sp>
        </mc:Choice>
        <mc:Fallback xmlns="">
          <p:sp>
            <p:nvSpPr>
              <p:cNvPr id="20" name="Прямоугольник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9717" y="1322116"/>
                <a:ext cx="7186421" cy="3293209"/>
              </a:xfrm>
              <a:prstGeom prst="rect">
                <a:avLst/>
              </a:prstGeom>
              <a:blipFill>
                <a:blip r:embed="rId4"/>
                <a:stretch>
                  <a:fillRect l="-509" t="-926" b="-1481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Прямоугольник 21"/>
              <p:cNvSpPr/>
              <p:nvPr/>
            </p:nvSpPr>
            <p:spPr>
              <a:xfrm>
                <a:off x="1515697" y="4615325"/>
                <a:ext cx="9838103" cy="206210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uk-UA" sz="1600" dirty="0" smtClean="0"/>
                  <a:t>6. За САР визначається Yі+1 </a:t>
                </a:r>
                <a:r>
                  <a:rPr lang="uk-UA" sz="1600" dirty="0"/>
                  <a:t>- Y-координата найближчій вершини. </a:t>
                </a:r>
                <a:endParaRPr lang="uk-UA" sz="1600" dirty="0" smtClean="0"/>
              </a:p>
              <a:p>
                <a:r>
                  <a:rPr lang="uk-UA" sz="1600" dirty="0" smtClean="0"/>
                  <a:t>7. </a:t>
                </a:r>
                <a:r>
                  <a:rPr lang="uk-UA" sz="1600" u="sng" dirty="0" smtClean="0"/>
                  <a:t>У </a:t>
                </a:r>
                <a:r>
                  <a:rPr lang="uk-UA" sz="1600" u="sng" dirty="0"/>
                  <a:t>циклі від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uk-UA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uk-UA" sz="1600" i="1" dirty="0">
                    <a:latin typeface="Cambria Math" panose="02040503050406030204" pitchFamily="18" charset="0"/>
                  </a:rPr>
                  <a:t> </a:t>
                </a:r>
                <a:r>
                  <a:rPr lang="uk-UA" sz="1600" u="sng" dirty="0"/>
                  <a:t>до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uk-UA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uk-UA" sz="1600" u="sng" dirty="0" smtClean="0"/>
                  <a:t>+1:</a:t>
                </a:r>
                <a:endParaRPr lang="uk-UA" sz="1600" u="sng" dirty="0"/>
              </a:p>
              <a:p>
                <a:r>
                  <a:rPr lang="uk-UA" sz="1600" dirty="0" smtClean="0"/>
                  <a:t>	- вибрати </a:t>
                </a:r>
                <a:r>
                  <a:rPr lang="uk-UA" sz="1600" dirty="0"/>
                  <a:t>зі </a:t>
                </a:r>
                <a:r>
                  <a:rPr lang="uk-UA" sz="1600" dirty="0" smtClean="0"/>
                  <a:t>САР і </a:t>
                </a:r>
                <a:r>
                  <a:rPr lang="uk-UA" sz="1600" dirty="0"/>
                  <a:t>впорядкувати </a:t>
                </a:r>
                <a:r>
                  <a:rPr lang="en-US" sz="1600" i="1" dirty="0" smtClean="0">
                    <a:latin typeface="Cambria Math" panose="02040503050406030204" pitchFamily="18" charset="0"/>
                  </a:rPr>
                  <a:t>x </a:t>
                </a:r>
                <a:r>
                  <a:rPr lang="uk-UA" sz="1600" dirty="0" smtClean="0"/>
                  <a:t>-</a:t>
                </a:r>
                <a:r>
                  <a:rPr lang="uk-UA" sz="1600" dirty="0"/>
                  <a:t>координати перетинів активних </a:t>
                </a:r>
                <a:r>
                  <a:rPr lang="uk-UA" sz="1600" dirty="0" err="1"/>
                  <a:t>ребер</a:t>
                </a:r>
                <a:r>
                  <a:rPr lang="uk-UA" sz="1600" dirty="0"/>
                  <a:t> з </a:t>
                </a:r>
                <a:r>
                  <a:rPr lang="uk-UA" sz="1600" dirty="0" smtClean="0"/>
                  <a:t>рядком </a:t>
                </a:r>
                <a:r>
                  <a:rPr lang="uk-UA" sz="1600" dirty="0"/>
                  <a:t>сканування;</a:t>
                </a:r>
              </a:p>
              <a:p>
                <a:r>
                  <a:rPr lang="uk-UA" sz="1600" dirty="0" smtClean="0"/>
                  <a:t>	- визначити </a:t>
                </a:r>
                <a:r>
                  <a:rPr lang="uk-UA" sz="1600" dirty="0"/>
                  <a:t>інтервали і виконати зафарбовування;</a:t>
                </a:r>
              </a:p>
              <a:p>
                <a:r>
                  <a:rPr lang="uk-UA" sz="1600" dirty="0" smtClean="0"/>
                  <a:t>	- перерахувати </a:t>
                </a:r>
                <a:r>
                  <a:rPr lang="uk-UA" sz="1600" dirty="0"/>
                  <a:t>координати перетинів для наступного рядка сканування.</a:t>
                </a:r>
              </a:p>
              <a:p>
                <a:r>
                  <a:rPr lang="uk-UA" sz="1600" dirty="0" smtClean="0"/>
                  <a:t>8. Перевірити, чи досягли </a:t>
                </a:r>
                <a:r>
                  <a:rPr lang="uk-UA" sz="1600" dirty="0"/>
                  <a:t>максимальної </a:t>
                </a:r>
                <a:r>
                  <a:rPr lang="en-US" sz="1600" i="1" dirty="0" smtClean="0">
                    <a:latin typeface="Cambria Math" panose="02040503050406030204" pitchFamily="18" charset="0"/>
                  </a:rPr>
                  <a:t>y </a:t>
                </a:r>
                <a:r>
                  <a:rPr lang="uk-UA" sz="1600" dirty="0" smtClean="0"/>
                  <a:t>-</a:t>
                </a:r>
                <a:r>
                  <a:rPr lang="uk-UA" sz="1600" dirty="0"/>
                  <a:t>координати. Якщо досягли, то </a:t>
                </a:r>
                <a:r>
                  <a:rPr lang="uk-UA" sz="1600" dirty="0" smtClean="0"/>
                  <a:t>заповнення закінчено, </a:t>
                </a:r>
                <a:r>
                  <a:rPr lang="uk-UA" sz="1600" dirty="0"/>
                  <a:t>інакше виконати </a:t>
                </a:r>
                <a:r>
                  <a:rPr lang="uk-UA" sz="1600" dirty="0" smtClean="0"/>
                  <a:t>пункт 9.</a:t>
                </a:r>
                <a:endParaRPr lang="uk-UA" sz="1600" dirty="0"/>
              </a:p>
              <a:p>
                <a:r>
                  <a:rPr lang="uk-UA" sz="1600" dirty="0" smtClean="0"/>
                  <a:t>9. Очистити САР від </a:t>
                </a:r>
                <a:r>
                  <a:rPr lang="uk-UA" sz="1600" dirty="0" err="1"/>
                  <a:t>ребер</a:t>
                </a:r>
                <a:r>
                  <a:rPr lang="uk-UA" sz="1600" dirty="0"/>
                  <a:t>, що закінчилися на рядку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uk-UA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uk-UA" sz="1600" dirty="0" smtClean="0"/>
                  <a:t>+1 та </a:t>
                </a:r>
                <a:r>
                  <a:rPr lang="uk-UA" sz="1600" dirty="0"/>
                  <a:t>перейти до пункту 4.</a:t>
                </a:r>
              </a:p>
            </p:txBody>
          </p:sp>
        </mc:Choice>
        <mc:Fallback xmlns="">
          <p:sp>
            <p:nvSpPr>
              <p:cNvPr id="22" name="Прямоугольник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5697" y="4615325"/>
                <a:ext cx="9838103" cy="2062103"/>
              </a:xfrm>
              <a:prstGeom prst="rect">
                <a:avLst/>
              </a:prstGeom>
              <a:blipFill>
                <a:blip r:embed="rId5"/>
                <a:stretch>
                  <a:fillRect l="-372" t="-888" b="-2959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Прямоугольник 18"/>
          <p:cNvSpPr/>
          <p:nvPr/>
        </p:nvSpPr>
        <p:spPr>
          <a:xfrm>
            <a:off x="4648964" y="737341"/>
            <a:ext cx="79232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(</a:t>
            </a:r>
            <a:r>
              <a:rPr lang="uk-UA" b="1" dirty="0" smtClean="0">
                <a:solidFill>
                  <a:srgbClr val="00B050"/>
                </a:solidFill>
              </a:rPr>
              <a:t>Алгоритм формування списку активних </a:t>
            </a:r>
            <a:r>
              <a:rPr lang="uk-UA" b="1" dirty="0" err="1" smtClean="0">
                <a:solidFill>
                  <a:srgbClr val="00B050"/>
                </a:solidFill>
              </a:rPr>
              <a:t>ребер</a:t>
            </a:r>
            <a:r>
              <a:rPr lang="uk-UA" b="1" dirty="0" smtClean="0">
                <a:solidFill>
                  <a:srgbClr val="00B050"/>
                </a:solidFill>
              </a:rPr>
              <a:t> (САР) і заповнення багатокутника знизу-вгору:</a:t>
            </a:r>
            <a:endParaRPr lang="uk-UA" b="1" dirty="0"/>
          </a:p>
        </p:txBody>
      </p:sp>
      <p:sp>
        <p:nvSpPr>
          <p:cNvPr id="24" name="Прямоугольник 23"/>
          <p:cNvSpPr/>
          <p:nvPr/>
        </p:nvSpPr>
        <p:spPr>
          <a:xfrm>
            <a:off x="3402855" y="4108541"/>
            <a:ext cx="1481496" cy="3693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i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i="1" baseline="-250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i+1</a:t>
            </a:r>
            <a:r>
              <a:rPr lang="en-US" i="1" dirty="0">
                <a:solidFill>
                  <a:srgbClr val="000000"/>
                </a:solidFill>
                <a:latin typeface="Times New Roman" panose="02020603050405020304" pitchFamily="18" charset="0"/>
              </a:rPr>
              <a:t> = </a:t>
            </a:r>
            <a:r>
              <a:rPr lang="en-US" i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i="1" baseline="-250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lang="en-US" i="1" dirty="0">
                <a:solidFill>
                  <a:srgbClr val="000000"/>
                </a:solidFill>
                <a:latin typeface="Times New Roman" panose="02020603050405020304" pitchFamily="18" charset="0"/>
              </a:rPr>
              <a:t> + 1/k</a:t>
            </a:r>
            <a:endParaRPr lang="uk-UA" i="1" dirty="0"/>
          </a:p>
        </p:txBody>
      </p:sp>
      <p:sp>
        <p:nvSpPr>
          <p:cNvPr id="21" name="Прямоугольник 20"/>
          <p:cNvSpPr/>
          <p:nvPr/>
        </p:nvSpPr>
        <p:spPr>
          <a:xfrm>
            <a:off x="749569" y="3841307"/>
            <a:ext cx="10711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i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k = </a:t>
            </a:r>
            <a:r>
              <a:rPr lang="ru-RU" i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dy</a:t>
            </a:r>
            <a:r>
              <a:rPr lang="ru-RU" i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/</a:t>
            </a:r>
            <a:r>
              <a:rPr lang="ru-RU" i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dx</a:t>
            </a:r>
            <a:endParaRPr lang="uk-UA" i="1" dirty="0"/>
          </a:p>
        </p:txBody>
      </p:sp>
      <p:sp>
        <p:nvSpPr>
          <p:cNvPr id="23" name="Прямоугольник 22"/>
          <p:cNvSpPr/>
          <p:nvPr/>
        </p:nvSpPr>
        <p:spPr>
          <a:xfrm>
            <a:off x="741826" y="4147008"/>
            <a:ext cx="20152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i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dy</a:t>
            </a:r>
            <a:r>
              <a:rPr lang="ru-RU" i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= 1, → 1/k = </a:t>
            </a:r>
            <a:r>
              <a:rPr lang="ru-RU" i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dx</a:t>
            </a:r>
            <a:endParaRPr lang="uk-UA" i="1" dirty="0"/>
          </a:p>
        </p:txBody>
      </p:sp>
      <p:sp>
        <p:nvSpPr>
          <p:cNvPr id="25" name="Стрелка вправо 24"/>
          <p:cNvSpPr/>
          <p:nvPr/>
        </p:nvSpPr>
        <p:spPr>
          <a:xfrm>
            <a:off x="2835748" y="4239341"/>
            <a:ext cx="488480" cy="184666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84213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2" grpId="0"/>
      <p:bldP spid="19" grpId="0"/>
      <p:bldP spid="24" grpId="0" animBg="1"/>
      <p:bldP spid="21" grpId="0"/>
      <p:bldP spid="23" grpId="0"/>
      <p:bldP spid="2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83961" y="0"/>
            <a:ext cx="446314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1B744-6BD9-4001-98D9-9AD91DD5AF20}" type="slidenum">
              <a:rPr lang="uk-UA" smtClean="0"/>
              <a:t>37</a:t>
            </a:fld>
            <a:endParaRPr lang="uk-UA"/>
          </a:p>
        </p:txBody>
      </p:sp>
      <p:sp>
        <p:nvSpPr>
          <p:cNvPr id="6" name="Прямоугольник 5"/>
          <p:cNvSpPr/>
          <p:nvPr/>
        </p:nvSpPr>
        <p:spPr>
          <a:xfrm>
            <a:off x="732406" y="237882"/>
            <a:ext cx="1119329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800" b="1" dirty="0">
                <a:solidFill>
                  <a:srgbClr val="0070C0"/>
                </a:solidFill>
              </a:rPr>
              <a:t>Алгоритми</a:t>
            </a:r>
            <a:r>
              <a:rPr lang="uk-UA" dirty="0" smtClean="0"/>
              <a:t> </a:t>
            </a:r>
            <a:r>
              <a:rPr lang="uk-UA" sz="2800" b="1" dirty="0">
                <a:solidFill>
                  <a:srgbClr val="0070C0"/>
                </a:solidFill>
              </a:rPr>
              <a:t>заповнення</a:t>
            </a:r>
            <a:r>
              <a:rPr lang="en-US" dirty="0" smtClean="0"/>
              <a:t> </a:t>
            </a:r>
            <a:r>
              <a:rPr lang="uk-UA" sz="2800" b="1" dirty="0">
                <a:solidFill>
                  <a:srgbClr val="0070C0"/>
                </a:solidFill>
              </a:rPr>
              <a:t>з використанням математичного опису контуру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834296" y="876230"/>
            <a:ext cx="29354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b="1" dirty="0" smtClean="0">
                <a:solidFill>
                  <a:srgbClr val="00B050"/>
                </a:solidFill>
              </a:rPr>
              <a:t>Заповнення прямокутників</a:t>
            </a:r>
            <a:endParaRPr lang="uk-UA" b="1" dirty="0">
              <a:solidFill>
                <a:srgbClr val="00B050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834296" y="3045975"/>
            <a:ext cx="18983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b="1" dirty="0">
                <a:solidFill>
                  <a:srgbClr val="00B050"/>
                </a:solidFill>
              </a:rPr>
              <a:t>Заповнення кола</a:t>
            </a: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4818" y="3736028"/>
            <a:ext cx="5164937" cy="278789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401666" y="1377054"/>
            <a:ext cx="2526470" cy="129040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uk-U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1549668" y="1184812"/>
                <a:ext cx="10587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uk-UA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)</a:t>
                </a:r>
                <a:endParaRPr lang="uk-UA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9668" y="1184812"/>
                <a:ext cx="1058778" cy="369332"/>
              </a:xfrm>
              <a:prstGeom prst="rect">
                <a:avLst/>
              </a:prstGeom>
              <a:blipFill>
                <a:blip r:embed="rId4"/>
                <a:stretch>
                  <a:fillRect l="-1724" t="-8197" b="-24590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4795577" y="2629060"/>
                <a:ext cx="10587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uk-UA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)</a:t>
                </a:r>
                <a:endParaRPr lang="uk-UA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5577" y="2629060"/>
                <a:ext cx="1058778" cy="369332"/>
              </a:xfrm>
              <a:prstGeom prst="rect">
                <a:avLst/>
              </a:prstGeom>
              <a:blipFill>
                <a:blip r:embed="rId5"/>
                <a:stretch>
                  <a:fillRect l="-1734" t="-8197" b="-24590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5721796" y="1510416"/>
                <a:ext cx="28888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++</m:t>
                          </m:r>
                        </m:e>
                      </m:d>
                    </m:oMath>
                  </m:oMathPara>
                </a14:m>
                <a:endParaRPr lang="uk-UA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1796" y="1510416"/>
                <a:ext cx="2888804" cy="276999"/>
              </a:xfrm>
              <a:prstGeom prst="rect">
                <a:avLst/>
              </a:prstGeom>
              <a:blipFill>
                <a:blip r:embed="rId6"/>
                <a:stretch>
                  <a:fillRect l="-1477" t="-2222" b="-35556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5977287" y="1812926"/>
                <a:ext cx="4429611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++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𝑝𝑢𝑡𝑝𝑖𝑥𝑒𝑙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en-US" b="0" dirty="0" smtClean="0"/>
              </a:p>
              <a:p>
                <a:r>
                  <a:rPr lang="en-US" dirty="0" smtClean="0"/>
                  <a:t>//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𝑙𝑖𝑛𝑒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𝑓𝑖𝑙𝑙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uk-UA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7287" y="1812926"/>
                <a:ext cx="4429611" cy="553998"/>
              </a:xfrm>
              <a:prstGeom prst="rect">
                <a:avLst/>
              </a:prstGeom>
              <a:blipFill>
                <a:blip r:embed="rId7"/>
                <a:stretch>
                  <a:fillRect l="-3306" t="-1099" r="-138" b="-25275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7" name="Группа 46"/>
          <p:cNvGrpSpPr/>
          <p:nvPr/>
        </p:nvGrpSpPr>
        <p:grpSpPr>
          <a:xfrm>
            <a:off x="2401665" y="1421228"/>
            <a:ext cx="2511865" cy="1246232"/>
            <a:chOff x="2421083" y="1363423"/>
            <a:chExt cx="2511865" cy="1246232"/>
          </a:xfrm>
        </p:grpSpPr>
        <p:grpSp>
          <p:nvGrpSpPr>
            <p:cNvPr id="27" name="Группа 26"/>
            <p:cNvGrpSpPr/>
            <p:nvPr/>
          </p:nvGrpSpPr>
          <p:grpSpPr>
            <a:xfrm>
              <a:off x="2421083" y="1363423"/>
              <a:ext cx="2507052" cy="600441"/>
              <a:chOff x="2421083" y="1363423"/>
              <a:chExt cx="2507052" cy="600441"/>
            </a:xfrm>
          </p:grpSpPr>
          <p:grpSp>
            <p:nvGrpSpPr>
              <p:cNvPr id="19" name="Группа 18"/>
              <p:cNvGrpSpPr/>
              <p:nvPr/>
            </p:nvGrpSpPr>
            <p:grpSpPr>
              <a:xfrm>
                <a:off x="2421083" y="1363423"/>
                <a:ext cx="2507052" cy="269508"/>
                <a:chOff x="2421083" y="1467088"/>
                <a:chExt cx="2507052" cy="269508"/>
              </a:xfrm>
            </p:grpSpPr>
            <p:cxnSp>
              <p:nvCxnSpPr>
                <p:cNvPr id="12" name="Прямая соединительная линия 11"/>
                <p:cNvCxnSpPr/>
                <p:nvPr/>
              </p:nvCxnSpPr>
              <p:spPr>
                <a:xfrm>
                  <a:off x="2421083" y="1467088"/>
                  <a:ext cx="2497426" cy="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Прямая соединительная линия 12"/>
                <p:cNvCxnSpPr/>
                <p:nvPr/>
              </p:nvCxnSpPr>
              <p:spPr>
                <a:xfrm>
                  <a:off x="2430709" y="1515214"/>
                  <a:ext cx="2497426" cy="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Прямая соединительная линия 13"/>
                <p:cNvCxnSpPr/>
                <p:nvPr/>
              </p:nvCxnSpPr>
              <p:spPr>
                <a:xfrm>
                  <a:off x="2430709" y="1563341"/>
                  <a:ext cx="2497426" cy="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Прямая соединительная линия 14"/>
                <p:cNvCxnSpPr/>
                <p:nvPr/>
              </p:nvCxnSpPr>
              <p:spPr>
                <a:xfrm>
                  <a:off x="2430709" y="1621092"/>
                  <a:ext cx="2497426" cy="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Прямая соединительная линия 15"/>
                <p:cNvCxnSpPr/>
                <p:nvPr/>
              </p:nvCxnSpPr>
              <p:spPr>
                <a:xfrm>
                  <a:off x="2430709" y="1678844"/>
                  <a:ext cx="2497426" cy="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Прямая соединительная линия 16"/>
                <p:cNvCxnSpPr/>
                <p:nvPr/>
              </p:nvCxnSpPr>
              <p:spPr>
                <a:xfrm>
                  <a:off x="2430709" y="1736596"/>
                  <a:ext cx="2497426" cy="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" name="Группа 19"/>
              <p:cNvGrpSpPr/>
              <p:nvPr/>
            </p:nvGrpSpPr>
            <p:grpSpPr>
              <a:xfrm>
                <a:off x="2421083" y="1694356"/>
                <a:ext cx="2507052" cy="269508"/>
                <a:chOff x="2421083" y="1467088"/>
                <a:chExt cx="2507052" cy="269508"/>
              </a:xfrm>
            </p:grpSpPr>
            <p:cxnSp>
              <p:nvCxnSpPr>
                <p:cNvPr id="21" name="Прямая соединительная линия 20"/>
                <p:cNvCxnSpPr/>
                <p:nvPr/>
              </p:nvCxnSpPr>
              <p:spPr>
                <a:xfrm>
                  <a:off x="2421083" y="1467088"/>
                  <a:ext cx="2497426" cy="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Прямая соединительная линия 21"/>
                <p:cNvCxnSpPr/>
                <p:nvPr/>
              </p:nvCxnSpPr>
              <p:spPr>
                <a:xfrm>
                  <a:off x="2430709" y="1515214"/>
                  <a:ext cx="2497426" cy="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Прямая соединительная линия 22"/>
                <p:cNvCxnSpPr/>
                <p:nvPr/>
              </p:nvCxnSpPr>
              <p:spPr>
                <a:xfrm>
                  <a:off x="2430709" y="1563341"/>
                  <a:ext cx="2497426" cy="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Прямая соединительная линия 23"/>
                <p:cNvCxnSpPr/>
                <p:nvPr/>
              </p:nvCxnSpPr>
              <p:spPr>
                <a:xfrm>
                  <a:off x="2430709" y="1621092"/>
                  <a:ext cx="2497426" cy="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Прямая соединительная линия 24"/>
                <p:cNvCxnSpPr/>
                <p:nvPr/>
              </p:nvCxnSpPr>
              <p:spPr>
                <a:xfrm>
                  <a:off x="2430709" y="1678844"/>
                  <a:ext cx="2497426" cy="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Прямая соединительная линия 25"/>
                <p:cNvCxnSpPr/>
                <p:nvPr/>
              </p:nvCxnSpPr>
              <p:spPr>
                <a:xfrm>
                  <a:off x="2430709" y="1736596"/>
                  <a:ext cx="2497426" cy="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2" name="Группа 31"/>
            <p:cNvGrpSpPr/>
            <p:nvPr/>
          </p:nvGrpSpPr>
          <p:grpSpPr>
            <a:xfrm>
              <a:off x="2425896" y="2009214"/>
              <a:ext cx="2507052" cy="600441"/>
              <a:chOff x="2421083" y="1363423"/>
              <a:chExt cx="2507052" cy="600441"/>
            </a:xfrm>
          </p:grpSpPr>
          <p:grpSp>
            <p:nvGrpSpPr>
              <p:cNvPr id="33" name="Группа 32"/>
              <p:cNvGrpSpPr/>
              <p:nvPr/>
            </p:nvGrpSpPr>
            <p:grpSpPr>
              <a:xfrm>
                <a:off x="2421083" y="1363423"/>
                <a:ext cx="2507052" cy="269508"/>
                <a:chOff x="2421083" y="1467088"/>
                <a:chExt cx="2507052" cy="269508"/>
              </a:xfrm>
            </p:grpSpPr>
            <p:cxnSp>
              <p:nvCxnSpPr>
                <p:cNvPr id="41" name="Прямая соединительная линия 40"/>
                <p:cNvCxnSpPr/>
                <p:nvPr/>
              </p:nvCxnSpPr>
              <p:spPr>
                <a:xfrm>
                  <a:off x="2421083" y="1467088"/>
                  <a:ext cx="2497426" cy="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Прямая соединительная линия 41"/>
                <p:cNvCxnSpPr/>
                <p:nvPr/>
              </p:nvCxnSpPr>
              <p:spPr>
                <a:xfrm>
                  <a:off x="2430709" y="1515214"/>
                  <a:ext cx="2497426" cy="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Прямая соединительная линия 42"/>
                <p:cNvCxnSpPr/>
                <p:nvPr/>
              </p:nvCxnSpPr>
              <p:spPr>
                <a:xfrm>
                  <a:off x="2430709" y="1563341"/>
                  <a:ext cx="2497426" cy="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Прямая соединительная линия 43"/>
                <p:cNvCxnSpPr/>
                <p:nvPr/>
              </p:nvCxnSpPr>
              <p:spPr>
                <a:xfrm>
                  <a:off x="2430709" y="1621092"/>
                  <a:ext cx="2497426" cy="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Прямая соединительная линия 44"/>
                <p:cNvCxnSpPr/>
                <p:nvPr/>
              </p:nvCxnSpPr>
              <p:spPr>
                <a:xfrm>
                  <a:off x="2430709" y="1678844"/>
                  <a:ext cx="2497426" cy="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Прямая соединительная линия 45"/>
                <p:cNvCxnSpPr/>
                <p:nvPr/>
              </p:nvCxnSpPr>
              <p:spPr>
                <a:xfrm>
                  <a:off x="2430709" y="1736596"/>
                  <a:ext cx="2497426" cy="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4" name="Группа 33"/>
              <p:cNvGrpSpPr/>
              <p:nvPr/>
            </p:nvGrpSpPr>
            <p:grpSpPr>
              <a:xfrm>
                <a:off x="2421083" y="1694356"/>
                <a:ext cx="2507052" cy="269508"/>
                <a:chOff x="2421083" y="1467088"/>
                <a:chExt cx="2507052" cy="269508"/>
              </a:xfrm>
            </p:grpSpPr>
            <p:cxnSp>
              <p:nvCxnSpPr>
                <p:cNvPr id="35" name="Прямая соединительная линия 34"/>
                <p:cNvCxnSpPr/>
                <p:nvPr/>
              </p:nvCxnSpPr>
              <p:spPr>
                <a:xfrm>
                  <a:off x="2421083" y="1467088"/>
                  <a:ext cx="2497426" cy="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Прямая соединительная линия 35"/>
                <p:cNvCxnSpPr/>
                <p:nvPr/>
              </p:nvCxnSpPr>
              <p:spPr>
                <a:xfrm>
                  <a:off x="2430709" y="1515214"/>
                  <a:ext cx="2497426" cy="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Прямая соединительная линия 36"/>
                <p:cNvCxnSpPr/>
                <p:nvPr/>
              </p:nvCxnSpPr>
              <p:spPr>
                <a:xfrm>
                  <a:off x="2430709" y="1563341"/>
                  <a:ext cx="2497426" cy="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Прямая соединительная линия 37"/>
                <p:cNvCxnSpPr/>
                <p:nvPr/>
              </p:nvCxnSpPr>
              <p:spPr>
                <a:xfrm>
                  <a:off x="2430709" y="1621092"/>
                  <a:ext cx="2497426" cy="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Прямая соединительная линия 38"/>
                <p:cNvCxnSpPr/>
                <p:nvPr/>
              </p:nvCxnSpPr>
              <p:spPr>
                <a:xfrm>
                  <a:off x="2430709" y="1678844"/>
                  <a:ext cx="2497426" cy="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Прямая соединительная линия 39"/>
                <p:cNvCxnSpPr/>
                <p:nvPr/>
              </p:nvCxnSpPr>
              <p:spPr>
                <a:xfrm>
                  <a:off x="2430709" y="1736596"/>
                  <a:ext cx="2497426" cy="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2018225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 animBg="1"/>
      <p:bldP spid="28" grpId="0"/>
      <p:bldP spid="29" grpId="0"/>
      <p:bldP spid="30" grpId="0"/>
      <p:bldP spid="31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83961" y="0"/>
            <a:ext cx="446314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9397387" y="6403615"/>
            <a:ext cx="2743200" cy="365125"/>
          </a:xfrm>
        </p:spPr>
        <p:txBody>
          <a:bodyPr/>
          <a:lstStyle/>
          <a:p>
            <a:fld id="{4E21B744-6BD9-4001-98D9-9AD91DD5AF20}" type="slidenum">
              <a:rPr lang="uk-UA" smtClean="0"/>
              <a:t>38</a:t>
            </a:fld>
            <a:endParaRPr lang="uk-UA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4112987" y="322868"/>
            <a:ext cx="46378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800" b="1" dirty="0">
                <a:solidFill>
                  <a:srgbClr val="0070C0"/>
                </a:solidFill>
              </a:rPr>
              <a:t>Стиль </a:t>
            </a:r>
            <a:r>
              <a:rPr lang="uk-UA" sz="2800" b="1" dirty="0" smtClean="0">
                <a:solidFill>
                  <a:srgbClr val="0070C0"/>
                </a:solidFill>
              </a:rPr>
              <a:t>лінії заповнення фігур</a:t>
            </a:r>
            <a:endParaRPr lang="uk-UA" sz="2800" b="1" dirty="0">
              <a:solidFill>
                <a:srgbClr val="0070C0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840646" y="1074904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uk-UA" b="1" u="sng" dirty="0" smtClean="0"/>
              <a:t>Принцип реалізації алгоритмів зафарбовування: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458552" y="1259570"/>
                <a:ext cx="1811778" cy="11079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uk-UA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𝑝𝑢𝑡𝑝𝑖𝑥𝑒𝑙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; </m:t>
                      </m:r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ru-RU" dirty="0" smtClean="0">
                  <a:ea typeface="Cambria Math" panose="02040503050406030204" pitchFamily="18" charset="0"/>
                </a:endParaRPr>
              </a:p>
              <a:p>
                <a:endParaRPr lang="uk-UA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8552" y="1259570"/>
                <a:ext cx="1811778" cy="1107996"/>
              </a:xfrm>
              <a:prstGeom prst="rect">
                <a:avLst/>
              </a:prstGeom>
              <a:blipFill>
                <a:blip r:embed="rId3"/>
                <a:stretch>
                  <a:fillRect l="-4027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8270330" y="1503775"/>
            <a:ext cx="3311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i="1" dirty="0" smtClean="0">
                <a:solidFill>
                  <a:srgbClr val="0070C0"/>
                </a:solidFill>
              </a:rPr>
              <a:t>// </a:t>
            </a:r>
            <a:r>
              <a:rPr lang="en-US" i="1" dirty="0" smtClean="0">
                <a:solidFill>
                  <a:srgbClr val="0070C0"/>
                </a:solidFill>
              </a:rPr>
              <a:t>C – </a:t>
            </a:r>
            <a:r>
              <a:rPr lang="uk-UA" i="1" dirty="0" smtClean="0">
                <a:solidFill>
                  <a:srgbClr val="0070C0"/>
                </a:solidFill>
              </a:rPr>
              <a:t>колір зафарбовування</a:t>
            </a:r>
            <a:endParaRPr lang="uk-UA" i="1" dirty="0">
              <a:solidFill>
                <a:srgbClr val="0070C0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902461" y="2105898"/>
            <a:ext cx="38486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b="1" u="sng" dirty="0" smtClean="0"/>
              <a:t>Перетворимо алгоритм заповнення:</a:t>
            </a:r>
            <a:endParaRPr lang="uk-UA" b="1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575201" y="2534769"/>
                <a:ext cx="1811778" cy="13849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uk-UA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С=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𝑝𝑢𝑡𝑝𝑖𝑥𝑒𝑙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; </m:t>
                      </m:r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ru-RU" dirty="0" smtClean="0">
                  <a:ea typeface="Cambria Math" panose="02040503050406030204" pitchFamily="18" charset="0"/>
                </a:endParaRPr>
              </a:p>
              <a:p>
                <a:endParaRPr lang="uk-UA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5201" y="2534769"/>
                <a:ext cx="1811778" cy="1384995"/>
              </a:xfrm>
              <a:prstGeom prst="rect">
                <a:avLst/>
              </a:prstGeom>
              <a:blipFill>
                <a:blip r:embed="rId4"/>
                <a:stretch>
                  <a:fillRect l="-6040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5239546" y="2778974"/>
            <a:ext cx="6384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i="1" dirty="0" smtClean="0">
                <a:solidFill>
                  <a:srgbClr val="0070C0"/>
                </a:solidFill>
              </a:rPr>
              <a:t>// </a:t>
            </a:r>
            <a:r>
              <a:rPr lang="en-US" i="1" dirty="0" smtClean="0">
                <a:solidFill>
                  <a:srgbClr val="0070C0"/>
                </a:solidFill>
              </a:rPr>
              <a:t> </a:t>
            </a:r>
            <a:r>
              <a:rPr lang="uk-UA" i="1" dirty="0" smtClean="0">
                <a:solidFill>
                  <a:srgbClr val="0070C0"/>
                </a:solidFill>
              </a:rPr>
              <a:t>колір зафарбовування</a:t>
            </a:r>
            <a:r>
              <a:rPr lang="en-US" i="1" dirty="0" smtClean="0">
                <a:solidFill>
                  <a:srgbClr val="0070C0"/>
                </a:solidFill>
              </a:rPr>
              <a:t> </a:t>
            </a:r>
            <a:r>
              <a:rPr lang="uk-UA" i="1" dirty="0" smtClean="0">
                <a:solidFill>
                  <a:srgbClr val="0070C0"/>
                </a:solidFill>
              </a:rPr>
              <a:t>визначається певною функцією</a:t>
            </a:r>
            <a:endParaRPr lang="uk-UA" i="1" dirty="0">
              <a:solidFill>
                <a:srgbClr val="0070C0"/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3497517" y="2735197"/>
            <a:ext cx="1276311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ru-RU" i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С = </a:t>
            </a:r>
            <a:r>
              <a:rPr lang="ru-RU" i="1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rand</a:t>
            </a:r>
            <a:r>
              <a:rPr lang="ru-RU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();</a:t>
            </a:r>
            <a:endParaRPr lang="uk-UA" i="1" dirty="0"/>
          </a:p>
        </p:txBody>
      </p:sp>
      <p:grpSp>
        <p:nvGrpSpPr>
          <p:cNvPr id="18" name="Группа 17"/>
          <p:cNvGrpSpPr/>
          <p:nvPr/>
        </p:nvGrpSpPr>
        <p:grpSpPr>
          <a:xfrm>
            <a:off x="3474832" y="3639123"/>
            <a:ext cx="8008107" cy="643959"/>
            <a:chOff x="3474832" y="3639123"/>
            <a:chExt cx="8008107" cy="64395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3474832" y="3733829"/>
                  <a:ext cx="3162854" cy="54925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{"/>
                            <m:endChr m:val="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uk-UA" sz="1600" b="0" i="1" smtClean="0">
                                          <a:latin typeface="Cambria Math" panose="02040503050406030204" pitchFamily="18" charset="0"/>
                                        </a:rPr>
                                        <m:t>С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m:rPr>
                                      <m:brk m:alnAt="7"/>
                                    </m:r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uk-UA" sz="1600" b="0" i="1" smtClean="0">
                                      <a:latin typeface="Cambria Math" panose="02040503050406030204" pitchFamily="18" charset="0"/>
                                    </a:rPr>
                                    <m:t>якщо </m:t>
                                  </m:r>
                                  <m:d>
                                    <m:dPr>
                                      <m:ctrlPr>
                                        <a:rPr lang="uk-UA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d>
                                  <m:r>
                                    <m:rPr>
                                      <m:brk m:alnAt="7"/>
                                    </m:r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%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&lt;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sub>
                                  </m:s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 −</m:t>
                                  </m:r>
                                  <m:r>
                                    <a:rPr lang="uk-UA" sz="1600" b="0" i="1" smtClean="0">
                                      <a:latin typeface="Cambria Math" panose="02040503050406030204" pitchFamily="18" charset="0"/>
                                    </a:rPr>
                                    <m:t>в інших випадках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uk-UA" dirty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74832" y="3733829"/>
                  <a:ext cx="3162854" cy="54925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uk-U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TextBox 15"/>
            <p:cNvSpPr txBox="1"/>
            <p:nvPr/>
          </p:nvSpPr>
          <p:spPr>
            <a:xfrm>
              <a:off x="6955054" y="3639123"/>
              <a:ext cx="45278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uk-UA" i="1" dirty="0" smtClean="0">
                  <a:solidFill>
                    <a:srgbClr val="0070C0"/>
                  </a:solidFill>
                </a:rPr>
                <a:t>// С</a:t>
              </a:r>
              <a:r>
                <a:rPr lang="en-US" i="1" baseline="-25000" dirty="0" smtClean="0">
                  <a:solidFill>
                    <a:srgbClr val="0070C0"/>
                  </a:solidFill>
                </a:rPr>
                <a:t>t</a:t>
              </a:r>
              <a:r>
                <a:rPr lang="uk-UA" i="1" baseline="-25000" dirty="0" smtClean="0">
                  <a:solidFill>
                    <a:srgbClr val="0070C0"/>
                  </a:solidFill>
                </a:rPr>
                <a:t> </a:t>
              </a:r>
              <a:r>
                <a:rPr lang="en-US" i="1" dirty="0" smtClean="0">
                  <a:solidFill>
                    <a:srgbClr val="0070C0"/>
                  </a:solidFill>
                </a:rPr>
                <a:t>, </a:t>
              </a:r>
              <a:r>
                <a:rPr lang="uk-UA" i="1" dirty="0" smtClean="0">
                  <a:solidFill>
                    <a:srgbClr val="0070C0"/>
                  </a:solidFill>
                </a:rPr>
                <a:t>Т</a:t>
              </a:r>
              <a:r>
                <a:rPr lang="en-US" i="1" dirty="0" smtClean="0">
                  <a:solidFill>
                    <a:srgbClr val="0070C0"/>
                  </a:solidFill>
                </a:rPr>
                <a:t> – </a:t>
              </a:r>
              <a:r>
                <a:rPr lang="uk-UA" i="1" dirty="0" smtClean="0">
                  <a:solidFill>
                    <a:srgbClr val="0070C0"/>
                  </a:solidFill>
                </a:rPr>
                <a:t>колір і товщина штрихів;</a:t>
              </a:r>
              <a:endParaRPr lang="uk-UA" i="1" dirty="0">
                <a:solidFill>
                  <a:srgbClr val="0070C0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929250" y="3893061"/>
              <a:ext cx="45278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uk-UA" i="1" dirty="0" smtClean="0">
                  <a:solidFill>
                    <a:srgbClr val="0070C0"/>
                  </a:solidFill>
                </a:rPr>
                <a:t>// С</a:t>
              </a:r>
              <a:r>
                <a:rPr lang="en-US" i="1" baseline="-25000" dirty="0" smtClean="0">
                  <a:solidFill>
                    <a:srgbClr val="0070C0"/>
                  </a:solidFill>
                </a:rPr>
                <a:t>f</a:t>
              </a:r>
              <a:r>
                <a:rPr lang="uk-UA" i="1" baseline="-25000" dirty="0" smtClean="0">
                  <a:solidFill>
                    <a:srgbClr val="0070C0"/>
                  </a:solidFill>
                </a:rPr>
                <a:t> </a:t>
              </a:r>
              <a:r>
                <a:rPr lang="en-US" i="1" dirty="0" smtClean="0">
                  <a:solidFill>
                    <a:srgbClr val="0070C0"/>
                  </a:solidFill>
                </a:rPr>
                <a:t>, </a:t>
              </a:r>
              <a:r>
                <a:rPr lang="uk-UA" i="1" dirty="0" smtClean="0">
                  <a:solidFill>
                    <a:srgbClr val="0070C0"/>
                  </a:solidFill>
                </a:rPr>
                <a:t>колір фону, </a:t>
              </a:r>
              <a:r>
                <a:rPr lang="en-US" i="1" dirty="0" smtClean="0">
                  <a:solidFill>
                    <a:srgbClr val="0070C0"/>
                  </a:solidFill>
                </a:rPr>
                <a:t>S - </a:t>
              </a:r>
              <a:r>
                <a:rPr lang="uk-UA" i="1" dirty="0" smtClean="0">
                  <a:solidFill>
                    <a:srgbClr val="0070C0"/>
                  </a:solidFill>
                </a:rPr>
                <a:t>період</a:t>
              </a:r>
              <a:endParaRPr lang="uk-UA" i="1" dirty="0">
                <a:solidFill>
                  <a:srgbClr val="0070C0"/>
                </a:solidFill>
              </a:endParaRPr>
            </a:p>
          </p:txBody>
        </p:sp>
      </p:grpSp>
      <p:sp>
        <p:nvSpPr>
          <p:cNvPr id="19" name="Прямоугольник 18"/>
          <p:cNvSpPr/>
          <p:nvPr/>
        </p:nvSpPr>
        <p:spPr>
          <a:xfrm>
            <a:off x="738425" y="3771557"/>
            <a:ext cx="25282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b="1" u="sng" dirty="0" smtClean="0"/>
              <a:t>Заповнення штрихами:</a:t>
            </a:r>
            <a:endParaRPr lang="uk-UA" dirty="0"/>
          </a:p>
        </p:txBody>
      </p:sp>
      <p:pic>
        <p:nvPicPr>
          <p:cNvPr id="20" name="Рисунок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35672" y="1205811"/>
            <a:ext cx="7611910" cy="1379802"/>
          </a:xfrm>
          <a:prstGeom prst="rect">
            <a:avLst/>
          </a:prstGeom>
        </p:spPr>
      </p:pic>
      <p:sp>
        <p:nvSpPr>
          <p:cNvPr id="21" name="Прямоугольник 20"/>
          <p:cNvSpPr/>
          <p:nvPr/>
        </p:nvSpPr>
        <p:spPr>
          <a:xfrm>
            <a:off x="749768" y="4485712"/>
            <a:ext cx="23884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b="1" u="sng" dirty="0" smtClean="0"/>
              <a:t>Накладення текстури:</a:t>
            </a:r>
            <a:endParaRPr lang="uk-U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1943973" y="4924185"/>
                <a:ext cx="7284045" cy="16619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uk-UA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ru-RU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ru-RU" i="1" dirty="0" smtClean="0">
                    <a:latin typeface="+mj-lt"/>
                    <a:ea typeface="Cambria Math" panose="02040503050406030204" pitchFamily="18" charset="0"/>
                  </a:rPr>
                  <a:t>// </a:t>
                </a:r>
                <a:r>
                  <a:rPr lang="ru-RU" i="1" dirty="0" err="1" smtClean="0">
                    <a:latin typeface="+mj-lt"/>
                    <a:ea typeface="Cambria Math" panose="02040503050406030204" pitchFamily="18" charset="0"/>
                  </a:rPr>
                  <a:t>перетворення</a:t>
                </a:r>
                <a:r>
                  <a:rPr lang="ru-RU" i="1" dirty="0" smtClean="0">
                    <a:latin typeface="+mj-lt"/>
                    <a:ea typeface="Cambria Math" panose="02040503050406030204" pitchFamily="18" charset="0"/>
                  </a:rPr>
                  <a:t> координат </a:t>
                </a:r>
                <a:r>
                  <a:rPr lang="ru-RU" i="1" dirty="0" err="1" smtClean="0">
                    <a:latin typeface="+mj-lt"/>
                    <a:ea typeface="Cambria Math" panose="02040503050406030204" pitchFamily="18" charset="0"/>
                  </a:rPr>
                  <a:t>пікселя</a:t>
                </a:r>
                <a:r>
                  <a:rPr lang="ru-RU" i="1" dirty="0" smtClean="0">
                    <a:latin typeface="+mj-lt"/>
                    <a:ea typeface="Cambria Math" panose="02040503050406030204" pitchFamily="18" charset="0"/>
                  </a:rPr>
                  <a:t> </a:t>
                </a:r>
                <a:r>
                  <a:rPr lang="en-US" i="1" dirty="0" smtClean="0">
                    <a:latin typeface="+mj-lt"/>
                    <a:ea typeface="Cambria Math" panose="02040503050406030204" pitchFamily="18" charset="0"/>
                  </a:rPr>
                  <a:t>(</a:t>
                </a:r>
                <a:r>
                  <a:rPr lang="en-US" i="1" dirty="0" err="1" smtClean="0">
                    <a:latin typeface="+mj-lt"/>
                    <a:ea typeface="Cambria Math" panose="02040503050406030204" pitchFamily="18" charset="0"/>
                  </a:rPr>
                  <a:t>x,y</a:t>
                </a:r>
                <a:r>
                  <a:rPr lang="en-US" i="1" dirty="0" smtClean="0">
                    <a:latin typeface="+mj-lt"/>
                    <a:ea typeface="Cambria Math" panose="02040503050406030204" pitchFamily="18" charset="0"/>
                  </a:rPr>
                  <a:t>) </a:t>
                </a:r>
                <a:r>
                  <a:rPr lang="uk-UA" i="1" dirty="0" smtClean="0">
                    <a:latin typeface="+mj-lt"/>
                    <a:ea typeface="Cambria Math" panose="02040503050406030204" pitchFamily="18" charset="0"/>
                  </a:rPr>
                  <a:t>в текстурні координати </a:t>
                </a:r>
                <a:r>
                  <a:rPr lang="en-US" i="1" dirty="0">
                    <a:ea typeface="Cambria Math" panose="02040503050406030204" pitchFamily="18" charset="0"/>
                  </a:rPr>
                  <a:t>(</a:t>
                </a:r>
                <a:r>
                  <a:rPr lang="en-US" i="1" dirty="0" smtClean="0">
                    <a:ea typeface="Cambria Math" panose="02040503050406030204" pitchFamily="18" charset="0"/>
                  </a:rPr>
                  <a:t>x</a:t>
                </a:r>
                <a:r>
                  <a:rPr lang="uk-UA" baseline="-25000" dirty="0" smtClean="0">
                    <a:ea typeface="Cambria Math" panose="02040503050406030204" pitchFamily="18" charset="0"/>
                  </a:rPr>
                  <a:t>т </a:t>
                </a:r>
                <a:r>
                  <a:rPr lang="en-US" i="1" dirty="0" smtClean="0">
                    <a:ea typeface="Cambria Math" panose="02040503050406030204" pitchFamily="18" charset="0"/>
                  </a:rPr>
                  <a:t>,y</a:t>
                </a:r>
                <a:r>
                  <a:rPr lang="uk-UA" baseline="-25000" dirty="0" smtClean="0">
                    <a:ea typeface="Cambria Math" panose="02040503050406030204" pitchFamily="18" charset="0"/>
                  </a:rPr>
                  <a:t>т</a:t>
                </a:r>
                <a:r>
                  <a:rPr lang="en-US" i="1" dirty="0" smtClean="0">
                    <a:ea typeface="Cambria Math" panose="02040503050406030204" pitchFamily="18" charset="0"/>
                  </a:rPr>
                  <a:t>)</a:t>
                </a:r>
                <a:r>
                  <a:rPr lang="uk-UA" i="1" dirty="0" smtClean="0">
                    <a:ea typeface="Cambria Math" panose="02040503050406030204" pitchFamily="18" charset="0"/>
                  </a:rPr>
                  <a:t>;</a:t>
                </a:r>
                <a:r>
                  <a:rPr lang="en-US" i="1" dirty="0" smtClean="0">
                    <a:ea typeface="Cambria Math" panose="02040503050406030204" pitchFamily="18" charset="0"/>
                  </a:rPr>
                  <a:t> </a:t>
                </a:r>
                <a:endParaRPr lang="en-US" i="1" dirty="0" smtClean="0">
                  <a:latin typeface="+mj-lt"/>
                  <a:ea typeface="Cambria Math" panose="02040503050406030204" pitchFamily="18" charset="0"/>
                </a:endParaRPr>
              </a:p>
              <a:p>
                <a:r>
                  <a:rPr lang="uk-UA" i="1" dirty="0">
                    <a:latin typeface="+mj-lt"/>
                    <a:ea typeface="Cambria Math" panose="02040503050406030204" pitchFamily="18" charset="0"/>
                  </a:rPr>
                  <a:t>// </a:t>
                </a:r>
                <a:r>
                  <a:rPr lang="uk-UA" i="1" dirty="0" smtClean="0">
                    <a:latin typeface="+mj-lt"/>
                    <a:ea typeface="Cambria Math" panose="02040503050406030204" pitchFamily="18" charset="0"/>
                  </a:rPr>
                  <a:t> визначення </a:t>
                </a:r>
                <a:r>
                  <a:rPr lang="uk-UA" i="1" dirty="0" err="1" smtClean="0">
                    <a:latin typeface="+mj-lt"/>
                    <a:ea typeface="Cambria Math" panose="02040503050406030204" pitchFamily="18" charset="0"/>
                  </a:rPr>
                  <a:t>коліру</a:t>
                </a:r>
                <a:r>
                  <a:rPr lang="uk-UA" i="1" dirty="0" smtClean="0">
                    <a:latin typeface="+mj-lt"/>
                    <a:ea typeface="Cambria Math" panose="02040503050406030204" pitchFamily="18" charset="0"/>
                  </a:rPr>
                  <a:t> С за текстурними координатами;</a:t>
                </a:r>
                <a:endParaRPr lang="uk-UA" i="1" dirty="0">
                  <a:latin typeface="+mj-lt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𝑝𝑢𝑡𝑝𝑖𝑥𝑒𝑙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; </m:t>
                      </m:r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ru-RU" dirty="0" smtClean="0">
                  <a:ea typeface="Cambria Math" panose="02040503050406030204" pitchFamily="18" charset="0"/>
                </a:endParaRPr>
              </a:p>
              <a:p>
                <a:endParaRPr lang="uk-UA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3973" y="4924185"/>
                <a:ext cx="7284045" cy="1661993"/>
              </a:xfrm>
              <a:prstGeom prst="rect">
                <a:avLst/>
              </a:prstGeom>
              <a:blipFill>
                <a:blip r:embed="rId7"/>
                <a:stretch>
                  <a:fillRect l="-2008" r="-251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9469464" y="5114601"/>
                <a:ext cx="1299523" cy="553998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uk-UA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% 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en-US" b="0" dirty="0" smtClean="0">
                  <a:solidFill>
                    <a:srgbClr val="0070C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uk-UA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% 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en-US" b="0" dirty="0" smtClean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9464" y="5114601"/>
                <a:ext cx="1299523" cy="553998"/>
              </a:xfrm>
              <a:prstGeom prst="rect">
                <a:avLst/>
              </a:prstGeom>
              <a:blipFill>
                <a:blip r:embed="rId8"/>
                <a:stretch>
                  <a:fillRect l="-1852" r="-2315" b="-10753"/>
                </a:stretch>
              </a:blip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/>
          <p:cNvSpPr txBox="1"/>
          <p:nvPr/>
        </p:nvSpPr>
        <p:spPr>
          <a:xfrm>
            <a:off x="8170913" y="5713732"/>
            <a:ext cx="3969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0070C0"/>
                </a:solidFill>
              </a:rPr>
              <a:t>m</a:t>
            </a:r>
            <a:r>
              <a:rPr lang="en-US" i="1" dirty="0" smtClean="0">
                <a:solidFill>
                  <a:srgbClr val="0070C0"/>
                </a:solidFill>
              </a:rPr>
              <a:t> × n – </a:t>
            </a:r>
            <a:r>
              <a:rPr lang="uk-UA" i="1" dirty="0" smtClean="0">
                <a:solidFill>
                  <a:srgbClr val="0070C0"/>
                </a:solidFill>
              </a:rPr>
              <a:t>розмір елементу текстури</a:t>
            </a:r>
            <a:endParaRPr lang="uk-UA" i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4367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  <p:bldP spid="13" grpId="0" animBg="1"/>
      <p:bldP spid="13" grpId="1" animBg="1"/>
      <p:bldP spid="19" grpId="0"/>
      <p:bldP spid="21" grpId="0"/>
      <p:bldP spid="22" grpId="0"/>
      <p:bldP spid="23" grpId="0" animBg="1"/>
      <p:bldP spid="24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83961" y="0"/>
            <a:ext cx="446314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1B744-6BD9-4001-98D9-9AD91DD5AF20}" type="slidenum">
              <a:rPr lang="uk-UA" smtClean="0"/>
              <a:t>39</a:t>
            </a:fld>
            <a:endParaRPr lang="uk-UA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120" y="1372814"/>
            <a:ext cx="3358566" cy="1851178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987821" y="931966"/>
            <a:ext cx="20053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b="1" u="sng" dirty="0" smtClean="0">
                <a:solidFill>
                  <a:srgbClr val="00B050"/>
                </a:solidFill>
              </a:rPr>
              <a:t>Елемент текстури:</a:t>
            </a:r>
            <a:endParaRPr lang="uk-UA" dirty="0">
              <a:solidFill>
                <a:srgbClr val="00B050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4112987" y="322868"/>
            <a:ext cx="48354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800" b="1" dirty="0">
                <a:solidFill>
                  <a:srgbClr val="0070C0"/>
                </a:solidFill>
              </a:rPr>
              <a:t>З</a:t>
            </a:r>
            <a:r>
              <a:rPr lang="uk-UA" sz="2800" b="1" dirty="0" smtClean="0">
                <a:solidFill>
                  <a:srgbClr val="0070C0"/>
                </a:solidFill>
              </a:rPr>
              <a:t>аповнення фігури текстурою</a:t>
            </a:r>
            <a:endParaRPr lang="uk-UA" sz="2800" b="1" dirty="0">
              <a:solidFill>
                <a:srgbClr val="0070C0"/>
              </a:solidFill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8565" y="1091810"/>
            <a:ext cx="4616884" cy="2307804"/>
          </a:xfrm>
          <a:prstGeom prst="rect">
            <a:avLst/>
          </a:prstGeom>
        </p:spPr>
      </p:pic>
      <p:sp>
        <p:nvSpPr>
          <p:cNvPr id="10" name="Стрелка вправо 9"/>
          <p:cNvSpPr/>
          <p:nvPr/>
        </p:nvSpPr>
        <p:spPr>
          <a:xfrm>
            <a:off x="3550782" y="2354850"/>
            <a:ext cx="488480" cy="184666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grpSp>
        <p:nvGrpSpPr>
          <p:cNvPr id="13" name="Группа 12"/>
          <p:cNvGrpSpPr/>
          <p:nvPr/>
        </p:nvGrpSpPr>
        <p:grpSpPr>
          <a:xfrm>
            <a:off x="4133941" y="1253273"/>
            <a:ext cx="4814472" cy="2035844"/>
            <a:chOff x="4913422" y="2228104"/>
            <a:chExt cx="4814472" cy="2035844"/>
          </a:xfrm>
        </p:grpSpPr>
        <p:sp>
          <p:nvSpPr>
            <p:cNvPr id="11" name="TextBox 10"/>
            <p:cNvSpPr txBox="1"/>
            <p:nvPr/>
          </p:nvSpPr>
          <p:spPr>
            <a:xfrm>
              <a:off x="9436305" y="2228104"/>
              <a:ext cx="2915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x</a:t>
              </a:r>
              <a:endParaRPr lang="uk-UA" i="1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913422" y="3894616"/>
              <a:ext cx="2915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y</a:t>
              </a:r>
              <a:endParaRPr lang="uk-UA" i="1" dirty="0"/>
            </a:p>
          </p:txBody>
        </p:sp>
      </p:grpSp>
      <p:pic>
        <p:nvPicPr>
          <p:cNvPr id="14" name="Рисунок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38301" y="3223992"/>
            <a:ext cx="2963354" cy="126199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64227" y="3512748"/>
            <a:ext cx="7812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b="1" dirty="0" smtClean="0">
                <a:solidFill>
                  <a:srgbClr val="00B050"/>
                </a:solidFill>
              </a:rPr>
              <a:t>Приклад:</a:t>
            </a:r>
            <a:r>
              <a:rPr lang="uk-UA" dirty="0" smtClean="0"/>
              <a:t> отримання залишку від ділення на 16 (розмір текстури кратний 16)</a:t>
            </a:r>
            <a:endParaRPr lang="uk-UA" dirty="0"/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06278" y="4518770"/>
            <a:ext cx="6217395" cy="2020142"/>
          </a:xfrm>
          <a:prstGeom prst="rect">
            <a:avLst/>
          </a:prstGeom>
        </p:spPr>
      </p:pic>
      <p:sp>
        <p:nvSpPr>
          <p:cNvPr id="17" name="Прямоугольник 16"/>
          <p:cNvSpPr/>
          <p:nvPr/>
        </p:nvSpPr>
        <p:spPr>
          <a:xfrm>
            <a:off x="833817" y="4079282"/>
            <a:ext cx="36242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b="1" u="sng" dirty="0" smtClean="0">
                <a:solidFill>
                  <a:srgbClr val="00B050"/>
                </a:solidFill>
              </a:rPr>
              <a:t>Накладення текстури по 3 точкам:</a:t>
            </a:r>
            <a:endParaRPr lang="uk-UA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8844913" y="4769233"/>
                <a:ext cx="1509131" cy="7184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uk-UA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uk-UA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uk-UA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uk-UA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uk-UA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4913" y="4769233"/>
                <a:ext cx="1509131" cy="71840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Прямоугольник 18"/>
          <p:cNvSpPr/>
          <p:nvPr/>
        </p:nvSpPr>
        <p:spPr>
          <a:xfrm>
            <a:off x="1611232" y="2964632"/>
            <a:ext cx="2069431" cy="2016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0" name="Прямоугольник 19"/>
          <p:cNvSpPr/>
          <p:nvPr/>
        </p:nvSpPr>
        <p:spPr>
          <a:xfrm rot="5400000">
            <a:off x="2589920" y="2184462"/>
            <a:ext cx="1337638" cy="3164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8038301" y="5713904"/>
                <a:ext cx="3438121" cy="7443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uk-UA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uk-UA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uk-UA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  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uk-UA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  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uk-UA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uk-UA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 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uk-UA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 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uk-UA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uk-UA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uk-UA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1  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1  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2  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2  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uk-UA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8301" y="5713904"/>
                <a:ext cx="3438121" cy="74437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" name="Рисунок 2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642600" y="1304542"/>
            <a:ext cx="1833822" cy="1806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407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5" grpId="0"/>
      <p:bldP spid="17" grpId="0"/>
      <p:bldP spid="18" grpId="0"/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275" y="100012"/>
            <a:ext cx="11410950" cy="66579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4" name="Прямоугольник 3"/>
          <p:cNvSpPr/>
          <p:nvPr/>
        </p:nvSpPr>
        <p:spPr>
          <a:xfrm>
            <a:off x="83961" y="0"/>
            <a:ext cx="446314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" name="TextBox 6"/>
          <p:cNvSpPr txBox="1"/>
          <p:nvPr/>
        </p:nvSpPr>
        <p:spPr>
          <a:xfrm rot="16200000">
            <a:off x="-2723528" y="2659604"/>
            <a:ext cx="7347098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uk-UA" sz="1600" b="1" i="1" dirty="0" smtClean="0"/>
              <a:t>По </a:t>
            </a:r>
            <a:r>
              <a:rPr lang="uk-UA" sz="1600" b="1" i="1" dirty="0" err="1" smtClean="0"/>
              <a:t>степени</a:t>
            </a:r>
            <a:r>
              <a:rPr lang="uk-UA" sz="1600" b="1" i="1" dirty="0" smtClean="0"/>
              <a:t> многочлена, опис</a:t>
            </a:r>
            <a:r>
              <a:rPr lang="ru-RU" sz="1600" b="1" i="1" dirty="0" err="1" smtClean="0"/>
              <a:t>ывающего</a:t>
            </a:r>
            <a:r>
              <a:rPr lang="ru-RU" sz="1600" b="1" i="1" dirty="0" smtClean="0"/>
              <a:t> примитив</a:t>
            </a:r>
          </a:p>
          <a:p>
            <a:endParaRPr lang="uk-UA" sz="1600" b="1" i="1" dirty="0"/>
          </a:p>
        </p:txBody>
      </p:sp>
      <p:grpSp>
        <p:nvGrpSpPr>
          <p:cNvPr id="9" name="Группа 8"/>
          <p:cNvGrpSpPr/>
          <p:nvPr/>
        </p:nvGrpSpPr>
        <p:grpSpPr>
          <a:xfrm>
            <a:off x="976589" y="595369"/>
            <a:ext cx="10970566" cy="6103088"/>
            <a:chOff x="838578" y="542261"/>
            <a:chExt cx="10970566" cy="6103088"/>
          </a:xfrm>
        </p:grpSpPr>
        <p:pic>
          <p:nvPicPr>
            <p:cNvPr id="6" name="Рисунок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578" y="542261"/>
              <a:ext cx="10489032" cy="6103088"/>
            </a:xfrm>
            <a:prstGeom prst="rect">
              <a:avLst/>
            </a:prstGeom>
          </p:spPr>
        </p:pic>
        <p:sp>
          <p:nvSpPr>
            <p:cNvPr id="8" name="Прямоугольник 7"/>
            <p:cNvSpPr/>
            <p:nvPr/>
          </p:nvSpPr>
          <p:spPr>
            <a:xfrm>
              <a:off x="11270789" y="4916620"/>
              <a:ext cx="538355" cy="11646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50365" y="139034"/>
            <a:ext cx="10515600" cy="806454"/>
          </a:xfrm>
        </p:spPr>
        <p:txBody>
          <a:bodyPr>
            <a:normAutofit/>
          </a:bodyPr>
          <a:lstStyle/>
          <a:p>
            <a:pPr algn="ctr"/>
            <a:r>
              <a:rPr lang="uk-UA" sz="3200" dirty="0" smtClean="0">
                <a:solidFill>
                  <a:srgbClr val="0070C0"/>
                </a:solidFill>
              </a:rPr>
              <a:t>Моделі опису об</a:t>
            </a:r>
            <a:r>
              <a:rPr lang="en-US" sz="3200" dirty="0" smtClean="0">
                <a:solidFill>
                  <a:srgbClr val="0070C0"/>
                </a:solidFill>
              </a:rPr>
              <a:t>’</a:t>
            </a:r>
            <a:r>
              <a:rPr lang="uk-UA" sz="3200" dirty="0" err="1" smtClean="0">
                <a:solidFill>
                  <a:srgbClr val="0070C0"/>
                </a:solidFill>
              </a:rPr>
              <a:t>єктів</a:t>
            </a:r>
            <a:endParaRPr lang="uk-UA" sz="3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1073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2" grpId="0"/>
      <p:bldP spid="2" grpId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83961" y="0"/>
            <a:ext cx="446314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1B744-6BD9-4001-98D9-9AD91DD5AF20}" type="slidenum">
              <a:rPr lang="uk-UA" smtClean="0"/>
              <a:t>40</a:t>
            </a:fld>
            <a:endParaRPr lang="uk-UA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2848" y="1697505"/>
            <a:ext cx="3009900" cy="218122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7105" y="1697505"/>
            <a:ext cx="2609850" cy="2000250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1132200" y="1512839"/>
            <a:ext cx="18771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b="1" u="sng" dirty="0" smtClean="0">
                <a:solidFill>
                  <a:srgbClr val="00B050"/>
                </a:solidFill>
              </a:rPr>
              <a:t>Елемент текстур:</a:t>
            </a:r>
            <a:endParaRPr lang="uk-UA" dirty="0">
              <a:solidFill>
                <a:srgbClr val="00B050"/>
              </a:solidFill>
            </a:endParaRPr>
          </a:p>
        </p:txBody>
      </p:sp>
      <p:sp>
        <p:nvSpPr>
          <p:cNvPr id="8" name="Стрелка вправо 7"/>
          <p:cNvSpPr/>
          <p:nvPr/>
        </p:nvSpPr>
        <p:spPr>
          <a:xfrm>
            <a:off x="4801743" y="2512964"/>
            <a:ext cx="488480" cy="184666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" name="Прямоугольник 8"/>
          <p:cNvSpPr/>
          <p:nvPr/>
        </p:nvSpPr>
        <p:spPr>
          <a:xfrm>
            <a:off x="5688330" y="1512839"/>
            <a:ext cx="54886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b="1" u="sng" dirty="0" smtClean="0">
                <a:solidFill>
                  <a:srgbClr val="00B050"/>
                </a:solidFill>
              </a:rPr>
              <a:t>Об</a:t>
            </a:r>
            <a:r>
              <a:rPr lang="en-US" b="1" u="sng" dirty="0" smtClean="0">
                <a:solidFill>
                  <a:srgbClr val="00B050"/>
                </a:solidFill>
              </a:rPr>
              <a:t>’</a:t>
            </a:r>
            <a:r>
              <a:rPr lang="uk-UA" b="1" u="sng" dirty="0" err="1" smtClean="0">
                <a:solidFill>
                  <a:srgbClr val="00B050"/>
                </a:solidFill>
              </a:rPr>
              <a:t>єт</a:t>
            </a:r>
            <a:r>
              <a:rPr lang="uk-UA" b="1" u="sng" dirty="0" smtClean="0">
                <a:solidFill>
                  <a:srgbClr val="00B050"/>
                </a:solidFill>
              </a:rPr>
              <a:t> з текстурами після геометричних перетворень:</a:t>
            </a:r>
            <a:endParaRPr lang="uk-UA" dirty="0">
              <a:solidFill>
                <a:srgbClr val="00B050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4112987" y="322868"/>
            <a:ext cx="48354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800" b="1" dirty="0">
                <a:solidFill>
                  <a:srgbClr val="0070C0"/>
                </a:solidFill>
              </a:rPr>
              <a:t>З</a:t>
            </a:r>
            <a:r>
              <a:rPr lang="uk-UA" sz="2800" b="1" dirty="0" smtClean="0">
                <a:solidFill>
                  <a:srgbClr val="0070C0"/>
                </a:solidFill>
              </a:rPr>
              <a:t>аповнення фігури текстурою</a:t>
            </a:r>
            <a:endParaRPr lang="uk-UA" sz="2800" b="1" dirty="0">
              <a:solidFill>
                <a:srgbClr val="0070C0"/>
              </a:solidFill>
            </a:endParaRP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37422" y="4254968"/>
            <a:ext cx="5105400" cy="258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432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83961" y="0"/>
            <a:ext cx="446314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" name="Прямоугольник 1"/>
          <p:cNvSpPr/>
          <p:nvPr/>
        </p:nvSpPr>
        <p:spPr>
          <a:xfrm>
            <a:off x="4029883" y="416074"/>
            <a:ext cx="444063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3200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Моделі</a:t>
            </a:r>
            <a:r>
              <a:rPr lang="uk-UA" dirty="0">
                <a:solidFill>
                  <a:srgbClr val="0070C0"/>
                </a:solidFill>
              </a:rPr>
              <a:t> </a:t>
            </a:r>
            <a:r>
              <a:rPr lang="uk-UA" sz="3200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опису поверхонь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62526" y="1164657"/>
            <a:ext cx="46875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b="1" dirty="0" smtClean="0">
                <a:solidFill>
                  <a:srgbClr val="00B050"/>
                </a:solidFill>
              </a:rPr>
              <a:t>Кусково-кубічна модель поверхні:</a:t>
            </a:r>
            <a:endParaRPr lang="uk-UA" sz="2000" b="1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022441" y="1286651"/>
                <a:ext cx="5547288" cy="12607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+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 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 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 +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 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 +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 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 +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 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p>
                                      </m:s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 +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    +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     +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  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  +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p>
                                      </m:s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   +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      +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      +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 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  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   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</m:e>
                      </m:d>
                    </m:oMath>
                  </m:oMathPara>
                </a14:m>
                <a:endParaRPr lang="uk-UA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2441" y="1286651"/>
                <a:ext cx="5547288" cy="126079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 6"/>
              <p:cNvSpPr/>
              <p:nvPr/>
            </p:nvSpPr>
            <p:spPr>
              <a:xfrm>
                <a:off x="1370973" y="1974493"/>
                <a:ext cx="137005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 smtClean="0"/>
                  <a:t>…  ;</a:t>
                </a:r>
                <a:endParaRPr lang="uk-UA" dirty="0"/>
              </a:p>
            </p:txBody>
          </p:sp>
        </mc:Choice>
        <mc:Fallback xmlns="">
          <p:sp>
            <p:nvSpPr>
              <p:cNvPr id="7" name="Прямоуголь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0973" y="1974493"/>
                <a:ext cx="1370055" cy="369332"/>
              </a:xfrm>
              <a:prstGeom prst="rect">
                <a:avLst/>
              </a:prstGeom>
              <a:blipFill>
                <a:blip r:embed="rId4"/>
                <a:stretch>
                  <a:fillRect t="-10000" r="-2222" b="-26667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Прямоугольник 7"/>
              <p:cNvSpPr/>
              <p:nvPr/>
            </p:nvSpPr>
            <p:spPr>
              <a:xfrm>
                <a:off x="1388645" y="2353745"/>
                <a:ext cx="137005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 smtClean="0"/>
                  <a:t>…  .</a:t>
                </a:r>
                <a:endParaRPr lang="uk-UA" dirty="0"/>
              </a:p>
            </p:txBody>
          </p:sp>
        </mc:Choice>
        <mc:Fallback xmlns="">
          <p:sp>
            <p:nvSpPr>
              <p:cNvPr id="8" name="Прямоугольник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8645" y="2353745"/>
                <a:ext cx="1370055" cy="369332"/>
              </a:xfrm>
              <a:prstGeom prst="rect">
                <a:avLst/>
              </a:prstGeom>
              <a:blipFill>
                <a:blip r:embed="rId5"/>
                <a:stretch>
                  <a:fillRect t="-8197" r="-1333" b="-24590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962526" y="2765002"/>
            <a:ext cx="8364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b="1" dirty="0" smtClean="0">
                <a:solidFill>
                  <a:srgbClr val="00B050"/>
                </a:solidFill>
              </a:rPr>
              <a:t>Наближення поверхні з використанням кривої </a:t>
            </a:r>
            <a:r>
              <a:rPr lang="uk-UA" sz="2000" b="1" dirty="0" err="1" smtClean="0">
                <a:solidFill>
                  <a:srgbClr val="00B050"/>
                </a:solidFill>
              </a:rPr>
              <a:t>Безьє</a:t>
            </a:r>
            <a:r>
              <a:rPr lang="uk-UA" sz="2000" b="1" dirty="0" smtClean="0">
                <a:solidFill>
                  <a:srgbClr val="00B050"/>
                </a:solidFill>
              </a:rPr>
              <a:t>:</a:t>
            </a:r>
            <a:endParaRPr lang="uk-UA" sz="2000" b="1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Прямоугольник 9"/>
              <p:cNvSpPr/>
              <p:nvPr/>
            </p:nvSpPr>
            <p:spPr>
              <a:xfrm>
                <a:off x="1076059" y="1531856"/>
                <a:ext cx="204331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uk-UA" b="0" i="1" smtClean="0">
                          <a:latin typeface="Cambria Math" panose="02040503050406030204" pitchFamily="18" charset="0"/>
                        </a:rPr>
                        <m:t> −параметри</m:t>
                      </m:r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uk-UA" dirty="0"/>
              </a:p>
            </p:txBody>
          </p:sp>
        </mc:Choice>
        <mc:Fallback xmlns="">
          <p:sp>
            <p:nvSpPr>
              <p:cNvPr id="10" name="Прямоугольник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059" y="1531856"/>
                <a:ext cx="2043315" cy="369332"/>
              </a:xfrm>
              <a:prstGeom prst="rect">
                <a:avLst/>
              </a:prstGeom>
              <a:blipFill>
                <a:blip r:embed="rId6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Прямоугольник 11"/>
              <p:cNvSpPr/>
              <p:nvPr/>
            </p:nvSpPr>
            <p:spPr>
              <a:xfrm>
                <a:off x="5891505" y="2907949"/>
                <a:ext cx="5943422" cy="967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  <m:sSup>
                                <m:sSup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  <m:sSubSup>
                        <m:sSub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  <m:r>
                        <a:rPr lang="en-US" sz="2000" i="1">
                          <a:latin typeface="Cambria Math" panose="02040503050406030204" pitchFamily="18" charset="0"/>
                        </a:rPr>
                        <m:t>(1−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uk-UA" sz="2000" dirty="0"/>
              </a:p>
            </p:txBody>
          </p:sp>
        </mc:Choice>
        <mc:Fallback xmlns="">
          <p:sp>
            <p:nvSpPr>
              <p:cNvPr id="12" name="Прямоугольник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1505" y="2907949"/>
                <a:ext cx="5943422" cy="96744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Прямоугольник 12"/>
              <p:cNvSpPr/>
              <p:nvPr/>
            </p:nvSpPr>
            <p:spPr>
              <a:xfrm>
                <a:off x="3699199" y="3844251"/>
                <a:ext cx="1959960" cy="3916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 smtClean="0"/>
                  <a:t> - </a:t>
                </a:r>
                <a:r>
                  <a:rPr lang="uk-UA" dirty="0" smtClean="0"/>
                  <a:t>опорні точки;</a:t>
                </a:r>
                <a:endParaRPr lang="uk-UA" dirty="0"/>
              </a:p>
            </p:txBody>
          </p:sp>
        </mc:Choice>
        <mc:Fallback xmlns="">
          <p:sp>
            <p:nvSpPr>
              <p:cNvPr id="13" name="Прямоугольник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9199" y="3844251"/>
                <a:ext cx="1959960" cy="391646"/>
              </a:xfrm>
              <a:prstGeom prst="rect">
                <a:avLst/>
              </a:prstGeom>
              <a:blipFill>
                <a:blip r:embed="rId8"/>
                <a:stretch>
                  <a:fillRect t="-7813" r="-2492" b="-20313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Прямоугольник 13"/>
              <p:cNvSpPr/>
              <p:nvPr/>
            </p:nvSpPr>
            <p:spPr>
              <a:xfrm>
                <a:off x="5898831" y="3849042"/>
                <a:ext cx="210480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uk-UA" b="0" i="1" smtClean="0">
                          <a:latin typeface="Cambria Math" panose="02040503050406030204" pitchFamily="18" charset="0"/>
                        </a:rPr>
                        <m:t> −параметри,</m:t>
                      </m:r>
                    </m:oMath>
                  </m:oMathPara>
                </a14:m>
                <a:endParaRPr lang="uk-UA" dirty="0"/>
              </a:p>
            </p:txBody>
          </p:sp>
        </mc:Choice>
        <mc:Fallback xmlns="">
          <p:sp>
            <p:nvSpPr>
              <p:cNvPr id="14" name="Прямоугольник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8831" y="3849042"/>
                <a:ext cx="2104807" cy="369332"/>
              </a:xfrm>
              <a:prstGeom prst="rect">
                <a:avLst/>
              </a:prstGeom>
              <a:blipFill>
                <a:blip r:embed="rId9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Прямоугольник 14"/>
              <p:cNvSpPr/>
              <p:nvPr/>
            </p:nvSpPr>
            <p:spPr>
              <a:xfrm>
                <a:off x="3119374" y="1531856"/>
                <a:ext cx="144379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uk-UA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uk-U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uk-UA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uk-UA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uk-U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uk-UA" dirty="0"/>
              </a:p>
            </p:txBody>
          </p:sp>
        </mc:Choice>
        <mc:Fallback xmlns="">
          <p:sp>
            <p:nvSpPr>
              <p:cNvPr id="15" name="Прямоугольник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9374" y="1531856"/>
                <a:ext cx="1443793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Прямоугольник 15"/>
              <p:cNvSpPr/>
              <p:nvPr/>
            </p:nvSpPr>
            <p:spPr>
              <a:xfrm>
                <a:off x="7875097" y="3849042"/>
                <a:ext cx="156619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uk-UA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uk-U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uk-UA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uk-UA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uk-U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1;</m:t>
                      </m:r>
                    </m:oMath>
                  </m:oMathPara>
                </a14:m>
                <a:endParaRPr lang="uk-UA" dirty="0"/>
              </a:p>
            </p:txBody>
          </p:sp>
        </mc:Choice>
        <mc:Fallback xmlns="">
          <p:sp>
            <p:nvSpPr>
              <p:cNvPr id="16" name="Прямоугольник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5097" y="3849042"/>
                <a:ext cx="1566198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Прямоугольник 16"/>
              <p:cNvSpPr/>
              <p:nvPr/>
            </p:nvSpPr>
            <p:spPr>
              <a:xfrm>
                <a:off x="3699199" y="4213880"/>
                <a:ext cx="3804183" cy="4196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r>
                      <a:rPr lang="uk-UA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bSup>
                  </m:oMath>
                </a14:m>
                <a:r>
                  <a:rPr lang="uk-UA" dirty="0" smtClean="0"/>
                  <a:t> - коефіцієнти бінома Ньютона</a:t>
                </a:r>
                <a:endParaRPr lang="uk-UA" dirty="0"/>
              </a:p>
            </p:txBody>
          </p:sp>
        </mc:Choice>
        <mc:Fallback xmlns="">
          <p:sp>
            <p:nvSpPr>
              <p:cNvPr id="17" name="Прямоугольник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9199" y="4213880"/>
                <a:ext cx="3804183" cy="419602"/>
              </a:xfrm>
              <a:prstGeom prst="rect">
                <a:avLst/>
              </a:prstGeom>
              <a:blipFill>
                <a:blip r:embed="rId12"/>
                <a:stretch>
                  <a:fillRect r="-801" b="-21739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/>
          <p:cNvSpPr txBox="1"/>
          <p:nvPr/>
        </p:nvSpPr>
        <p:spPr>
          <a:xfrm>
            <a:off x="2231046" y="5682250"/>
            <a:ext cx="46642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563" indent="-182563"/>
            <a:r>
              <a:rPr lang="en-US" dirty="0" smtClean="0"/>
              <a:t>- </a:t>
            </a:r>
            <a:r>
              <a:rPr lang="uk-UA" dirty="0"/>
              <a:t>д</a:t>
            </a:r>
            <a:r>
              <a:rPr lang="uk-UA" dirty="0" smtClean="0"/>
              <a:t>ля визначення коефіцієнтів </a:t>
            </a:r>
            <a:r>
              <a:rPr lang="uk-UA" dirty="0" err="1" smtClean="0"/>
              <a:t>сплайну</a:t>
            </a:r>
            <a:r>
              <a:rPr lang="uk-UA" dirty="0" smtClean="0"/>
              <a:t> потрібні 16 опорних точок</a:t>
            </a:r>
            <a:endParaRPr lang="uk-UA" dirty="0"/>
          </a:p>
        </p:txBody>
      </p:sp>
      <p:pic>
        <p:nvPicPr>
          <p:cNvPr id="1026" name="Picture 2" descr="Читать статью 'Построение тела слоистой структуры с граничными  поверхностями Безье' в журнале Программные системы и вычислительные методы  на сайте nbpublish.com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890" y="3359121"/>
            <a:ext cx="2519652" cy="2249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2322712" y="5239238"/>
            <a:ext cx="3752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b="1" dirty="0" smtClean="0">
                <a:solidFill>
                  <a:srgbClr val="0070C0"/>
                </a:solidFill>
              </a:rPr>
              <a:t>Кубічний </a:t>
            </a:r>
            <a:r>
              <a:rPr lang="uk-UA" b="1" dirty="0" err="1" smtClean="0">
                <a:solidFill>
                  <a:srgbClr val="0070C0"/>
                </a:solidFill>
              </a:rPr>
              <a:t>сплайн</a:t>
            </a:r>
            <a:r>
              <a:rPr lang="uk-UA" b="1" dirty="0" smtClean="0">
                <a:solidFill>
                  <a:srgbClr val="0070C0"/>
                </a:solidFill>
              </a:rPr>
              <a:t> </a:t>
            </a:r>
            <a:r>
              <a:rPr lang="uk-UA" b="1" dirty="0" err="1" smtClean="0">
                <a:solidFill>
                  <a:srgbClr val="0070C0"/>
                </a:solidFill>
              </a:rPr>
              <a:t>Безьє</a:t>
            </a:r>
            <a:r>
              <a:rPr lang="uk-UA" b="1" dirty="0" smtClean="0">
                <a:solidFill>
                  <a:srgbClr val="0070C0"/>
                </a:solidFill>
              </a:rPr>
              <a:t>: </a:t>
            </a:r>
            <a:r>
              <a:rPr lang="en-US" dirty="0" smtClean="0"/>
              <a:t>m=3, n=3</a:t>
            </a:r>
            <a:endParaRPr lang="uk-UA" dirty="0"/>
          </a:p>
        </p:txBody>
      </p:sp>
      <p:pic>
        <p:nvPicPr>
          <p:cNvPr id="20" name="Picture 4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5097" y="4213880"/>
            <a:ext cx="3566747" cy="2697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811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2" grpId="0"/>
      <p:bldP spid="13" grpId="0"/>
      <p:bldP spid="14" grpId="0"/>
      <p:bldP spid="15" grpId="0"/>
      <p:bldP spid="16" grpId="0"/>
      <p:bldP spid="17" grpId="0"/>
      <p:bldP spid="19" grpId="0"/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Равнобедренный треугольник 44"/>
          <p:cNvSpPr/>
          <p:nvPr/>
        </p:nvSpPr>
        <p:spPr>
          <a:xfrm rot="16461842">
            <a:off x="9601153" y="1707669"/>
            <a:ext cx="897284" cy="641178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" name="Прямоугольник 3"/>
          <p:cNvSpPr/>
          <p:nvPr/>
        </p:nvSpPr>
        <p:spPr>
          <a:xfrm>
            <a:off x="83961" y="0"/>
            <a:ext cx="446314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" name="Прямоугольник 1"/>
          <p:cNvSpPr/>
          <p:nvPr/>
        </p:nvSpPr>
        <p:spPr>
          <a:xfrm>
            <a:off x="3809683" y="642637"/>
            <a:ext cx="50776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800" b="1" dirty="0">
                <a:solidFill>
                  <a:srgbClr val="0070C0"/>
                </a:solidFill>
              </a:rPr>
              <a:t>Векторна полігональна модель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8618386" y="89534"/>
            <a:ext cx="33746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400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Моделі</a:t>
            </a:r>
            <a:r>
              <a:rPr lang="uk-UA" sz="1400" dirty="0">
                <a:solidFill>
                  <a:srgbClr val="00B050"/>
                </a:solidFill>
              </a:rPr>
              <a:t> </a:t>
            </a:r>
            <a:r>
              <a:rPr lang="uk-UA" sz="2400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опису поверхонь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95663" y="1400959"/>
            <a:ext cx="8768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- у </a:t>
            </a:r>
            <a:r>
              <a:rPr lang="ru-RU" dirty="0" err="1" smtClean="0"/>
              <a:t>даному</a:t>
            </a:r>
            <a:r>
              <a:rPr lang="ru-RU" dirty="0" smtClean="0"/>
              <a:t> </a:t>
            </a:r>
            <a:r>
              <a:rPr lang="ru-RU" dirty="0" err="1" smtClean="0"/>
              <a:t>випадку</a:t>
            </a:r>
            <a:r>
              <a:rPr lang="ru-RU" dirty="0" smtClean="0"/>
              <a:t> для </a:t>
            </a:r>
            <a:r>
              <a:rPr lang="ru-RU" dirty="0" err="1" smtClean="0"/>
              <a:t>опису</a:t>
            </a:r>
            <a:r>
              <a:rPr lang="ru-RU" dirty="0" smtClean="0"/>
              <a:t> </a:t>
            </a:r>
            <a:r>
              <a:rPr lang="uk-UA" dirty="0" smtClean="0"/>
              <a:t>просторових об</a:t>
            </a:r>
            <a:r>
              <a:rPr lang="en-US" dirty="0" smtClean="0"/>
              <a:t>’</a:t>
            </a:r>
            <a:r>
              <a:rPr lang="uk-UA" dirty="0" err="1" smtClean="0"/>
              <a:t>єктів</a:t>
            </a:r>
            <a:r>
              <a:rPr lang="uk-UA" dirty="0" smtClean="0"/>
              <a:t> використовуються</a:t>
            </a:r>
            <a:endParaRPr lang="uk-UA" dirty="0"/>
          </a:p>
        </p:txBody>
      </p:sp>
      <p:sp>
        <p:nvSpPr>
          <p:cNvPr id="7" name="TextBox 6"/>
          <p:cNvSpPr txBox="1"/>
          <p:nvPr/>
        </p:nvSpPr>
        <p:spPr>
          <a:xfrm>
            <a:off x="1395663" y="2743199"/>
            <a:ext cx="2326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600" i="1" dirty="0">
                <a:solidFill>
                  <a:srgbClr val="0070C0"/>
                </a:solidFill>
              </a:rPr>
              <a:t>т</a:t>
            </a:r>
            <a:r>
              <a:rPr lang="uk-UA" sz="1600" i="1" dirty="0" smtClean="0">
                <a:solidFill>
                  <a:srgbClr val="0070C0"/>
                </a:solidFill>
              </a:rPr>
              <a:t>очки (вершини)</a:t>
            </a:r>
            <a:endParaRPr lang="uk-UA" sz="1600" i="1" dirty="0">
              <a:solidFill>
                <a:srgbClr val="0070C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632114" y="2743199"/>
            <a:ext cx="2326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600" i="1" dirty="0" smtClean="0">
                <a:solidFill>
                  <a:srgbClr val="0070C0"/>
                </a:solidFill>
              </a:rPr>
              <a:t>вектори</a:t>
            </a:r>
            <a:endParaRPr lang="uk-UA" sz="1600" i="1" dirty="0">
              <a:solidFill>
                <a:srgbClr val="0070C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14910" y="2743198"/>
            <a:ext cx="2326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600" i="1" dirty="0" err="1" smtClean="0">
                <a:solidFill>
                  <a:srgbClr val="0070C0"/>
                </a:solidFill>
              </a:rPr>
              <a:t>полілінії</a:t>
            </a:r>
            <a:endParaRPr lang="uk-UA" sz="1600" i="1" dirty="0">
              <a:solidFill>
                <a:srgbClr val="0070C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05209" y="2743196"/>
            <a:ext cx="2326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600" i="1" dirty="0" smtClean="0">
                <a:solidFill>
                  <a:srgbClr val="0070C0"/>
                </a:solidFill>
              </a:rPr>
              <a:t>полігони</a:t>
            </a:r>
            <a:endParaRPr lang="uk-UA" sz="1600" i="1" dirty="0">
              <a:solidFill>
                <a:srgbClr val="0070C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323770" y="2762441"/>
            <a:ext cx="2326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600" i="1" dirty="0">
                <a:solidFill>
                  <a:srgbClr val="0070C0"/>
                </a:solidFill>
              </a:rPr>
              <a:t>п</a:t>
            </a:r>
            <a:r>
              <a:rPr lang="uk-UA" sz="1600" i="1" dirty="0" smtClean="0">
                <a:solidFill>
                  <a:srgbClr val="0070C0"/>
                </a:solidFill>
              </a:rPr>
              <a:t>олігональні поверхні</a:t>
            </a:r>
            <a:endParaRPr lang="uk-UA" sz="1600" i="1" dirty="0">
              <a:solidFill>
                <a:srgbClr val="0070C0"/>
              </a:solidFill>
            </a:endParaRPr>
          </a:p>
        </p:txBody>
      </p:sp>
      <p:sp>
        <p:nvSpPr>
          <p:cNvPr id="12" name="Овал 11"/>
          <p:cNvSpPr/>
          <p:nvPr/>
        </p:nvSpPr>
        <p:spPr>
          <a:xfrm>
            <a:off x="2213071" y="2281187"/>
            <a:ext cx="107503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3" name="Овал 12"/>
          <p:cNvSpPr/>
          <p:nvPr/>
        </p:nvSpPr>
        <p:spPr>
          <a:xfrm>
            <a:off x="3656487" y="2458193"/>
            <a:ext cx="107503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4" name="Овал 13"/>
          <p:cNvSpPr/>
          <p:nvPr/>
        </p:nvSpPr>
        <p:spPr>
          <a:xfrm>
            <a:off x="4462934" y="2212366"/>
            <a:ext cx="107503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cxnSp>
        <p:nvCxnSpPr>
          <p:cNvPr id="19" name="Прямая соединительная линия 18"/>
          <p:cNvCxnSpPr/>
          <p:nvPr/>
        </p:nvCxnSpPr>
        <p:spPr>
          <a:xfrm flipV="1">
            <a:off x="3771510" y="2278288"/>
            <a:ext cx="714687" cy="2076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Группа 23"/>
          <p:cNvGrpSpPr/>
          <p:nvPr/>
        </p:nvGrpSpPr>
        <p:grpSpPr>
          <a:xfrm>
            <a:off x="5261158" y="2025739"/>
            <a:ext cx="1096547" cy="540454"/>
            <a:chOff x="5261158" y="2025739"/>
            <a:chExt cx="1096547" cy="540454"/>
          </a:xfrm>
        </p:grpSpPr>
        <p:sp>
          <p:nvSpPr>
            <p:cNvPr id="15" name="Овал 14"/>
            <p:cNvSpPr/>
            <p:nvPr/>
          </p:nvSpPr>
          <p:spPr>
            <a:xfrm>
              <a:off x="5261158" y="2389187"/>
              <a:ext cx="107503" cy="10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6" name="Овал 15"/>
            <p:cNvSpPr/>
            <p:nvPr/>
          </p:nvSpPr>
          <p:spPr>
            <a:xfrm>
              <a:off x="5793537" y="2025739"/>
              <a:ext cx="107503" cy="10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7" name="Овал 16"/>
            <p:cNvSpPr/>
            <p:nvPr/>
          </p:nvSpPr>
          <p:spPr>
            <a:xfrm>
              <a:off x="6250202" y="2458193"/>
              <a:ext cx="107503" cy="10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cxnSp>
          <p:nvCxnSpPr>
            <p:cNvPr id="20" name="Прямая соединительная линия 19"/>
            <p:cNvCxnSpPr/>
            <p:nvPr/>
          </p:nvCxnSpPr>
          <p:spPr>
            <a:xfrm flipV="1">
              <a:off x="5333513" y="2103102"/>
              <a:ext cx="513775" cy="34008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" name="Прямая соединительная линия 21"/>
          <p:cNvCxnSpPr>
            <a:endCxn id="17" idx="6"/>
          </p:cNvCxnSpPr>
          <p:nvPr/>
        </p:nvCxnSpPr>
        <p:spPr>
          <a:xfrm>
            <a:off x="5847288" y="2063184"/>
            <a:ext cx="510417" cy="4490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Группа 33"/>
          <p:cNvGrpSpPr/>
          <p:nvPr/>
        </p:nvGrpSpPr>
        <p:grpSpPr>
          <a:xfrm>
            <a:off x="6890202" y="1994893"/>
            <a:ext cx="1096547" cy="540454"/>
            <a:chOff x="6890202" y="1994893"/>
            <a:chExt cx="1096547" cy="540454"/>
          </a:xfrm>
        </p:grpSpPr>
        <p:grpSp>
          <p:nvGrpSpPr>
            <p:cNvPr id="31" name="Группа 30"/>
            <p:cNvGrpSpPr/>
            <p:nvPr/>
          </p:nvGrpSpPr>
          <p:grpSpPr>
            <a:xfrm>
              <a:off x="6890202" y="1994893"/>
              <a:ext cx="1096547" cy="540454"/>
              <a:chOff x="6890202" y="1994893"/>
              <a:chExt cx="1096547" cy="540454"/>
            </a:xfrm>
          </p:grpSpPr>
          <p:grpSp>
            <p:nvGrpSpPr>
              <p:cNvPr id="25" name="Группа 24"/>
              <p:cNvGrpSpPr/>
              <p:nvPr/>
            </p:nvGrpSpPr>
            <p:grpSpPr>
              <a:xfrm>
                <a:off x="6890202" y="1994893"/>
                <a:ext cx="1096547" cy="540454"/>
                <a:chOff x="5261158" y="2025739"/>
                <a:chExt cx="1096547" cy="540454"/>
              </a:xfrm>
            </p:grpSpPr>
            <p:sp>
              <p:nvSpPr>
                <p:cNvPr id="26" name="Овал 25"/>
                <p:cNvSpPr/>
                <p:nvPr/>
              </p:nvSpPr>
              <p:spPr>
                <a:xfrm>
                  <a:off x="5261158" y="2389187"/>
                  <a:ext cx="107503" cy="108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uk-UA"/>
                </a:p>
              </p:txBody>
            </p:sp>
            <p:sp>
              <p:nvSpPr>
                <p:cNvPr id="27" name="Овал 26"/>
                <p:cNvSpPr/>
                <p:nvPr/>
              </p:nvSpPr>
              <p:spPr>
                <a:xfrm>
                  <a:off x="5793537" y="2025739"/>
                  <a:ext cx="107503" cy="108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uk-UA"/>
                </a:p>
              </p:txBody>
            </p:sp>
            <p:sp>
              <p:nvSpPr>
                <p:cNvPr id="28" name="Овал 27"/>
                <p:cNvSpPr/>
                <p:nvPr/>
              </p:nvSpPr>
              <p:spPr>
                <a:xfrm>
                  <a:off x="6250202" y="2458193"/>
                  <a:ext cx="107503" cy="108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uk-UA"/>
                </a:p>
              </p:txBody>
            </p:sp>
            <p:cxnSp>
              <p:nvCxnSpPr>
                <p:cNvPr id="29" name="Прямая соединительная линия 28"/>
                <p:cNvCxnSpPr/>
                <p:nvPr/>
              </p:nvCxnSpPr>
              <p:spPr>
                <a:xfrm flipV="1">
                  <a:off x="5333513" y="2103102"/>
                  <a:ext cx="513775" cy="340085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0" name="Прямая соединительная линия 29"/>
              <p:cNvCxnSpPr/>
              <p:nvPr/>
            </p:nvCxnSpPr>
            <p:spPr>
              <a:xfrm>
                <a:off x="7425661" y="1999822"/>
                <a:ext cx="510417" cy="44900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2" name="Прямая соединительная линия 31"/>
            <p:cNvCxnSpPr>
              <a:endCxn id="28" idx="2"/>
            </p:cNvCxnSpPr>
            <p:nvPr/>
          </p:nvCxnSpPr>
          <p:spPr>
            <a:xfrm>
              <a:off x="6981962" y="2462163"/>
              <a:ext cx="897284" cy="1918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Равнобедренный треугольник 43"/>
          <p:cNvSpPr/>
          <p:nvPr/>
        </p:nvSpPr>
        <p:spPr>
          <a:xfrm rot="19209479">
            <a:off x="9978709" y="1491666"/>
            <a:ext cx="1370332" cy="677608"/>
          </a:xfrm>
          <a:prstGeom prst="triangle">
            <a:avLst>
              <a:gd name="adj" fmla="val 46239"/>
            </a:avLst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6" name="Равнобедренный треугольник 45"/>
          <p:cNvSpPr/>
          <p:nvPr/>
        </p:nvSpPr>
        <p:spPr>
          <a:xfrm rot="19829413">
            <a:off x="9489121" y="1220890"/>
            <a:ext cx="863954" cy="600153"/>
          </a:xfrm>
          <a:prstGeom prst="triangle">
            <a:avLst>
              <a:gd name="adj" fmla="val 62617"/>
            </a:avLst>
          </a:prstGeom>
          <a:solidFill>
            <a:schemeClr val="accent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7" name="Равнобедренный треугольник 46"/>
          <p:cNvSpPr/>
          <p:nvPr/>
        </p:nvSpPr>
        <p:spPr>
          <a:xfrm rot="11830018">
            <a:off x="9792099" y="1410136"/>
            <a:ext cx="1577553" cy="215712"/>
          </a:xfrm>
          <a:prstGeom prst="triangle">
            <a:avLst>
              <a:gd name="adj" fmla="val 57299"/>
            </a:avLst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8" name="Овал 47"/>
          <p:cNvSpPr/>
          <p:nvPr/>
        </p:nvSpPr>
        <p:spPr>
          <a:xfrm>
            <a:off x="9786001" y="1105762"/>
            <a:ext cx="107503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9" name="Овал 48"/>
          <p:cNvSpPr/>
          <p:nvPr/>
        </p:nvSpPr>
        <p:spPr>
          <a:xfrm>
            <a:off x="9633506" y="1932325"/>
            <a:ext cx="107503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0" name="Овал 49"/>
          <p:cNvSpPr/>
          <p:nvPr/>
        </p:nvSpPr>
        <p:spPr>
          <a:xfrm>
            <a:off x="10349842" y="1531625"/>
            <a:ext cx="107503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1" name="Овал 50"/>
          <p:cNvSpPr/>
          <p:nvPr/>
        </p:nvSpPr>
        <p:spPr>
          <a:xfrm>
            <a:off x="11327059" y="1588704"/>
            <a:ext cx="107503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2" name="Овал 51"/>
          <p:cNvSpPr/>
          <p:nvPr/>
        </p:nvSpPr>
        <p:spPr>
          <a:xfrm>
            <a:off x="10296090" y="2443187"/>
            <a:ext cx="107503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3" name="Прямоугольник 52"/>
          <p:cNvSpPr/>
          <p:nvPr/>
        </p:nvSpPr>
        <p:spPr>
          <a:xfrm>
            <a:off x="2299680" y="3528160"/>
            <a:ext cx="29065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dirty="0"/>
              <a:t>Полігональна модель </a:t>
            </a:r>
            <a:r>
              <a:rPr lang="uk-UA" dirty="0" smtClean="0"/>
              <a:t>куба </a:t>
            </a:r>
            <a:endParaRPr lang="uk-UA" dirty="0"/>
          </a:p>
        </p:txBody>
      </p:sp>
      <p:sp>
        <p:nvSpPr>
          <p:cNvPr id="54" name="TextBox 53"/>
          <p:cNvSpPr txBox="1"/>
          <p:nvPr/>
        </p:nvSpPr>
        <p:spPr>
          <a:xfrm>
            <a:off x="1151466" y="3483905"/>
            <a:ext cx="2189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u="sng" dirty="0" smtClean="0">
                <a:solidFill>
                  <a:srgbClr val="00B050"/>
                </a:solidFill>
              </a:rPr>
              <a:t>Приклад.</a:t>
            </a:r>
            <a:r>
              <a:rPr lang="ru-RU" dirty="0" smtClean="0"/>
              <a:t> </a:t>
            </a:r>
            <a:endParaRPr lang="uk-UA" dirty="0"/>
          </a:p>
        </p:txBody>
      </p:sp>
      <p:sp>
        <p:nvSpPr>
          <p:cNvPr id="55" name="TextBox 54"/>
          <p:cNvSpPr txBox="1"/>
          <p:nvPr/>
        </p:nvSpPr>
        <p:spPr>
          <a:xfrm>
            <a:off x="674096" y="4559141"/>
            <a:ext cx="5130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u="sng" dirty="0"/>
              <a:t>1 </a:t>
            </a:r>
            <a:r>
              <a:rPr lang="ru-RU" b="1" u="sng" dirty="0" err="1"/>
              <a:t>спосіб</a:t>
            </a:r>
            <a:r>
              <a:rPr lang="ru-RU" b="1" u="sng" dirty="0"/>
              <a:t>:</a:t>
            </a:r>
            <a:r>
              <a:rPr lang="ru-RU" dirty="0" smtClean="0"/>
              <a:t> </a:t>
            </a:r>
            <a:r>
              <a:rPr lang="ru-RU" dirty="0" err="1"/>
              <a:t>з</a:t>
            </a:r>
            <a:r>
              <a:rPr lang="ru-RU" dirty="0" err="1" smtClean="0"/>
              <a:t>бер</a:t>
            </a:r>
            <a:r>
              <a:rPr lang="uk-UA" dirty="0" err="1" smtClean="0"/>
              <a:t>ігаємо</a:t>
            </a:r>
            <a:r>
              <a:rPr lang="uk-UA" dirty="0" smtClean="0"/>
              <a:t> всі грані куба окремо</a:t>
            </a:r>
            <a:endParaRPr lang="uk-UA" dirty="0"/>
          </a:p>
        </p:txBody>
      </p:sp>
      <p:sp>
        <p:nvSpPr>
          <p:cNvPr id="56" name="Прямоугольник 55"/>
          <p:cNvSpPr/>
          <p:nvPr/>
        </p:nvSpPr>
        <p:spPr>
          <a:xfrm>
            <a:off x="1992086" y="5301341"/>
            <a:ext cx="965313" cy="102325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grpSp>
        <p:nvGrpSpPr>
          <p:cNvPr id="118" name="Группа 117"/>
          <p:cNvGrpSpPr/>
          <p:nvPr/>
        </p:nvGrpSpPr>
        <p:grpSpPr>
          <a:xfrm>
            <a:off x="1991477" y="5156370"/>
            <a:ext cx="1284753" cy="1168227"/>
            <a:chOff x="1991477" y="5156370"/>
            <a:chExt cx="1284753" cy="1168227"/>
          </a:xfrm>
        </p:grpSpPr>
        <p:sp>
          <p:nvSpPr>
            <p:cNvPr id="57" name="Прямоугольник 56"/>
            <p:cNvSpPr/>
            <p:nvPr/>
          </p:nvSpPr>
          <p:spPr>
            <a:xfrm>
              <a:off x="2310917" y="5156370"/>
              <a:ext cx="965313" cy="102325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cxnSp>
          <p:nvCxnSpPr>
            <p:cNvPr id="59" name="Прямая соединительная линия 58"/>
            <p:cNvCxnSpPr/>
            <p:nvPr/>
          </p:nvCxnSpPr>
          <p:spPr>
            <a:xfrm flipV="1">
              <a:off x="1991477" y="5156371"/>
              <a:ext cx="319440" cy="144970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1" name="Прямая соединительная линия 60"/>
            <p:cNvCxnSpPr/>
            <p:nvPr/>
          </p:nvCxnSpPr>
          <p:spPr>
            <a:xfrm flipV="1">
              <a:off x="1991477" y="6179627"/>
              <a:ext cx="319440" cy="144970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2" name="Прямая соединительная линия 61"/>
            <p:cNvCxnSpPr/>
            <p:nvPr/>
          </p:nvCxnSpPr>
          <p:spPr>
            <a:xfrm flipV="1">
              <a:off x="2926254" y="5169448"/>
              <a:ext cx="319440" cy="144970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3" name="Прямая соединительная линия 62"/>
            <p:cNvCxnSpPr/>
            <p:nvPr/>
          </p:nvCxnSpPr>
          <p:spPr>
            <a:xfrm flipV="1">
              <a:off x="2947144" y="6179627"/>
              <a:ext cx="319440" cy="144970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65" name="Прямая соединительная линия 64"/>
          <p:cNvCxnSpPr/>
          <p:nvPr/>
        </p:nvCxnSpPr>
        <p:spPr>
          <a:xfrm>
            <a:off x="3656487" y="5667998"/>
            <a:ext cx="295027" cy="0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6" name="Прямая соединительная линия 65"/>
          <p:cNvCxnSpPr/>
          <p:nvPr/>
        </p:nvCxnSpPr>
        <p:spPr>
          <a:xfrm>
            <a:off x="3653886" y="5780311"/>
            <a:ext cx="295027" cy="0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7" name="Прямоугольник 66"/>
          <p:cNvSpPr/>
          <p:nvPr/>
        </p:nvSpPr>
        <p:spPr>
          <a:xfrm>
            <a:off x="4283916" y="5290453"/>
            <a:ext cx="965313" cy="102325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8" name="Прямоугольник 67"/>
          <p:cNvSpPr/>
          <p:nvPr/>
        </p:nvSpPr>
        <p:spPr>
          <a:xfrm>
            <a:off x="5731886" y="5031381"/>
            <a:ext cx="965313" cy="102325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1" name="Параллелограмм 70"/>
          <p:cNvSpPr/>
          <p:nvPr/>
        </p:nvSpPr>
        <p:spPr>
          <a:xfrm>
            <a:off x="10011099" y="5138182"/>
            <a:ext cx="1306285" cy="215524"/>
          </a:xfrm>
          <a:prstGeom prst="parallelogram">
            <a:avLst>
              <a:gd name="adj" fmla="val 112570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2" name="Параллелограмм 71"/>
          <p:cNvSpPr/>
          <p:nvPr/>
        </p:nvSpPr>
        <p:spPr>
          <a:xfrm>
            <a:off x="9893504" y="5716309"/>
            <a:ext cx="1306285" cy="215524"/>
          </a:xfrm>
          <a:prstGeom prst="parallelogram">
            <a:avLst>
              <a:gd name="adj" fmla="val 112570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4" name="Параллелограмм 73"/>
          <p:cNvSpPr/>
          <p:nvPr/>
        </p:nvSpPr>
        <p:spPr>
          <a:xfrm rot="16200000" flipH="1">
            <a:off x="8032059" y="5494945"/>
            <a:ext cx="1253337" cy="200045"/>
          </a:xfrm>
          <a:prstGeom prst="parallelogram">
            <a:avLst>
              <a:gd name="adj" fmla="val 112570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5" name="Параллелограмм 74"/>
          <p:cNvSpPr/>
          <p:nvPr/>
        </p:nvSpPr>
        <p:spPr>
          <a:xfrm rot="16200000" flipH="1">
            <a:off x="7118713" y="5525421"/>
            <a:ext cx="1253337" cy="200045"/>
          </a:xfrm>
          <a:prstGeom prst="parallelogram">
            <a:avLst>
              <a:gd name="adj" fmla="val 112570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6" name="TextBox 75"/>
          <p:cNvSpPr txBox="1"/>
          <p:nvPr/>
        </p:nvSpPr>
        <p:spPr>
          <a:xfrm>
            <a:off x="4595656" y="5624016"/>
            <a:ext cx="7507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+mj-lt"/>
              </a:rPr>
              <a:t>A</a:t>
            </a:r>
            <a:endParaRPr lang="uk-UA" sz="2000" b="1" dirty="0">
              <a:latin typeface="+mj-lt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6018380" y="5377732"/>
            <a:ext cx="7507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+mj-lt"/>
              </a:rPr>
              <a:t>B</a:t>
            </a:r>
            <a:endParaRPr lang="uk-UA" sz="2000" b="1" dirty="0">
              <a:latin typeface="+mj-lt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7807933" y="5241933"/>
            <a:ext cx="7507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+mj-lt"/>
              </a:rPr>
              <a:t>C</a:t>
            </a:r>
            <a:endParaRPr lang="uk-UA" sz="2000" b="1" dirty="0">
              <a:latin typeface="+mj-lt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8724484" y="5194857"/>
            <a:ext cx="7507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+mj-lt"/>
              </a:rPr>
              <a:t>D</a:t>
            </a:r>
            <a:endParaRPr lang="uk-UA" sz="2000" b="1" dirty="0">
              <a:latin typeface="+mj-lt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10553154" y="4777170"/>
            <a:ext cx="7507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+mj-lt"/>
              </a:rPr>
              <a:t>E</a:t>
            </a:r>
            <a:endParaRPr lang="uk-UA" sz="2000" b="1" dirty="0">
              <a:latin typeface="+mj-lt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10511673" y="5353433"/>
            <a:ext cx="7507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+mj-lt"/>
              </a:rPr>
              <a:t>F</a:t>
            </a:r>
            <a:endParaRPr lang="uk-UA" sz="2000" b="1" dirty="0">
              <a:latin typeface="+mj-lt"/>
            </a:endParaRPr>
          </a:p>
        </p:txBody>
      </p:sp>
      <p:grpSp>
        <p:nvGrpSpPr>
          <p:cNvPr id="87" name="Группа 86"/>
          <p:cNvGrpSpPr/>
          <p:nvPr/>
        </p:nvGrpSpPr>
        <p:grpSpPr>
          <a:xfrm>
            <a:off x="4015800" y="4990887"/>
            <a:ext cx="1925693" cy="1681035"/>
            <a:chOff x="4015800" y="4228889"/>
            <a:chExt cx="1925693" cy="1681035"/>
          </a:xfrm>
        </p:grpSpPr>
        <p:sp>
          <p:nvSpPr>
            <p:cNvPr id="82" name="TextBox 81"/>
            <p:cNvSpPr txBox="1"/>
            <p:nvPr/>
          </p:nvSpPr>
          <p:spPr>
            <a:xfrm>
              <a:off x="4015800" y="5509814"/>
              <a:ext cx="75077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latin typeface="+mj-lt"/>
                </a:rPr>
                <a:t>0</a:t>
              </a:r>
              <a:endParaRPr lang="uk-UA" sz="2000" b="1" dirty="0">
                <a:latin typeface="+mj-lt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4015800" y="4261120"/>
              <a:ext cx="75077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latin typeface="+mj-lt"/>
                </a:rPr>
                <a:t>1</a:t>
              </a:r>
              <a:endParaRPr lang="uk-UA" sz="2000" b="1" dirty="0">
                <a:latin typeface="+mj-lt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5190721" y="4228889"/>
              <a:ext cx="75077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latin typeface="+mj-lt"/>
                </a:rPr>
                <a:t>2</a:t>
              </a:r>
              <a:endParaRPr lang="uk-UA" sz="2000" b="1" dirty="0">
                <a:latin typeface="+mj-lt"/>
              </a:endParaRPr>
            </a:p>
          </p:txBody>
        </p:sp>
      </p:grpSp>
      <p:sp>
        <p:nvSpPr>
          <p:cNvPr id="85" name="TextBox 84"/>
          <p:cNvSpPr txBox="1"/>
          <p:nvPr/>
        </p:nvSpPr>
        <p:spPr>
          <a:xfrm>
            <a:off x="5206245" y="6179627"/>
            <a:ext cx="7507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+mj-lt"/>
              </a:rPr>
              <a:t>3</a:t>
            </a:r>
            <a:endParaRPr lang="uk-UA" sz="2000" b="1" dirty="0">
              <a:latin typeface="+mj-lt"/>
            </a:endParaRPr>
          </a:p>
        </p:txBody>
      </p:sp>
      <p:grpSp>
        <p:nvGrpSpPr>
          <p:cNvPr id="88" name="Группа 87"/>
          <p:cNvGrpSpPr/>
          <p:nvPr/>
        </p:nvGrpSpPr>
        <p:grpSpPr>
          <a:xfrm>
            <a:off x="5433196" y="4662594"/>
            <a:ext cx="1925693" cy="1681035"/>
            <a:chOff x="4015800" y="4228889"/>
            <a:chExt cx="1925693" cy="1681035"/>
          </a:xfrm>
        </p:grpSpPr>
        <p:sp>
          <p:nvSpPr>
            <p:cNvPr id="89" name="TextBox 88"/>
            <p:cNvSpPr txBox="1"/>
            <p:nvPr/>
          </p:nvSpPr>
          <p:spPr>
            <a:xfrm>
              <a:off x="4015800" y="5509814"/>
              <a:ext cx="75077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latin typeface="+mj-lt"/>
                </a:rPr>
                <a:t>0</a:t>
              </a:r>
              <a:endParaRPr lang="uk-UA" sz="2000" b="1" dirty="0">
                <a:latin typeface="+mj-lt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4015800" y="4261120"/>
              <a:ext cx="75077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latin typeface="+mj-lt"/>
                </a:rPr>
                <a:t>1</a:t>
              </a:r>
              <a:endParaRPr lang="uk-UA" sz="2000" b="1" dirty="0">
                <a:latin typeface="+mj-lt"/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5190721" y="4228889"/>
              <a:ext cx="75077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latin typeface="+mj-lt"/>
                </a:rPr>
                <a:t>2</a:t>
              </a:r>
              <a:endParaRPr lang="uk-UA" sz="2000" b="1" dirty="0">
                <a:latin typeface="+mj-lt"/>
              </a:endParaRPr>
            </a:p>
          </p:txBody>
        </p:sp>
      </p:grpSp>
      <p:sp>
        <p:nvSpPr>
          <p:cNvPr id="92" name="TextBox 91"/>
          <p:cNvSpPr txBox="1"/>
          <p:nvPr/>
        </p:nvSpPr>
        <p:spPr>
          <a:xfrm>
            <a:off x="6608117" y="6024126"/>
            <a:ext cx="7507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+mj-lt"/>
              </a:rPr>
              <a:t>3</a:t>
            </a:r>
            <a:endParaRPr lang="uk-UA" sz="2000" b="1" dirty="0">
              <a:latin typeface="+mj-lt"/>
            </a:endParaRPr>
          </a:p>
        </p:txBody>
      </p:sp>
      <p:grpSp>
        <p:nvGrpSpPr>
          <p:cNvPr id="98" name="Группа 97"/>
          <p:cNvGrpSpPr/>
          <p:nvPr/>
        </p:nvGrpSpPr>
        <p:grpSpPr>
          <a:xfrm>
            <a:off x="7289250" y="4739555"/>
            <a:ext cx="1316242" cy="1785535"/>
            <a:chOff x="7289250" y="3977557"/>
            <a:chExt cx="1316242" cy="1785535"/>
          </a:xfrm>
        </p:grpSpPr>
        <p:grpSp>
          <p:nvGrpSpPr>
            <p:cNvPr id="93" name="Группа 92"/>
            <p:cNvGrpSpPr/>
            <p:nvPr/>
          </p:nvGrpSpPr>
          <p:grpSpPr>
            <a:xfrm>
              <a:off x="7289250" y="3977557"/>
              <a:ext cx="1316242" cy="1785535"/>
              <a:chOff x="4015800" y="4124389"/>
              <a:chExt cx="1316242" cy="1785535"/>
            </a:xfrm>
          </p:grpSpPr>
          <p:sp>
            <p:nvSpPr>
              <p:cNvPr id="94" name="TextBox 93"/>
              <p:cNvSpPr txBox="1"/>
              <p:nvPr/>
            </p:nvSpPr>
            <p:spPr>
              <a:xfrm>
                <a:off x="4015800" y="5509814"/>
                <a:ext cx="75077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 smtClean="0">
                    <a:latin typeface="+mj-lt"/>
                  </a:rPr>
                  <a:t>0</a:t>
                </a:r>
                <a:endParaRPr lang="uk-UA" sz="2000" b="1" dirty="0">
                  <a:latin typeface="+mj-lt"/>
                </a:endParaRPr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4015800" y="4261120"/>
                <a:ext cx="75077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 smtClean="0">
                    <a:latin typeface="+mj-lt"/>
                  </a:rPr>
                  <a:t>1</a:t>
                </a:r>
                <a:endParaRPr lang="uk-UA" sz="2000" b="1" dirty="0">
                  <a:latin typeface="+mj-lt"/>
                </a:endParaRPr>
              </a:p>
            </p:txBody>
          </p:sp>
          <p:sp>
            <p:nvSpPr>
              <p:cNvPr id="96" name="TextBox 95"/>
              <p:cNvSpPr txBox="1"/>
              <p:nvPr/>
            </p:nvSpPr>
            <p:spPr>
              <a:xfrm>
                <a:off x="4581270" y="4124389"/>
                <a:ext cx="75077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 smtClean="0">
                    <a:latin typeface="+mj-lt"/>
                  </a:rPr>
                  <a:t>2</a:t>
                </a:r>
                <a:endParaRPr lang="uk-UA" sz="2000" b="1" dirty="0">
                  <a:latin typeface="+mj-lt"/>
                </a:endParaRPr>
              </a:p>
            </p:txBody>
          </p:sp>
        </p:grpSp>
        <p:sp>
          <p:nvSpPr>
            <p:cNvPr id="97" name="TextBox 96"/>
            <p:cNvSpPr txBox="1"/>
            <p:nvPr/>
          </p:nvSpPr>
          <p:spPr>
            <a:xfrm>
              <a:off x="7807933" y="5217574"/>
              <a:ext cx="75077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latin typeface="+mj-lt"/>
                </a:rPr>
                <a:t>3</a:t>
              </a:r>
              <a:endParaRPr lang="uk-UA" sz="2000" b="1" dirty="0">
                <a:latin typeface="+mj-lt"/>
              </a:endParaRPr>
            </a:p>
          </p:txBody>
        </p:sp>
      </p:grpSp>
      <p:grpSp>
        <p:nvGrpSpPr>
          <p:cNvPr id="99" name="Группа 98"/>
          <p:cNvGrpSpPr/>
          <p:nvPr/>
        </p:nvGrpSpPr>
        <p:grpSpPr>
          <a:xfrm>
            <a:off x="8230194" y="4739555"/>
            <a:ext cx="1316242" cy="1785535"/>
            <a:chOff x="7289250" y="3977557"/>
            <a:chExt cx="1316242" cy="1785535"/>
          </a:xfrm>
        </p:grpSpPr>
        <p:grpSp>
          <p:nvGrpSpPr>
            <p:cNvPr id="100" name="Группа 99"/>
            <p:cNvGrpSpPr/>
            <p:nvPr/>
          </p:nvGrpSpPr>
          <p:grpSpPr>
            <a:xfrm>
              <a:off x="7289250" y="3977557"/>
              <a:ext cx="1316242" cy="1785535"/>
              <a:chOff x="4015800" y="4124389"/>
              <a:chExt cx="1316242" cy="1785535"/>
            </a:xfrm>
          </p:grpSpPr>
          <p:sp>
            <p:nvSpPr>
              <p:cNvPr id="102" name="TextBox 101"/>
              <p:cNvSpPr txBox="1"/>
              <p:nvPr/>
            </p:nvSpPr>
            <p:spPr>
              <a:xfrm>
                <a:off x="4015800" y="5509814"/>
                <a:ext cx="75077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 smtClean="0">
                    <a:latin typeface="+mj-lt"/>
                  </a:rPr>
                  <a:t>0</a:t>
                </a:r>
                <a:endParaRPr lang="uk-UA" sz="2000" b="1" dirty="0">
                  <a:latin typeface="+mj-lt"/>
                </a:endParaRPr>
              </a:p>
            </p:txBody>
          </p:sp>
          <p:sp>
            <p:nvSpPr>
              <p:cNvPr id="103" name="TextBox 102"/>
              <p:cNvSpPr txBox="1"/>
              <p:nvPr/>
            </p:nvSpPr>
            <p:spPr>
              <a:xfrm>
                <a:off x="4015800" y="4261120"/>
                <a:ext cx="75077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 smtClean="0">
                    <a:latin typeface="+mj-lt"/>
                  </a:rPr>
                  <a:t>1</a:t>
                </a:r>
                <a:endParaRPr lang="uk-UA" sz="2000" b="1" dirty="0">
                  <a:latin typeface="+mj-lt"/>
                </a:endParaRPr>
              </a:p>
            </p:txBody>
          </p:sp>
          <p:sp>
            <p:nvSpPr>
              <p:cNvPr id="104" name="TextBox 103"/>
              <p:cNvSpPr txBox="1"/>
              <p:nvPr/>
            </p:nvSpPr>
            <p:spPr>
              <a:xfrm>
                <a:off x="4581270" y="4124389"/>
                <a:ext cx="75077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 smtClean="0">
                    <a:latin typeface="+mj-lt"/>
                  </a:rPr>
                  <a:t>2</a:t>
                </a:r>
                <a:endParaRPr lang="uk-UA" sz="2000" b="1" dirty="0">
                  <a:latin typeface="+mj-lt"/>
                </a:endParaRPr>
              </a:p>
            </p:txBody>
          </p:sp>
        </p:grpSp>
        <p:sp>
          <p:nvSpPr>
            <p:cNvPr id="101" name="TextBox 100"/>
            <p:cNvSpPr txBox="1"/>
            <p:nvPr/>
          </p:nvSpPr>
          <p:spPr>
            <a:xfrm>
              <a:off x="7807933" y="5217574"/>
              <a:ext cx="75077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latin typeface="+mj-lt"/>
                </a:rPr>
                <a:t>3</a:t>
              </a:r>
              <a:endParaRPr lang="uk-UA" sz="2000" b="1" dirty="0">
                <a:latin typeface="+mj-lt"/>
              </a:endParaRPr>
            </a:p>
          </p:txBody>
        </p:sp>
      </p:grpSp>
      <p:grpSp>
        <p:nvGrpSpPr>
          <p:cNvPr id="105" name="Группа 104"/>
          <p:cNvGrpSpPr/>
          <p:nvPr/>
        </p:nvGrpSpPr>
        <p:grpSpPr>
          <a:xfrm>
            <a:off x="9741009" y="4756704"/>
            <a:ext cx="2139113" cy="924925"/>
            <a:chOff x="7275601" y="4006246"/>
            <a:chExt cx="2139113" cy="924925"/>
          </a:xfrm>
        </p:grpSpPr>
        <p:grpSp>
          <p:nvGrpSpPr>
            <p:cNvPr id="106" name="Группа 105"/>
            <p:cNvGrpSpPr/>
            <p:nvPr/>
          </p:nvGrpSpPr>
          <p:grpSpPr>
            <a:xfrm>
              <a:off x="7275601" y="4006246"/>
              <a:ext cx="2139113" cy="831535"/>
              <a:chOff x="4002151" y="4153078"/>
              <a:chExt cx="2139113" cy="831535"/>
            </a:xfrm>
          </p:grpSpPr>
          <p:sp>
            <p:nvSpPr>
              <p:cNvPr id="108" name="TextBox 107"/>
              <p:cNvSpPr txBox="1"/>
              <p:nvPr/>
            </p:nvSpPr>
            <p:spPr>
              <a:xfrm>
                <a:off x="4002151" y="4584503"/>
                <a:ext cx="75077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 smtClean="0">
                    <a:latin typeface="+mj-lt"/>
                  </a:rPr>
                  <a:t>0</a:t>
                </a:r>
                <a:endParaRPr lang="uk-UA" sz="2000" b="1" dirty="0">
                  <a:latin typeface="+mj-lt"/>
                </a:endParaRPr>
              </a:p>
            </p:txBody>
          </p:sp>
          <p:sp>
            <p:nvSpPr>
              <p:cNvPr id="109" name="TextBox 108"/>
              <p:cNvSpPr txBox="1"/>
              <p:nvPr/>
            </p:nvSpPr>
            <p:spPr>
              <a:xfrm>
                <a:off x="4191463" y="4153078"/>
                <a:ext cx="75077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 smtClean="0">
                    <a:latin typeface="+mj-lt"/>
                  </a:rPr>
                  <a:t>1</a:t>
                </a:r>
                <a:endParaRPr lang="uk-UA" sz="2000" b="1" dirty="0">
                  <a:latin typeface="+mj-lt"/>
                </a:endParaRPr>
              </a:p>
            </p:txBody>
          </p:sp>
          <p:sp>
            <p:nvSpPr>
              <p:cNvPr id="110" name="TextBox 109"/>
              <p:cNvSpPr txBox="1"/>
              <p:nvPr/>
            </p:nvSpPr>
            <p:spPr>
              <a:xfrm>
                <a:off x="5390492" y="4183553"/>
                <a:ext cx="75077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 smtClean="0">
                    <a:latin typeface="+mj-lt"/>
                  </a:rPr>
                  <a:t>2</a:t>
                </a:r>
                <a:endParaRPr lang="uk-UA" sz="2000" b="1" dirty="0">
                  <a:latin typeface="+mj-lt"/>
                </a:endParaRPr>
              </a:p>
            </p:txBody>
          </p:sp>
        </p:grpSp>
        <p:sp>
          <p:nvSpPr>
            <p:cNvPr id="107" name="TextBox 106"/>
            <p:cNvSpPr txBox="1"/>
            <p:nvPr/>
          </p:nvSpPr>
          <p:spPr>
            <a:xfrm>
              <a:off x="8396599" y="4531061"/>
              <a:ext cx="75077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latin typeface="+mj-lt"/>
                </a:rPr>
                <a:t>3</a:t>
              </a:r>
              <a:endParaRPr lang="uk-UA" sz="2000" b="1" dirty="0">
                <a:latin typeface="+mj-lt"/>
              </a:endParaRPr>
            </a:p>
          </p:txBody>
        </p:sp>
      </p:grpSp>
      <p:grpSp>
        <p:nvGrpSpPr>
          <p:cNvPr id="111" name="Группа 110"/>
          <p:cNvGrpSpPr/>
          <p:nvPr/>
        </p:nvGrpSpPr>
        <p:grpSpPr>
          <a:xfrm>
            <a:off x="9660578" y="5365628"/>
            <a:ext cx="2185872" cy="881146"/>
            <a:chOff x="7228842" y="4006246"/>
            <a:chExt cx="2185872" cy="881146"/>
          </a:xfrm>
        </p:grpSpPr>
        <p:grpSp>
          <p:nvGrpSpPr>
            <p:cNvPr id="112" name="Группа 111"/>
            <p:cNvGrpSpPr/>
            <p:nvPr/>
          </p:nvGrpSpPr>
          <p:grpSpPr>
            <a:xfrm>
              <a:off x="7228842" y="4006246"/>
              <a:ext cx="2185872" cy="858553"/>
              <a:chOff x="3955392" y="4153078"/>
              <a:chExt cx="2185872" cy="858553"/>
            </a:xfrm>
          </p:grpSpPr>
          <p:sp>
            <p:nvSpPr>
              <p:cNvPr id="114" name="TextBox 113"/>
              <p:cNvSpPr txBox="1"/>
              <p:nvPr/>
            </p:nvSpPr>
            <p:spPr>
              <a:xfrm>
                <a:off x="3955392" y="4611521"/>
                <a:ext cx="75077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 smtClean="0">
                    <a:latin typeface="+mj-lt"/>
                  </a:rPr>
                  <a:t>0</a:t>
                </a:r>
                <a:endParaRPr lang="uk-UA" sz="2000" b="1" dirty="0">
                  <a:latin typeface="+mj-lt"/>
                </a:endParaRPr>
              </a:p>
            </p:txBody>
          </p:sp>
          <p:sp>
            <p:nvSpPr>
              <p:cNvPr id="115" name="TextBox 114"/>
              <p:cNvSpPr txBox="1"/>
              <p:nvPr/>
            </p:nvSpPr>
            <p:spPr>
              <a:xfrm>
                <a:off x="4191463" y="4153078"/>
                <a:ext cx="75077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 smtClean="0">
                    <a:latin typeface="+mj-lt"/>
                  </a:rPr>
                  <a:t>1</a:t>
                </a:r>
                <a:endParaRPr lang="uk-UA" sz="2000" b="1" dirty="0">
                  <a:latin typeface="+mj-lt"/>
                </a:endParaRPr>
              </a:p>
            </p:txBody>
          </p:sp>
          <p:sp>
            <p:nvSpPr>
              <p:cNvPr id="116" name="TextBox 115"/>
              <p:cNvSpPr txBox="1"/>
              <p:nvPr/>
            </p:nvSpPr>
            <p:spPr>
              <a:xfrm>
                <a:off x="5390492" y="4183553"/>
                <a:ext cx="75077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 smtClean="0">
                    <a:latin typeface="+mj-lt"/>
                  </a:rPr>
                  <a:t>2</a:t>
                </a:r>
                <a:endParaRPr lang="uk-UA" sz="2000" b="1" dirty="0">
                  <a:latin typeface="+mj-lt"/>
                </a:endParaRPr>
              </a:p>
            </p:txBody>
          </p:sp>
        </p:grpSp>
        <p:sp>
          <p:nvSpPr>
            <p:cNvPr id="113" name="TextBox 112"/>
            <p:cNvSpPr txBox="1"/>
            <p:nvPr/>
          </p:nvSpPr>
          <p:spPr>
            <a:xfrm>
              <a:off x="8517573" y="4487282"/>
              <a:ext cx="75077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latin typeface="+mj-lt"/>
                </a:rPr>
                <a:t>3</a:t>
              </a:r>
              <a:endParaRPr lang="uk-UA" sz="2000" b="1" dirty="0">
                <a:latin typeface="+mj-lt"/>
              </a:endParaRPr>
            </a:p>
          </p:txBody>
        </p:sp>
      </p:grpSp>
      <p:sp>
        <p:nvSpPr>
          <p:cNvPr id="117" name="Прямоугольник 116"/>
          <p:cNvSpPr/>
          <p:nvPr/>
        </p:nvSpPr>
        <p:spPr>
          <a:xfrm>
            <a:off x="727778" y="4149315"/>
            <a:ext cx="24799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b="1" dirty="0">
                <a:solidFill>
                  <a:srgbClr val="0070C0"/>
                </a:solidFill>
              </a:rPr>
              <a:t>Способи </a:t>
            </a:r>
            <a:r>
              <a:rPr lang="uk-UA" b="1" dirty="0" smtClean="0">
                <a:solidFill>
                  <a:srgbClr val="0070C0"/>
                </a:solidFill>
              </a:rPr>
              <a:t>опису моделі:</a:t>
            </a:r>
            <a:endParaRPr lang="uk-UA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4146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54" grpId="0"/>
      <p:bldP spid="55" grpId="0"/>
      <p:bldP spid="56" grpId="0" animBg="1"/>
      <p:bldP spid="67" grpId="0" animBg="1"/>
      <p:bldP spid="68" grpId="0" animBg="1"/>
      <p:bldP spid="71" grpId="0" animBg="1"/>
      <p:bldP spid="72" grpId="0" animBg="1"/>
      <p:bldP spid="74" grpId="0" animBg="1"/>
      <p:bldP spid="75" grpId="0" animBg="1"/>
      <p:bldP spid="76" grpId="0"/>
      <p:bldP spid="77" grpId="0"/>
      <p:bldP spid="78" grpId="0"/>
      <p:bldP spid="79" grpId="0"/>
      <p:bldP spid="80" grpId="0"/>
      <p:bldP spid="81" grpId="0"/>
      <p:bldP spid="92" grpId="0"/>
      <p:bldP spid="1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83961" y="0"/>
            <a:ext cx="446314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grpSp>
        <p:nvGrpSpPr>
          <p:cNvPr id="12" name="Группа 11"/>
          <p:cNvGrpSpPr/>
          <p:nvPr/>
        </p:nvGrpSpPr>
        <p:grpSpPr>
          <a:xfrm>
            <a:off x="307118" y="1469570"/>
            <a:ext cx="9896866" cy="2981163"/>
            <a:chOff x="468464" y="881742"/>
            <a:chExt cx="9896866" cy="2981163"/>
          </a:xfrm>
        </p:grpSpPr>
        <p:grpSp>
          <p:nvGrpSpPr>
            <p:cNvPr id="11" name="Группа 10"/>
            <p:cNvGrpSpPr/>
            <p:nvPr/>
          </p:nvGrpSpPr>
          <p:grpSpPr>
            <a:xfrm>
              <a:off x="468464" y="881742"/>
              <a:ext cx="9896866" cy="2658625"/>
              <a:chOff x="468464" y="881742"/>
              <a:chExt cx="9896866" cy="265862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TextBox 4"/>
                  <p:cNvSpPr txBox="1"/>
                  <p:nvPr/>
                </p:nvSpPr>
                <p:spPr>
                  <a:xfrm>
                    <a:off x="468464" y="881742"/>
                    <a:ext cx="9804148" cy="1384995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nor/>
                            </m:rPr>
                            <a:rPr lang="en-US" dirty="0" smtClean="0"/>
                            <m:t>F</m:t>
                          </m:r>
                          <m:r>
                            <m:rPr>
                              <m:nor/>
                            </m:rPr>
                            <a:rPr lang="uk-UA" dirty="0" smtClean="0"/>
                            <m:t>ace</m:t>
                          </m:r>
                          <m:r>
                            <m:rPr>
                              <m:nor/>
                            </m:rPr>
                            <a:rPr lang="uk-UA" dirty="0" smtClean="0"/>
                            <m:t> </m:t>
                          </m:r>
                          <m:r>
                            <m:rPr>
                              <m:nor/>
                            </m:rPr>
                            <a:rPr lang="en-US" dirty="0" smtClean="0"/>
                            <m:t>A</m:t>
                          </m:r>
                          <m:r>
                            <m:rPr>
                              <m:nor/>
                            </m:rPr>
                            <a:rPr lang="en-US" dirty="0" smtClean="0"/>
                            <m:t>= { (</m:t>
                          </m:r>
                          <m:sSub>
                            <m:sSub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uk-UA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),</m:t>
                          </m:r>
                          <m:r>
                            <m:rPr>
                              <m:nor/>
                            </m:rP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m:rPr>
                              <m:nor/>
                            </m:rPr>
                            <a:rPr lang="en-US" dirty="0"/>
                            <m:t>(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),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m:rPr>
                              <m:nor/>
                            </m:rPr>
                            <a:rPr lang="en-US" dirty="0"/>
                            <m:t>(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), </m:t>
                          </m:r>
                          <m:r>
                            <m:rPr>
                              <m:nor/>
                            </m:rP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dirty="0"/>
                            <m:t>(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}</m:t>
                          </m:r>
                        </m:oMath>
                      </m:oMathPara>
                    </a14:m>
                    <a:endParaRPr lang="uk-UA" dirty="0"/>
                  </a:p>
                  <a:p>
                    <a:endParaRPr lang="uk-UA" dirty="0"/>
                  </a:p>
                  <a:p>
                    <a:r>
                      <a:rPr lang="en-US" dirty="0" smtClean="0"/>
                      <a:t> </a:t>
                    </a:r>
                    <a:endParaRPr lang="uk-UA" dirty="0"/>
                  </a:p>
                  <a:p>
                    <a:endParaRPr lang="uk-UA" dirty="0"/>
                  </a:p>
                  <a:p>
                    <a:endParaRPr lang="uk-UA" dirty="0"/>
                  </a:p>
                </p:txBody>
              </p:sp>
            </mc:Choice>
            <mc:Fallback xmlns="">
              <p:sp>
                <p:nvSpPr>
                  <p:cNvPr id="5" name="TextBox 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8464" y="881742"/>
                    <a:ext cx="9804148" cy="1384995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t="-441"/>
                    </a:stretch>
                  </a:blipFill>
                </p:spPr>
                <p:txBody>
                  <a:bodyPr/>
                  <a:lstStyle/>
                  <a:p>
                    <a:r>
                      <a:rPr lang="uk-U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TextBox 5"/>
                  <p:cNvSpPr txBox="1"/>
                  <p:nvPr/>
                </p:nvSpPr>
                <p:spPr>
                  <a:xfrm>
                    <a:off x="499370" y="1212347"/>
                    <a:ext cx="9804148" cy="1384995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nor/>
                            </m:rPr>
                            <a:rPr lang="en-US" dirty="0" smtClean="0"/>
                            <m:t>F</m:t>
                          </m:r>
                          <m:r>
                            <m:rPr>
                              <m:nor/>
                            </m:rPr>
                            <a:rPr lang="uk-UA" dirty="0" smtClean="0"/>
                            <m:t>ace</m:t>
                          </m:r>
                          <m:r>
                            <m:rPr>
                              <m:nor/>
                            </m:rPr>
                            <a:rPr lang="uk-UA" dirty="0" smtClean="0"/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dirty="0" smtClean="0"/>
                            <m:t>B</m:t>
                          </m:r>
                          <m:r>
                            <m:rPr>
                              <m:nor/>
                            </m:rPr>
                            <a:rPr lang="en-US" dirty="0" smtClean="0"/>
                            <m:t>=</m:t>
                          </m:r>
                          <m:r>
                            <m:rPr>
                              <m:nor/>
                            </m:rPr>
                            <a:rPr lang="en-US" b="0" i="0" dirty="0" smtClean="0"/>
                            <m:t> </m:t>
                          </m:r>
                          <m:r>
                            <m:rPr>
                              <m:nor/>
                            </m:rPr>
                            <a:rPr lang="en-US" dirty="0" smtClean="0"/>
                            <m:t>{ (</m:t>
                          </m:r>
                          <m:sSub>
                            <m:sSub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),</m:t>
                          </m:r>
                          <m:r>
                            <m:rPr>
                              <m:nor/>
                            </m:rP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m:rPr>
                              <m:nor/>
                            </m:rPr>
                            <a:rPr lang="en-US" dirty="0"/>
                            <m:t>(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),    </m:t>
                          </m:r>
                          <m:r>
                            <m:rPr>
                              <m:nor/>
                            </m:rPr>
                            <a:rPr lang="en-US" dirty="0"/>
                            <m:t>(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), </m:t>
                          </m:r>
                          <m:r>
                            <m:rPr>
                              <m:nor/>
                            </m:rP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dirty="0"/>
                            <m:t>(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}</m:t>
                          </m:r>
                        </m:oMath>
                      </m:oMathPara>
                    </a14:m>
                    <a:endParaRPr lang="uk-UA" dirty="0"/>
                  </a:p>
                  <a:p>
                    <a:endParaRPr lang="uk-UA" dirty="0"/>
                  </a:p>
                  <a:p>
                    <a:r>
                      <a:rPr lang="en-US" dirty="0" smtClean="0"/>
                      <a:t> </a:t>
                    </a:r>
                    <a:endParaRPr lang="uk-UA" dirty="0"/>
                  </a:p>
                  <a:p>
                    <a:endParaRPr lang="uk-UA" dirty="0"/>
                  </a:p>
                  <a:p>
                    <a:endParaRPr lang="uk-UA" dirty="0"/>
                  </a:p>
                </p:txBody>
              </p:sp>
            </mc:Choice>
            <mc:Fallback xmlns="">
              <p:sp>
                <p:nvSpPr>
                  <p:cNvPr id="6" name="TextBox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9370" y="1212347"/>
                    <a:ext cx="9804148" cy="1384995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t="-439"/>
                    </a:stretch>
                  </a:blipFill>
                </p:spPr>
                <p:txBody>
                  <a:bodyPr/>
                  <a:lstStyle/>
                  <a:p>
                    <a:r>
                      <a:rPr lang="uk-U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TextBox 6"/>
                  <p:cNvSpPr txBox="1"/>
                  <p:nvPr/>
                </p:nvSpPr>
                <p:spPr>
                  <a:xfrm>
                    <a:off x="468464" y="1534885"/>
                    <a:ext cx="9804148" cy="1384995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nor/>
                            </m:rPr>
                            <a:rPr lang="en-US" dirty="0" smtClean="0"/>
                            <m:t>F</m:t>
                          </m:r>
                          <m:r>
                            <m:rPr>
                              <m:nor/>
                            </m:rPr>
                            <a:rPr lang="uk-UA" dirty="0" smtClean="0"/>
                            <m:t>ace</m:t>
                          </m:r>
                          <m:r>
                            <m:rPr>
                              <m:nor/>
                            </m:rPr>
                            <a:rPr lang="uk-UA" dirty="0" smtClean="0"/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dirty="0" smtClean="0"/>
                            <m:t>C</m:t>
                          </m:r>
                          <m:r>
                            <m:rPr>
                              <m:nor/>
                            </m:rPr>
                            <a:rPr lang="en-US" dirty="0" smtClean="0"/>
                            <m:t>=</m:t>
                          </m:r>
                          <m:r>
                            <m:rPr>
                              <m:nor/>
                            </m:rPr>
                            <a:rPr lang="en-US" b="0" i="0" dirty="0" smtClean="0"/>
                            <m:t> </m:t>
                          </m:r>
                          <m:r>
                            <m:rPr>
                              <m:nor/>
                            </m:rPr>
                            <a:rPr lang="en-US" dirty="0" smtClean="0"/>
                            <m:t>{ (</m:t>
                          </m:r>
                          <m:sSub>
                            <m:sSub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),</m:t>
                          </m:r>
                          <m:r>
                            <m:rPr>
                              <m:nor/>
                            </m:rP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m:rPr>
                              <m:nor/>
                            </m:rPr>
                            <a:rPr lang="en-US" dirty="0"/>
                            <m:t>(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),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dirty="0"/>
                            <m:t>(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), </m:t>
                          </m:r>
                          <m:r>
                            <m:rPr>
                              <m:nor/>
                            </m:rP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    </m:t>
                          </m:r>
                          <m:r>
                            <m:rPr>
                              <m:nor/>
                            </m:rPr>
                            <a:rPr lang="en-US" dirty="0"/>
                            <m:t>(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}</m:t>
                          </m:r>
                        </m:oMath>
                      </m:oMathPara>
                    </a14:m>
                    <a:endParaRPr lang="uk-UA" dirty="0"/>
                  </a:p>
                  <a:p>
                    <a:endParaRPr lang="uk-UA" dirty="0"/>
                  </a:p>
                  <a:p>
                    <a:r>
                      <a:rPr lang="en-US" dirty="0" smtClean="0"/>
                      <a:t> </a:t>
                    </a:r>
                    <a:endParaRPr lang="uk-UA" dirty="0"/>
                  </a:p>
                  <a:p>
                    <a:endParaRPr lang="uk-UA" dirty="0"/>
                  </a:p>
                  <a:p>
                    <a:endParaRPr lang="uk-UA" dirty="0"/>
                  </a:p>
                </p:txBody>
              </p:sp>
            </mc:Choice>
            <mc:Fallback xmlns="">
              <p:sp>
                <p:nvSpPr>
                  <p:cNvPr id="7" name="TextBox 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8464" y="1534885"/>
                    <a:ext cx="9804148" cy="1384995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t="-441"/>
                    </a:stretch>
                  </a:blipFill>
                </p:spPr>
                <p:txBody>
                  <a:bodyPr/>
                  <a:lstStyle/>
                  <a:p>
                    <a:r>
                      <a:rPr lang="uk-U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514823" y="1864390"/>
                    <a:ext cx="9804148" cy="1384995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nor/>
                            </m:rPr>
                            <a:rPr lang="en-US" dirty="0" smtClean="0"/>
                            <m:t>F</m:t>
                          </m:r>
                          <m:r>
                            <m:rPr>
                              <m:nor/>
                            </m:rPr>
                            <a:rPr lang="uk-UA" dirty="0" smtClean="0"/>
                            <m:t>ace</m:t>
                          </m:r>
                          <m:r>
                            <m:rPr>
                              <m:nor/>
                            </m:rPr>
                            <a:rPr lang="uk-UA" dirty="0" smtClean="0"/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dirty="0" smtClean="0"/>
                            <m:t>D</m:t>
                          </m:r>
                          <m:r>
                            <m:rPr>
                              <m:nor/>
                            </m:rPr>
                            <a:rPr lang="en-US" dirty="0" smtClean="0"/>
                            <m:t>=</m:t>
                          </m:r>
                          <m:r>
                            <m:rPr>
                              <m:nor/>
                            </m:rPr>
                            <a:rPr lang="en-US" b="0" i="0" dirty="0" smtClean="0"/>
                            <m:t> </m:t>
                          </m:r>
                          <m:r>
                            <m:rPr>
                              <m:nor/>
                            </m:rPr>
                            <a:rPr lang="en-US" dirty="0" smtClean="0"/>
                            <m:t>{ (</m:t>
                          </m:r>
                          <m:sSub>
                            <m:sSub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),</m:t>
                          </m:r>
                          <m:r>
                            <m:rPr>
                              <m:nor/>
                            </m:rP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m:rPr>
                              <m:nor/>
                            </m:rPr>
                            <a:rPr lang="en-US" dirty="0"/>
                            <m:t>(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),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dirty="0"/>
                            <m:t>(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), </m:t>
                          </m:r>
                          <m:r>
                            <m:rPr>
                              <m:nor/>
                            </m:rP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dirty="0"/>
                            <m:t>(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}</m:t>
                          </m:r>
                        </m:oMath>
                      </m:oMathPara>
                    </a14:m>
                    <a:endParaRPr lang="uk-UA" dirty="0"/>
                  </a:p>
                  <a:p>
                    <a:endParaRPr lang="uk-UA" dirty="0"/>
                  </a:p>
                  <a:p>
                    <a:r>
                      <a:rPr lang="en-US" dirty="0" smtClean="0"/>
                      <a:t> </a:t>
                    </a:r>
                    <a:endParaRPr lang="uk-UA" dirty="0"/>
                  </a:p>
                  <a:p>
                    <a:endParaRPr lang="uk-UA" dirty="0"/>
                  </a:p>
                  <a:p>
                    <a:endParaRPr lang="uk-UA" dirty="0"/>
                  </a:p>
                </p:txBody>
              </p:sp>
            </mc:Choice>
            <mc:Fallback xmlns="">
              <p:sp>
                <p:nvSpPr>
                  <p:cNvPr id="8" name="TextBox 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4823" y="1864390"/>
                    <a:ext cx="9804148" cy="1384995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t="-441"/>
                    </a:stretch>
                  </a:blipFill>
                </p:spPr>
                <p:txBody>
                  <a:bodyPr/>
                  <a:lstStyle/>
                  <a:p>
                    <a:r>
                      <a:rPr lang="uk-U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Box 8"/>
                  <p:cNvSpPr txBox="1"/>
                  <p:nvPr/>
                </p:nvSpPr>
                <p:spPr>
                  <a:xfrm>
                    <a:off x="561182" y="2155372"/>
                    <a:ext cx="9804148" cy="1384995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nor/>
                            </m:rPr>
                            <a:rPr lang="en-US" dirty="0" smtClean="0"/>
                            <m:t>F</m:t>
                          </m:r>
                          <m:r>
                            <m:rPr>
                              <m:nor/>
                            </m:rPr>
                            <a:rPr lang="uk-UA" dirty="0" smtClean="0"/>
                            <m:t>ace</m:t>
                          </m:r>
                          <m:r>
                            <m:rPr>
                              <m:nor/>
                            </m:rPr>
                            <a:rPr lang="uk-UA" dirty="0" smtClean="0"/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dirty="0" smtClean="0"/>
                            <m:t>E</m:t>
                          </m:r>
                          <m:r>
                            <m:rPr>
                              <m:nor/>
                            </m:rPr>
                            <a:rPr lang="en-US" dirty="0" smtClean="0"/>
                            <m:t>=</m:t>
                          </m:r>
                          <m:r>
                            <m:rPr>
                              <m:nor/>
                            </m:rPr>
                            <a:rPr lang="en-US" b="0" i="0" dirty="0" smtClean="0"/>
                            <m:t> </m:t>
                          </m:r>
                          <m:r>
                            <m:rPr>
                              <m:nor/>
                            </m:rPr>
                            <a:rPr lang="en-US" dirty="0" smtClean="0"/>
                            <m:t>{ (</m:t>
                          </m:r>
                          <m:sSub>
                            <m:sSub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),</m:t>
                          </m:r>
                          <m:r>
                            <m:rPr>
                              <m:nor/>
                            </m:rP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m:rPr>
                              <m:nor/>
                            </m:rPr>
                            <a:rPr lang="en-US" dirty="0"/>
                            <m:t>(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𝐷𝐸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),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dirty="0"/>
                            <m:t>(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), </m:t>
                          </m:r>
                          <m:r>
                            <m:rPr>
                              <m:nor/>
                            </m:rP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dirty="0"/>
                            <m:t>(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}</m:t>
                          </m:r>
                        </m:oMath>
                      </m:oMathPara>
                    </a14:m>
                    <a:endParaRPr lang="uk-UA" dirty="0"/>
                  </a:p>
                  <a:p>
                    <a:endParaRPr lang="uk-UA" dirty="0"/>
                  </a:p>
                  <a:p>
                    <a:r>
                      <a:rPr lang="en-US" dirty="0" smtClean="0"/>
                      <a:t> </a:t>
                    </a:r>
                    <a:endParaRPr lang="uk-UA" dirty="0"/>
                  </a:p>
                  <a:p>
                    <a:endParaRPr lang="uk-UA" dirty="0"/>
                  </a:p>
                  <a:p>
                    <a:endParaRPr lang="uk-UA" dirty="0"/>
                  </a:p>
                </p:txBody>
              </p:sp>
            </mc:Choice>
            <mc:Fallback xmlns="">
              <p:sp>
                <p:nvSpPr>
                  <p:cNvPr id="9" name="TextBox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1182" y="2155372"/>
                    <a:ext cx="9804148" cy="1384995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t="-441"/>
                    </a:stretch>
                  </a:blipFill>
                </p:spPr>
                <p:txBody>
                  <a:bodyPr/>
                  <a:lstStyle/>
                  <a:p>
                    <a:r>
                      <a:rPr lang="uk-U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530276" y="2477910"/>
                  <a:ext cx="9804148" cy="138499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dirty="0" smtClean="0"/>
                          <m:t>F</m:t>
                        </m:r>
                        <m:r>
                          <m:rPr>
                            <m:nor/>
                          </m:rPr>
                          <a:rPr lang="uk-UA" dirty="0" smtClean="0"/>
                          <m:t>ace</m:t>
                        </m:r>
                        <m:r>
                          <m:rPr>
                            <m:nor/>
                          </m:rPr>
                          <a:rPr lang="uk-UA" dirty="0" smtClean="0"/>
                          <m:t> </m:t>
                        </m:r>
                        <m:r>
                          <m:rPr>
                            <m:nor/>
                          </m:rPr>
                          <a:rPr lang="en-US" b="0" i="0" dirty="0" smtClean="0"/>
                          <m:t>F</m:t>
                        </m:r>
                        <m:r>
                          <m:rPr>
                            <m:nor/>
                          </m:rPr>
                          <a:rPr lang="en-US" dirty="0" smtClean="0"/>
                          <m:t>=</m:t>
                        </m:r>
                        <m:r>
                          <m:rPr>
                            <m:nor/>
                          </m:rPr>
                          <a:rPr lang="en-US" b="0" i="0" dirty="0" smtClean="0"/>
                          <m:t> </m:t>
                        </m:r>
                        <m:r>
                          <m:rPr>
                            <m:nor/>
                          </m:rPr>
                          <a:rPr lang="en-US" dirty="0" smtClean="0"/>
                          <m:t>{ (</m:t>
                        </m:r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),</m:t>
                        </m:r>
                        <m:r>
                          <m:rPr>
                            <m:nor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m:rPr>
                            <m:nor/>
                          </m:rPr>
                          <a:rPr lang="en-US" dirty="0"/>
                          <m:t>(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𝐹𝐸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𝐹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),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(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𝐹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), </m:t>
                        </m:r>
                        <m:r>
                          <m:rPr>
                            <m:nor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(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𝐹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}</m:t>
                        </m:r>
                      </m:oMath>
                    </m:oMathPara>
                  </a14:m>
                  <a:endParaRPr lang="uk-UA" dirty="0"/>
                </a:p>
                <a:p>
                  <a:endParaRPr lang="uk-UA" dirty="0"/>
                </a:p>
                <a:p>
                  <a:r>
                    <a:rPr lang="en-US" dirty="0" smtClean="0"/>
                    <a:t> </a:t>
                  </a:r>
                  <a:endParaRPr lang="uk-UA" dirty="0"/>
                </a:p>
                <a:p>
                  <a:endParaRPr lang="uk-UA" dirty="0"/>
                </a:p>
                <a:p>
                  <a:endParaRPr lang="uk-UA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0276" y="2477910"/>
                  <a:ext cx="9804148" cy="1384995"/>
                </a:xfrm>
                <a:prstGeom prst="rect">
                  <a:avLst/>
                </a:prstGeom>
                <a:blipFill>
                  <a:blip r:embed="rId8"/>
                  <a:stretch>
                    <a:fillRect t="-881"/>
                  </a:stretch>
                </a:blipFill>
              </p:spPr>
              <p:txBody>
                <a:bodyPr/>
                <a:lstStyle/>
                <a:p>
                  <a:r>
                    <a:rPr lang="uk-UA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4" name="Прямоугольник 13"/>
          <p:cNvSpPr/>
          <p:nvPr/>
        </p:nvSpPr>
        <p:spPr>
          <a:xfrm>
            <a:off x="1291976" y="1034531"/>
            <a:ext cx="57188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b="1" dirty="0" smtClean="0">
                <a:solidFill>
                  <a:srgbClr val="00B050"/>
                </a:solidFill>
              </a:rPr>
              <a:t>Тобто потрібно зберігати інформацію у такому вигляді:</a:t>
            </a:r>
            <a:endParaRPr lang="uk-UA" b="1" dirty="0">
              <a:solidFill>
                <a:srgbClr val="00B05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40103" y="4761350"/>
            <a:ext cx="2950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err="1" smtClean="0">
                <a:solidFill>
                  <a:srgbClr val="00B050"/>
                </a:solidFill>
              </a:rPr>
              <a:t>Витрати</a:t>
            </a:r>
            <a:r>
              <a:rPr lang="ru-RU" b="1" dirty="0" smtClean="0">
                <a:solidFill>
                  <a:srgbClr val="00B050"/>
                </a:solidFill>
              </a:rPr>
              <a:t> </a:t>
            </a:r>
            <a:r>
              <a:rPr lang="ru-RU" b="1" dirty="0" err="1" smtClean="0">
                <a:solidFill>
                  <a:srgbClr val="00B050"/>
                </a:solidFill>
              </a:rPr>
              <a:t>пам</a:t>
            </a:r>
            <a:r>
              <a:rPr lang="en-US" b="1" dirty="0" smtClean="0">
                <a:solidFill>
                  <a:srgbClr val="00B050"/>
                </a:solidFill>
              </a:rPr>
              <a:t>’</a:t>
            </a:r>
            <a:r>
              <a:rPr lang="uk-UA" b="1" dirty="0" smtClean="0">
                <a:solidFill>
                  <a:srgbClr val="00B050"/>
                </a:solidFill>
              </a:rPr>
              <a:t>яті:</a:t>
            </a:r>
            <a:endParaRPr lang="uk-UA" b="1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3257569" y="4827109"/>
                <a:ext cx="713919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uk-UA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=3 ∗4 ∗6 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, </a:t>
                </a:r>
                <a:r>
                  <a:rPr lang="uk-UA" dirty="0" smtClean="0"/>
                  <a:t>    де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uk-UA" dirty="0" smtClean="0"/>
                  <a:t>  - розрядність подання координат вершин</a:t>
                </a:r>
                <a:endParaRPr lang="uk-UA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7569" y="4827109"/>
                <a:ext cx="7139198" cy="276999"/>
              </a:xfrm>
              <a:prstGeom prst="rect">
                <a:avLst/>
              </a:prstGeom>
              <a:blipFill>
                <a:blip r:embed="rId9"/>
                <a:stretch>
                  <a:fillRect l="-1109" t="-28889" b="-51111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1283409" y="5492405"/>
            <a:ext cx="9892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b="1" dirty="0" smtClean="0">
                <a:solidFill>
                  <a:srgbClr val="00B050"/>
                </a:solidFill>
              </a:rPr>
              <a:t>Висновок:  </a:t>
            </a:r>
            <a:r>
              <a:rPr lang="uk-UA" dirty="0" smtClean="0"/>
              <a:t>даний спосіб зберігання є</a:t>
            </a:r>
            <a:r>
              <a:rPr lang="ru-RU" dirty="0" smtClean="0"/>
              <a:t> </a:t>
            </a:r>
            <a:r>
              <a:rPr lang="uk-UA" dirty="0" smtClean="0"/>
              <a:t>надлишковим, тому що кожна з вершин записується тричі</a:t>
            </a:r>
            <a:endParaRPr lang="uk-UA" b="1" dirty="0">
              <a:solidFill>
                <a:srgbClr val="00B05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40103" y="3854718"/>
            <a:ext cx="107579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65225" indent="-1165225"/>
            <a:r>
              <a:rPr lang="uk-UA" b="1" dirty="0" smtClean="0">
                <a:solidFill>
                  <a:srgbClr val="00B050"/>
                </a:solidFill>
              </a:rPr>
              <a:t>Реалізація: </a:t>
            </a:r>
            <a:r>
              <a:rPr lang="uk-UA" dirty="0" smtClean="0"/>
              <a:t>масив для кожної грані; один масив-вектор для всіх граней (що є більш економічним); </a:t>
            </a:r>
            <a:r>
              <a:rPr lang="uk-UA" dirty="0"/>
              <a:t>структур (трійки </a:t>
            </a:r>
            <a:r>
              <a:rPr lang="uk-UA" dirty="0" smtClean="0"/>
              <a:t>координат); використання класів (для окремих граней або для куба в цілому) </a:t>
            </a:r>
          </a:p>
          <a:p>
            <a:endParaRPr lang="uk-UA" b="1" dirty="0">
              <a:solidFill>
                <a:srgbClr val="00B050"/>
              </a:solidFill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3691078" y="446350"/>
            <a:ext cx="50776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800" b="1" dirty="0">
                <a:solidFill>
                  <a:srgbClr val="0070C0"/>
                </a:solidFill>
              </a:rPr>
              <a:t>Векторна полігональна модель</a:t>
            </a:r>
          </a:p>
        </p:txBody>
      </p:sp>
      <p:sp>
        <p:nvSpPr>
          <p:cNvPr id="21" name="Прямоугольник 20"/>
          <p:cNvSpPr/>
          <p:nvPr/>
        </p:nvSpPr>
        <p:spPr>
          <a:xfrm>
            <a:off x="8618386" y="89534"/>
            <a:ext cx="33746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400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Моделі</a:t>
            </a:r>
            <a:r>
              <a:rPr lang="uk-UA" sz="1400" dirty="0">
                <a:solidFill>
                  <a:srgbClr val="00B050"/>
                </a:solidFill>
              </a:rPr>
              <a:t> </a:t>
            </a:r>
            <a:r>
              <a:rPr lang="uk-UA" sz="2400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опису поверхонь</a:t>
            </a:r>
          </a:p>
        </p:txBody>
      </p:sp>
    </p:spTree>
    <p:extLst>
      <p:ext uri="{BB962C8B-B14F-4D97-AF65-F5344CB8AC3E}">
        <p14:creationId xmlns:p14="http://schemas.microsoft.com/office/powerpoint/2010/main" val="364370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83961" y="0"/>
            <a:ext cx="446314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" name="Прямоугольник 1"/>
          <p:cNvSpPr/>
          <p:nvPr/>
        </p:nvSpPr>
        <p:spPr>
          <a:xfrm>
            <a:off x="1370349" y="1110734"/>
            <a:ext cx="65083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u="sng" dirty="0"/>
              <a:t>2</a:t>
            </a:r>
            <a:r>
              <a:rPr lang="ru-RU" b="1" u="sng" dirty="0" smtClean="0"/>
              <a:t> </a:t>
            </a:r>
            <a:r>
              <a:rPr lang="ru-RU" b="1" u="sng" dirty="0" err="1" smtClean="0"/>
              <a:t>спосіб</a:t>
            </a:r>
            <a:r>
              <a:rPr lang="ru-RU" b="1" u="sng" dirty="0" smtClean="0"/>
              <a:t>:    </a:t>
            </a:r>
            <a:r>
              <a:rPr lang="ru-RU" dirty="0" err="1" smtClean="0"/>
              <a:t>збер</a:t>
            </a:r>
            <a:r>
              <a:rPr lang="uk-UA" dirty="0" err="1" smtClean="0"/>
              <a:t>ігаємо</a:t>
            </a:r>
            <a:r>
              <a:rPr lang="uk-UA" dirty="0" smtClean="0"/>
              <a:t> координати 8 вершин куба без повторень</a:t>
            </a:r>
            <a:endParaRPr lang="uk-UA" dirty="0"/>
          </a:p>
        </p:txBody>
      </p:sp>
      <p:grpSp>
        <p:nvGrpSpPr>
          <p:cNvPr id="43" name="Группа 42"/>
          <p:cNvGrpSpPr/>
          <p:nvPr/>
        </p:nvGrpSpPr>
        <p:grpSpPr>
          <a:xfrm>
            <a:off x="1319375" y="1613667"/>
            <a:ext cx="2201287" cy="2075249"/>
            <a:chOff x="1319375" y="1613667"/>
            <a:chExt cx="2201287" cy="2075249"/>
          </a:xfrm>
        </p:grpSpPr>
        <p:grpSp>
          <p:nvGrpSpPr>
            <p:cNvPr id="13" name="Группа 12"/>
            <p:cNvGrpSpPr/>
            <p:nvPr/>
          </p:nvGrpSpPr>
          <p:grpSpPr>
            <a:xfrm>
              <a:off x="1502860" y="1743305"/>
              <a:ext cx="1926140" cy="1811274"/>
              <a:chOff x="1502860" y="1792684"/>
              <a:chExt cx="1294399" cy="1179111"/>
            </a:xfrm>
          </p:grpSpPr>
          <p:grpSp>
            <p:nvGrpSpPr>
              <p:cNvPr id="6" name="Группа 5"/>
              <p:cNvGrpSpPr/>
              <p:nvPr/>
            </p:nvGrpSpPr>
            <p:grpSpPr>
              <a:xfrm>
                <a:off x="1512506" y="1792684"/>
                <a:ext cx="1284753" cy="1168227"/>
                <a:chOff x="1991477" y="5156370"/>
                <a:chExt cx="1284753" cy="1168227"/>
              </a:xfrm>
            </p:grpSpPr>
            <p:sp>
              <p:nvSpPr>
                <p:cNvPr id="7" name="Прямоугольник 6"/>
                <p:cNvSpPr/>
                <p:nvPr/>
              </p:nvSpPr>
              <p:spPr>
                <a:xfrm>
                  <a:off x="2310917" y="5156370"/>
                  <a:ext cx="965313" cy="1023257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uk-UA"/>
                </a:p>
              </p:txBody>
            </p:sp>
            <p:cxnSp>
              <p:nvCxnSpPr>
                <p:cNvPr id="8" name="Прямая соединительная линия 7"/>
                <p:cNvCxnSpPr/>
                <p:nvPr/>
              </p:nvCxnSpPr>
              <p:spPr>
                <a:xfrm flipV="1">
                  <a:off x="1991477" y="5156371"/>
                  <a:ext cx="319440" cy="14497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9" name="Прямая соединительная линия 8"/>
                <p:cNvCxnSpPr/>
                <p:nvPr/>
              </p:nvCxnSpPr>
              <p:spPr>
                <a:xfrm flipV="1">
                  <a:off x="1991477" y="6179627"/>
                  <a:ext cx="319440" cy="14497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0" name="Прямая соединительная линия 9"/>
                <p:cNvCxnSpPr/>
                <p:nvPr/>
              </p:nvCxnSpPr>
              <p:spPr>
                <a:xfrm flipV="1">
                  <a:off x="2926254" y="5169448"/>
                  <a:ext cx="319440" cy="14497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1" name="Прямая соединительная линия 10"/>
                <p:cNvCxnSpPr/>
                <p:nvPr/>
              </p:nvCxnSpPr>
              <p:spPr>
                <a:xfrm flipV="1">
                  <a:off x="2947144" y="6179627"/>
                  <a:ext cx="319440" cy="14497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sp>
            <p:nvSpPr>
              <p:cNvPr id="12" name="Прямоугольник 11"/>
              <p:cNvSpPr/>
              <p:nvPr/>
            </p:nvSpPr>
            <p:spPr>
              <a:xfrm>
                <a:off x="1502860" y="1948538"/>
                <a:ext cx="965313" cy="102325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</p:grpSp>
        <p:sp>
          <p:nvSpPr>
            <p:cNvPr id="14" name="Овал 13"/>
            <p:cNvSpPr/>
            <p:nvPr/>
          </p:nvSpPr>
          <p:spPr>
            <a:xfrm>
              <a:off x="3209630" y="1613667"/>
              <a:ext cx="304800" cy="32237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uk-UA" dirty="0" smtClean="0">
                  <a:solidFill>
                    <a:schemeClr val="tx1"/>
                  </a:solidFill>
                </a:rPr>
                <a:t>7</a:t>
              </a:r>
              <a:endParaRPr lang="uk-UA" dirty="0"/>
            </a:p>
          </p:txBody>
        </p:sp>
        <p:sp>
          <p:nvSpPr>
            <p:cNvPr id="15" name="Овал 14"/>
            <p:cNvSpPr/>
            <p:nvPr/>
          </p:nvSpPr>
          <p:spPr>
            <a:xfrm>
              <a:off x="1319375" y="1889171"/>
              <a:ext cx="304800" cy="32237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uk-UA" dirty="0" smtClean="0">
                  <a:solidFill>
                    <a:schemeClr val="tx1"/>
                  </a:solidFill>
                </a:rPr>
                <a:t>1</a:t>
              </a:r>
              <a:endParaRPr lang="uk-UA" dirty="0"/>
            </a:p>
          </p:txBody>
        </p:sp>
        <p:sp>
          <p:nvSpPr>
            <p:cNvPr id="16" name="Овал 15"/>
            <p:cNvSpPr/>
            <p:nvPr/>
          </p:nvSpPr>
          <p:spPr>
            <a:xfrm>
              <a:off x="1336106" y="3345963"/>
              <a:ext cx="304800" cy="304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uk-UA" dirty="0" smtClean="0">
                  <a:solidFill>
                    <a:schemeClr val="tx1"/>
                  </a:solidFill>
                </a:rPr>
                <a:t>0</a:t>
              </a:r>
              <a:endParaRPr lang="uk-UA" dirty="0"/>
            </a:p>
          </p:txBody>
        </p:sp>
        <p:sp>
          <p:nvSpPr>
            <p:cNvPr id="17" name="Овал 16"/>
            <p:cNvSpPr/>
            <p:nvPr/>
          </p:nvSpPr>
          <p:spPr>
            <a:xfrm>
              <a:off x="2755816" y="3384116"/>
              <a:ext cx="304800" cy="304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uk-UA" dirty="0" smtClean="0">
                  <a:solidFill>
                    <a:schemeClr val="tx1"/>
                  </a:solidFill>
                </a:rPr>
                <a:t>3</a:t>
              </a:r>
              <a:endParaRPr lang="uk-UA" dirty="0"/>
            </a:p>
          </p:txBody>
        </p:sp>
        <p:sp>
          <p:nvSpPr>
            <p:cNvPr id="18" name="Овал 17"/>
            <p:cNvSpPr/>
            <p:nvPr/>
          </p:nvSpPr>
          <p:spPr>
            <a:xfrm>
              <a:off x="2801255" y="1872525"/>
              <a:ext cx="304800" cy="32237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uk-UA" dirty="0" smtClean="0">
                  <a:solidFill>
                    <a:schemeClr val="tx1"/>
                  </a:solidFill>
                </a:rPr>
                <a:t>2</a:t>
              </a:r>
              <a:endParaRPr lang="uk-UA" dirty="0"/>
            </a:p>
          </p:txBody>
        </p:sp>
        <p:sp>
          <p:nvSpPr>
            <p:cNvPr id="20" name="Овал 19"/>
            <p:cNvSpPr/>
            <p:nvPr/>
          </p:nvSpPr>
          <p:spPr>
            <a:xfrm>
              <a:off x="1849231" y="3029190"/>
              <a:ext cx="304800" cy="32237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uk-UA" dirty="0" smtClean="0">
                  <a:solidFill>
                    <a:schemeClr val="tx1"/>
                  </a:solidFill>
                </a:rPr>
                <a:t>4</a:t>
              </a:r>
              <a:endParaRPr lang="uk-UA" dirty="0"/>
            </a:p>
          </p:txBody>
        </p:sp>
        <p:sp>
          <p:nvSpPr>
            <p:cNvPr id="21" name="Овал 20"/>
            <p:cNvSpPr/>
            <p:nvPr/>
          </p:nvSpPr>
          <p:spPr>
            <a:xfrm>
              <a:off x="3215862" y="3080105"/>
              <a:ext cx="304800" cy="32237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uk-UA" dirty="0" smtClean="0">
                  <a:solidFill>
                    <a:schemeClr val="tx1"/>
                  </a:solidFill>
                </a:rPr>
                <a:t>6</a:t>
              </a:r>
              <a:endParaRPr lang="uk-UA" dirty="0"/>
            </a:p>
          </p:txBody>
        </p:sp>
      </p:grpSp>
      <p:pic>
        <p:nvPicPr>
          <p:cNvPr id="22" name="Рисунок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8699" y="1951853"/>
            <a:ext cx="4905375" cy="1333500"/>
          </a:xfrm>
          <a:prstGeom prst="rect">
            <a:avLst/>
          </a:prstGeom>
        </p:spPr>
      </p:pic>
      <p:sp>
        <p:nvSpPr>
          <p:cNvPr id="24" name="Прямоугольник 23"/>
          <p:cNvSpPr/>
          <p:nvPr/>
        </p:nvSpPr>
        <p:spPr>
          <a:xfrm>
            <a:off x="4438699" y="3690760"/>
            <a:ext cx="57055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dirty="0" smtClean="0"/>
              <a:t>Кожну грань задаємо у вигляді списку </a:t>
            </a:r>
            <a:r>
              <a:rPr lang="uk-UA" dirty="0" err="1" smtClean="0"/>
              <a:t>індексов</a:t>
            </a:r>
            <a:r>
              <a:rPr lang="uk-UA" dirty="0" smtClean="0"/>
              <a:t> вершин:</a:t>
            </a:r>
            <a:endParaRPr lang="uk-UA" dirty="0"/>
          </a:p>
        </p:txBody>
      </p:sp>
      <p:pic>
        <p:nvPicPr>
          <p:cNvPr id="25" name="Рисунок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2941" y="4252106"/>
            <a:ext cx="1373496" cy="430741"/>
          </a:xfrm>
          <a:prstGeom prst="rect">
            <a:avLst/>
          </a:prstGeom>
          <a:ln w="28575">
            <a:solidFill>
              <a:srgbClr val="00B050"/>
            </a:solidFill>
          </a:ln>
        </p:spPr>
      </p:pic>
      <p:pic>
        <p:nvPicPr>
          <p:cNvPr id="26" name="Рисунок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48532" y="4263931"/>
            <a:ext cx="1341002" cy="407090"/>
          </a:xfrm>
          <a:prstGeom prst="rect">
            <a:avLst/>
          </a:prstGeom>
          <a:ln w="28575">
            <a:solidFill>
              <a:srgbClr val="00B050"/>
            </a:solidFill>
          </a:ln>
        </p:spPr>
      </p:pic>
      <p:pic>
        <p:nvPicPr>
          <p:cNvPr id="27" name="Рисунок 2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06088" y="4263931"/>
            <a:ext cx="1408122" cy="444229"/>
          </a:xfrm>
          <a:prstGeom prst="rect">
            <a:avLst/>
          </a:prstGeom>
          <a:ln w="28575">
            <a:solidFill>
              <a:srgbClr val="00B050"/>
            </a:solidFill>
          </a:ln>
        </p:spPr>
      </p:pic>
      <p:pic>
        <p:nvPicPr>
          <p:cNvPr id="28" name="Рисунок 2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29185" y="4295922"/>
            <a:ext cx="1354733" cy="419322"/>
          </a:xfrm>
          <a:prstGeom prst="rect">
            <a:avLst/>
          </a:prstGeom>
          <a:ln w="28575">
            <a:solidFill>
              <a:srgbClr val="00B050"/>
            </a:solidFill>
          </a:ln>
        </p:spPr>
      </p:pic>
      <p:pic>
        <p:nvPicPr>
          <p:cNvPr id="29" name="Рисунок 2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70522" y="4287026"/>
            <a:ext cx="1440920" cy="451886"/>
          </a:xfrm>
          <a:prstGeom prst="rect">
            <a:avLst/>
          </a:prstGeom>
          <a:ln w="28575">
            <a:solidFill>
              <a:srgbClr val="00B050"/>
            </a:solidFill>
          </a:ln>
        </p:spPr>
      </p:pic>
      <p:pic>
        <p:nvPicPr>
          <p:cNvPr id="30" name="Рисунок 2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254342" y="4280320"/>
            <a:ext cx="1462303" cy="458592"/>
          </a:xfrm>
          <a:prstGeom prst="rect">
            <a:avLst/>
          </a:prstGeom>
          <a:ln w="28575">
            <a:solidFill>
              <a:srgbClr val="00B050"/>
            </a:solidFill>
          </a:ln>
        </p:spPr>
      </p:pic>
      <p:cxnSp>
        <p:nvCxnSpPr>
          <p:cNvPr id="32" name="Прямая со стрелкой 31"/>
          <p:cNvCxnSpPr/>
          <p:nvPr/>
        </p:nvCxnSpPr>
        <p:spPr>
          <a:xfrm flipH="1" flipV="1">
            <a:off x="6270171" y="3278841"/>
            <a:ext cx="2340429" cy="97326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/>
          <p:nvPr/>
        </p:nvCxnSpPr>
        <p:spPr>
          <a:xfrm flipH="1" flipV="1">
            <a:off x="8434467" y="3278841"/>
            <a:ext cx="557133" cy="957516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/>
          <p:cNvCxnSpPr/>
          <p:nvPr/>
        </p:nvCxnSpPr>
        <p:spPr>
          <a:xfrm flipH="1" flipV="1">
            <a:off x="9013371" y="3235025"/>
            <a:ext cx="330703" cy="100133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endCxn id="22" idx="2"/>
          </p:cNvCxnSpPr>
          <p:nvPr/>
        </p:nvCxnSpPr>
        <p:spPr>
          <a:xfrm flipH="1" flipV="1">
            <a:off x="6891387" y="3285353"/>
            <a:ext cx="2829556" cy="95100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104674" y="4984377"/>
            <a:ext cx="2950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err="1" smtClean="0">
                <a:solidFill>
                  <a:srgbClr val="00B050"/>
                </a:solidFill>
              </a:rPr>
              <a:t>Витрати</a:t>
            </a:r>
            <a:r>
              <a:rPr lang="ru-RU" b="1" dirty="0" smtClean="0">
                <a:solidFill>
                  <a:srgbClr val="00B050"/>
                </a:solidFill>
              </a:rPr>
              <a:t> </a:t>
            </a:r>
            <a:r>
              <a:rPr lang="ru-RU" b="1" dirty="0" err="1" smtClean="0">
                <a:solidFill>
                  <a:srgbClr val="00B050"/>
                </a:solidFill>
              </a:rPr>
              <a:t>пам</a:t>
            </a:r>
            <a:r>
              <a:rPr lang="en-US" b="1" dirty="0" smtClean="0">
                <a:solidFill>
                  <a:srgbClr val="00B050"/>
                </a:solidFill>
              </a:rPr>
              <a:t>’</a:t>
            </a:r>
            <a:r>
              <a:rPr lang="uk-UA" b="1" dirty="0" smtClean="0">
                <a:solidFill>
                  <a:srgbClr val="00B050"/>
                </a:solidFill>
              </a:rPr>
              <a:t>яті:</a:t>
            </a:r>
            <a:endParaRPr lang="uk-UA" b="1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3106055" y="5140600"/>
                <a:ext cx="8232254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uk-UA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uk-UA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=3 ∗</m:t>
                    </m:r>
                    <m:r>
                      <a:rPr lang="uk-UA" b="0" i="1" smtClean="0">
                        <a:latin typeface="Cambria Math" panose="02040503050406030204" pitchFamily="18" charset="0"/>
                      </a:rPr>
                      <m:t>8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uk-UA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6</m:t>
                    </m:r>
                    <m:r>
                      <a:rPr lang="uk-UA" b="0" i="1" smtClean="0">
                        <a:latin typeface="Cambria Math" panose="02040503050406030204" pitchFamily="18" charset="0"/>
                      </a:rPr>
                      <m:t>∗4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𝑖𝑛𝑑</m:t>
                        </m:r>
                      </m:sub>
                    </m:sSub>
                  </m:oMath>
                </a14:m>
                <a:r>
                  <a:rPr lang="en-US" dirty="0" smtClean="0"/>
                  <a:t>, </a:t>
                </a:r>
                <a:r>
                  <a:rPr lang="uk-UA" dirty="0" smtClean="0"/>
                  <a:t>    де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uk-UA" dirty="0" smtClean="0"/>
                  <a:t>  -   розрядність подання координат вершин</a:t>
                </a:r>
                <a:r>
                  <a:rPr lang="en-US" dirty="0" smtClean="0"/>
                  <a:t>;</a:t>
                </a:r>
              </a:p>
              <a:p>
                <a:pPr marL="3592513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𝑖𝑛𝑑</m:t>
                        </m:r>
                      </m:sub>
                    </m:sSub>
                  </m:oMath>
                </a14:m>
                <a:r>
                  <a:rPr lang="en-US" dirty="0" smtClean="0"/>
                  <a:t> - </a:t>
                </a:r>
                <a:r>
                  <a:rPr lang="uk-UA" dirty="0" smtClean="0"/>
                  <a:t>розрядність подання індексів</a:t>
                </a:r>
                <a:endParaRPr lang="uk-UA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6055" y="5140600"/>
                <a:ext cx="8232254" cy="553998"/>
              </a:xfrm>
              <a:prstGeom prst="rect">
                <a:avLst/>
              </a:prstGeom>
              <a:blipFill>
                <a:blip r:embed="rId10"/>
                <a:stretch>
                  <a:fillRect l="-1037" t="-14286" r="-815" b="-25275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Прямоугольник 40"/>
          <p:cNvSpPr/>
          <p:nvPr/>
        </p:nvSpPr>
        <p:spPr>
          <a:xfrm>
            <a:off x="3514430" y="535768"/>
            <a:ext cx="50776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800" b="1" dirty="0">
                <a:solidFill>
                  <a:srgbClr val="0070C0"/>
                </a:solidFill>
              </a:rPr>
              <a:t>Векторна полігональна модель</a:t>
            </a:r>
          </a:p>
        </p:txBody>
      </p:sp>
      <p:sp>
        <p:nvSpPr>
          <p:cNvPr id="42" name="Прямоугольник 41"/>
          <p:cNvSpPr/>
          <p:nvPr/>
        </p:nvSpPr>
        <p:spPr>
          <a:xfrm>
            <a:off x="8618386" y="89534"/>
            <a:ext cx="33746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400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Моделі</a:t>
            </a:r>
            <a:r>
              <a:rPr lang="uk-UA" sz="1400" dirty="0">
                <a:solidFill>
                  <a:srgbClr val="00B050"/>
                </a:solidFill>
              </a:rPr>
              <a:t> </a:t>
            </a:r>
            <a:r>
              <a:rPr lang="uk-UA" sz="2400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опису поверхонь</a:t>
            </a:r>
          </a:p>
        </p:txBody>
      </p:sp>
      <p:sp>
        <p:nvSpPr>
          <p:cNvPr id="19" name="Овал 18"/>
          <p:cNvSpPr/>
          <p:nvPr/>
        </p:nvSpPr>
        <p:spPr>
          <a:xfrm>
            <a:off x="1849231" y="1581162"/>
            <a:ext cx="304800" cy="32237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 smtClean="0">
                <a:solidFill>
                  <a:schemeClr val="tx1"/>
                </a:solidFill>
              </a:rPr>
              <a:t>5</a:t>
            </a:r>
            <a:endParaRPr lang="uk-UA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596488" y="4295922"/>
            <a:ext cx="266700" cy="31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701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83961" y="0"/>
            <a:ext cx="446314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" name="Прямоугольник 5"/>
          <p:cNvSpPr/>
          <p:nvPr/>
        </p:nvSpPr>
        <p:spPr>
          <a:xfrm>
            <a:off x="1411600" y="1165857"/>
            <a:ext cx="959970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77913" indent="-1077913"/>
            <a:r>
              <a:rPr lang="ru-RU" b="1" u="sng" dirty="0" smtClean="0"/>
              <a:t>3 </a:t>
            </a:r>
            <a:r>
              <a:rPr lang="ru-RU" b="1" u="sng" dirty="0" err="1" smtClean="0"/>
              <a:t>спосіб</a:t>
            </a:r>
            <a:r>
              <a:rPr lang="ru-RU" b="1" u="sng" dirty="0" smtClean="0"/>
              <a:t>:    </a:t>
            </a:r>
            <a:r>
              <a:rPr lang="ru-RU" dirty="0" err="1" smtClean="0"/>
              <a:t>збер</a:t>
            </a:r>
            <a:r>
              <a:rPr lang="uk-UA" dirty="0" err="1" smtClean="0"/>
              <a:t>ігаємо</a:t>
            </a:r>
            <a:r>
              <a:rPr lang="uk-UA" dirty="0" smtClean="0"/>
              <a:t> координати 8 вершин куба без повторень;</a:t>
            </a:r>
          </a:p>
          <a:p>
            <a:pPr marL="1077913"/>
            <a:r>
              <a:rPr lang="uk-UA" dirty="0" smtClean="0"/>
              <a:t> ребра у вигляді індексів вершин;</a:t>
            </a:r>
          </a:p>
          <a:p>
            <a:pPr marL="1077913"/>
            <a:r>
              <a:rPr lang="uk-UA" dirty="0" smtClean="0"/>
              <a:t> грані у вигляді </a:t>
            </a:r>
            <a:r>
              <a:rPr lang="uk-UA" dirty="0" err="1" smtClean="0"/>
              <a:t>списка</a:t>
            </a:r>
            <a:r>
              <a:rPr lang="uk-UA" dirty="0" smtClean="0"/>
              <a:t> </a:t>
            </a:r>
            <a:r>
              <a:rPr lang="uk-UA" dirty="0" err="1" smtClean="0"/>
              <a:t>ребер</a:t>
            </a:r>
            <a:r>
              <a:rPr lang="uk-UA" dirty="0" smtClean="0"/>
              <a:t> </a:t>
            </a:r>
            <a:endParaRPr lang="uk-UA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3809683" y="642637"/>
            <a:ext cx="50776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800" b="1" dirty="0">
                <a:solidFill>
                  <a:srgbClr val="0070C0"/>
                </a:solidFill>
              </a:rPr>
              <a:t>Векторна полігональна модель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8618386" y="89534"/>
            <a:ext cx="33746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400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Моделі</a:t>
            </a:r>
            <a:r>
              <a:rPr lang="uk-UA" sz="1400" dirty="0">
                <a:solidFill>
                  <a:srgbClr val="00B050"/>
                </a:solidFill>
              </a:rPr>
              <a:t> </a:t>
            </a:r>
            <a:r>
              <a:rPr lang="uk-UA" sz="2400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опису поверхонь</a:t>
            </a: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3204" y="2817605"/>
            <a:ext cx="4905375" cy="1333500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4607544" y="2427741"/>
            <a:ext cx="11512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dirty="0" smtClean="0"/>
              <a:t>Вершини:</a:t>
            </a:r>
            <a:endParaRPr lang="uk-UA" dirty="0"/>
          </a:p>
        </p:txBody>
      </p:sp>
      <p:grpSp>
        <p:nvGrpSpPr>
          <p:cNvPr id="10" name="Группа 9"/>
          <p:cNvGrpSpPr/>
          <p:nvPr/>
        </p:nvGrpSpPr>
        <p:grpSpPr>
          <a:xfrm>
            <a:off x="1033970" y="2391375"/>
            <a:ext cx="2201287" cy="2075249"/>
            <a:chOff x="1319375" y="1613667"/>
            <a:chExt cx="2201287" cy="2075249"/>
          </a:xfrm>
        </p:grpSpPr>
        <p:grpSp>
          <p:nvGrpSpPr>
            <p:cNvPr id="11" name="Группа 10"/>
            <p:cNvGrpSpPr/>
            <p:nvPr/>
          </p:nvGrpSpPr>
          <p:grpSpPr>
            <a:xfrm>
              <a:off x="1502860" y="1743305"/>
              <a:ext cx="1926140" cy="1811274"/>
              <a:chOff x="1502860" y="1792684"/>
              <a:chExt cx="1294399" cy="1179111"/>
            </a:xfrm>
          </p:grpSpPr>
          <p:grpSp>
            <p:nvGrpSpPr>
              <p:cNvPr id="19" name="Группа 18"/>
              <p:cNvGrpSpPr/>
              <p:nvPr/>
            </p:nvGrpSpPr>
            <p:grpSpPr>
              <a:xfrm>
                <a:off x="1512506" y="1792684"/>
                <a:ext cx="1284753" cy="1168227"/>
                <a:chOff x="1991477" y="5156370"/>
                <a:chExt cx="1284753" cy="1168227"/>
              </a:xfrm>
            </p:grpSpPr>
            <p:sp>
              <p:nvSpPr>
                <p:cNvPr id="21" name="Прямоугольник 20"/>
                <p:cNvSpPr/>
                <p:nvPr/>
              </p:nvSpPr>
              <p:spPr>
                <a:xfrm>
                  <a:off x="2310917" y="5156370"/>
                  <a:ext cx="965313" cy="1023257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uk-UA"/>
                </a:p>
              </p:txBody>
            </p:sp>
            <p:cxnSp>
              <p:nvCxnSpPr>
                <p:cNvPr id="22" name="Прямая соединительная линия 21"/>
                <p:cNvCxnSpPr/>
                <p:nvPr/>
              </p:nvCxnSpPr>
              <p:spPr>
                <a:xfrm flipV="1">
                  <a:off x="1991477" y="5156371"/>
                  <a:ext cx="319440" cy="14497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3" name="Прямая соединительная линия 22"/>
                <p:cNvCxnSpPr/>
                <p:nvPr/>
              </p:nvCxnSpPr>
              <p:spPr>
                <a:xfrm flipV="1">
                  <a:off x="1991477" y="6179627"/>
                  <a:ext cx="319440" cy="14497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4" name="Прямая соединительная линия 23"/>
                <p:cNvCxnSpPr/>
                <p:nvPr/>
              </p:nvCxnSpPr>
              <p:spPr>
                <a:xfrm flipV="1">
                  <a:off x="2926254" y="5169448"/>
                  <a:ext cx="319440" cy="14497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5" name="Прямая соединительная линия 24"/>
                <p:cNvCxnSpPr/>
                <p:nvPr/>
              </p:nvCxnSpPr>
              <p:spPr>
                <a:xfrm flipV="1">
                  <a:off x="2947144" y="6179627"/>
                  <a:ext cx="319440" cy="14497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sp>
            <p:nvSpPr>
              <p:cNvPr id="20" name="Прямоугольник 19"/>
              <p:cNvSpPr/>
              <p:nvPr/>
            </p:nvSpPr>
            <p:spPr>
              <a:xfrm>
                <a:off x="1502860" y="1948538"/>
                <a:ext cx="965313" cy="102325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</p:grpSp>
        <p:sp>
          <p:nvSpPr>
            <p:cNvPr id="12" name="Овал 11"/>
            <p:cNvSpPr/>
            <p:nvPr/>
          </p:nvSpPr>
          <p:spPr>
            <a:xfrm>
              <a:off x="3209630" y="1613667"/>
              <a:ext cx="304800" cy="32237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uk-UA" dirty="0" smtClean="0">
                  <a:solidFill>
                    <a:schemeClr val="tx1"/>
                  </a:solidFill>
                </a:rPr>
                <a:t>7</a:t>
              </a:r>
              <a:endParaRPr lang="uk-UA" dirty="0"/>
            </a:p>
          </p:txBody>
        </p:sp>
        <p:sp>
          <p:nvSpPr>
            <p:cNvPr id="13" name="Овал 12"/>
            <p:cNvSpPr/>
            <p:nvPr/>
          </p:nvSpPr>
          <p:spPr>
            <a:xfrm>
              <a:off x="1319375" y="1889171"/>
              <a:ext cx="304800" cy="32237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uk-UA" dirty="0" smtClean="0">
                  <a:solidFill>
                    <a:schemeClr val="tx1"/>
                  </a:solidFill>
                </a:rPr>
                <a:t>1</a:t>
              </a:r>
              <a:endParaRPr lang="uk-UA" dirty="0"/>
            </a:p>
          </p:txBody>
        </p:sp>
        <p:sp>
          <p:nvSpPr>
            <p:cNvPr id="14" name="Овал 13"/>
            <p:cNvSpPr/>
            <p:nvPr/>
          </p:nvSpPr>
          <p:spPr>
            <a:xfrm>
              <a:off x="1336106" y="3345963"/>
              <a:ext cx="304800" cy="304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uk-UA" dirty="0" smtClean="0">
                  <a:solidFill>
                    <a:schemeClr val="tx1"/>
                  </a:solidFill>
                </a:rPr>
                <a:t>0</a:t>
              </a:r>
              <a:endParaRPr lang="uk-UA" dirty="0"/>
            </a:p>
          </p:txBody>
        </p:sp>
        <p:sp>
          <p:nvSpPr>
            <p:cNvPr id="15" name="Овал 14"/>
            <p:cNvSpPr/>
            <p:nvPr/>
          </p:nvSpPr>
          <p:spPr>
            <a:xfrm>
              <a:off x="2755816" y="3384116"/>
              <a:ext cx="304800" cy="304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uk-UA" dirty="0" smtClean="0">
                  <a:solidFill>
                    <a:schemeClr val="tx1"/>
                  </a:solidFill>
                </a:rPr>
                <a:t>3</a:t>
              </a:r>
              <a:endParaRPr lang="uk-UA" dirty="0"/>
            </a:p>
          </p:txBody>
        </p:sp>
        <p:sp>
          <p:nvSpPr>
            <p:cNvPr id="16" name="Овал 15"/>
            <p:cNvSpPr/>
            <p:nvPr/>
          </p:nvSpPr>
          <p:spPr>
            <a:xfrm>
              <a:off x="2801255" y="1872525"/>
              <a:ext cx="304800" cy="32237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uk-UA" dirty="0" smtClean="0">
                  <a:solidFill>
                    <a:schemeClr val="tx1"/>
                  </a:solidFill>
                </a:rPr>
                <a:t>2</a:t>
              </a:r>
              <a:endParaRPr lang="uk-UA" dirty="0"/>
            </a:p>
          </p:txBody>
        </p:sp>
        <p:sp>
          <p:nvSpPr>
            <p:cNvPr id="17" name="Овал 16"/>
            <p:cNvSpPr/>
            <p:nvPr/>
          </p:nvSpPr>
          <p:spPr>
            <a:xfrm>
              <a:off x="1849231" y="3029190"/>
              <a:ext cx="304800" cy="32237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uk-UA" dirty="0" smtClean="0">
                  <a:solidFill>
                    <a:schemeClr val="tx1"/>
                  </a:solidFill>
                </a:rPr>
                <a:t>4</a:t>
              </a:r>
              <a:endParaRPr lang="uk-UA" dirty="0"/>
            </a:p>
          </p:txBody>
        </p:sp>
        <p:sp>
          <p:nvSpPr>
            <p:cNvPr id="18" name="Овал 17"/>
            <p:cNvSpPr/>
            <p:nvPr/>
          </p:nvSpPr>
          <p:spPr>
            <a:xfrm>
              <a:off x="3215862" y="3080105"/>
              <a:ext cx="304800" cy="32237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uk-UA" dirty="0" smtClean="0">
                  <a:solidFill>
                    <a:schemeClr val="tx1"/>
                  </a:solidFill>
                </a:rPr>
                <a:t>6</a:t>
              </a:r>
              <a:endParaRPr lang="uk-UA" dirty="0"/>
            </a:p>
          </p:txBody>
        </p:sp>
      </p:grpSp>
      <p:sp>
        <p:nvSpPr>
          <p:cNvPr id="26" name="Овал 25"/>
          <p:cNvSpPr/>
          <p:nvPr/>
        </p:nvSpPr>
        <p:spPr>
          <a:xfrm>
            <a:off x="1525735" y="2318342"/>
            <a:ext cx="304800" cy="32237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 smtClean="0">
                <a:solidFill>
                  <a:schemeClr val="tx1"/>
                </a:solidFill>
              </a:rPr>
              <a:t>5</a:t>
            </a:r>
            <a:endParaRPr lang="uk-UA" dirty="0"/>
          </a:p>
        </p:txBody>
      </p:sp>
      <p:sp>
        <p:nvSpPr>
          <p:cNvPr id="27" name="TextBox 26"/>
          <p:cNvSpPr txBox="1"/>
          <p:nvPr/>
        </p:nvSpPr>
        <p:spPr>
          <a:xfrm>
            <a:off x="946386" y="3371798"/>
            <a:ext cx="375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>
                <a:solidFill>
                  <a:srgbClr val="00B050"/>
                </a:solidFill>
              </a:rPr>
              <a:t>0</a:t>
            </a:r>
            <a:endParaRPr lang="uk-UA" dirty="0">
              <a:solidFill>
                <a:srgbClr val="00B05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214395" y="2273106"/>
            <a:ext cx="375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>
                <a:solidFill>
                  <a:srgbClr val="00B050"/>
                </a:solidFill>
              </a:rPr>
              <a:t>9</a:t>
            </a:r>
            <a:endParaRPr lang="uk-UA" dirty="0">
              <a:solidFill>
                <a:srgbClr val="00B05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186692" y="2206709"/>
            <a:ext cx="375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>
                <a:solidFill>
                  <a:srgbClr val="00B050"/>
                </a:solidFill>
              </a:rPr>
              <a:t>5</a:t>
            </a:r>
            <a:endParaRPr lang="uk-UA" dirty="0">
              <a:solidFill>
                <a:srgbClr val="00B05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859580" y="2706369"/>
            <a:ext cx="375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>
                <a:solidFill>
                  <a:srgbClr val="00B050"/>
                </a:solidFill>
              </a:rPr>
              <a:t>1</a:t>
            </a:r>
            <a:endParaRPr lang="uk-UA" dirty="0">
              <a:solidFill>
                <a:srgbClr val="00B05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753856" y="2658154"/>
            <a:ext cx="542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>
                <a:solidFill>
                  <a:srgbClr val="00B050"/>
                </a:solidFill>
              </a:rPr>
              <a:t>10</a:t>
            </a:r>
            <a:endParaRPr lang="uk-UA" dirty="0">
              <a:solidFill>
                <a:srgbClr val="00B05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113884" y="3167740"/>
            <a:ext cx="542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>
                <a:solidFill>
                  <a:srgbClr val="00B050"/>
                </a:solidFill>
              </a:rPr>
              <a:t>6</a:t>
            </a:r>
            <a:endParaRPr lang="uk-UA" dirty="0">
              <a:solidFill>
                <a:srgbClr val="00B05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387527" y="3292946"/>
            <a:ext cx="542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>
                <a:solidFill>
                  <a:srgbClr val="00B050"/>
                </a:solidFill>
              </a:rPr>
              <a:t>2</a:t>
            </a:r>
            <a:endParaRPr lang="uk-UA" dirty="0">
              <a:solidFill>
                <a:srgbClr val="00B05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851543" y="4332287"/>
            <a:ext cx="542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>
                <a:solidFill>
                  <a:srgbClr val="00B050"/>
                </a:solidFill>
              </a:rPr>
              <a:t>3</a:t>
            </a:r>
            <a:endParaRPr lang="uk-UA" dirty="0">
              <a:solidFill>
                <a:srgbClr val="00B05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820650" y="4161824"/>
            <a:ext cx="542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>
                <a:solidFill>
                  <a:srgbClr val="00B050"/>
                </a:solidFill>
              </a:rPr>
              <a:t>11</a:t>
            </a:r>
            <a:endParaRPr lang="uk-UA" dirty="0">
              <a:solidFill>
                <a:srgbClr val="00B05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436071" y="3236969"/>
            <a:ext cx="542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>
                <a:solidFill>
                  <a:srgbClr val="00B050"/>
                </a:solidFill>
              </a:rPr>
              <a:t>4</a:t>
            </a:r>
            <a:endParaRPr lang="uk-UA" dirty="0">
              <a:solidFill>
                <a:srgbClr val="00B05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058523" y="3765464"/>
            <a:ext cx="542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>
                <a:solidFill>
                  <a:srgbClr val="00B050"/>
                </a:solidFill>
              </a:rPr>
              <a:t>7</a:t>
            </a:r>
            <a:endParaRPr lang="uk-UA" dirty="0">
              <a:solidFill>
                <a:srgbClr val="00B05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282363" y="3853090"/>
            <a:ext cx="542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>
                <a:solidFill>
                  <a:srgbClr val="00B050"/>
                </a:solidFill>
              </a:rPr>
              <a:t>8</a:t>
            </a:r>
            <a:endParaRPr lang="uk-UA" dirty="0">
              <a:solidFill>
                <a:srgbClr val="00B050"/>
              </a:solidFill>
            </a:endParaRPr>
          </a:p>
        </p:txBody>
      </p:sp>
      <p:sp>
        <p:nvSpPr>
          <p:cNvPr id="39" name="Прямоугольник 38"/>
          <p:cNvSpPr/>
          <p:nvPr/>
        </p:nvSpPr>
        <p:spPr>
          <a:xfrm>
            <a:off x="3450540" y="4349045"/>
            <a:ext cx="3957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dirty="0" smtClean="0"/>
              <a:t>Ребра зберігаємо індексами вершин:</a:t>
            </a:r>
            <a:endParaRPr lang="uk-UA" dirty="0"/>
          </a:p>
        </p:txBody>
      </p:sp>
      <p:pic>
        <p:nvPicPr>
          <p:cNvPr id="40" name="Рисунок 3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0798" y="4747745"/>
            <a:ext cx="828675" cy="476250"/>
          </a:xfrm>
          <a:prstGeom prst="rect">
            <a:avLst/>
          </a:prstGeom>
        </p:spPr>
      </p:pic>
      <p:pic>
        <p:nvPicPr>
          <p:cNvPr id="41" name="Рисунок 4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58523" y="4734771"/>
            <a:ext cx="838200" cy="485775"/>
          </a:xfrm>
          <a:prstGeom prst="rect">
            <a:avLst/>
          </a:prstGeom>
        </p:spPr>
      </p:pic>
      <p:pic>
        <p:nvPicPr>
          <p:cNvPr id="42" name="Рисунок 4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90033" y="4767954"/>
            <a:ext cx="819150" cy="466725"/>
          </a:xfrm>
          <a:prstGeom prst="rect">
            <a:avLst/>
          </a:prstGeom>
        </p:spPr>
      </p:pic>
      <p:pic>
        <p:nvPicPr>
          <p:cNvPr id="43" name="Рисунок 4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74529" y="4779833"/>
            <a:ext cx="828675" cy="485775"/>
          </a:xfrm>
          <a:prstGeom prst="rect">
            <a:avLst/>
          </a:prstGeom>
        </p:spPr>
      </p:pic>
      <p:pic>
        <p:nvPicPr>
          <p:cNvPr id="44" name="Рисунок 4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03204" y="4782511"/>
            <a:ext cx="838200" cy="485775"/>
          </a:xfrm>
          <a:prstGeom prst="rect">
            <a:avLst/>
          </a:prstGeom>
        </p:spPr>
      </p:pic>
      <p:pic>
        <p:nvPicPr>
          <p:cNvPr id="45" name="Рисунок 4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41098" y="4799668"/>
            <a:ext cx="838200" cy="476250"/>
          </a:xfrm>
          <a:prstGeom prst="rect">
            <a:avLst/>
          </a:prstGeom>
        </p:spPr>
      </p:pic>
      <p:pic>
        <p:nvPicPr>
          <p:cNvPr id="46" name="Рисунок 4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03808" y="4770308"/>
            <a:ext cx="876300" cy="495300"/>
          </a:xfrm>
          <a:prstGeom prst="rect">
            <a:avLst/>
          </a:prstGeom>
        </p:spPr>
      </p:pic>
      <p:pic>
        <p:nvPicPr>
          <p:cNvPr id="47" name="Рисунок 4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126216" y="4753666"/>
            <a:ext cx="866775" cy="495300"/>
          </a:xfrm>
          <a:prstGeom prst="rect">
            <a:avLst/>
          </a:prstGeom>
        </p:spPr>
      </p:pic>
      <p:pic>
        <p:nvPicPr>
          <p:cNvPr id="48" name="Рисунок 4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018308" y="4784633"/>
            <a:ext cx="866775" cy="447675"/>
          </a:xfrm>
          <a:prstGeom prst="rect">
            <a:avLst/>
          </a:prstGeom>
        </p:spPr>
      </p:pic>
      <p:pic>
        <p:nvPicPr>
          <p:cNvPr id="49" name="Рисунок 48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854066" y="4782070"/>
            <a:ext cx="866775" cy="485775"/>
          </a:xfrm>
          <a:prstGeom prst="rect">
            <a:avLst/>
          </a:prstGeom>
        </p:spPr>
      </p:pic>
      <p:pic>
        <p:nvPicPr>
          <p:cNvPr id="50" name="Рисунок 49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703887" y="4753666"/>
            <a:ext cx="828675" cy="495300"/>
          </a:xfrm>
          <a:prstGeom prst="rect">
            <a:avLst/>
          </a:prstGeom>
        </p:spPr>
      </p:pic>
      <p:pic>
        <p:nvPicPr>
          <p:cNvPr id="51" name="Рисунок 50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532562" y="4784595"/>
            <a:ext cx="847725" cy="466725"/>
          </a:xfrm>
          <a:prstGeom prst="rect">
            <a:avLst/>
          </a:prstGeom>
        </p:spPr>
      </p:pic>
      <p:cxnSp>
        <p:nvCxnSpPr>
          <p:cNvPr id="52" name="Прямая со стрелкой 51"/>
          <p:cNvCxnSpPr/>
          <p:nvPr/>
        </p:nvCxnSpPr>
        <p:spPr>
          <a:xfrm flipH="1" flipV="1">
            <a:off x="5913073" y="4123671"/>
            <a:ext cx="3155855" cy="68737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 стрелкой 53"/>
          <p:cNvCxnSpPr/>
          <p:nvPr/>
        </p:nvCxnSpPr>
        <p:spPr>
          <a:xfrm flipH="1" flipV="1">
            <a:off x="8036694" y="4088134"/>
            <a:ext cx="1388692" cy="73123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 стрелкой 55"/>
          <p:cNvCxnSpPr/>
          <p:nvPr/>
        </p:nvCxnSpPr>
        <p:spPr>
          <a:xfrm flipH="1" flipV="1">
            <a:off x="6568365" y="4104792"/>
            <a:ext cx="3322605" cy="67576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 стрелкой 57"/>
          <p:cNvCxnSpPr/>
          <p:nvPr/>
        </p:nvCxnSpPr>
        <p:spPr>
          <a:xfrm flipH="1" flipV="1">
            <a:off x="8592344" y="4059310"/>
            <a:ext cx="1573150" cy="73123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Прямоугольник 60"/>
          <p:cNvSpPr/>
          <p:nvPr/>
        </p:nvSpPr>
        <p:spPr>
          <a:xfrm>
            <a:off x="931245" y="5266672"/>
            <a:ext cx="34453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dirty="0" smtClean="0"/>
              <a:t>Грані задаємо індексами </a:t>
            </a:r>
            <a:r>
              <a:rPr lang="uk-UA" dirty="0" err="1" smtClean="0"/>
              <a:t>ребер</a:t>
            </a:r>
            <a:r>
              <a:rPr lang="uk-UA" dirty="0" smtClean="0"/>
              <a:t>:</a:t>
            </a:r>
            <a:endParaRPr lang="uk-UA" dirty="0"/>
          </a:p>
        </p:txBody>
      </p:sp>
      <p:pic>
        <p:nvPicPr>
          <p:cNvPr id="62" name="Рисунок 61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440767" y="5678681"/>
            <a:ext cx="1373496" cy="430741"/>
          </a:xfrm>
          <a:prstGeom prst="rect">
            <a:avLst/>
          </a:prstGeom>
          <a:ln w="28575">
            <a:solidFill>
              <a:srgbClr val="00B050"/>
            </a:solidFill>
          </a:ln>
        </p:spPr>
      </p:pic>
      <p:pic>
        <p:nvPicPr>
          <p:cNvPr id="63" name="Рисунок 62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941832" y="5667996"/>
            <a:ext cx="1501589" cy="444257"/>
          </a:xfrm>
          <a:prstGeom prst="rect">
            <a:avLst/>
          </a:prstGeom>
          <a:ln w="28575">
            <a:solidFill>
              <a:srgbClr val="00B050"/>
            </a:solidFill>
          </a:ln>
        </p:spPr>
      </p:pic>
      <p:pic>
        <p:nvPicPr>
          <p:cNvPr id="64" name="Рисунок 63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4603204" y="5664977"/>
            <a:ext cx="1549353" cy="476724"/>
          </a:xfrm>
          <a:prstGeom prst="rect">
            <a:avLst/>
          </a:prstGeom>
          <a:ln w="28575">
            <a:solidFill>
              <a:srgbClr val="00B050"/>
            </a:solidFill>
          </a:ln>
        </p:spPr>
      </p:pic>
      <p:pic>
        <p:nvPicPr>
          <p:cNvPr id="65" name="Рисунок 64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6303808" y="5654694"/>
            <a:ext cx="1571790" cy="497289"/>
          </a:xfrm>
          <a:prstGeom prst="rect">
            <a:avLst/>
          </a:prstGeom>
          <a:ln w="28575">
            <a:solidFill>
              <a:srgbClr val="00B050"/>
            </a:solidFill>
          </a:ln>
        </p:spPr>
      </p:pic>
      <p:pic>
        <p:nvPicPr>
          <p:cNvPr id="66" name="Рисунок 65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8072045" y="5647905"/>
            <a:ext cx="1524342" cy="474645"/>
          </a:xfrm>
          <a:prstGeom prst="rect">
            <a:avLst/>
          </a:prstGeom>
          <a:ln w="28575">
            <a:solidFill>
              <a:srgbClr val="00B050"/>
            </a:solidFill>
          </a:ln>
        </p:spPr>
      </p:pic>
      <p:pic>
        <p:nvPicPr>
          <p:cNvPr id="67" name="Рисунок 66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9832534" y="5630910"/>
            <a:ext cx="1547753" cy="491639"/>
          </a:xfrm>
          <a:prstGeom prst="rect">
            <a:avLst/>
          </a:prstGeom>
          <a:ln w="28575">
            <a:solidFill>
              <a:srgbClr val="00B050"/>
            </a:solidFill>
          </a:ln>
        </p:spPr>
      </p:pic>
      <p:cxnSp>
        <p:nvCxnSpPr>
          <p:cNvPr id="73" name="Прямая со стрелкой 72"/>
          <p:cNvCxnSpPr/>
          <p:nvPr/>
        </p:nvCxnSpPr>
        <p:spPr>
          <a:xfrm flipV="1">
            <a:off x="6512309" y="5209840"/>
            <a:ext cx="2773699" cy="39581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Номер слайда 2"/>
          <p:cNvSpPr txBox="1">
            <a:spLocks/>
          </p:cNvSpPr>
          <p:nvPr/>
        </p:nvSpPr>
        <p:spPr>
          <a:xfrm>
            <a:off x="8964175" y="639860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uk-UA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D41DFC3-27C8-4EA9-813D-1D0E8C0088F3}" type="slidenum">
              <a:rPr lang="uk-UA" smtClean="0"/>
              <a:pPr/>
              <a:t>9</a:t>
            </a:fld>
            <a:endParaRPr lang="uk-UA"/>
          </a:p>
        </p:txBody>
      </p:sp>
      <p:cxnSp>
        <p:nvCxnSpPr>
          <p:cNvPr id="77" name="Прямая со стрелкой 76"/>
          <p:cNvCxnSpPr>
            <a:endCxn id="45" idx="2"/>
          </p:cNvCxnSpPr>
          <p:nvPr/>
        </p:nvCxnSpPr>
        <p:spPr>
          <a:xfrm flipH="1" flipV="1">
            <a:off x="5860198" y="5275918"/>
            <a:ext cx="990150" cy="33690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Прямая со стрелкой 78"/>
          <p:cNvCxnSpPr/>
          <p:nvPr/>
        </p:nvCxnSpPr>
        <p:spPr>
          <a:xfrm flipV="1">
            <a:off x="7293958" y="5220546"/>
            <a:ext cx="2643789" cy="41545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Номер слайда 2"/>
          <p:cNvSpPr txBox="1">
            <a:spLocks/>
          </p:cNvSpPr>
          <p:nvPr/>
        </p:nvSpPr>
        <p:spPr>
          <a:xfrm>
            <a:off x="9751899" y="637593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uk-UA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D41DFC3-27C8-4EA9-813D-1D0E8C0088F3}" type="slidenum">
              <a:rPr lang="uk-UA" smtClean="0"/>
              <a:pPr/>
              <a:t>9</a:t>
            </a:fld>
            <a:endParaRPr lang="uk-UA"/>
          </a:p>
        </p:txBody>
      </p:sp>
      <p:cxnSp>
        <p:nvCxnSpPr>
          <p:cNvPr id="81" name="Прямая со стрелкой 80"/>
          <p:cNvCxnSpPr>
            <a:endCxn id="41" idx="2"/>
          </p:cNvCxnSpPr>
          <p:nvPr/>
        </p:nvCxnSpPr>
        <p:spPr>
          <a:xfrm flipH="1" flipV="1">
            <a:off x="2477623" y="5220546"/>
            <a:ext cx="5081721" cy="41292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711677" y="6325466"/>
            <a:ext cx="2950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err="1" smtClean="0">
                <a:solidFill>
                  <a:srgbClr val="00B050"/>
                </a:solidFill>
              </a:rPr>
              <a:t>Витрати</a:t>
            </a:r>
            <a:r>
              <a:rPr lang="ru-RU" b="1" dirty="0" smtClean="0">
                <a:solidFill>
                  <a:srgbClr val="00B050"/>
                </a:solidFill>
              </a:rPr>
              <a:t> </a:t>
            </a:r>
            <a:r>
              <a:rPr lang="ru-RU" b="1" dirty="0" err="1" smtClean="0">
                <a:solidFill>
                  <a:srgbClr val="00B050"/>
                </a:solidFill>
              </a:rPr>
              <a:t>пам</a:t>
            </a:r>
            <a:r>
              <a:rPr lang="en-US" b="1" dirty="0" smtClean="0">
                <a:solidFill>
                  <a:srgbClr val="00B050"/>
                </a:solidFill>
              </a:rPr>
              <a:t>’</a:t>
            </a:r>
            <a:r>
              <a:rPr lang="uk-UA" b="1" dirty="0" smtClean="0">
                <a:solidFill>
                  <a:srgbClr val="00B050"/>
                </a:solidFill>
              </a:rPr>
              <a:t>яті:</a:t>
            </a:r>
            <a:endParaRPr lang="uk-UA" b="1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Прямоугольник 87"/>
              <p:cNvSpPr/>
              <p:nvPr/>
            </p:nvSpPr>
            <p:spPr>
              <a:xfrm>
                <a:off x="2820650" y="6371728"/>
                <a:ext cx="476309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uk-UA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uk-UA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=3 ∗</m:t>
                    </m:r>
                    <m:r>
                      <a:rPr lang="uk-UA" i="1">
                        <a:latin typeface="Cambria Math" panose="02040503050406030204" pitchFamily="18" charset="0"/>
                      </a:rPr>
                      <m:t>8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uk-UA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uk-UA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uk-UA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uk-UA" b="0" i="1" smtClean="0">
                        <a:latin typeface="Cambria Math" panose="02040503050406030204" pitchFamily="18" charset="0"/>
                      </a:rPr>
                      <m:t>12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𝑖𝑛𝑑</m:t>
                        </m:r>
                      </m:sub>
                    </m:sSub>
                  </m:oMath>
                </a14:m>
                <a:r>
                  <a:rPr lang="uk-UA" dirty="0" smtClean="0"/>
                  <a:t> </a:t>
                </a:r>
                <a14:m>
                  <m:oMath xmlns:m="http://schemas.openxmlformats.org/officeDocument/2006/math">
                    <m:r>
                      <a:rPr lang="uk-UA" i="1">
                        <a:latin typeface="Cambria Math" panose="02040503050406030204" pitchFamily="18" charset="0"/>
                      </a:rPr>
                      <m:t>+ </m:t>
                    </m:r>
                  </m:oMath>
                </a14:m>
                <a:r>
                  <a:rPr lang="uk-UA" dirty="0" smtClean="0"/>
                  <a:t>4 * 6 *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𝑖𝑛𝑑</m:t>
                        </m:r>
                      </m:sub>
                    </m:sSub>
                  </m:oMath>
                </a14:m>
                <a:endParaRPr lang="uk-UA" dirty="0"/>
              </a:p>
            </p:txBody>
          </p:sp>
        </mc:Choice>
        <mc:Fallback xmlns="">
          <p:sp>
            <p:nvSpPr>
              <p:cNvPr id="88" name="Прямоугольник 8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0650" y="6371728"/>
                <a:ext cx="4763099" cy="369332"/>
              </a:xfrm>
              <a:prstGeom prst="rect">
                <a:avLst/>
              </a:prstGeom>
              <a:blipFill>
                <a:blip r:embed="rId22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Рисунок 4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5904208" y="4875694"/>
            <a:ext cx="285750" cy="295275"/>
          </a:xfrm>
          <a:prstGeom prst="rect">
            <a:avLst/>
          </a:prstGeom>
        </p:spPr>
      </p:pic>
      <p:pic>
        <p:nvPicPr>
          <p:cNvPr id="53" name="Рисунок 52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7267274" y="4856872"/>
            <a:ext cx="266700" cy="314325"/>
          </a:xfrm>
          <a:prstGeom prst="rect">
            <a:avLst/>
          </a:prstGeom>
        </p:spPr>
      </p:pic>
      <p:pic>
        <p:nvPicPr>
          <p:cNvPr id="72" name="Рисунок 71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10192900" y="4875694"/>
            <a:ext cx="285750" cy="295275"/>
          </a:xfrm>
          <a:prstGeom prst="rect">
            <a:avLst/>
          </a:prstGeom>
        </p:spPr>
      </p:pic>
      <p:pic>
        <p:nvPicPr>
          <p:cNvPr id="74" name="Рисунок 73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11037975" y="4875694"/>
            <a:ext cx="266700" cy="31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8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/>
      <p:bldP spid="88" grpId="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510A75D3F947FD49B49F3E3F8B454E46" ma:contentTypeVersion="4" ma:contentTypeDescription="Создание документа." ma:contentTypeScope="" ma:versionID="c4c47bbf95d6bf9b19409ea17003b724">
  <xsd:schema xmlns:xsd="http://www.w3.org/2001/XMLSchema" xmlns:xs="http://www.w3.org/2001/XMLSchema" xmlns:p="http://schemas.microsoft.com/office/2006/metadata/properties" xmlns:ns2="67bc60ce-084c-4f10-a3e4-d9d7d56f61a0" targetNamespace="http://schemas.microsoft.com/office/2006/metadata/properties" ma:root="true" ma:fieldsID="f5ba1ccd863baa8223ffdd4232c47179" ns2:_="">
    <xsd:import namespace="67bc60ce-084c-4f10-a3e4-d9d7d56f61a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bc60ce-084c-4f10-a3e4-d9d7d56f61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B468106-23B5-491F-8FDE-B984B570552C}"/>
</file>

<file path=customXml/itemProps2.xml><?xml version="1.0" encoding="utf-8"?>
<ds:datastoreItem xmlns:ds="http://schemas.openxmlformats.org/officeDocument/2006/customXml" ds:itemID="{628FF545-FA59-41FC-918F-A2EC64D29205}"/>
</file>

<file path=customXml/itemProps3.xml><?xml version="1.0" encoding="utf-8"?>
<ds:datastoreItem xmlns:ds="http://schemas.openxmlformats.org/officeDocument/2006/customXml" ds:itemID="{6E75733A-7107-4BA3-A23C-29913D92874D}"/>
</file>

<file path=docProps/app.xml><?xml version="1.0" encoding="utf-8"?>
<Properties xmlns="http://schemas.openxmlformats.org/officeDocument/2006/extended-properties" xmlns:vt="http://schemas.openxmlformats.org/officeDocument/2006/docPropsVTypes">
  <TotalTime>3882</TotalTime>
  <Words>2911</Words>
  <Application>Microsoft Office PowerPoint</Application>
  <PresentationFormat>Широкоэкранный</PresentationFormat>
  <Paragraphs>662</Paragraphs>
  <Slides>40</Slides>
  <Notes>39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40</vt:i4>
      </vt:variant>
    </vt:vector>
  </HeadingPairs>
  <TitlesOfParts>
    <vt:vector size="49" baseType="lpstr">
      <vt:lpstr>Arial</vt:lpstr>
      <vt:lpstr>Calibri</vt:lpstr>
      <vt:lpstr>Calibri Light</vt:lpstr>
      <vt:lpstr>Cambria Math</vt:lpstr>
      <vt:lpstr>Symbol</vt:lpstr>
      <vt:lpstr>Symbol</vt:lpstr>
      <vt:lpstr>Times New Roman</vt:lpstr>
      <vt:lpstr>Wingdings</vt:lpstr>
      <vt:lpstr>Тема Office</vt:lpstr>
      <vt:lpstr>Обчислювальна геометрія  та комп’ютерна графіка</vt:lpstr>
      <vt:lpstr>Презентация PowerPoint</vt:lpstr>
      <vt:lpstr>Моделі опису об’єктів у просторі</vt:lpstr>
      <vt:lpstr>Моделі опису об’єктів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Задача:  Жовта (Y) матова поверхня висвітлюється джерелом блакитного світла (C). Фонова складова відсутня. Визначити підсумковий колір поверхні.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Степанова Н. И.</dc:creator>
  <cp:lastModifiedBy>Степанова Н. И.</cp:lastModifiedBy>
  <cp:revision>163</cp:revision>
  <dcterms:created xsi:type="dcterms:W3CDTF">2021-12-19T11:01:51Z</dcterms:created>
  <dcterms:modified xsi:type="dcterms:W3CDTF">2021-12-29T20:09:38Z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0x010100510A75D3F947FD49B49F3E3F8B454E46</vt:lpwstr>
  </property>
</Properties>
</file>