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010E-C2FC-4550-9953-ED8E096A999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C732-057E-477E-923E-6865DF661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010E-C2FC-4550-9953-ED8E096A999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C732-057E-477E-923E-6865DF661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57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010E-C2FC-4550-9953-ED8E096A999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C732-057E-477E-923E-6865DF661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81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010E-C2FC-4550-9953-ED8E096A999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C732-057E-477E-923E-6865DF661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96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010E-C2FC-4550-9953-ED8E096A999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C732-057E-477E-923E-6865DF661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8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010E-C2FC-4550-9953-ED8E096A999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C732-057E-477E-923E-6865DF661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5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010E-C2FC-4550-9953-ED8E096A999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C732-057E-477E-923E-6865DF661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71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010E-C2FC-4550-9953-ED8E096A999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C732-057E-477E-923E-6865DF661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36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010E-C2FC-4550-9953-ED8E096A999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C732-057E-477E-923E-6865DF661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3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010E-C2FC-4550-9953-ED8E096A999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C732-057E-477E-923E-6865DF661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06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010E-C2FC-4550-9953-ED8E096A999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C732-057E-477E-923E-6865DF661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13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4010E-C2FC-4550-9953-ED8E096A999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C732-057E-477E-923E-6865DF661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21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pdf/1701.0262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001F8-EC47-47BA-9C88-AF9CD546D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Тестовое задание 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A7CBFDC-6311-4C15-BB13-C9EEB8201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949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1711FC-49BB-446D-BF32-28F4F5AF6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1" y="1325563"/>
            <a:ext cx="3909291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Обучение производилось 100 эпох</a:t>
            </a:r>
          </a:p>
          <a:p>
            <a:r>
              <a:rPr lang="ru-RU" dirty="0"/>
              <a:t>Семплов на эпоху 60 </a:t>
            </a:r>
          </a:p>
          <a:p>
            <a:r>
              <a:rPr lang="ru-RU" dirty="0"/>
              <a:t>Семплов на проверку 10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Итог – 84% точность на </a:t>
            </a:r>
            <a:r>
              <a:rPr lang="ru-RU" dirty="0" err="1"/>
              <a:t>валидационных</a:t>
            </a:r>
            <a:r>
              <a:rPr lang="ru-RU" dirty="0"/>
              <a:t> данных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D31C14C-4401-46B3-A7DE-6AE028ABEE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2. </a:t>
            </a:r>
            <a:r>
              <a:rPr lang="en-US" sz="3200" dirty="0"/>
              <a:t>Create CNN </a:t>
            </a:r>
            <a:endParaRPr lang="ru-RU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D16366-8BA0-4ABB-81D1-3CCF77F8F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73" y="553714"/>
            <a:ext cx="7592485" cy="4858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A13470-5A96-4337-B78B-BEE137B14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141157"/>
            <a:ext cx="38481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8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1A5977E-3444-4545-B603-A8A83298A1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3. </a:t>
            </a:r>
            <a:r>
              <a:rPr lang="en-US" sz="3200" dirty="0" err="1"/>
              <a:t>BatchNormalization</a:t>
            </a:r>
            <a:r>
              <a:rPr lang="ru-RU" sz="3200" dirty="0"/>
              <a:t>()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EDA97A4-67C3-4EE7-8D4A-C15DC1D1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1" y="1325563"/>
            <a:ext cx="3909291" cy="4351338"/>
          </a:xfrm>
        </p:spPr>
        <p:txBody>
          <a:bodyPr>
            <a:normAutofit/>
          </a:bodyPr>
          <a:lstStyle/>
          <a:p>
            <a:r>
              <a:rPr lang="ru-RU" dirty="0"/>
              <a:t>Далее добавил стандартную пакетную нормализацию  после каждого </a:t>
            </a:r>
            <a:r>
              <a:rPr lang="en-US" dirty="0"/>
              <a:t>Conv</a:t>
            </a:r>
            <a:r>
              <a:rPr lang="ru-RU" dirty="0"/>
              <a:t> слоя модели </a:t>
            </a:r>
            <a:endParaRPr lang="en-US" dirty="0"/>
          </a:p>
          <a:p>
            <a:r>
              <a:rPr lang="ru-RU" dirty="0"/>
              <a:t>Результаты оказались неблагоприятными. 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42F4AF-8868-4691-A75C-301EA4F58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20" y="86016"/>
            <a:ext cx="4124325" cy="55911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BB7EAE-2539-4D78-9247-959E5B6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81" y="86016"/>
            <a:ext cx="3903952" cy="55377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D1371B6-1EE5-4033-9252-47DF81478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594" y="5895356"/>
            <a:ext cx="796401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0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FEF2A8-E843-4718-9AD8-D2DF148C6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91" y="1142134"/>
            <a:ext cx="3549073" cy="4351338"/>
          </a:xfrm>
        </p:spPr>
        <p:txBody>
          <a:bodyPr/>
          <a:lstStyle/>
          <a:p>
            <a:r>
              <a:rPr lang="ru-RU" dirty="0"/>
              <a:t>Оставил одну пакетную нормализацию после свертки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5D8DB0A-5564-4325-BB45-E008D2BDB2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3. </a:t>
            </a:r>
            <a:r>
              <a:rPr lang="en-US" sz="3200" dirty="0" err="1"/>
              <a:t>BatchNormalization</a:t>
            </a:r>
            <a:r>
              <a:rPr lang="ru-RU" sz="3200" dirty="0"/>
              <a:t>()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C7CBB5-5F3D-477C-BAAC-944E418A9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9"/>
          <a:stretch/>
        </p:blipFill>
        <p:spPr>
          <a:xfrm>
            <a:off x="7914543" y="451398"/>
            <a:ext cx="4314825" cy="49625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16E632-92AA-4FAE-933D-01497D965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12" y="451398"/>
            <a:ext cx="4143375" cy="49625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2B7E08-3250-404B-AD76-73708B788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564" y="6025921"/>
            <a:ext cx="8125959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7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D12BC82-A87A-44AA-A9E3-67BE8CB9E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27" y="994352"/>
            <a:ext cx="4158673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По заданию нужно было создать свою реализацию пакетной нормализации.</a:t>
            </a:r>
          </a:p>
          <a:p>
            <a:r>
              <a:rPr lang="ru-RU" sz="2000" dirty="0"/>
              <a:t>Да этого был создан класс </a:t>
            </a:r>
            <a:r>
              <a:rPr lang="en-US" sz="2000" dirty="0" err="1"/>
              <a:t>BatchNorm</a:t>
            </a:r>
            <a:r>
              <a:rPr lang="en-US" sz="2000" dirty="0"/>
              <a:t>()</a:t>
            </a:r>
            <a:r>
              <a:rPr lang="ru-RU" sz="2000" dirty="0"/>
              <a:t>, наследующийся от стандартного слоя </a:t>
            </a:r>
            <a:r>
              <a:rPr lang="en-US" sz="2000" dirty="0" err="1"/>
              <a:t>keras</a:t>
            </a:r>
            <a:endParaRPr lang="ru-RU" sz="2000" dirty="0"/>
          </a:p>
          <a:p>
            <a:r>
              <a:rPr lang="ru-RU" sz="2000" dirty="0"/>
              <a:t>Выполняющий преобразование по следующим формулам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8397FC5-B623-4411-AD08-E34590BE717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4. </a:t>
            </a:r>
            <a:r>
              <a:rPr lang="ru-RU" sz="3200" dirty="0" err="1"/>
              <a:t>Кастомный</a:t>
            </a:r>
            <a:r>
              <a:rPr lang="ru-RU" sz="3200" dirty="0"/>
              <a:t>  </a:t>
            </a:r>
            <a:r>
              <a:rPr lang="en-US" sz="3200" dirty="0" err="1"/>
              <a:t>BatchNormalization</a:t>
            </a:r>
            <a:r>
              <a:rPr lang="ru-RU" sz="3200" dirty="0"/>
              <a:t>() = </a:t>
            </a:r>
            <a:r>
              <a:rPr lang="en-US" sz="3200" dirty="0" err="1"/>
              <a:t>BatchNorm</a:t>
            </a:r>
            <a:r>
              <a:rPr lang="en-US" sz="3200" dirty="0"/>
              <a:t>()</a:t>
            </a:r>
            <a:endParaRPr lang="ru-RU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EDD54D-8C0D-4B62-9224-35D748C9F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9"/>
          <a:stretch/>
        </p:blipFill>
        <p:spPr>
          <a:xfrm>
            <a:off x="5855855" y="1325563"/>
            <a:ext cx="5902037" cy="53432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670E27-CEC4-4F84-806A-48FB0E088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8" y="4304102"/>
            <a:ext cx="3493263" cy="2553898"/>
          </a:xfrm>
          <a:prstGeom prst="rect">
            <a:avLst/>
          </a:prstGeom>
        </p:spPr>
      </p:pic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0435D8AD-5842-4610-B2FD-0D8F7AB1BFB5}"/>
              </a:ext>
            </a:extLst>
          </p:cNvPr>
          <p:cNvSpPr/>
          <p:nvPr/>
        </p:nvSpPr>
        <p:spPr>
          <a:xfrm>
            <a:off x="1917698" y="3497530"/>
            <a:ext cx="371765" cy="61879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41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FACFE8-A969-4C98-BECB-C5EA5BD0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54" y="1253331"/>
            <a:ext cx="10515600" cy="4351338"/>
          </a:xfrm>
        </p:spPr>
        <p:txBody>
          <a:bodyPr/>
          <a:lstStyle/>
          <a:p>
            <a:r>
              <a:rPr lang="ru-RU" dirty="0"/>
              <a:t>При стандартной пакетной нормализации входная матрица преобразовывается так, чтобы средний выходной сигнал был близким к 0, а дисперсия выходного сигнала была 1</a:t>
            </a:r>
          </a:p>
          <a:p>
            <a:r>
              <a:rPr lang="ru-RU" dirty="0"/>
              <a:t>Но для разных данных эти значения могут варьироваться. Поэтому у слоя есть  2 обучаемых параметра </a:t>
            </a:r>
            <a:r>
              <a:rPr lang="en-US" dirty="0"/>
              <a:t>betta </a:t>
            </a:r>
            <a:r>
              <a:rPr lang="ru-RU" dirty="0"/>
              <a:t>и </a:t>
            </a:r>
            <a:r>
              <a:rPr lang="en-US" dirty="0"/>
              <a:t>gamma</a:t>
            </a:r>
            <a:r>
              <a:rPr lang="ru-RU" dirty="0"/>
              <a:t>, которые способны корректировать выходной сигнал  </a:t>
            </a:r>
          </a:p>
          <a:p>
            <a:r>
              <a:rPr lang="ru-RU" dirty="0"/>
              <a:t>Так же есть 2  необучаемых </a:t>
            </a:r>
            <a:r>
              <a:rPr lang="en-US" dirty="0" err="1">
                <a:highlight>
                  <a:srgbClr val="808080"/>
                </a:highlight>
              </a:rPr>
              <a:t>running_mean</a:t>
            </a:r>
            <a:r>
              <a:rPr lang="ru-RU" dirty="0"/>
              <a:t>  </a:t>
            </a:r>
            <a:r>
              <a:rPr lang="en-US" dirty="0" err="1">
                <a:highlight>
                  <a:srgbClr val="808080"/>
                </a:highlight>
              </a:rPr>
              <a:t>running_var</a:t>
            </a:r>
            <a:r>
              <a:rPr lang="ru-RU" dirty="0">
                <a:highlight>
                  <a:srgbClr val="808080"/>
                </a:highlight>
              </a:rPr>
              <a:t> </a:t>
            </a:r>
            <a:r>
              <a:rPr lang="ru-RU" dirty="0"/>
              <a:t>параметра  для хранения бегущего среднего и дисперсии. Для обеспечение различного поведения при обучении и проверки  модели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1D4B1E0-90AB-45A3-9528-53E9CF68564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5. </a:t>
            </a:r>
            <a:r>
              <a:rPr lang="ru-RU" sz="3200" dirty="0"/>
              <a:t>Описание </a:t>
            </a:r>
            <a:r>
              <a:rPr lang="en-US" sz="3200" dirty="0" err="1"/>
              <a:t>BatchNorm</a:t>
            </a:r>
            <a:r>
              <a:rPr lang="en-US" sz="3200" dirty="0"/>
              <a:t>()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49144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4E57127-7043-48F4-B474-D7BF1BA71A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6</a:t>
            </a:r>
            <a:r>
              <a:rPr lang="en-US" sz="3200" dirty="0"/>
              <a:t>. </a:t>
            </a:r>
            <a:r>
              <a:rPr lang="ru-RU" sz="3200" dirty="0"/>
              <a:t>Тестирование </a:t>
            </a:r>
            <a:r>
              <a:rPr lang="ru-RU" sz="3200" dirty="0" err="1"/>
              <a:t>кастомного</a:t>
            </a:r>
            <a:r>
              <a:rPr lang="ru-RU" sz="3200" dirty="0"/>
              <a:t> слоя 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6DC8676-934A-454F-8DB1-DC9647301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90" y="1253331"/>
            <a:ext cx="5091546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проверки жизнеспособности </a:t>
            </a:r>
            <a:r>
              <a:rPr lang="ru-RU" dirty="0" err="1"/>
              <a:t>кастомной</a:t>
            </a:r>
            <a:r>
              <a:rPr lang="ru-RU" dirty="0"/>
              <a:t> нормализации было решено провести тестирование на </a:t>
            </a:r>
            <a:r>
              <a:rPr lang="en-US" dirty="0" err="1"/>
              <a:t>mnist</a:t>
            </a:r>
            <a:r>
              <a:rPr lang="en-US" dirty="0"/>
              <a:t>. </a:t>
            </a:r>
            <a:r>
              <a:rPr lang="ru-RU" dirty="0"/>
              <a:t>С одинаковым </a:t>
            </a:r>
            <a:r>
              <a:rPr lang="en-US" dirty="0" err="1"/>
              <a:t>random.seed</a:t>
            </a:r>
            <a:endParaRPr lang="ru-RU" dirty="0"/>
          </a:p>
          <a:p>
            <a:r>
              <a:rPr lang="ru-RU" dirty="0"/>
              <a:t>Тестировалась модель без пакетной нормализации</a:t>
            </a:r>
          </a:p>
          <a:p>
            <a:r>
              <a:rPr lang="ru-RU" dirty="0"/>
              <a:t>Стандартной пакетной нормализацией </a:t>
            </a:r>
          </a:p>
          <a:p>
            <a:r>
              <a:rPr lang="ru-RU" dirty="0" err="1"/>
              <a:t>Кастомной</a:t>
            </a:r>
            <a:r>
              <a:rPr lang="ru-RU" dirty="0"/>
              <a:t> пакетной нормализацией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9CC0DB-BC96-472D-AC2D-63E314E8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873" y="1148812"/>
            <a:ext cx="6134000" cy="479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1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3939C77-B116-48F7-991E-04820740A727}"/>
              </a:ext>
            </a:extLst>
          </p:cNvPr>
          <p:cNvSpPr txBox="1">
            <a:spLocks/>
          </p:cNvSpPr>
          <p:nvPr/>
        </p:nvSpPr>
        <p:spPr>
          <a:xfrm>
            <a:off x="-73891" y="-4743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6</a:t>
            </a:r>
            <a:r>
              <a:rPr lang="en-US" sz="1400" dirty="0"/>
              <a:t>. </a:t>
            </a:r>
            <a:r>
              <a:rPr lang="ru-RU" sz="1400" dirty="0"/>
              <a:t>Тестирование </a:t>
            </a:r>
            <a:r>
              <a:rPr lang="ru-RU" sz="1400" dirty="0" err="1"/>
              <a:t>кастомного</a:t>
            </a:r>
            <a:r>
              <a:rPr lang="ru-RU" sz="1400" dirty="0"/>
              <a:t> слоя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3CEC2C-11AD-449E-9DB8-060BCE49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59"/>
          <a:stretch/>
        </p:blipFill>
        <p:spPr>
          <a:xfrm>
            <a:off x="53612" y="397063"/>
            <a:ext cx="5544324" cy="34961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C82178-5F5F-40F1-99D4-D56FB4F2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509" y="0"/>
            <a:ext cx="5544324" cy="339137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FD2EA5-7E93-4B74-AC60-3441933567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20" r="9222"/>
          <a:stretch/>
        </p:blipFill>
        <p:spPr>
          <a:xfrm>
            <a:off x="5682170" y="3391373"/>
            <a:ext cx="6456218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86FC0BC-4322-42D5-9216-3CC33DA9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Итог</a:t>
            </a:r>
            <a:r>
              <a:rPr lang="en-US" dirty="0"/>
              <a:t>: </a:t>
            </a:r>
            <a:r>
              <a:rPr lang="ru-RU" dirty="0" err="1"/>
              <a:t>кастомная</a:t>
            </a:r>
            <a:r>
              <a:rPr lang="ru-RU" dirty="0"/>
              <a:t> реализация пакетной нормализации работает, ускоряя сходимость сети. Благодаря тому, что пакетная нормализация уменьшает величину, на которую смещаются значения узлов в скрытых слоях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4B37FC0-9ACD-4C2D-93C0-BD61E6F728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6</a:t>
            </a:r>
            <a:r>
              <a:rPr lang="en-US" sz="3200" dirty="0"/>
              <a:t>. </a:t>
            </a:r>
            <a:r>
              <a:rPr lang="ru-RU" sz="3200" dirty="0"/>
              <a:t>Тестирование </a:t>
            </a:r>
            <a:r>
              <a:rPr lang="ru-RU" sz="3200" dirty="0" err="1"/>
              <a:t>кастомного</a:t>
            </a:r>
            <a:r>
              <a:rPr lang="ru-RU" sz="3200" dirty="0"/>
              <a:t> слоя </a:t>
            </a:r>
          </a:p>
        </p:txBody>
      </p:sp>
    </p:spTree>
    <p:extLst>
      <p:ext uri="{BB962C8B-B14F-4D97-AF65-F5344CB8AC3E}">
        <p14:creationId xmlns:p14="http://schemas.microsoft.com/office/powerpoint/2010/main" val="288050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0F994DE-505D-4DD1-9BCC-21AD176F7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65" y="1025879"/>
            <a:ext cx="7086600" cy="4351338"/>
          </a:xfrm>
        </p:spPr>
        <p:txBody>
          <a:bodyPr/>
          <a:lstStyle/>
          <a:p>
            <a:r>
              <a:rPr lang="ru-RU" dirty="0"/>
              <a:t>Архитектура модели такая же, как на слайде 12, но  стоит </a:t>
            </a:r>
            <a:r>
              <a:rPr lang="ru-RU" dirty="0" err="1"/>
              <a:t>кастомный</a:t>
            </a:r>
            <a:r>
              <a:rPr lang="ru-RU" dirty="0"/>
              <a:t> слой пакетной нормализации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27C1A0E-ADAE-4218-B03B-0DE5F842604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6</a:t>
            </a:r>
            <a:r>
              <a:rPr lang="en-US" sz="3200" dirty="0"/>
              <a:t>. </a:t>
            </a:r>
            <a:r>
              <a:rPr lang="ru-RU" sz="3200" dirty="0"/>
              <a:t>Тестирование </a:t>
            </a:r>
            <a:r>
              <a:rPr lang="ru-RU" sz="3200" dirty="0" err="1"/>
              <a:t>кастомного</a:t>
            </a:r>
            <a:r>
              <a:rPr lang="ru-RU" sz="3200" dirty="0"/>
              <a:t> слоя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E66EB4-195D-4971-89CF-1AC4E04D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989" y="662781"/>
            <a:ext cx="4563112" cy="50775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BDFA1F-7A26-4129-B09C-8A541EE99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65" y="4854366"/>
            <a:ext cx="6935168" cy="177189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0AF2AC-F352-421C-A524-CC59FD38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8" y="2287629"/>
            <a:ext cx="3839111" cy="248637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68261A8-F782-4DFB-8007-35B905FA6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22" y="2385908"/>
            <a:ext cx="343900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3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6E73004-A8DA-4BEE-B5A4-5885FB5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325563"/>
            <a:ext cx="10515600" cy="4351338"/>
          </a:xfrm>
        </p:spPr>
        <p:txBody>
          <a:bodyPr/>
          <a:lstStyle/>
          <a:p>
            <a:r>
              <a:rPr lang="ru-RU" dirty="0"/>
              <a:t>Результаты не слишком  хорошие, возможно, стоит провести несколько экспериментов с увеличением размера пакета для увеличение стандартизирующих значений. Или попробовать изменить константу </a:t>
            </a:r>
            <a:r>
              <a:rPr lang="en-US" dirty="0">
                <a:highlight>
                  <a:srgbClr val="808080"/>
                </a:highlight>
              </a:rPr>
              <a:t>momentum</a:t>
            </a:r>
            <a:r>
              <a:rPr lang="ru-RU" dirty="0">
                <a:highlight>
                  <a:srgbClr val="808080"/>
                </a:highlight>
              </a:rPr>
              <a:t> </a:t>
            </a:r>
            <a:r>
              <a:rPr lang="ru-RU" dirty="0"/>
              <a:t>. На моем ноутбуке  с использованием </a:t>
            </a:r>
            <a:r>
              <a:rPr lang="en-US" dirty="0"/>
              <a:t>GPU </a:t>
            </a:r>
            <a:r>
              <a:rPr lang="ru-RU" dirty="0"/>
              <a:t>ускорение на карте </a:t>
            </a:r>
            <a:r>
              <a:rPr lang="en-US" dirty="0"/>
              <a:t>MX250</a:t>
            </a:r>
            <a:r>
              <a:rPr lang="ru-RU" dirty="0"/>
              <a:t> каждое переобучение модели занимает приличный период времени.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0B8CF61-103F-47E2-895F-729614757DF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6</a:t>
            </a:r>
            <a:r>
              <a:rPr lang="en-US" sz="3200" dirty="0"/>
              <a:t>. </a:t>
            </a:r>
            <a:r>
              <a:rPr lang="ru-RU" sz="3200" dirty="0"/>
              <a:t>Тестирование </a:t>
            </a:r>
            <a:r>
              <a:rPr lang="ru-RU" sz="3200" dirty="0" err="1"/>
              <a:t>кастомного</a:t>
            </a:r>
            <a:r>
              <a:rPr lang="ru-RU" sz="3200" dirty="0"/>
              <a:t> слоя </a:t>
            </a:r>
          </a:p>
        </p:txBody>
      </p:sp>
    </p:spTree>
    <p:extLst>
      <p:ext uri="{BB962C8B-B14F-4D97-AF65-F5344CB8AC3E}">
        <p14:creationId xmlns:p14="http://schemas.microsoft.com/office/powerpoint/2010/main" val="840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4F172-685E-43B3-9E38-427B115B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1. </a:t>
            </a:r>
            <a:r>
              <a:rPr lang="en-US" sz="3200" dirty="0"/>
              <a:t>Data mining 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8314F-9196-49FE-8A16-875D7327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5" y="1576245"/>
            <a:ext cx="10515600" cy="4351338"/>
          </a:xfrm>
        </p:spPr>
        <p:txBody>
          <a:bodyPr/>
          <a:lstStyle/>
          <a:p>
            <a:r>
              <a:rPr lang="ru-RU" dirty="0"/>
              <a:t>Нужно собрать </a:t>
            </a:r>
            <a:r>
              <a:rPr lang="ru-RU" dirty="0" err="1"/>
              <a:t>датасет</a:t>
            </a:r>
            <a:r>
              <a:rPr lang="ru-RU" dirty="0"/>
              <a:t> из 10 разных популярных логотипов потребительских товаров (Nike, Coca-</a:t>
            </a:r>
            <a:r>
              <a:rPr lang="ru-RU" dirty="0" err="1"/>
              <a:t>cola</a:t>
            </a:r>
            <a:r>
              <a:rPr lang="ru-RU" dirty="0"/>
              <a:t>...)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FF0A1C-1B8E-43E0-9202-C82647C2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91" y="2901808"/>
            <a:ext cx="7269018" cy="36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66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32E3C-47E0-471B-AEE7-C3620426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7D0F10-2B79-4EDE-AFD5-F37F38997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Собран </a:t>
            </a:r>
            <a:r>
              <a:rPr lang="ru-RU" dirty="0" err="1"/>
              <a:t>датает</a:t>
            </a:r>
            <a:r>
              <a:rPr lang="ru-RU" dirty="0"/>
              <a:t> </a:t>
            </a:r>
          </a:p>
          <a:p>
            <a:r>
              <a:rPr lang="ru-RU" dirty="0"/>
              <a:t>Произведен </a:t>
            </a:r>
            <a:r>
              <a:rPr lang="ru-RU" dirty="0" err="1"/>
              <a:t>ресерч</a:t>
            </a:r>
            <a:r>
              <a:rPr lang="ru-RU" dirty="0"/>
              <a:t> модели </a:t>
            </a:r>
          </a:p>
          <a:p>
            <a:r>
              <a:rPr lang="ru-RU" dirty="0"/>
              <a:t>Обучен классификатор </a:t>
            </a:r>
          </a:p>
          <a:p>
            <a:r>
              <a:rPr lang="ru-RU" dirty="0"/>
              <a:t>Написан </a:t>
            </a:r>
            <a:r>
              <a:rPr lang="ru-RU" dirty="0" err="1"/>
              <a:t>кастомный</a:t>
            </a:r>
            <a:r>
              <a:rPr lang="ru-RU" dirty="0"/>
              <a:t> слой пакетной нормализации </a:t>
            </a:r>
          </a:p>
        </p:txBody>
      </p:sp>
    </p:spTree>
    <p:extLst>
      <p:ext uri="{BB962C8B-B14F-4D97-AF65-F5344CB8AC3E}">
        <p14:creationId xmlns:p14="http://schemas.microsoft.com/office/powerpoint/2010/main" val="371789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01711A-65FA-46CB-8740-7C821E3D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255" y="1163781"/>
            <a:ext cx="5571836" cy="5844454"/>
          </a:xfrm>
        </p:spPr>
        <p:txBody>
          <a:bodyPr/>
          <a:lstStyle/>
          <a:p>
            <a:r>
              <a:rPr lang="ru-RU" dirty="0"/>
              <a:t>Эту же задачу решал </a:t>
            </a:r>
            <a:r>
              <a:rPr lang="en-US" dirty="0"/>
              <a:t>TopLogo-10 Dataset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 но на момент  моего обращения он был недоступен.</a:t>
            </a:r>
          </a:p>
          <a:p>
            <a:r>
              <a:rPr lang="ru-RU" dirty="0"/>
              <a:t>Проанализировав название компаний, количество семплов на класс из статей. Было решено составить нечто похожее на этот </a:t>
            </a:r>
            <a:r>
              <a:rPr lang="ru-RU" dirty="0" err="1"/>
              <a:t>датасет</a:t>
            </a:r>
            <a:r>
              <a:rPr lang="ru-RU" dirty="0"/>
              <a:t>. </a:t>
            </a:r>
          </a:p>
          <a:p>
            <a:r>
              <a:rPr lang="ru-RU" dirty="0"/>
              <a:t>Первым решением было получить некоторое количество фото из различных поисковых систем, используя библиотеку </a:t>
            </a:r>
            <a:r>
              <a:rPr lang="en-US" dirty="0" err="1">
                <a:highlight>
                  <a:srgbClr val="808080"/>
                </a:highlight>
              </a:rPr>
              <a:t>icrawler</a:t>
            </a:r>
            <a:endParaRPr lang="ru-RU" dirty="0">
              <a:highlight>
                <a:srgbClr val="808080"/>
              </a:highlight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014F2D-782C-4AB1-AE24-1228715F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80" y="332509"/>
            <a:ext cx="4944165" cy="1390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6EE4A-0DFA-4E97-93F5-5FCF0FD72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" t="-1212" r="12507" b="1212"/>
          <a:stretch/>
        </p:blipFill>
        <p:spPr>
          <a:xfrm>
            <a:off x="6386091" y="3429000"/>
            <a:ext cx="5471542" cy="3048425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F16D94A-787B-4197-936B-543CE671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1. </a:t>
            </a:r>
            <a:r>
              <a:rPr lang="en-US" sz="3200" dirty="0"/>
              <a:t>Data mining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1295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6ACED03-58D0-42BE-9AD3-314477D5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8" y="1253331"/>
            <a:ext cx="5544127" cy="5433796"/>
          </a:xfrm>
        </p:spPr>
        <p:txBody>
          <a:bodyPr/>
          <a:lstStyle/>
          <a:p>
            <a:r>
              <a:rPr lang="ru-RU" dirty="0"/>
              <a:t>Вышло в среднем по 100 экземпляров на класс.</a:t>
            </a:r>
          </a:p>
          <a:p>
            <a:r>
              <a:rPr lang="ru-RU" dirty="0"/>
              <a:t>Для расширения </a:t>
            </a:r>
            <a:r>
              <a:rPr lang="ru-RU" dirty="0" err="1"/>
              <a:t>датасета</a:t>
            </a:r>
            <a:r>
              <a:rPr lang="ru-RU" dirty="0"/>
              <a:t> пробовал использовать </a:t>
            </a:r>
            <a:r>
              <a:rPr lang="en-US" dirty="0"/>
              <a:t>knowledge graph</a:t>
            </a:r>
            <a:r>
              <a:rPr lang="ru-RU" dirty="0"/>
              <a:t> от </a:t>
            </a:r>
            <a:r>
              <a:rPr lang="ru-RU" dirty="0" err="1"/>
              <a:t>гугл</a:t>
            </a:r>
            <a:r>
              <a:rPr lang="ru-RU" dirty="0"/>
              <a:t> для поиска смежных картинок</a:t>
            </a:r>
            <a:r>
              <a:rPr lang="en-US" dirty="0"/>
              <a:t>, </a:t>
            </a:r>
            <a:r>
              <a:rPr lang="ru-RU" dirty="0"/>
              <a:t>но добиться стабильного результата без необходимости просматривать все руками не получилось. 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4371E89-DABA-49BC-A1FC-57CFFBED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1. </a:t>
            </a:r>
            <a:r>
              <a:rPr lang="en-US" sz="3200" dirty="0"/>
              <a:t>Data mining </a:t>
            </a:r>
            <a:endParaRPr lang="ru-RU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4B9783-CE6E-46FE-B56D-5641D9BCC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9"/>
          <a:stretch/>
        </p:blipFill>
        <p:spPr>
          <a:xfrm>
            <a:off x="6096000" y="751607"/>
            <a:ext cx="527090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8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04E876-CCC1-46D9-ABD3-93694F22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364" cy="4351338"/>
          </a:xfrm>
        </p:spPr>
        <p:txBody>
          <a:bodyPr/>
          <a:lstStyle/>
          <a:p>
            <a:r>
              <a:rPr lang="ru-RU" dirty="0"/>
              <a:t>Для  увеличения числа образцов был  взят 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>
                <a:highlight>
                  <a:srgbClr val="808080"/>
                </a:highlight>
              </a:rPr>
              <a:t>flickr_logos_27</a:t>
            </a:r>
            <a:r>
              <a:rPr lang="ru-RU" dirty="0">
                <a:highlight>
                  <a:srgbClr val="808080"/>
                </a:highlight>
              </a:rPr>
              <a:t> </a:t>
            </a:r>
            <a:r>
              <a:rPr lang="ru-RU" dirty="0"/>
              <a:t> и из него были выдернуты  дополнительные образцы.</a:t>
            </a:r>
          </a:p>
          <a:p>
            <a:r>
              <a:rPr lang="ru-RU" dirty="0"/>
              <a:t>В итоге получаем </a:t>
            </a:r>
            <a:r>
              <a:rPr lang="ru-RU" dirty="0" err="1"/>
              <a:t>датасет</a:t>
            </a:r>
            <a:r>
              <a:rPr lang="ru-RU" dirty="0"/>
              <a:t> с 10 брендами и 150+ фото на класс. </a:t>
            </a:r>
          </a:p>
          <a:p>
            <a:endParaRPr lang="ru-RU" dirty="0">
              <a:highlight>
                <a:srgbClr val="808080"/>
              </a:highlight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3B2B8C3-7FCA-4050-81D5-5D1C9308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1. </a:t>
            </a:r>
            <a:r>
              <a:rPr lang="en-US" sz="3200" dirty="0"/>
              <a:t>Data mining </a:t>
            </a:r>
            <a:endParaRPr lang="ru-RU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CA4207-EDBB-40FC-B111-B8248B76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966" y="1425286"/>
            <a:ext cx="5553850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5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3E8778C-3FE4-44E6-A3EE-455E6309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54" y="1428462"/>
            <a:ext cx="4537364" cy="4351338"/>
          </a:xfrm>
        </p:spPr>
        <p:txBody>
          <a:bodyPr/>
          <a:lstStyle/>
          <a:p>
            <a:r>
              <a:rPr lang="ru-RU" dirty="0"/>
              <a:t>После этого,  делим данные на </a:t>
            </a:r>
            <a:r>
              <a:rPr lang="en-US" dirty="0"/>
              <a:t>train  </a:t>
            </a:r>
            <a:r>
              <a:rPr lang="ru-RU" dirty="0"/>
              <a:t>и  </a:t>
            </a:r>
            <a:r>
              <a:rPr lang="en-US" dirty="0"/>
              <a:t>test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И в случае если фото не </a:t>
            </a:r>
            <a:r>
              <a:rPr lang="en-US" dirty="0" err="1"/>
              <a:t>rgb</a:t>
            </a:r>
            <a:r>
              <a:rPr lang="ru-RU" dirty="0"/>
              <a:t>, приводим его в нормальный вид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B03BD36-A589-4B98-ACC0-0E790555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1. </a:t>
            </a:r>
            <a:r>
              <a:rPr lang="en-US" sz="3200" dirty="0"/>
              <a:t>Data mining </a:t>
            </a:r>
            <a:endParaRPr lang="ru-RU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3943B4-A1B5-45D3-8107-2FA99502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018" y="1428462"/>
            <a:ext cx="7116168" cy="7716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71368D-55F2-4FA4-9456-F34AC0515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279" y="2883397"/>
            <a:ext cx="4837667" cy="254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5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148FBC-B74D-44C2-8891-DC89EAD9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18" y="1325563"/>
            <a:ext cx="4768273" cy="43513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ru-RU" dirty="0"/>
              <a:t>Сперва  я пробовал сам разработать архитектуру простой сети, но был плохой результат и много ошибок.</a:t>
            </a:r>
          </a:p>
          <a:p>
            <a:r>
              <a:rPr lang="ru-RU" dirty="0"/>
              <a:t>На помощь  пришла следующая статья</a:t>
            </a:r>
            <a:br>
              <a:rPr lang="ru-RU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https://arxiv.org/pdf/1701.02620.pdf</a:t>
            </a:r>
            <a:r>
              <a:rPr lang="ru-RU" dirty="0"/>
              <a:t>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F713E58-5B86-49D9-BC50-F0D6D9714B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2. </a:t>
            </a:r>
            <a:r>
              <a:rPr lang="en-US" sz="3200" dirty="0"/>
              <a:t>Create CNN </a:t>
            </a:r>
            <a:endParaRPr lang="ru-RU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7DD434-D848-4C32-8DD3-40EF8F7B7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291" y="3314562"/>
            <a:ext cx="5814553" cy="316603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DF329CC-30F8-4133-8797-DE63BF188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067" y="339161"/>
            <a:ext cx="4534533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2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C45B24B-928E-4FD2-84E4-77290D30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253331"/>
            <a:ext cx="4481945" cy="4351338"/>
          </a:xfrm>
        </p:spPr>
        <p:txBody>
          <a:bodyPr/>
          <a:lstStyle/>
          <a:p>
            <a:r>
              <a:rPr lang="ru-RU" dirty="0"/>
              <a:t>Исследователи предлагали следующею  структуру сети </a:t>
            </a:r>
          </a:p>
          <a:p>
            <a:endParaRPr lang="ru-RU" dirty="0"/>
          </a:p>
          <a:p>
            <a:r>
              <a:rPr lang="ru-RU" dirty="0"/>
              <a:t>Которая сразу же была воссоздана с использованием фреймворка </a:t>
            </a:r>
            <a:r>
              <a:rPr lang="en-US" dirty="0" err="1"/>
              <a:t>keras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A8B2A6-9B35-4E63-A61D-B00821FDFC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2. </a:t>
            </a:r>
            <a:r>
              <a:rPr lang="en-US" sz="3200" dirty="0"/>
              <a:t>Create CNN </a:t>
            </a:r>
            <a:endParaRPr lang="ru-RU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7E6FFC-FD78-4B2C-985C-09BD5F83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428" y="354404"/>
            <a:ext cx="2772162" cy="26578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617C8A-AE0F-49CC-B0DB-2C8E450AC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5"/>
          <a:stretch/>
        </p:blipFill>
        <p:spPr>
          <a:xfrm>
            <a:off x="4987636" y="3366654"/>
            <a:ext cx="713881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6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D5310-5FFC-47ED-8BAC-CA29F55BF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8" y="1325563"/>
            <a:ext cx="5811982" cy="4351338"/>
          </a:xfrm>
        </p:spPr>
        <p:txBody>
          <a:bodyPr/>
          <a:lstStyle/>
          <a:p>
            <a:r>
              <a:rPr lang="ru-RU" dirty="0"/>
              <a:t>Т.к. количество фото на класс не велико, используем аугментацию данных для борьбы с переобучением.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F6DBC4-9507-4A43-9DA3-5F3FD0C97B9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2. </a:t>
            </a:r>
            <a:r>
              <a:rPr lang="en-US" sz="3200" dirty="0"/>
              <a:t>Create CNN </a:t>
            </a:r>
            <a:endParaRPr lang="ru-RU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E5FC15-34BE-4834-89D8-612760BE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01" y="4022401"/>
            <a:ext cx="865943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4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585</Words>
  <Application>Microsoft Office PowerPoint</Application>
  <PresentationFormat>Широкоэкранный</PresentationFormat>
  <Paragraphs>63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Тестовое задание </vt:lpstr>
      <vt:lpstr>1. Data mining </vt:lpstr>
      <vt:lpstr>1. Data mining </vt:lpstr>
      <vt:lpstr>1. Data mining </vt:lpstr>
      <vt:lpstr>1. Data mining </vt:lpstr>
      <vt:lpstr>1. Data mining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Тестовое задание </dc:title>
  <dc:creator>Vinter Mute</dc:creator>
  <cp:lastModifiedBy>Vinter Mute</cp:lastModifiedBy>
  <cp:revision>18</cp:revision>
  <dcterms:created xsi:type="dcterms:W3CDTF">2021-09-03T08:39:36Z</dcterms:created>
  <dcterms:modified xsi:type="dcterms:W3CDTF">2021-09-04T07:52:21Z</dcterms:modified>
</cp:coreProperties>
</file>