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4" r:id="rId10"/>
    <p:sldId id="271"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Excel_Worksheet.xlsx"/><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920901"/>
            <a:ext cx="8610600" cy="2308324"/>
          </a:xfrm>
          <a:prstGeom prst="rect">
            <a:avLst/>
          </a:prstGeom>
          <a:noFill/>
        </p:spPr>
        <p:txBody>
          <a:bodyPr wrap="square" rtlCol="0">
            <a:spAutoFit/>
          </a:bodyPr>
          <a:lstStyle/>
          <a:p>
            <a:r>
              <a:rPr lang="en-US" sz="2400" dirty="0">
                <a:latin typeface="Arial Narrow" panose="020B0606020202030204" pitchFamily="34" charset="0"/>
              </a:rPr>
              <a:t>STUDENT NAME:T.E.VINTHIYA</a:t>
            </a:r>
          </a:p>
          <a:p>
            <a:r>
              <a:rPr lang="en-US" sz="2400" dirty="0">
                <a:latin typeface="Arial Narrow" panose="020B0606020202030204" pitchFamily="34" charset="0"/>
              </a:rPr>
              <a:t>REGISTER NO:312203010</a:t>
            </a:r>
          </a:p>
          <a:p>
            <a:r>
              <a:rPr lang="en-US" sz="2400" dirty="0">
                <a:latin typeface="Arial Narrow" panose="020B0606020202030204" pitchFamily="34" charset="0"/>
              </a:rPr>
              <a:t>NM ID : 25925EC5926E4639DC844F484F2C8171</a:t>
            </a:r>
          </a:p>
          <a:p>
            <a:r>
              <a:rPr lang="en-US" sz="2400" dirty="0">
                <a:latin typeface="Arial Narrow" panose="020B0606020202030204" pitchFamily="34" charset="0"/>
              </a:rPr>
              <a:t>DEPARTMENT:COMMERCE (B.COM)</a:t>
            </a:r>
          </a:p>
          <a:p>
            <a:r>
              <a:rPr lang="en-US" sz="2400" dirty="0">
                <a:latin typeface="Arial Narrow" panose="020B0606020202030204" pitchFamily="34" charset="0"/>
              </a:rPr>
              <a:t>COLLEGE:ASAN MEMORIAL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F4C26C-4386-22B9-B5B4-AA089F1ED021}"/>
              </a:ext>
            </a:extLst>
          </p:cNvPr>
          <p:cNvSpPr txBox="1"/>
          <p:nvPr/>
        </p:nvSpPr>
        <p:spPr>
          <a:xfrm>
            <a:off x="381000" y="381000"/>
            <a:ext cx="2932213" cy="523220"/>
          </a:xfrm>
          <a:prstGeom prst="rect">
            <a:avLst/>
          </a:prstGeom>
          <a:noFill/>
        </p:spPr>
        <p:txBody>
          <a:bodyPr wrap="none" rtlCol="0">
            <a:spAutoFit/>
          </a:bodyPr>
          <a:lstStyle/>
          <a:p>
            <a:r>
              <a:rPr lang="en-US" sz="2800" dirty="0">
                <a:latin typeface="Algerian" panose="04020705040A02060702" pitchFamily="82" charset="0"/>
              </a:rPr>
              <a:t>DATA CLEANING</a:t>
            </a:r>
            <a:endParaRPr lang="en-IN" sz="2800" dirty="0">
              <a:latin typeface="Algerian" panose="04020705040A02060702" pitchFamily="82" charset="0"/>
            </a:endParaRPr>
          </a:p>
        </p:txBody>
      </p:sp>
      <p:sp>
        <p:nvSpPr>
          <p:cNvPr id="3" name="TextBox 2">
            <a:extLst>
              <a:ext uri="{FF2B5EF4-FFF2-40B4-BE49-F238E27FC236}">
                <a16:creationId xmlns:a16="http://schemas.microsoft.com/office/drawing/2014/main" id="{DC8223CA-04DF-6D1D-EE02-2BE8AFA3B6E4}"/>
              </a:ext>
            </a:extLst>
          </p:cNvPr>
          <p:cNvSpPr txBox="1"/>
          <p:nvPr/>
        </p:nvSpPr>
        <p:spPr>
          <a:xfrm>
            <a:off x="838200" y="904220"/>
            <a:ext cx="8419292" cy="1323439"/>
          </a:xfrm>
          <a:prstGeom prst="rect">
            <a:avLst/>
          </a:prstGeom>
          <a:noFill/>
        </p:spPr>
        <p:txBody>
          <a:bodyPr wrap="none" rtlCol="0">
            <a:spAutoFit/>
          </a:bodyPr>
          <a:lstStyle/>
          <a:p>
            <a:pPr marL="342900" indent="-342900">
              <a:buAutoNum type="arabicPeriod"/>
            </a:pPr>
            <a:r>
              <a:rPr lang="en-US" sz="2000" dirty="0">
                <a:latin typeface="Bahnschrift" panose="020B0502040204020203" pitchFamily="34" charset="0"/>
              </a:rPr>
              <a:t>IN THE DATA CLEANING WE ALSOM USED CONDITIONAL FORMATING</a:t>
            </a:r>
          </a:p>
          <a:p>
            <a:pPr marL="342900" indent="-342900">
              <a:buAutoNum type="arabicPeriod"/>
            </a:pPr>
            <a:r>
              <a:rPr lang="en-US" sz="2000" dirty="0">
                <a:latin typeface="Bahnschrift" panose="020B0502040204020203" pitchFamily="34" charset="0"/>
              </a:rPr>
              <a:t>IDENTIFYING THE MISSING VALUE </a:t>
            </a:r>
          </a:p>
          <a:p>
            <a:pPr marL="342900" indent="-342900">
              <a:buAutoNum type="arabicPeriod"/>
            </a:pPr>
            <a:r>
              <a:rPr lang="en-US" sz="2000" dirty="0">
                <a:latin typeface="Bahnschrift" panose="020B0502040204020203" pitchFamily="34" charset="0"/>
              </a:rPr>
              <a:t>USING CONDITIONAL FORMATING AND HIGHLIGHTING BY COLOURS</a:t>
            </a:r>
          </a:p>
          <a:p>
            <a:pPr marL="342900" indent="-342900">
              <a:buAutoNum type="arabicPeriod"/>
            </a:pPr>
            <a:r>
              <a:rPr lang="en-US" sz="2000" dirty="0">
                <a:latin typeface="Bahnschrift" panose="020B0502040204020203" pitchFamily="34" charset="0"/>
              </a:rPr>
              <a:t>REMOVE THOSE BLANK VALUES  WITH USING FILTERS</a:t>
            </a:r>
            <a:endParaRPr lang="en-IN" sz="2000" dirty="0">
              <a:latin typeface="Bahnschrift" panose="020B0502040204020203" pitchFamily="34" charset="0"/>
            </a:endParaRPr>
          </a:p>
        </p:txBody>
      </p:sp>
      <p:sp>
        <p:nvSpPr>
          <p:cNvPr id="4" name="TextBox 3">
            <a:extLst>
              <a:ext uri="{FF2B5EF4-FFF2-40B4-BE49-F238E27FC236}">
                <a16:creationId xmlns:a16="http://schemas.microsoft.com/office/drawing/2014/main" id="{6C146227-DAD5-838B-5995-AB1DB661EA83}"/>
              </a:ext>
            </a:extLst>
          </p:cNvPr>
          <p:cNvSpPr txBox="1"/>
          <p:nvPr/>
        </p:nvSpPr>
        <p:spPr>
          <a:xfrm>
            <a:off x="304800" y="2414319"/>
            <a:ext cx="7467600" cy="523220"/>
          </a:xfrm>
          <a:prstGeom prst="rect">
            <a:avLst/>
          </a:prstGeom>
          <a:noFill/>
        </p:spPr>
        <p:txBody>
          <a:bodyPr wrap="square" rtlCol="0">
            <a:spAutoFit/>
          </a:bodyPr>
          <a:lstStyle/>
          <a:p>
            <a:r>
              <a:rPr lang="en-US" sz="2800" dirty="0">
                <a:latin typeface="Algerian" panose="04020705040A02060702" pitchFamily="82" charset="0"/>
              </a:rPr>
              <a:t>SUMMARIZING (PIVOT TABLE)</a:t>
            </a:r>
            <a:endParaRPr lang="en-IN" sz="2800" dirty="0">
              <a:latin typeface="Algerian" panose="04020705040A02060702" pitchFamily="82" charset="0"/>
            </a:endParaRPr>
          </a:p>
        </p:txBody>
      </p:sp>
      <p:sp>
        <p:nvSpPr>
          <p:cNvPr id="7" name="TextBox 6">
            <a:extLst>
              <a:ext uri="{FF2B5EF4-FFF2-40B4-BE49-F238E27FC236}">
                <a16:creationId xmlns:a16="http://schemas.microsoft.com/office/drawing/2014/main" id="{A3E504B7-1FFB-606A-F570-BB713FE80529}"/>
              </a:ext>
            </a:extLst>
          </p:cNvPr>
          <p:cNvSpPr txBox="1"/>
          <p:nvPr/>
        </p:nvSpPr>
        <p:spPr>
          <a:xfrm>
            <a:off x="876171" y="2957204"/>
            <a:ext cx="8549135" cy="1015663"/>
          </a:xfrm>
          <a:prstGeom prst="rect">
            <a:avLst/>
          </a:prstGeom>
          <a:noFill/>
        </p:spPr>
        <p:txBody>
          <a:bodyPr wrap="none" rtlCol="0">
            <a:spAutoFit/>
          </a:bodyPr>
          <a:lstStyle/>
          <a:p>
            <a:pPr marL="342900" indent="-342900">
              <a:buAutoNum type="arabicPeriod"/>
            </a:pPr>
            <a:r>
              <a:rPr lang="en-US" sz="2000" dirty="0">
                <a:latin typeface="Bahnschrift" panose="020B0502040204020203" pitchFamily="34" charset="0"/>
              </a:rPr>
              <a:t>COLLECT THE DATA FROM EXCEL SHEET</a:t>
            </a:r>
          </a:p>
          <a:p>
            <a:pPr marL="342900" indent="-342900">
              <a:buAutoNum type="arabicPeriod"/>
            </a:pPr>
            <a:r>
              <a:rPr lang="en-US" sz="2000" dirty="0">
                <a:latin typeface="Bahnschrift" panose="020B0502040204020203" pitchFamily="34" charset="0"/>
              </a:rPr>
              <a:t>SUMMARIZE THE VALUES USING PIVOT TABLE</a:t>
            </a:r>
          </a:p>
          <a:p>
            <a:pPr marL="342900" indent="-342900">
              <a:buAutoNum type="arabicPeriod"/>
            </a:pPr>
            <a:r>
              <a:rPr lang="en-US" sz="2000" dirty="0">
                <a:latin typeface="Bahnschrift" panose="020B0502040204020203" pitchFamily="34" charset="0"/>
              </a:rPr>
              <a:t>A PARTICULAR DATA IS SET TO BE IN THE ROW , COLUMN AND VALUE</a:t>
            </a:r>
          </a:p>
        </p:txBody>
      </p:sp>
      <p:sp>
        <p:nvSpPr>
          <p:cNvPr id="8" name="TextBox 7">
            <a:extLst>
              <a:ext uri="{FF2B5EF4-FFF2-40B4-BE49-F238E27FC236}">
                <a16:creationId xmlns:a16="http://schemas.microsoft.com/office/drawing/2014/main" id="{503F9A11-780A-1F91-759E-D16A02EB3BFE}"/>
              </a:ext>
            </a:extLst>
          </p:cNvPr>
          <p:cNvSpPr txBox="1"/>
          <p:nvPr/>
        </p:nvSpPr>
        <p:spPr>
          <a:xfrm>
            <a:off x="323106" y="4035318"/>
            <a:ext cx="4355680" cy="523220"/>
          </a:xfrm>
          <a:prstGeom prst="rect">
            <a:avLst/>
          </a:prstGeom>
          <a:noFill/>
        </p:spPr>
        <p:txBody>
          <a:bodyPr wrap="none" rtlCol="0">
            <a:spAutoFit/>
          </a:bodyPr>
          <a:lstStyle/>
          <a:p>
            <a:r>
              <a:rPr lang="en-US" sz="2800" dirty="0">
                <a:latin typeface="Algerian" panose="04020705040A02060702" pitchFamily="82" charset="0"/>
              </a:rPr>
              <a:t>CHART FOR PIVOT TABLE</a:t>
            </a:r>
            <a:endParaRPr lang="en-IN" sz="2800" dirty="0">
              <a:latin typeface="Algerian" panose="04020705040A02060702" pitchFamily="82" charset="0"/>
            </a:endParaRPr>
          </a:p>
        </p:txBody>
      </p:sp>
      <p:sp>
        <p:nvSpPr>
          <p:cNvPr id="10" name="TextBox 9">
            <a:extLst>
              <a:ext uri="{FF2B5EF4-FFF2-40B4-BE49-F238E27FC236}">
                <a16:creationId xmlns:a16="http://schemas.microsoft.com/office/drawing/2014/main" id="{2541B834-CA1D-1486-7B52-7E4B5F64CD57}"/>
              </a:ext>
            </a:extLst>
          </p:cNvPr>
          <p:cNvSpPr txBox="1"/>
          <p:nvPr/>
        </p:nvSpPr>
        <p:spPr>
          <a:xfrm>
            <a:off x="838200" y="4558538"/>
            <a:ext cx="7543800" cy="1631216"/>
          </a:xfrm>
          <a:prstGeom prst="rect">
            <a:avLst/>
          </a:prstGeom>
          <a:noFill/>
        </p:spPr>
        <p:txBody>
          <a:bodyPr wrap="square" rtlCol="0">
            <a:spAutoFit/>
          </a:bodyPr>
          <a:lstStyle/>
          <a:p>
            <a:pPr marL="342900" indent="-342900">
              <a:buAutoNum type="arabicPeriod"/>
            </a:pPr>
            <a:r>
              <a:rPr lang="en-US" sz="2000" dirty="0">
                <a:latin typeface="Bahnschrift" panose="020B0502040204020203" pitchFamily="34" charset="0"/>
              </a:rPr>
              <a:t>CLICK ON THE PIVOT TABLE TO ACTIVATE THE PIVOT TABLE TOOLS</a:t>
            </a:r>
          </a:p>
          <a:p>
            <a:pPr marL="342900" indent="-342900">
              <a:buAutoNum type="arabicPeriod"/>
            </a:pPr>
            <a:r>
              <a:rPr lang="en-US" sz="2000" dirty="0">
                <a:latin typeface="Bahnschrift" panose="020B0502040204020203" pitchFamily="34" charset="0"/>
              </a:rPr>
              <a:t>CLICK PIVOT CHART IN THE TOOLS GROUP</a:t>
            </a:r>
          </a:p>
          <a:p>
            <a:pPr marL="342900" indent="-342900">
              <a:buAutoNum type="arabicPeriod"/>
            </a:pPr>
            <a:r>
              <a:rPr lang="en-US" sz="2000" dirty="0">
                <a:latin typeface="Bahnschrift" panose="020B0502040204020203" pitchFamily="34" charset="0"/>
              </a:rPr>
              <a:t>CHOOSE THE COLUMN CHART AND ENTER THE TREND VALUE AND THE CHART HEADING</a:t>
            </a:r>
            <a:endParaRPr lang="en-IN" sz="2000" dirty="0">
              <a:latin typeface="Bahnschrift" panose="020B0502040204020203" pitchFamily="34" charset="0"/>
            </a:endParaRPr>
          </a:p>
        </p:txBody>
      </p:sp>
    </p:spTree>
    <p:extLst>
      <p:ext uri="{BB962C8B-B14F-4D97-AF65-F5344CB8AC3E}">
        <p14:creationId xmlns:p14="http://schemas.microsoft.com/office/powerpoint/2010/main" val="3545534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63B6C14F-94CC-F2D7-E2C7-C13A9345DFB2}"/>
              </a:ext>
            </a:extLst>
          </p:cNvPr>
          <p:cNvPicPr>
            <a:picLocks noChangeAspect="1"/>
          </p:cNvPicPr>
          <p:nvPr/>
        </p:nvPicPr>
        <p:blipFill>
          <a:blip r:embed="rId3"/>
          <a:stretch>
            <a:fillRect/>
          </a:stretch>
        </p:blipFill>
        <p:spPr>
          <a:xfrm>
            <a:off x="1973897" y="1584158"/>
            <a:ext cx="6489589" cy="419379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6401094-A960-546F-0019-3F609C7D5E26}"/>
              </a:ext>
            </a:extLst>
          </p:cNvPr>
          <p:cNvGraphicFramePr>
            <a:graphicFrameLocks noChangeAspect="1"/>
          </p:cNvGraphicFramePr>
          <p:nvPr>
            <p:extLst>
              <p:ext uri="{D42A27DB-BD31-4B8C-83A1-F6EECF244321}">
                <p14:modId xmlns:p14="http://schemas.microsoft.com/office/powerpoint/2010/main" val="183614988"/>
              </p:ext>
            </p:extLst>
          </p:nvPr>
        </p:nvGraphicFramePr>
        <p:xfrm>
          <a:off x="76200" y="152400"/>
          <a:ext cx="11963400" cy="6629400"/>
        </p:xfrm>
        <a:graphic>
          <a:graphicData uri="http://schemas.openxmlformats.org/presentationml/2006/ole">
            <mc:AlternateContent xmlns:mc="http://schemas.openxmlformats.org/markup-compatibility/2006">
              <mc:Choice xmlns:v="urn:schemas-microsoft-com:vml" Requires="v">
                <p:oleObj name="Worksheet" r:id="rId2" imgW="19362314" imgH="16832730" progId="Excel.Sheet.12">
                  <p:embed/>
                </p:oleObj>
              </mc:Choice>
              <mc:Fallback>
                <p:oleObj name="Worksheet" r:id="rId2" imgW="19362314" imgH="16832730" progId="Excel.Sheet.12">
                  <p:embed/>
                  <p:pic>
                    <p:nvPicPr>
                      <p:cNvPr id="0" name=""/>
                      <p:cNvPicPr/>
                      <p:nvPr/>
                    </p:nvPicPr>
                    <p:blipFill>
                      <a:blip r:embed="rId3"/>
                      <a:stretch>
                        <a:fillRect/>
                      </a:stretch>
                    </p:blipFill>
                    <p:spPr>
                      <a:xfrm>
                        <a:off x="76200" y="152400"/>
                        <a:ext cx="11963400" cy="6629400"/>
                      </a:xfrm>
                      <a:prstGeom prst="rect">
                        <a:avLst/>
                      </a:prstGeom>
                    </p:spPr>
                  </p:pic>
                </p:oleObj>
              </mc:Fallback>
            </mc:AlternateContent>
          </a:graphicData>
        </a:graphic>
      </p:graphicFrame>
    </p:spTree>
    <p:extLst>
      <p:ext uri="{BB962C8B-B14F-4D97-AF65-F5344CB8AC3E}">
        <p14:creationId xmlns:p14="http://schemas.microsoft.com/office/powerpoint/2010/main" val="196716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D353C5B-07CC-D43B-9253-C829EEB27420}"/>
              </a:ext>
            </a:extLst>
          </p:cNvPr>
          <p:cNvSpPr txBox="1"/>
          <p:nvPr/>
        </p:nvSpPr>
        <p:spPr>
          <a:xfrm>
            <a:off x="1219200" y="1490008"/>
            <a:ext cx="6553200" cy="1938992"/>
          </a:xfrm>
          <a:prstGeom prst="rect">
            <a:avLst/>
          </a:prstGeom>
          <a:noFill/>
        </p:spPr>
        <p:txBody>
          <a:bodyPr wrap="square">
            <a:spAutoFit/>
          </a:bodyPr>
          <a:lstStyle/>
          <a:p>
            <a:r>
              <a:rPr lang="en-US" sz="2000" dirty="0">
                <a:latin typeface="Bahnschrift Light" panose="020B0502040204020203" pitchFamily="34" charset="0"/>
              </a:rPr>
              <a:t>In conclusion, analyzing employee data using Excel provides a robust framework for gaining valuable insights into workforce dynamics and operational efficiency. Excel's diverse array of tools and functions, such as pivot tables, charts, and allows for comprehensive data manipulation and visualization</a:t>
            </a:r>
            <a:r>
              <a:rPr lang="en-US" sz="2000" dirty="0">
                <a:latin typeface="Bahnschrift" panose="020B0502040204020203" pitchFamily="34" charset="0"/>
              </a:rPr>
              <a:t>.</a:t>
            </a:r>
            <a:endParaRPr lang="en-IN" sz="2000" dirty="0">
              <a:latin typeface="Bahnschrift" panose="020B0502040204020203"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8AC9EA7-2A40-5718-ACC9-804E2900EECD}"/>
              </a:ext>
            </a:extLst>
          </p:cNvPr>
          <p:cNvSpPr txBox="1"/>
          <p:nvPr/>
        </p:nvSpPr>
        <p:spPr>
          <a:xfrm>
            <a:off x="834072" y="2133600"/>
            <a:ext cx="7090728" cy="2677656"/>
          </a:xfrm>
          <a:prstGeom prst="rect">
            <a:avLst/>
          </a:prstGeom>
          <a:noFill/>
        </p:spPr>
        <p:txBody>
          <a:bodyPr wrap="square">
            <a:spAutoFit/>
          </a:bodyPr>
          <a:lstStyle/>
          <a:p>
            <a:pPr algn="just"/>
            <a:r>
              <a:rPr lang="en-US" sz="2400" dirty="0">
                <a:latin typeface="Bahnschrift SemiBold" panose="020B0502040204020203" pitchFamily="34" charset="0"/>
              </a:rPr>
              <a:t>It helps organizations harness the power of data, enabling them to make decisions, optimize processes, and gain a competitive edge. By turning raw data into meaningful insights, data analysis empowers businesses to identify opportunities, mitigate risks, and enhance their overall performance.</a:t>
            </a:r>
            <a:endParaRPr lang="en-IN" sz="2400" dirty="0">
              <a:latin typeface="Bahnschrift SemiBold"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2417981"/>
            <a:ext cx="7924800" cy="292387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sz="3200" dirty="0">
                <a:latin typeface="Verdana" panose="020B0604030504040204" pitchFamily="34" charset="0"/>
                <a:ea typeface="Verdana" panose="020B0604030504040204" pitchFamily="34" charset="0"/>
                <a:cs typeface="Times New Roman" panose="02020603050405020304" pitchFamily="18" charset="0"/>
              </a:rPr>
              <a:t>Employee analytics is the practice of collecting, analyzing, and interpreting data to improve decision-making, enhance productivity, and foster a better workplace environment.</a:t>
            </a:r>
            <a:endParaRPr lang="en-IN" sz="3200" dirty="0">
              <a:latin typeface="Verdana" panose="020B0604030504040204" pitchFamily="34" charset="0"/>
              <a:ea typeface="Verdana" panose="020B060403050404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41 Organizational Chart Templates (Word, Excel, PowerPoint, PSD)">
            <a:extLst>
              <a:ext uri="{FF2B5EF4-FFF2-40B4-BE49-F238E27FC236}">
                <a16:creationId xmlns:a16="http://schemas.microsoft.com/office/drawing/2014/main" id="{C389E416-48A1-BF4C-4092-BCBD1C42C0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28775"/>
            <a:ext cx="8001000" cy="396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436A7896-262D-E585-AEA9-64221D9914CD}"/>
              </a:ext>
            </a:extLst>
          </p:cNvPr>
          <p:cNvSpPr txBox="1"/>
          <p:nvPr/>
        </p:nvSpPr>
        <p:spPr>
          <a:xfrm>
            <a:off x="3200400" y="2133600"/>
            <a:ext cx="4782078" cy="2862322"/>
          </a:xfrm>
          <a:prstGeom prst="rect">
            <a:avLst/>
          </a:prstGeom>
          <a:noFill/>
        </p:spPr>
        <p:txBody>
          <a:bodyPr wrap="none" rtlCol="0">
            <a:spAutoFit/>
          </a:bodyPr>
          <a:lstStyle/>
          <a:p>
            <a:r>
              <a:rPr lang="en-US" sz="3600" dirty="0">
                <a:latin typeface="Bahnschrift SemiBold SemiConden" panose="020B0502040204020203" pitchFamily="34" charset="0"/>
              </a:rPr>
              <a:t>FILTERING</a:t>
            </a:r>
          </a:p>
          <a:p>
            <a:r>
              <a:rPr lang="en-US" sz="3600" dirty="0">
                <a:latin typeface="Bahnschrift SemiBold SemiConden" panose="020B0502040204020203" pitchFamily="34" charset="0"/>
              </a:rPr>
              <a:t>COLOURING</a:t>
            </a:r>
          </a:p>
          <a:p>
            <a:r>
              <a:rPr lang="en-US" sz="3600" dirty="0">
                <a:latin typeface="Bahnschrift SemiBold SemiConden" panose="020B0502040204020203" pitchFamily="34" charset="0"/>
              </a:rPr>
              <a:t>GRAPH</a:t>
            </a:r>
          </a:p>
          <a:p>
            <a:r>
              <a:rPr lang="en-US" sz="3600" dirty="0">
                <a:latin typeface="Bahnschrift SemiBold SemiConden" panose="020B0502040204020203" pitchFamily="34" charset="0"/>
              </a:rPr>
              <a:t>CONDITIONAL FORMATING</a:t>
            </a:r>
          </a:p>
          <a:p>
            <a:r>
              <a:rPr lang="en-US" sz="3600" dirty="0">
                <a:latin typeface="Bahnschrift SemiBold SemiConden" panose="020B0502040204020203" pitchFamily="34" charset="0"/>
              </a:rPr>
              <a:t>PIVOT TABLE</a:t>
            </a:r>
            <a:endParaRPr lang="en-IN" sz="3600" dirty="0">
              <a:latin typeface="Bahnschrift SemiBold SemiConden"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6E67AC37-3474-033E-278A-CDB71EF9C06F}"/>
              </a:ext>
            </a:extLst>
          </p:cNvPr>
          <p:cNvSpPr txBox="1"/>
          <p:nvPr/>
        </p:nvSpPr>
        <p:spPr>
          <a:xfrm>
            <a:off x="1447800" y="1524000"/>
            <a:ext cx="6598281" cy="3247043"/>
          </a:xfrm>
          <a:prstGeom prst="rect">
            <a:avLst/>
          </a:prstGeom>
          <a:noFill/>
        </p:spPr>
        <p:txBody>
          <a:bodyPr wrap="none" rtlCol="0">
            <a:spAutoFit/>
          </a:bodyPr>
          <a:lstStyle/>
          <a:p>
            <a:r>
              <a:rPr lang="en-US" sz="2050" dirty="0">
                <a:latin typeface="Arial Narrow" panose="020B0606020202030204" pitchFamily="34" charset="0"/>
              </a:rPr>
              <a:t>EMPLOYEE DATASET COLLECT FROM IBM DASHBOARD</a:t>
            </a:r>
          </a:p>
          <a:p>
            <a:r>
              <a:rPr lang="en-US" sz="2050" dirty="0">
                <a:latin typeface="Arial Narrow" panose="020B0606020202030204" pitchFamily="34" charset="0"/>
              </a:rPr>
              <a:t>THERE ARE 26 FEATURES IN THE DATASET</a:t>
            </a:r>
          </a:p>
          <a:p>
            <a:r>
              <a:rPr lang="en-US" sz="2050" dirty="0">
                <a:latin typeface="Arial Narrow" panose="020B0606020202030204" pitchFamily="34" charset="0"/>
              </a:rPr>
              <a:t>ONLY 7 FEATURES WE COLLECT IN THE DATASET</a:t>
            </a:r>
          </a:p>
          <a:p>
            <a:r>
              <a:rPr lang="en-US" sz="2050" dirty="0">
                <a:latin typeface="Arial Narrow" panose="020B0606020202030204" pitchFamily="34" charset="0"/>
              </a:rPr>
              <a:t>THE 1</a:t>
            </a:r>
            <a:r>
              <a:rPr lang="en-US" sz="2050" baseline="30000" dirty="0">
                <a:latin typeface="Arial Narrow" panose="020B0606020202030204" pitchFamily="34" charset="0"/>
              </a:rPr>
              <a:t>ST</a:t>
            </a:r>
            <a:r>
              <a:rPr lang="en-US" sz="2050" dirty="0">
                <a:latin typeface="Arial Narrow" panose="020B0606020202030204" pitchFamily="34" charset="0"/>
              </a:rPr>
              <a:t> DATA IS EMPLOYEE ID IN NUMERICAL DATA </a:t>
            </a:r>
          </a:p>
          <a:p>
            <a:r>
              <a:rPr lang="en-US" sz="2050" dirty="0">
                <a:latin typeface="Arial Narrow" panose="020B0606020202030204" pitchFamily="34" charset="0"/>
              </a:rPr>
              <a:t>THE 2</a:t>
            </a:r>
            <a:r>
              <a:rPr lang="en-US" sz="2050" baseline="30000" dirty="0">
                <a:latin typeface="Arial Narrow" panose="020B0606020202030204" pitchFamily="34" charset="0"/>
              </a:rPr>
              <a:t>ND</a:t>
            </a:r>
            <a:r>
              <a:rPr lang="en-US" sz="2050" dirty="0">
                <a:latin typeface="Arial Narrow" panose="020B0606020202030204" pitchFamily="34" charset="0"/>
              </a:rPr>
              <a:t> DATA IS TITLE IN DATASET</a:t>
            </a:r>
          </a:p>
          <a:p>
            <a:r>
              <a:rPr lang="en-US" sz="2050" dirty="0">
                <a:latin typeface="Arial Narrow" panose="020B0606020202030204" pitchFamily="34" charset="0"/>
              </a:rPr>
              <a:t>THE 3</a:t>
            </a:r>
            <a:r>
              <a:rPr lang="en-US" sz="2050" baseline="30000" dirty="0">
                <a:latin typeface="Arial Narrow" panose="020B0606020202030204" pitchFamily="34" charset="0"/>
              </a:rPr>
              <a:t>RD</a:t>
            </a:r>
            <a:r>
              <a:rPr lang="en-US" sz="2050" dirty="0">
                <a:latin typeface="Arial Narrow" panose="020B0606020202030204" pitchFamily="34" charset="0"/>
              </a:rPr>
              <a:t> DATA IS AD EMAIL</a:t>
            </a:r>
          </a:p>
          <a:p>
            <a:r>
              <a:rPr lang="en-US" sz="2050" dirty="0">
                <a:latin typeface="Arial Narrow" panose="020B0606020202030204" pitchFamily="34" charset="0"/>
              </a:rPr>
              <a:t>THE 4</a:t>
            </a:r>
            <a:r>
              <a:rPr lang="en-US" sz="2050" baseline="30000" dirty="0">
                <a:latin typeface="Arial Narrow" panose="020B0606020202030204" pitchFamily="34" charset="0"/>
              </a:rPr>
              <a:t>TH</a:t>
            </a:r>
            <a:r>
              <a:rPr lang="en-US" sz="2050" dirty="0">
                <a:latin typeface="Arial Narrow" panose="020B0606020202030204" pitchFamily="34" charset="0"/>
              </a:rPr>
              <a:t> DATA IS PAYZONE</a:t>
            </a:r>
          </a:p>
          <a:p>
            <a:r>
              <a:rPr lang="en-US" sz="2050" dirty="0">
                <a:latin typeface="Arial Narrow" panose="020B0606020202030204" pitchFamily="34" charset="0"/>
              </a:rPr>
              <a:t>THE 5</a:t>
            </a:r>
            <a:r>
              <a:rPr lang="en-US" sz="2050" baseline="30000" dirty="0">
                <a:latin typeface="Arial Narrow" panose="020B0606020202030204" pitchFamily="34" charset="0"/>
              </a:rPr>
              <a:t>TH</a:t>
            </a:r>
            <a:r>
              <a:rPr lang="en-US" sz="2050" dirty="0">
                <a:latin typeface="Arial Narrow" panose="020B0606020202030204" pitchFamily="34" charset="0"/>
              </a:rPr>
              <a:t> DATA IS TERMINATION</a:t>
            </a:r>
          </a:p>
          <a:p>
            <a:r>
              <a:rPr lang="en-US" sz="2050" dirty="0">
                <a:latin typeface="Arial Narrow" panose="020B0606020202030204" pitchFamily="34" charset="0"/>
              </a:rPr>
              <a:t>NEXT DATA IS DIVISION </a:t>
            </a:r>
          </a:p>
          <a:p>
            <a:r>
              <a:rPr lang="en-US" sz="2050" dirty="0">
                <a:latin typeface="Arial Narrow" panose="020B0606020202030204" pitchFamily="34" charset="0"/>
              </a:rPr>
              <a:t>AND THE LAST DATA WE COLLECT  IN THE DATASET IS STATE</a:t>
            </a:r>
            <a:endParaRPr lang="en-IN" sz="2050" dirty="0">
              <a:latin typeface="Arial Narrow" panose="020B060602020203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C14C7EC-CDCE-3BC3-49A3-0668EF0491CC}"/>
              </a:ext>
            </a:extLst>
          </p:cNvPr>
          <p:cNvSpPr txBox="1"/>
          <p:nvPr/>
        </p:nvSpPr>
        <p:spPr>
          <a:xfrm>
            <a:off x="228600" y="1219200"/>
            <a:ext cx="3260829" cy="523220"/>
          </a:xfrm>
          <a:prstGeom prst="rect">
            <a:avLst/>
          </a:prstGeom>
          <a:noFill/>
        </p:spPr>
        <p:txBody>
          <a:bodyPr wrap="none" rtlCol="0">
            <a:spAutoFit/>
          </a:bodyPr>
          <a:lstStyle/>
          <a:p>
            <a:r>
              <a:rPr lang="en-US" sz="2800" dirty="0">
                <a:latin typeface="Algerian" panose="04020705040A02060702" pitchFamily="82" charset="0"/>
              </a:rPr>
              <a:t>DATA COLLECTION</a:t>
            </a:r>
            <a:endParaRPr lang="en-IN" sz="2800" dirty="0">
              <a:latin typeface="Algerian" panose="04020705040A02060702" pitchFamily="82" charset="0"/>
            </a:endParaRPr>
          </a:p>
        </p:txBody>
      </p:sp>
      <p:sp>
        <p:nvSpPr>
          <p:cNvPr id="3" name="TextBox 2">
            <a:extLst>
              <a:ext uri="{FF2B5EF4-FFF2-40B4-BE49-F238E27FC236}">
                <a16:creationId xmlns:a16="http://schemas.microsoft.com/office/drawing/2014/main" id="{A6A04DAB-BF78-CE6C-058F-C12F9B6F2F1C}"/>
              </a:ext>
            </a:extLst>
          </p:cNvPr>
          <p:cNvSpPr txBox="1"/>
          <p:nvPr/>
        </p:nvSpPr>
        <p:spPr>
          <a:xfrm>
            <a:off x="1859014" y="2136881"/>
            <a:ext cx="6210354" cy="707886"/>
          </a:xfrm>
          <a:prstGeom prst="rect">
            <a:avLst/>
          </a:prstGeom>
          <a:noFill/>
        </p:spPr>
        <p:txBody>
          <a:bodyPr wrap="none" rtlCol="0">
            <a:spAutoFit/>
          </a:bodyPr>
          <a:lstStyle/>
          <a:p>
            <a:r>
              <a:rPr lang="en-US" dirty="0">
                <a:latin typeface="Bahnschrift" panose="020B0502040204020203" pitchFamily="34" charset="0"/>
              </a:rPr>
              <a:t>1</a:t>
            </a:r>
            <a:r>
              <a:rPr lang="en-US" sz="2000" dirty="0">
                <a:latin typeface="Bahnschrift" panose="020B0502040204020203" pitchFamily="34" charset="0"/>
              </a:rPr>
              <a:t>.  DATASET DOWNLOAD FROM EDUNET DASHBOARD</a:t>
            </a:r>
          </a:p>
          <a:p>
            <a:r>
              <a:rPr lang="en-US" sz="2000" dirty="0">
                <a:latin typeface="Bahnschrift" panose="020B0502040204020203" pitchFamily="34" charset="0"/>
              </a:rPr>
              <a:t>2.  EMPLOYEE DATA ANALYSIS USING EXCEL</a:t>
            </a:r>
            <a:endParaRPr lang="en-IN" sz="2000" dirty="0">
              <a:latin typeface="Bahnschrift" panose="020B0502040204020203" pitchFamily="34" charset="0"/>
            </a:endParaRPr>
          </a:p>
        </p:txBody>
      </p:sp>
      <p:sp>
        <p:nvSpPr>
          <p:cNvPr id="7" name="TextBox 6">
            <a:extLst>
              <a:ext uri="{FF2B5EF4-FFF2-40B4-BE49-F238E27FC236}">
                <a16:creationId xmlns:a16="http://schemas.microsoft.com/office/drawing/2014/main" id="{E688826F-2C34-9700-4450-8FCCAA36C0B2}"/>
              </a:ext>
            </a:extLst>
          </p:cNvPr>
          <p:cNvSpPr txBox="1"/>
          <p:nvPr/>
        </p:nvSpPr>
        <p:spPr>
          <a:xfrm>
            <a:off x="228600" y="2905780"/>
            <a:ext cx="4079963" cy="523220"/>
          </a:xfrm>
          <a:prstGeom prst="rect">
            <a:avLst/>
          </a:prstGeom>
          <a:noFill/>
        </p:spPr>
        <p:txBody>
          <a:bodyPr wrap="none" rtlCol="0">
            <a:spAutoFit/>
          </a:bodyPr>
          <a:lstStyle/>
          <a:p>
            <a:r>
              <a:rPr lang="en-US" sz="2800" dirty="0">
                <a:latin typeface="Algerian" panose="04020705040A02060702" pitchFamily="82" charset="0"/>
              </a:rPr>
              <a:t>FEATURES COLLECTING</a:t>
            </a:r>
            <a:endParaRPr lang="en-IN" sz="2800" dirty="0">
              <a:latin typeface="Algerian" panose="04020705040A02060702" pitchFamily="82" charset="0"/>
            </a:endParaRPr>
          </a:p>
        </p:txBody>
      </p:sp>
      <p:sp>
        <p:nvSpPr>
          <p:cNvPr id="10" name="TextBox 9">
            <a:extLst>
              <a:ext uri="{FF2B5EF4-FFF2-40B4-BE49-F238E27FC236}">
                <a16:creationId xmlns:a16="http://schemas.microsoft.com/office/drawing/2014/main" id="{27F11B25-D02A-FE3A-4EA2-02B6B564CC71}"/>
              </a:ext>
            </a:extLst>
          </p:cNvPr>
          <p:cNvSpPr txBox="1"/>
          <p:nvPr/>
        </p:nvSpPr>
        <p:spPr>
          <a:xfrm>
            <a:off x="1859014" y="3862351"/>
            <a:ext cx="6675386" cy="2246769"/>
          </a:xfrm>
          <a:prstGeom prst="rect">
            <a:avLst/>
          </a:prstGeom>
          <a:noFill/>
        </p:spPr>
        <p:txBody>
          <a:bodyPr wrap="square" rtlCol="0">
            <a:spAutoFit/>
          </a:bodyPr>
          <a:lstStyle/>
          <a:p>
            <a:r>
              <a:rPr lang="en-US" dirty="0"/>
              <a:t> </a:t>
            </a:r>
            <a:r>
              <a:rPr lang="en-US" sz="2000" dirty="0">
                <a:latin typeface="Bahnschrift" panose="020B0502040204020203" pitchFamily="34" charset="0"/>
              </a:rPr>
              <a:t>1. THERE ARE 26 FEATURES IN THE DATA </a:t>
            </a:r>
          </a:p>
          <a:p>
            <a:r>
              <a:rPr lang="en-US" sz="2000" dirty="0">
                <a:latin typeface="Bahnschrift" panose="020B0502040204020203" pitchFamily="34" charset="0"/>
              </a:rPr>
              <a:t> 2. EMLOYEE ID,FIRST NAME,LAST NAME,START DATE,EXIT DATE,ETC….,</a:t>
            </a:r>
          </a:p>
          <a:p>
            <a:r>
              <a:rPr lang="en-US" sz="2000" dirty="0">
                <a:latin typeface="Bahnschrift" panose="020B0502040204020203" pitchFamily="34" charset="0"/>
              </a:rPr>
              <a:t> 3.  IN THIS 26 FEATURES I WILL COLLECT ONLY 7 FEATURES </a:t>
            </a:r>
          </a:p>
          <a:p>
            <a:r>
              <a:rPr lang="en-US" sz="2000" dirty="0">
                <a:latin typeface="Bahnschrift" panose="020B0502040204020203" pitchFamily="34" charset="0"/>
              </a:rPr>
              <a:t> 4.  EMPLOYEE ID,TITLE,AD EMAIL,PAYZONE,TERMINATION,DIVISION AND STATE</a:t>
            </a:r>
            <a:endParaRPr lang="en-IN" sz="2000" dirty="0">
              <a:latin typeface="Bahnschrift" panose="020B0502040204020203"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265</TotalTime>
  <Words>473</Words>
  <Application>Microsoft Office PowerPoint</Application>
  <PresentationFormat>Widescreen</PresentationFormat>
  <Paragraphs>78</Paragraphs>
  <Slides>13</Slides>
  <Notes>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7" baseType="lpstr">
      <vt:lpstr>Algerian</vt:lpstr>
      <vt:lpstr>Arial</vt:lpstr>
      <vt:lpstr>Arial Narrow</vt:lpstr>
      <vt:lpstr>Bahnschrift</vt:lpstr>
      <vt:lpstr>Bahnschrift Light</vt:lpstr>
      <vt:lpstr>Bahnschrift SemiBold</vt:lpstr>
      <vt:lpstr>Bahnschrift SemiBold SemiConden</vt:lpstr>
      <vt:lpstr>Calibri</vt:lpstr>
      <vt:lpstr>Roboto</vt:lpstr>
      <vt:lpstr>Times New Roman</vt:lpstr>
      <vt:lpstr>Trebuchet MS</vt:lpstr>
      <vt:lpstr>Verdana</vt:lpstr>
      <vt:lpstr>Office Theme</vt:lpstr>
      <vt:lpstr>Microsoft Excel 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karneesh1574@outlook.com</cp:lastModifiedBy>
  <cp:revision>14</cp:revision>
  <dcterms:created xsi:type="dcterms:W3CDTF">2024-03-29T15:07:22Z</dcterms:created>
  <dcterms:modified xsi:type="dcterms:W3CDTF">2024-08-30T06:50:54Z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