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3" r:id="rId6"/>
    <p:sldId id="264" r:id="rId7"/>
    <p:sldId id="268" r:id="rId8"/>
    <p:sldId id="267" r:id="rId9"/>
    <p:sldId id="341" r:id="rId10"/>
    <p:sldId id="340" r:id="rId11"/>
    <p:sldId id="342" r:id="rId12"/>
    <p:sldId id="269" r:id="rId13"/>
    <p:sldId id="343" r:id="rId14"/>
    <p:sldId id="280" r:id="rId15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7"/>
      <p:bold r:id="rId18"/>
      <p:italic r:id="rId19"/>
      <p:boldItalic r:id="rId20"/>
    </p:embeddedFont>
    <p:embeddedFont>
      <p:font typeface="IBM Plex Sans Medium" panose="020B0603050203000203" pitchFamily="34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F0AF63-9D81-4044-905C-F03C3200DE50}">
  <a:tblStyle styleId="{2CF0AF63-9D81-4044-905C-F03C3200DE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>
          <a:extLst>
            <a:ext uri="{FF2B5EF4-FFF2-40B4-BE49-F238E27FC236}">
              <a16:creationId xmlns:a16="http://schemas.microsoft.com/office/drawing/2014/main" id="{B3833A2E-2402-B97A-BF83-0D9B889E1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1710476bc4_0_0:notes">
            <a:extLst>
              <a:ext uri="{FF2B5EF4-FFF2-40B4-BE49-F238E27FC236}">
                <a16:creationId xmlns:a16="http://schemas.microsoft.com/office/drawing/2014/main" id="{A837ED03-0A03-AD59-A40D-8D33BBC1F7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1710476bc4_0_0:notes">
            <a:extLst>
              <a:ext uri="{FF2B5EF4-FFF2-40B4-BE49-F238E27FC236}">
                <a16:creationId xmlns:a16="http://schemas.microsoft.com/office/drawing/2014/main" id="{DD7EF7CB-E362-24BA-F23A-F4CB9B9C8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33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>
          <a:extLst>
            <a:ext uri="{FF2B5EF4-FFF2-40B4-BE49-F238E27FC236}">
              <a16:creationId xmlns:a16="http://schemas.microsoft.com/office/drawing/2014/main" id="{F073392C-B56C-D7A7-F1A0-A8008A3F3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1710476bc4_0_0:notes">
            <a:extLst>
              <a:ext uri="{FF2B5EF4-FFF2-40B4-BE49-F238E27FC236}">
                <a16:creationId xmlns:a16="http://schemas.microsoft.com/office/drawing/2014/main" id="{9C48B2B4-382D-F112-E9E1-BE47B62845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1710476bc4_0_0:notes">
            <a:extLst>
              <a:ext uri="{FF2B5EF4-FFF2-40B4-BE49-F238E27FC236}">
                <a16:creationId xmlns:a16="http://schemas.microsoft.com/office/drawing/2014/main" id="{FB6039E2-9425-AE55-A11B-AA018B504F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490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1710476bc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1710476bc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>
          <a:extLst>
            <a:ext uri="{FF2B5EF4-FFF2-40B4-BE49-F238E27FC236}">
              <a16:creationId xmlns:a16="http://schemas.microsoft.com/office/drawing/2014/main" id="{1F4913CB-E9B2-F885-02AF-52A6CE4E5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1710476bc4_0_330:notes">
            <a:extLst>
              <a:ext uri="{FF2B5EF4-FFF2-40B4-BE49-F238E27FC236}">
                <a16:creationId xmlns:a16="http://schemas.microsoft.com/office/drawing/2014/main" id="{CE4B7643-CDE0-3CBC-C08F-60D5479475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1710476bc4_0_330:notes">
            <a:extLst>
              <a:ext uri="{FF2B5EF4-FFF2-40B4-BE49-F238E27FC236}">
                <a16:creationId xmlns:a16="http://schemas.microsoft.com/office/drawing/2014/main" id="{16726FA9-8812-2811-5975-C18D515571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370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1710476bc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1710476bc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7fc7cce3d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7fc7cce3d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3808d40dd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3808d40dd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1710476b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1710476b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>
          <a:extLst>
            <a:ext uri="{FF2B5EF4-FFF2-40B4-BE49-F238E27FC236}">
              <a16:creationId xmlns:a16="http://schemas.microsoft.com/office/drawing/2014/main" id="{AB6DFA40-E570-DC70-9D3F-9988E29A6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1710476bc4_0_0:notes">
            <a:extLst>
              <a:ext uri="{FF2B5EF4-FFF2-40B4-BE49-F238E27FC236}">
                <a16:creationId xmlns:a16="http://schemas.microsoft.com/office/drawing/2014/main" id="{BBD0DB48-4863-FCEE-6878-D7963F76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1710476bc4_0_0:notes">
            <a:extLst>
              <a:ext uri="{FF2B5EF4-FFF2-40B4-BE49-F238E27FC236}">
                <a16:creationId xmlns:a16="http://schemas.microsoft.com/office/drawing/2014/main" id="{32FA57C2-504C-554C-01B6-7CA5102403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72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6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/>
          <p:nvPr/>
        </p:nvSpPr>
        <p:spPr>
          <a:xfrm>
            <a:off x="4412238" y="-109725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2"/>
          </p:nvPr>
        </p:nvSpPr>
        <p:spPr>
          <a:xfrm>
            <a:off x="890875" y="3312190"/>
            <a:ext cx="2241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5" name="Google Shape;335;p37"/>
          <p:cNvSpPr txBox="1">
            <a:spLocks noGrp="1"/>
          </p:cNvSpPr>
          <p:nvPr>
            <p:ph type="subTitle" idx="1"/>
          </p:nvPr>
        </p:nvSpPr>
        <p:spPr>
          <a:xfrm>
            <a:off x="890875" y="3839896"/>
            <a:ext cx="2241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7"/>
          <p:cNvSpPr txBox="1">
            <a:spLocks noGrp="1"/>
          </p:cNvSpPr>
          <p:nvPr>
            <p:ph type="title" idx="3"/>
          </p:nvPr>
        </p:nvSpPr>
        <p:spPr>
          <a:xfrm>
            <a:off x="3439563" y="3312190"/>
            <a:ext cx="2241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4"/>
          </p:nvPr>
        </p:nvSpPr>
        <p:spPr>
          <a:xfrm>
            <a:off x="3439575" y="3839896"/>
            <a:ext cx="2241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7"/>
          <p:cNvSpPr txBox="1">
            <a:spLocks noGrp="1"/>
          </p:cNvSpPr>
          <p:nvPr>
            <p:ph type="title" idx="5"/>
          </p:nvPr>
        </p:nvSpPr>
        <p:spPr>
          <a:xfrm>
            <a:off x="5988275" y="3312190"/>
            <a:ext cx="2241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subTitle" idx="6"/>
          </p:nvPr>
        </p:nvSpPr>
        <p:spPr>
          <a:xfrm>
            <a:off x="5988275" y="3839896"/>
            <a:ext cx="2241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0" name="Google Shape;340;p37"/>
          <p:cNvGrpSpPr/>
          <p:nvPr/>
        </p:nvGrpSpPr>
        <p:grpSpPr>
          <a:xfrm>
            <a:off x="8373782" y="4621856"/>
            <a:ext cx="882480" cy="329031"/>
            <a:chOff x="4042650" y="642025"/>
            <a:chExt cx="1154625" cy="430500"/>
          </a:xfrm>
        </p:grpSpPr>
        <p:sp>
          <p:nvSpPr>
            <p:cNvPr id="341" name="Google Shape;341;p37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7"/>
          <p:cNvGrpSpPr/>
          <p:nvPr/>
        </p:nvGrpSpPr>
        <p:grpSpPr>
          <a:xfrm rot="10800000">
            <a:off x="5649001" y="4534812"/>
            <a:ext cx="2724785" cy="350705"/>
            <a:chOff x="198225" y="4390550"/>
            <a:chExt cx="3765075" cy="484600"/>
          </a:xfrm>
        </p:grpSpPr>
        <p:sp>
          <p:nvSpPr>
            <p:cNvPr id="344" name="Google Shape;344;p37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7"/>
          <p:cNvSpPr/>
          <p:nvPr/>
        </p:nvSpPr>
        <p:spPr>
          <a:xfrm>
            <a:off x="-516031" y="3019200"/>
            <a:ext cx="2707800" cy="2707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 b="44478"/>
          <a:stretch/>
        </p:blipFill>
        <p:spPr>
          <a:xfrm>
            <a:off x="70550" y="54126"/>
            <a:ext cx="2502225" cy="8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>
            <a:spLocks noGrp="1"/>
          </p:cNvSpPr>
          <p:nvPr>
            <p:ph type="pic" idx="7"/>
          </p:nvPr>
        </p:nvSpPr>
        <p:spPr>
          <a:xfrm>
            <a:off x="2376450" y="1285600"/>
            <a:ext cx="4368000" cy="1933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6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4" name="Google Shape;4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6"/>
          <p:cNvSpPr/>
          <p:nvPr/>
        </p:nvSpPr>
        <p:spPr>
          <a:xfrm>
            <a:off x="713050" y="790575"/>
            <a:ext cx="7717800" cy="3562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6"/>
          <p:cNvSpPr txBox="1">
            <a:spLocks noGrp="1"/>
          </p:cNvSpPr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0" name="Google Shape;5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52" name="Google Shape;552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5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 rot="10800000" flipH="1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4"/>
          <p:cNvSpPr/>
          <p:nvPr/>
        </p:nvSpPr>
        <p:spPr>
          <a:xfrm rot="10800000" flipH="1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5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65" name="Google Shape;565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4"/>
          <p:cNvGrpSpPr/>
          <p:nvPr/>
        </p:nvGrpSpPr>
        <p:grpSpPr>
          <a:xfrm rot="10800000" flipH="1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68" name="Google Shape;568;p5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71" name="Google Shape;571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5795700" y="24325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66878" y="857225"/>
            <a:ext cx="3268650" cy="1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2115300" y="1852463"/>
            <a:ext cx="217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2115300" y="2340710"/>
            <a:ext cx="2179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2"/>
          </p:nvPr>
        </p:nvSpPr>
        <p:spPr>
          <a:xfrm>
            <a:off x="2115300" y="3155643"/>
            <a:ext cx="217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3"/>
          </p:nvPr>
        </p:nvSpPr>
        <p:spPr>
          <a:xfrm>
            <a:off x="2115300" y="3643890"/>
            <a:ext cx="2179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4"/>
          </p:nvPr>
        </p:nvSpPr>
        <p:spPr>
          <a:xfrm>
            <a:off x="5752775" y="1852463"/>
            <a:ext cx="217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5"/>
          </p:nvPr>
        </p:nvSpPr>
        <p:spPr>
          <a:xfrm>
            <a:off x="5752775" y="2340710"/>
            <a:ext cx="2179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6"/>
          </p:nvPr>
        </p:nvSpPr>
        <p:spPr>
          <a:xfrm>
            <a:off x="5752779" y="3155643"/>
            <a:ext cx="217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7"/>
          </p:nvPr>
        </p:nvSpPr>
        <p:spPr>
          <a:xfrm>
            <a:off x="5752775" y="3643890"/>
            <a:ext cx="2179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8" hasCustomPrompt="1"/>
          </p:nvPr>
        </p:nvSpPr>
        <p:spPr>
          <a:xfrm>
            <a:off x="1212025" y="2135238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9" hasCustomPrompt="1"/>
          </p:nvPr>
        </p:nvSpPr>
        <p:spPr>
          <a:xfrm>
            <a:off x="1212025" y="3456313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3" hasCustomPrompt="1"/>
          </p:nvPr>
        </p:nvSpPr>
        <p:spPr>
          <a:xfrm>
            <a:off x="4849500" y="2135238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4" hasCustomPrompt="1"/>
          </p:nvPr>
        </p:nvSpPr>
        <p:spPr>
          <a:xfrm>
            <a:off x="4849500" y="3456313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5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4360800" y="1227300"/>
            <a:ext cx="407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"/>
          </p:nvPr>
        </p:nvSpPr>
        <p:spPr>
          <a:xfrm>
            <a:off x="4360800" y="2069100"/>
            <a:ext cx="40701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1039188" y="2248863"/>
            <a:ext cx="293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1"/>
          </p:nvPr>
        </p:nvSpPr>
        <p:spPr>
          <a:xfrm>
            <a:off x="1039188" y="2902163"/>
            <a:ext cx="29394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 rot="10800000" flipH="1">
            <a:off x="6938500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372200" y="2465025"/>
            <a:ext cx="63996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1372200" y="3221875"/>
            <a:ext cx="63996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/>
          <p:nvPr/>
        </p:nvSpPr>
        <p:spPr>
          <a:xfrm rot="10800000" flipH="1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0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 idx="2"/>
          </p:nvPr>
        </p:nvSpPr>
        <p:spPr>
          <a:xfrm>
            <a:off x="3312000" y="1554825"/>
            <a:ext cx="201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1"/>
          </p:nvPr>
        </p:nvSpPr>
        <p:spPr>
          <a:xfrm>
            <a:off x="3312000" y="1948925"/>
            <a:ext cx="20166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title" idx="3"/>
          </p:nvPr>
        </p:nvSpPr>
        <p:spPr>
          <a:xfrm>
            <a:off x="3815400" y="3079625"/>
            <a:ext cx="201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4"/>
          </p:nvPr>
        </p:nvSpPr>
        <p:spPr>
          <a:xfrm>
            <a:off x="3815402" y="3473725"/>
            <a:ext cx="20166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17" y="117700"/>
            <a:ext cx="2441750" cy="147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/>
          <p:nvPr/>
        </p:nvSpPr>
        <p:spPr>
          <a:xfrm>
            <a:off x="4908025" y="15974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1" r:id="rId6"/>
    <p:sldLayoutId id="2147483667" r:id="rId7"/>
    <p:sldLayoutId id="2147483670" r:id="rId8"/>
    <p:sldLayoutId id="2147483678" r:id="rId9"/>
    <p:sldLayoutId id="2147483683" r:id="rId10"/>
    <p:sldLayoutId id="2147483692" r:id="rId11"/>
    <p:sldLayoutId id="2147483698" r:id="rId12"/>
    <p:sldLayoutId id="2147483699" r:id="rId13"/>
    <p:sldLayoutId id="2147483700" r:id="rId14"/>
    <p:sldLayoutId id="214748370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azc/mtcn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kaggle.com/datasets/jessicali9530/lfw-dataset?resource=downloa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"/>
          <p:cNvSpPr/>
          <p:nvPr/>
        </p:nvSpPr>
        <p:spPr>
          <a:xfrm rot="10800000" flipH="1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1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ctrTitle"/>
          </p:nvPr>
        </p:nvSpPr>
        <p:spPr>
          <a:xfrm>
            <a:off x="4290075" y="1628777"/>
            <a:ext cx="4853925" cy="11489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Detectarea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recunoașterea</a:t>
            </a:r>
            <a:br>
              <a:rPr lang="ro-RO" sz="2400" dirty="0"/>
            </a:br>
            <a:r>
              <a:rPr lang="en-US" sz="2400" dirty="0" err="1"/>
              <a:t>fețelor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imagini</a:t>
            </a:r>
            <a:r>
              <a:rPr lang="en-US" sz="2400" dirty="0"/>
              <a:t> de </a:t>
            </a:r>
            <a:r>
              <a:rPr lang="en-US" sz="2400" dirty="0" err="1"/>
              <a:t>slabă</a:t>
            </a:r>
            <a:endParaRPr lang="en-US" sz="2400" b="0" dirty="0"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1"/>
          </p:nvPr>
        </p:nvSpPr>
        <p:spPr>
          <a:xfrm>
            <a:off x="5369429" y="3358324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Andreea-Alexandra </a:t>
            </a:r>
            <a:r>
              <a:rPr lang="en-US" dirty="0" err="1"/>
              <a:t>Vintilescu</a:t>
            </a:r>
            <a:endParaRPr dirty="0"/>
          </a:p>
        </p:txBody>
      </p:sp>
      <p:pic>
        <p:nvPicPr>
          <p:cNvPr id="594" name="Google Shape;5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425075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61"/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598" name="Google Shape;598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61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601" name="Google Shape;601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61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04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>
          <a:extLst>
            <a:ext uri="{FF2B5EF4-FFF2-40B4-BE49-F238E27FC236}">
              <a16:creationId xmlns:a16="http://schemas.microsoft.com/office/drawing/2014/main" id="{1A116DC1-6F3B-3B51-9485-A6FC70D60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2">
            <a:extLst>
              <a:ext uri="{FF2B5EF4-FFF2-40B4-BE49-F238E27FC236}">
                <a16:creationId xmlns:a16="http://schemas.microsoft.com/office/drawing/2014/main" id="{C0323F0A-39A8-5F23-ACB1-98A32361A2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Obținute</a:t>
            </a:r>
            <a:endParaRPr dirty="0"/>
          </a:p>
        </p:txBody>
      </p:sp>
      <p:sp>
        <p:nvSpPr>
          <p:cNvPr id="813" name="Google Shape;813;p72">
            <a:extLst>
              <a:ext uri="{FF2B5EF4-FFF2-40B4-BE49-F238E27FC236}">
                <a16:creationId xmlns:a16="http://schemas.microsoft.com/office/drawing/2014/main" id="{D0A5989D-B686-D11B-0381-05C46B402F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95922" y="1789325"/>
            <a:ext cx="2459183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Imaginea prezintă o ușoară ocluzie cauzată de șuvițele de păr.</a:t>
            </a:r>
            <a:endParaRPr dirty="0"/>
          </a:p>
        </p:txBody>
      </p:sp>
      <p:sp>
        <p:nvSpPr>
          <p:cNvPr id="814" name="Google Shape;814;p72">
            <a:extLst>
              <a:ext uri="{FF2B5EF4-FFF2-40B4-BE49-F238E27FC236}">
                <a16:creationId xmlns:a16="http://schemas.microsoft.com/office/drawing/2014/main" id="{3326A917-C5AC-E2FE-E8F2-620C29465A89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467549" y="3011963"/>
            <a:ext cx="201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Însă..</a:t>
            </a:r>
            <a:endParaRPr sz="2000" dirty="0"/>
          </a:p>
        </p:txBody>
      </p:sp>
      <p:sp>
        <p:nvSpPr>
          <p:cNvPr id="815" name="Google Shape;815;p72">
            <a:extLst>
              <a:ext uri="{FF2B5EF4-FFF2-40B4-BE49-F238E27FC236}">
                <a16:creationId xmlns:a16="http://schemas.microsoft.com/office/drawing/2014/main" id="{939CE8A3-AC2D-021C-4619-66F348C261F7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653541" y="3451840"/>
            <a:ext cx="2569647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Detecția rămâne bună, încadrând corect trăsăturile principale ale feței.</a:t>
            </a:r>
            <a:endParaRPr dirty="0"/>
          </a:p>
        </p:txBody>
      </p:sp>
      <p:grpSp>
        <p:nvGrpSpPr>
          <p:cNvPr id="816" name="Google Shape;816;p72">
            <a:extLst>
              <a:ext uri="{FF2B5EF4-FFF2-40B4-BE49-F238E27FC236}">
                <a16:creationId xmlns:a16="http://schemas.microsoft.com/office/drawing/2014/main" id="{24BBDCF7-ED45-9E3C-4105-307466C4F9B3}"/>
              </a:ext>
            </a:extLst>
          </p:cNvPr>
          <p:cNvGrpSpPr/>
          <p:nvPr/>
        </p:nvGrpSpPr>
        <p:grpSpPr>
          <a:xfrm flipH="1">
            <a:off x="-230" y="3862824"/>
            <a:ext cx="2947684" cy="527672"/>
            <a:chOff x="1358103" y="3291921"/>
            <a:chExt cx="3368397" cy="603054"/>
          </a:xfrm>
        </p:grpSpPr>
        <p:sp>
          <p:nvSpPr>
            <p:cNvPr id="817" name="Google Shape;817;p72">
              <a:extLst>
                <a:ext uri="{FF2B5EF4-FFF2-40B4-BE49-F238E27FC236}">
                  <a16:creationId xmlns:a16="http://schemas.microsoft.com/office/drawing/2014/main" id="{5918D3B9-E2AC-C7E2-72D6-EAE3BFBF3E18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2">
              <a:extLst>
                <a:ext uri="{FF2B5EF4-FFF2-40B4-BE49-F238E27FC236}">
                  <a16:creationId xmlns:a16="http://schemas.microsoft.com/office/drawing/2014/main" id="{37974BB1-982E-07A6-B7DE-CC913A597F5D}"/>
                </a:ext>
              </a:extLst>
            </p:cNvPr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72">
            <a:extLst>
              <a:ext uri="{FF2B5EF4-FFF2-40B4-BE49-F238E27FC236}">
                <a16:creationId xmlns:a16="http://schemas.microsoft.com/office/drawing/2014/main" id="{32BE769D-48D5-FD82-A063-879ACB6FCFB8}"/>
              </a:ext>
            </a:extLst>
          </p:cNvPr>
          <p:cNvGrpSpPr/>
          <p:nvPr/>
        </p:nvGrpSpPr>
        <p:grpSpPr>
          <a:xfrm rot="10800000" flipH="1">
            <a:off x="6196320" y="1399361"/>
            <a:ext cx="2947684" cy="527672"/>
            <a:chOff x="1358103" y="3291921"/>
            <a:chExt cx="3368397" cy="603054"/>
          </a:xfrm>
        </p:grpSpPr>
        <p:sp>
          <p:nvSpPr>
            <p:cNvPr id="820" name="Google Shape;820;p72">
              <a:extLst>
                <a:ext uri="{FF2B5EF4-FFF2-40B4-BE49-F238E27FC236}">
                  <a16:creationId xmlns:a16="http://schemas.microsoft.com/office/drawing/2014/main" id="{EFC2EB71-0B9E-F6B0-BFB2-0C70EF87207E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2">
              <a:extLst>
                <a:ext uri="{FF2B5EF4-FFF2-40B4-BE49-F238E27FC236}">
                  <a16:creationId xmlns:a16="http://schemas.microsoft.com/office/drawing/2014/main" id="{17714B69-F429-92A6-B75B-C776E7122B64}"/>
                </a:ext>
              </a:extLst>
            </p:cNvPr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72">
            <a:extLst>
              <a:ext uri="{FF2B5EF4-FFF2-40B4-BE49-F238E27FC236}">
                <a16:creationId xmlns:a16="http://schemas.microsoft.com/office/drawing/2014/main" id="{A868E5F1-D275-47BE-7150-7D0FC045FF75}"/>
              </a:ext>
            </a:extLst>
          </p:cNvPr>
          <p:cNvGrpSpPr/>
          <p:nvPr/>
        </p:nvGrpSpPr>
        <p:grpSpPr>
          <a:xfrm>
            <a:off x="7827710" y="4530982"/>
            <a:ext cx="943732" cy="306757"/>
            <a:chOff x="7827710" y="4530982"/>
            <a:chExt cx="943732" cy="306757"/>
          </a:xfrm>
        </p:grpSpPr>
        <p:grpSp>
          <p:nvGrpSpPr>
            <p:cNvPr id="823" name="Google Shape;823;p72">
              <a:extLst>
                <a:ext uri="{FF2B5EF4-FFF2-40B4-BE49-F238E27FC236}">
                  <a16:creationId xmlns:a16="http://schemas.microsoft.com/office/drawing/2014/main" id="{A88162AE-FD5F-63B5-CB8A-99CF4EA21461}"/>
                </a:ext>
              </a:extLst>
            </p:cNvPr>
            <p:cNvGrpSpPr/>
            <p:nvPr/>
          </p:nvGrpSpPr>
          <p:grpSpPr>
            <a:xfrm>
              <a:off x="7827710" y="4530982"/>
              <a:ext cx="943732" cy="63948"/>
              <a:chOff x="3779200" y="1371600"/>
              <a:chExt cx="1615980" cy="109500"/>
            </a:xfrm>
          </p:grpSpPr>
          <p:sp>
            <p:nvSpPr>
              <p:cNvPr id="824" name="Google Shape;824;p72">
                <a:extLst>
                  <a:ext uri="{FF2B5EF4-FFF2-40B4-BE49-F238E27FC236}">
                    <a16:creationId xmlns:a16="http://schemas.microsoft.com/office/drawing/2014/main" id="{78346C58-AE1D-5AF0-5B71-C57AAC9CBA76}"/>
                  </a:ext>
                </a:extLst>
              </p:cNvPr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72">
                <a:extLst>
                  <a:ext uri="{FF2B5EF4-FFF2-40B4-BE49-F238E27FC236}">
                    <a16:creationId xmlns:a16="http://schemas.microsoft.com/office/drawing/2014/main" id="{16DE7A0C-FBA0-3E71-346D-B96D041ACA93}"/>
                  </a:ext>
                </a:extLst>
              </p:cNvPr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72">
                <a:extLst>
                  <a:ext uri="{FF2B5EF4-FFF2-40B4-BE49-F238E27FC236}">
                    <a16:creationId xmlns:a16="http://schemas.microsoft.com/office/drawing/2014/main" id="{38BCDD05-5164-5DC7-2896-2274DE5F8113}"/>
                  </a:ext>
                </a:extLst>
              </p:cNvPr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72">
                <a:extLst>
                  <a:ext uri="{FF2B5EF4-FFF2-40B4-BE49-F238E27FC236}">
                    <a16:creationId xmlns:a16="http://schemas.microsoft.com/office/drawing/2014/main" id="{599FC40F-9A00-6AA8-84C3-83DF0EA7A724}"/>
                  </a:ext>
                </a:extLst>
              </p:cNvPr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72">
                <a:extLst>
                  <a:ext uri="{FF2B5EF4-FFF2-40B4-BE49-F238E27FC236}">
                    <a16:creationId xmlns:a16="http://schemas.microsoft.com/office/drawing/2014/main" id="{A73E72B5-4DF0-8EB4-564E-C27F7F085605}"/>
                  </a:ext>
                </a:extLst>
              </p:cNvPr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72">
              <a:extLst>
                <a:ext uri="{FF2B5EF4-FFF2-40B4-BE49-F238E27FC236}">
                  <a16:creationId xmlns:a16="http://schemas.microsoft.com/office/drawing/2014/main" id="{A548C7BC-B7FA-CB8F-8E5F-68BC8937B5BD}"/>
                </a:ext>
              </a:extLst>
            </p:cNvPr>
            <p:cNvGrpSpPr/>
            <p:nvPr/>
          </p:nvGrpSpPr>
          <p:grpSpPr>
            <a:xfrm>
              <a:off x="7827710" y="4773790"/>
              <a:ext cx="943732" cy="63948"/>
              <a:chOff x="3779200" y="1371600"/>
              <a:chExt cx="1615980" cy="109500"/>
            </a:xfrm>
          </p:grpSpPr>
          <p:sp>
            <p:nvSpPr>
              <p:cNvPr id="830" name="Google Shape;830;p72">
                <a:extLst>
                  <a:ext uri="{FF2B5EF4-FFF2-40B4-BE49-F238E27FC236}">
                    <a16:creationId xmlns:a16="http://schemas.microsoft.com/office/drawing/2014/main" id="{5D7C3615-A514-1A55-8515-0EB843B6A84A}"/>
                  </a:ext>
                </a:extLst>
              </p:cNvPr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72">
                <a:extLst>
                  <a:ext uri="{FF2B5EF4-FFF2-40B4-BE49-F238E27FC236}">
                    <a16:creationId xmlns:a16="http://schemas.microsoft.com/office/drawing/2014/main" id="{14949F17-C182-D2C6-779D-8F87009839A0}"/>
                  </a:ext>
                </a:extLst>
              </p:cNvPr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72">
                <a:extLst>
                  <a:ext uri="{FF2B5EF4-FFF2-40B4-BE49-F238E27FC236}">
                    <a16:creationId xmlns:a16="http://schemas.microsoft.com/office/drawing/2014/main" id="{5DB1FEC6-5A2B-6F12-8152-E8103FEE8660}"/>
                  </a:ext>
                </a:extLst>
              </p:cNvPr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72">
                <a:extLst>
                  <a:ext uri="{FF2B5EF4-FFF2-40B4-BE49-F238E27FC236}">
                    <a16:creationId xmlns:a16="http://schemas.microsoft.com/office/drawing/2014/main" id="{EEB910E3-281E-8530-83CD-C9D40952C504}"/>
                  </a:ext>
                </a:extLst>
              </p:cNvPr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72">
                <a:extLst>
                  <a:ext uri="{FF2B5EF4-FFF2-40B4-BE49-F238E27FC236}">
                    <a16:creationId xmlns:a16="http://schemas.microsoft.com/office/drawing/2014/main" id="{709470F9-3B7D-652A-3EAC-FE099714DE23}"/>
                  </a:ext>
                </a:extLst>
              </p:cNvPr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5" name="Google Shape;835;p72">
            <a:extLst>
              <a:ext uri="{FF2B5EF4-FFF2-40B4-BE49-F238E27FC236}">
                <a16:creationId xmlns:a16="http://schemas.microsoft.com/office/drawing/2014/main" id="{BB96FD1A-1440-A5F5-B87C-18CB5D95CC7E}"/>
              </a:ext>
            </a:extLst>
          </p:cNvPr>
          <p:cNvSpPr/>
          <p:nvPr/>
        </p:nvSpPr>
        <p:spPr>
          <a:xfrm rot="10800000" flipH="1">
            <a:off x="289825" y="2343925"/>
            <a:ext cx="1518900" cy="1518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ine 2" descr="O imagine care conține text, zâmbet, Chip de om, persoană&#10;&#10;Descriere generată automat">
            <a:extLst>
              <a:ext uri="{FF2B5EF4-FFF2-40B4-BE49-F238E27FC236}">
                <a16:creationId xmlns:a16="http://schemas.microsoft.com/office/drawing/2014/main" id="{C9FC86FD-D19D-2176-F160-65768F768C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92" t="8822" r="6591" b="8811"/>
          <a:stretch/>
        </p:blipFill>
        <p:spPr>
          <a:xfrm>
            <a:off x="6113716" y="2450458"/>
            <a:ext cx="2182734" cy="2104799"/>
          </a:xfrm>
          <a:prstGeom prst="snip2Diag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Imagine 4" descr="O imagine care conține text, Chip de om, zâmbet, persoană&#10;&#10;Descriere generată automat">
            <a:extLst>
              <a:ext uri="{FF2B5EF4-FFF2-40B4-BE49-F238E27FC236}">
                <a16:creationId xmlns:a16="http://schemas.microsoft.com/office/drawing/2014/main" id="{9E93BD73-9050-629D-91C6-0055616E04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097" t="5356" r="6605" b="8777"/>
          <a:stretch/>
        </p:blipFill>
        <p:spPr>
          <a:xfrm>
            <a:off x="907026" y="1171014"/>
            <a:ext cx="2115391" cy="2104799"/>
          </a:xfrm>
          <a:prstGeom prst="snip2Diag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</p:pic>
      <p:sp>
        <p:nvSpPr>
          <p:cNvPr id="810" name="Google Shape;810;p72">
            <a:extLst>
              <a:ext uri="{FF2B5EF4-FFF2-40B4-BE49-F238E27FC236}">
                <a16:creationId xmlns:a16="http://schemas.microsoft.com/office/drawing/2014/main" id="{8E9C1E5D-D82A-4B58-97DC-B31DC5EBE3A9}"/>
              </a:ext>
            </a:extLst>
          </p:cNvPr>
          <p:cNvSpPr/>
          <p:nvPr/>
        </p:nvSpPr>
        <p:spPr>
          <a:xfrm>
            <a:off x="2861550" y="1510525"/>
            <a:ext cx="2917500" cy="1182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72">
            <a:extLst>
              <a:ext uri="{FF2B5EF4-FFF2-40B4-BE49-F238E27FC236}">
                <a16:creationId xmlns:a16="http://schemas.microsoft.com/office/drawing/2014/main" id="{BDD4D29B-7680-E49F-74FA-AD46709C8644}"/>
              </a:ext>
            </a:extLst>
          </p:cNvPr>
          <p:cNvSpPr/>
          <p:nvPr/>
        </p:nvSpPr>
        <p:spPr>
          <a:xfrm>
            <a:off x="3364950" y="3035325"/>
            <a:ext cx="2917500" cy="1182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63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>
          <a:extLst>
            <a:ext uri="{FF2B5EF4-FFF2-40B4-BE49-F238E27FC236}">
              <a16:creationId xmlns:a16="http://schemas.microsoft.com/office/drawing/2014/main" id="{81C5946A-32C9-7283-FF3D-47562BCC7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2">
            <a:extLst>
              <a:ext uri="{FF2B5EF4-FFF2-40B4-BE49-F238E27FC236}">
                <a16:creationId xmlns:a16="http://schemas.microsoft.com/office/drawing/2014/main" id="{6E33A7E6-A522-C786-E6DF-9EDFA7070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Obținute</a:t>
            </a:r>
            <a:endParaRPr dirty="0"/>
          </a:p>
        </p:txBody>
      </p:sp>
      <p:sp>
        <p:nvSpPr>
          <p:cNvPr id="815" name="Google Shape;815;p72">
            <a:extLst>
              <a:ext uri="{FF2B5EF4-FFF2-40B4-BE49-F238E27FC236}">
                <a16:creationId xmlns:a16="http://schemas.microsoft.com/office/drawing/2014/main" id="{E5933D5A-2641-D629-4D40-C172FACD489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505512" y="2504098"/>
            <a:ext cx="2367386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Limitări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fețelor</a:t>
            </a:r>
            <a:r>
              <a:rPr lang="en-US" dirty="0"/>
              <a:t> </a:t>
            </a:r>
            <a:r>
              <a:rPr lang="en-US" dirty="0" err="1"/>
              <a:t>parțial</a:t>
            </a:r>
            <a:r>
              <a:rPr lang="en-US" dirty="0"/>
              <a:t> </a:t>
            </a:r>
            <a:r>
              <a:rPr lang="en-US" dirty="0" err="1"/>
              <a:t>vizibile</a:t>
            </a:r>
            <a:endParaRPr dirty="0"/>
          </a:p>
        </p:txBody>
      </p:sp>
      <p:grpSp>
        <p:nvGrpSpPr>
          <p:cNvPr id="816" name="Google Shape;816;p72">
            <a:extLst>
              <a:ext uri="{FF2B5EF4-FFF2-40B4-BE49-F238E27FC236}">
                <a16:creationId xmlns:a16="http://schemas.microsoft.com/office/drawing/2014/main" id="{181C6C40-A8A7-9E42-5A4B-814F5C64C26E}"/>
              </a:ext>
            </a:extLst>
          </p:cNvPr>
          <p:cNvGrpSpPr/>
          <p:nvPr/>
        </p:nvGrpSpPr>
        <p:grpSpPr>
          <a:xfrm flipH="1">
            <a:off x="-230" y="3862824"/>
            <a:ext cx="2947684" cy="527672"/>
            <a:chOff x="1358103" y="3291921"/>
            <a:chExt cx="3368397" cy="603054"/>
          </a:xfrm>
        </p:grpSpPr>
        <p:sp>
          <p:nvSpPr>
            <p:cNvPr id="817" name="Google Shape;817;p72">
              <a:extLst>
                <a:ext uri="{FF2B5EF4-FFF2-40B4-BE49-F238E27FC236}">
                  <a16:creationId xmlns:a16="http://schemas.microsoft.com/office/drawing/2014/main" id="{8C4D98C7-34AD-BC10-A247-6615FAF802EF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2">
              <a:extLst>
                <a:ext uri="{FF2B5EF4-FFF2-40B4-BE49-F238E27FC236}">
                  <a16:creationId xmlns:a16="http://schemas.microsoft.com/office/drawing/2014/main" id="{72BCB2DB-C7E9-520E-E768-2C9AD18E10D6}"/>
                </a:ext>
              </a:extLst>
            </p:cNvPr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72">
            <a:extLst>
              <a:ext uri="{FF2B5EF4-FFF2-40B4-BE49-F238E27FC236}">
                <a16:creationId xmlns:a16="http://schemas.microsoft.com/office/drawing/2014/main" id="{C11A1F59-4B94-F94D-F04B-51DE99C5B560}"/>
              </a:ext>
            </a:extLst>
          </p:cNvPr>
          <p:cNvGrpSpPr/>
          <p:nvPr/>
        </p:nvGrpSpPr>
        <p:grpSpPr>
          <a:xfrm rot="10800000" flipH="1">
            <a:off x="6099511" y="958675"/>
            <a:ext cx="2947684" cy="527672"/>
            <a:chOff x="1358103" y="3291921"/>
            <a:chExt cx="3368397" cy="603054"/>
          </a:xfrm>
        </p:grpSpPr>
        <p:sp>
          <p:nvSpPr>
            <p:cNvPr id="820" name="Google Shape;820;p72">
              <a:extLst>
                <a:ext uri="{FF2B5EF4-FFF2-40B4-BE49-F238E27FC236}">
                  <a16:creationId xmlns:a16="http://schemas.microsoft.com/office/drawing/2014/main" id="{14503CEB-48B8-BA96-CDB7-39D8B0229983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2">
              <a:extLst>
                <a:ext uri="{FF2B5EF4-FFF2-40B4-BE49-F238E27FC236}">
                  <a16:creationId xmlns:a16="http://schemas.microsoft.com/office/drawing/2014/main" id="{DC48070E-3548-2C5D-DBEA-187023BBD697}"/>
                </a:ext>
              </a:extLst>
            </p:cNvPr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72">
            <a:extLst>
              <a:ext uri="{FF2B5EF4-FFF2-40B4-BE49-F238E27FC236}">
                <a16:creationId xmlns:a16="http://schemas.microsoft.com/office/drawing/2014/main" id="{B1461E45-2468-6D65-C033-E7259DAB7A89}"/>
              </a:ext>
            </a:extLst>
          </p:cNvPr>
          <p:cNvGrpSpPr/>
          <p:nvPr/>
        </p:nvGrpSpPr>
        <p:grpSpPr>
          <a:xfrm>
            <a:off x="7827710" y="4530982"/>
            <a:ext cx="943732" cy="306757"/>
            <a:chOff x="7827710" y="4530982"/>
            <a:chExt cx="943732" cy="306757"/>
          </a:xfrm>
        </p:grpSpPr>
        <p:grpSp>
          <p:nvGrpSpPr>
            <p:cNvPr id="823" name="Google Shape;823;p72">
              <a:extLst>
                <a:ext uri="{FF2B5EF4-FFF2-40B4-BE49-F238E27FC236}">
                  <a16:creationId xmlns:a16="http://schemas.microsoft.com/office/drawing/2014/main" id="{143D0B21-EB16-7D93-111E-4D2930CCC6AD}"/>
                </a:ext>
              </a:extLst>
            </p:cNvPr>
            <p:cNvGrpSpPr/>
            <p:nvPr/>
          </p:nvGrpSpPr>
          <p:grpSpPr>
            <a:xfrm>
              <a:off x="7827710" y="4530982"/>
              <a:ext cx="943732" cy="63948"/>
              <a:chOff x="3779200" y="1371600"/>
              <a:chExt cx="1615980" cy="109500"/>
            </a:xfrm>
          </p:grpSpPr>
          <p:sp>
            <p:nvSpPr>
              <p:cNvPr id="824" name="Google Shape;824;p72">
                <a:extLst>
                  <a:ext uri="{FF2B5EF4-FFF2-40B4-BE49-F238E27FC236}">
                    <a16:creationId xmlns:a16="http://schemas.microsoft.com/office/drawing/2014/main" id="{2FA4FBE4-CBD8-2BFC-BC78-6E717AB64D61}"/>
                  </a:ext>
                </a:extLst>
              </p:cNvPr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72">
                <a:extLst>
                  <a:ext uri="{FF2B5EF4-FFF2-40B4-BE49-F238E27FC236}">
                    <a16:creationId xmlns:a16="http://schemas.microsoft.com/office/drawing/2014/main" id="{30E781E8-46DF-5089-72B3-5BC6253636E8}"/>
                  </a:ext>
                </a:extLst>
              </p:cNvPr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72">
                <a:extLst>
                  <a:ext uri="{FF2B5EF4-FFF2-40B4-BE49-F238E27FC236}">
                    <a16:creationId xmlns:a16="http://schemas.microsoft.com/office/drawing/2014/main" id="{12EE7DF2-6D6D-F0FB-5D0F-438B09825579}"/>
                  </a:ext>
                </a:extLst>
              </p:cNvPr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72">
                <a:extLst>
                  <a:ext uri="{FF2B5EF4-FFF2-40B4-BE49-F238E27FC236}">
                    <a16:creationId xmlns:a16="http://schemas.microsoft.com/office/drawing/2014/main" id="{D06F2E6D-4B36-9A1B-0360-496AE35DC7B2}"/>
                  </a:ext>
                </a:extLst>
              </p:cNvPr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72">
                <a:extLst>
                  <a:ext uri="{FF2B5EF4-FFF2-40B4-BE49-F238E27FC236}">
                    <a16:creationId xmlns:a16="http://schemas.microsoft.com/office/drawing/2014/main" id="{1089BF08-B2C7-0D1B-A483-6F9AFA6D11EB}"/>
                  </a:ext>
                </a:extLst>
              </p:cNvPr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72">
              <a:extLst>
                <a:ext uri="{FF2B5EF4-FFF2-40B4-BE49-F238E27FC236}">
                  <a16:creationId xmlns:a16="http://schemas.microsoft.com/office/drawing/2014/main" id="{BC4E2336-CA0B-3FF4-5C0C-F2E722E37C90}"/>
                </a:ext>
              </a:extLst>
            </p:cNvPr>
            <p:cNvGrpSpPr/>
            <p:nvPr/>
          </p:nvGrpSpPr>
          <p:grpSpPr>
            <a:xfrm>
              <a:off x="7827710" y="4773790"/>
              <a:ext cx="943732" cy="63948"/>
              <a:chOff x="3779200" y="1371600"/>
              <a:chExt cx="1615980" cy="109500"/>
            </a:xfrm>
          </p:grpSpPr>
          <p:sp>
            <p:nvSpPr>
              <p:cNvPr id="830" name="Google Shape;830;p72">
                <a:extLst>
                  <a:ext uri="{FF2B5EF4-FFF2-40B4-BE49-F238E27FC236}">
                    <a16:creationId xmlns:a16="http://schemas.microsoft.com/office/drawing/2014/main" id="{2439F92D-E8B5-EFFF-6F52-570A923D7CC9}"/>
                  </a:ext>
                </a:extLst>
              </p:cNvPr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72">
                <a:extLst>
                  <a:ext uri="{FF2B5EF4-FFF2-40B4-BE49-F238E27FC236}">
                    <a16:creationId xmlns:a16="http://schemas.microsoft.com/office/drawing/2014/main" id="{0B0B911E-978B-1D2F-83BE-11223E8CFED5}"/>
                  </a:ext>
                </a:extLst>
              </p:cNvPr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72">
                <a:extLst>
                  <a:ext uri="{FF2B5EF4-FFF2-40B4-BE49-F238E27FC236}">
                    <a16:creationId xmlns:a16="http://schemas.microsoft.com/office/drawing/2014/main" id="{1138E9D5-5E11-EA97-BFD6-C5B113884134}"/>
                  </a:ext>
                </a:extLst>
              </p:cNvPr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72">
                <a:extLst>
                  <a:ext uri="{FF2B5EF4-FFF2-40B4-BE49-F238E27FC236}">
                    <a16:creationId xmlns:a16="http://schemas.microsoft.com/office/drawing/2014/main" id="{D9DC80CC-757D-ACF1-B5D0-630E8CBE8D90}"/>
                  </a:ext>
                </a:extLst>
              </p:cNvPr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72">
                <a:extLst>
                  <a:ext uri="{FF2B5EF4-FFF2-40B4-BE49-F238E27FC236}">
                    <a16:creationId xmlns:a16="http://schemas.microsoft.com/office/drawing/2014/main" id="{C0644DCF-7BE5-7C6A-8D5D-1EE13C3BA633}"/>
                  </a:ext>
                </a:extLst>
              </p:cNvPr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5" name="Google Shape;835;p72">
            <a:extLst>
              <a:ext uri="{FF2B5EF4-FFF2-40B4-BE49-F238E27FC236}">
                <a16:creationId xmlns:a16="http://schemas.microsoft.com/office/drawing/2014/main" id="{891D305B-141E-8C43-5AB5-083A2D28C1D0}"/>
              </a:ext>
            </a:extLst>
          </p:cNvPr>
          <p:cNvSpPr/>
          <p:nvPr/>
        </p:nvSpPr>
        <p:spPr>
          <a:xfrm rot="10800000" flipH="1">
            <a:off x="289825" y="2343925"/>
            <a:ext cx="1518900" cy="1518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ine 3" descr="O imagine care conține persoană, zâmbet, Chip de om, îmbrăcăminte&#10;&#10;Descriere generată automat">
            <a:extLst>
              <a:ext uri="{FF2B5EF4-FFF2-40B4-BE49-F238E27FC236}">
                <a16:creationId xmlns:a16="http://schemas.microsoft.com/office/drawing/2014/main" id="{D872C7C1-4F43-F400-7BB9-B526AE36FC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690" t="5434" r="4172" b="6175"/>
          <a:stretch/>
        </p:blipFill>
        <p:spPr>
          <a:xfrm>
            <a:off x="1330639" y="1451699"/>
            <a:ext cx="2298318" cy="2104799"/>
          </a:xfrm>
          <a:prstGeom prst="snip2DiagRect">
            <a:avLst/>
          </a:prstGeom>
          <a:ln w="12700">
            <a:solidFill>
              <a:schemeClr val="bg1"/>
            </a:solidFill>
          </a:ln>
        </p:spPr>
      </p:pic>
      <p:sp>
        <p:nvSpPr>
          <p:cNvPr id="810" name="Google Shape;810;p72">
            <a:extLst>
              <a:ext uri="{FF2B5EF4-FFF2-40B4-BE49-F238E27FC236}">
                <a16:creationId xmlns:a16="http://schemas.microsoft.com/office/drawing/2014/main" id="{94EAA185-368E-05E4-4629-3BE94CD8E3A6}"/>
              </a:ext>
            </a:extLst>
          </p:cNvPr>
          <p:cNvSpPr/>
          <p:nvPr/>
        </p:nvSpPr>
        <p:spPr>
          <a:xfrm>
            <a:off x="3238295" y="2374498"/>
            <a:ext cx="2917500" cy="1182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ine 6" descr="O imagine care conține persoană, zâmbet, text, Chip de om&#10;&#10;Descriere generată automat">
            <a:extLst>
              <a:ext uri="{FF2B5EF4-FFF2-40B4-BE49-F238E27FC236}">
                <a16:creationId xmlns:a16="http://schemas.microsoft.com/office/drawing/2014/main" id="{2A24A52E-C0AD-6E3A-B40A-CFA0BAA7A6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684" t="6892" r="9194" b="6054"/>
          <a:stretch/>
        </p:blipFill>
        <p:spPr>
          <a:xfrm>
            <a:off x="5718461" y="2194478"/>
            <a:ext cx="2298318" cy="2163263"/>
          </a:xfrm>
          <a:prstGeom prst="snip2Diag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7526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4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74"/>
          <p:cNvGrpSpPr/>
          <p:nvPr/>
        </p:nvGrpSpPr>
        <p:grpSpPr>
          <a:xfrm>
            <a:off x="514493" y="1388937"/>
            <a:ext cx="8160812" cy="3254326"/>
            <a:chOff x="713100" y="1597775"/>
            <a:chExt cx="5712625" cy="3217500"/>
          </a:xfrm>
        </p:grpSpPr>
        <p:sp>
          <p:nvSpPr>
            <p:cNvPr id="871" name="Google Shape;871;p74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4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74"/>
          <p:cNvSpPr txBox="1">
            <a:spLocks noGrp="1"/>
          </p:cNvSpPr>
          <p:nvPr>
            <p:ph type="title"/>
          </p:nvPr>
        </p:nvSpPr>
        <p:spPr>
          <a:xfrm>
            <a:off x="1061467" y="1564278"/>
            <a:ext cx="293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Concluzii</a:t>
            </a:r>
            <a:endParaRPr dirty="0"/>
          </a:p>
        </p:txBody>
      </p:sp>
      <p:sp>
        <p:nvSpPr>
          <p:cNvPr id="874" name="Google Shape;874;p74"/>
          <p:cNvSpPr txBox="1">
            <a:spLocks noGrp="1"/>
          </p:cNvSpPr>
          <p:nvPr>
            <p:ph type="subTitle" idx="1"/>
          </p:nvPr>
        </p:nvSpPr>
        <p:spPr>
          <a:xfrm>
            <a:off x="922118" y="2374200"/>
            <a:ext cx="7312332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Detectarea și recunoașterea fețelor în imagini de slabă calitate rămâne o provocare </a:t>
            </a:r>
            <a:r>
              <a:rPr lang="ro-RO" dirty="0" err="1"/>
              <a:t>seminificativă</a:t>
            </a:r>
            <a:r>
              <a:rPr lang="ro-RO" dirty="0"/>
              <a:t>, întrucât atât zgomotul cât și rezoluția scăzută sau iluminarea neuniformă pot distorsiona semnificativ trăsăturile faciale.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Performanța acestora depinde în continuare de calitatea inițială a imaginilor, însă soluțiile moderne au demonstrat că pot gestiona o parte din dificultățile întâlnite, obținând rezultate promițătoare. </a:t>
            </a:r>
            <a:endParaRPr dirty="0"/>
          </a:p>
        </p:txBody>
      </p:sp>
      <p:grpSp>
        <p:nvGrpSpPr>
          <p:cNvPr id="876" name="Google Shape;876;p74"/>
          <p:cNvGrpSpPr/>
          <p:nvPr/>
        </p:nvGrpSpPr>
        <p:grpSpPr>
          <a:xfrm>
            <a:off x="3327675" y="831488"/>
            <a:ext cx="1154625" cy="430500"/>
            <a:chOff x="4042650" y="642025"/>
            <a:chExt cx="1154625" cy="430500"/>
          </a:xfrm>
        </p:grpSpPr>
        <p:sp>
          <p:nvSpPr>
            <p:cNvPr id="877" name="Google Shape;877;p74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4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74"/>
          <p:cNvGrpSpPr/>
          <p:nvPr/>
        </p:nvGrpSpPr>
        <p:grpSpPr>
          <a:xfrm>
            <a:off x="7474882" y="4294113"/>
            <a:ext cx="1154625" cy="430500"/>
            <a:chOff x="4042650" y="642025"/>
            <a:chExt cx="1154625" cy="430500"/>
          </a:xfrm>
        </p:grpSpPr>
        <p:sp>
          <p:nvSpPr>
            <p:cNvPr id="880" name="Google Shape;880;p74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4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74"/>
          <p:cNvSpPr/>
          <p:nvPr/>
        </p:nvSpPr>
        <p:spPr>
          <a:xfrm>
            <a:off x="7723882" y="3736664"/>
            <a:ext cx="498000" cy="4305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3" name="Google Shape;88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7" y="0"/>
            <a:ext cx="2441750" cy="147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>
          <a:extLst>
            <a:ext uri="{FF2B5EF4-FFF2-40B4-BE49-F238E27FC236}">
              <a16:creationId xmlns:a16="http://schemas.microsoft.com/office/drawing/2014/main" id="{D3BC6701-269C-4B84-0E82-D88F674AB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85">
            <a:extLst>
              <a:ext uri="{FF2B5EF4-FFF2-40B4-BE49-F238E27FC236}">
                <a16:creationId xmlns:a16="http://schemas.microsoft.com/office/drawing/2014/main" id="{5A1A6C03-DD56-454C-0A12-5E085966AE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0970" y="844060"/>
            <a:ext cx="3034017" cy="585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600" dirty="0"/>
              <a:t>Bibliografie</a:t>
            </a:r>
            <a:endParaRPr sz="3600" dirty="0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ACA5666D-B94F-5464-976C-E21BC54B3DB3}"/>
              </a:ext>
            </a:extLst>
          </p:cNvPr>
          <p:cNvSpPr txBox="1"/>
          <p:nvPr/>
        </p:nvSpPr>
        <p:spPr>
          <a:xfrm>
            <a:off x="1016000" y="1429173"/>
            <a:ext cx="7416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1400"/>
            </a:pP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[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1</a:t>
            </a: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]: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S.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Shan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, W.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Gao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, D.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Zhang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, "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Illumination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Normalization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for Robust Face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Recognition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," IEEE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Transactions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on Pattern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Analysis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and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Machine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Intelligence, 2003.</a:t>
            </a:r>
            <a:endParaRPr lang="en-US" sz="1000" i="1" dirty="0">
              <a:solidFill>
                <a:schemeClr val="lt1"/>
              </a:solidFill>
              <a:latin typeface="IBM Plex Sans Medium"/>
              <a:sym typeface="IBM Plex Sans Medium"/>
            </a:endParaRPr>
          </a:p>
          <a:p>
            <a:pPr>
              <a:buClr>
                <a:schemeClr val="lt1"/>
              </a:buClr>
              <a:buSzPts val="1400"/>
            </a:pPr>
            <a:endParaRPr lang="ro-RO" sz="1000" i="1" dirty="0">
              <a:solidFill>
                <a:schemeClr val="lt1"/>
              </a:solidFill>
              <a:latin typeface="IBM Plex Sans Medium"/>
              <a:sym typeface="IBM Plex Sans Medium"/>
            </a:endParaRPr>
          </a:p>
          <a:p>
            <a:pPr>
              <a:buClr>
                <a:schemeClr val="lt1"/>
              </a:buClr>
              <a:buSzPts val="1400"/>
            </a:pP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[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2</a:t>
            </a: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]: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P. Viola, M. Jones, "Rapid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Object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Detection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using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a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Boosted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Cascade of Simple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Features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," IEEE CVPR, 2001.</a:t>
            </a:r>
            <a:endParaRPr lang="en-US" sz="1000" i="1" dirty="0">
              <a:solidFill>
                <a:schemeClr val="lt1"/>
              </a:solidFill>
              <a:latin typeface="IBM Plex Sans Medium"/>
              <a:sym typeface="IBM Plex Sans Medium"/>
            </a:endParaRPr>
          </a:p>
          <a:p>
            <a:pPr>
              <a:buClr>
                <a:schemeClr val="lt1"/>
              </a:buClr>
              <a:buSzPts val="1400"/>
            </a:pPr>
            <a:endParaRPr lang="ro-RO" sz="1000" i="1" dirty="0">
              <a:solidFill>
                <a:schemeClr val="lt1"/>
              </a:solidFill>
              <a:latin typeface="IBM Plex Sans Medium"/>
              <a:sym typeface="IBM Plex Sans Medium"/>
            </a:endParaRPr>
          </a:p>
          <a:p>
            <a:pPr>
              <a:buClr>
                <a:schemeClr val="lt1"/>
              </a:buClr>
              <a:buSzPts val="1400"/>
            </a:pP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[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3</a:t>
            </a: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]:  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K.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Zhang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, Z.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Zhang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, et al., "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Joint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Face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Detection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and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Alignment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using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Multi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-task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Cascaded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Convolutional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Networks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," IEEE SPL, 2016.</a:t>
            </a:r>
            <a:endParaRPr lang="en-US" sz="1000" i="1" dirty="0">
              <a:solidFill>
                <a:schemeClr val="lt1"/>
              </a:solidFill>
              <a:latin typeface="IBM Plex Sans Medium"/>
              <a:sym typeface="IBM Plex Sans Medium"/>
            </a:endParaRPr>
          </a:p>
          <a:p>
            <a:pPr>
              <a:buClr>
                <a:schemeClr val="lt1"/>
              </a:buClr>
              <a:buSzPts val="1400"/>
            </a:pPr>
            <a:endParaRPr lang="ro-RO" sz="1000" i="1" dirty="0">
              <a:solidFill>
                <a:schemeClr val="lt1"/>
              </a:solidFill>
              <a:latin typeface="IBM Plex Sans Medium"/>
              <a:sym typeface="IBM Plex Sans Medium"/>
            </a:endParaRPr>
          </a:p>
          <a:p>
            <a:pPr>
              <a:buClr>
                <a:schemeClr val="lt1"/>
              </a:buClr>
              <a:buSzPts val="1400"/>
            </a:pP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[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4</a:t>
            </a: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]:  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F.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Schroff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, D.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Kalenichenko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, et al., "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FaceNet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: A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Unified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Embedding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for Face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Recognition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and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Clustering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," CVPR, 2015.</a:t>
            </a:r>
            <a:endParaRPr lang="en-US" sz="1000" i="1" dirty="0">
              <a:solidFill>
                <a:schemeClr val="lt1"/>
              </a:solidFill>
              <a:latin typeface="IBM Plex Sans Medium"/>
              <a:sym typeface="IBM Plex Sans Medium"/>
            </a:endParaRPr>
          </a:p>
          <a:p>
            <a:pPr>
              <a:buClr>
                <a:schemeClr val="lt1"/>
              </a:buClr>
              <a:buSzPts val="1400"/>
            </a:pPr>
            <a:endParaRPr lang="ro-RO" sz="1000" i="1" dirty="0">
              <a:solidFill>
                <a:schemeClr val="lt1"/>
              </a:solidFill>
              <a:latin typeface="IBM Plex Sans Medium"/>
              <a:sym typeface="IBM Plex Sans Medium"/>
            </a:endParaRPr>
          </a:p>
          <a:p>
            <a:pPr>
              <a:buClr>
                <a:schemeClr val="lt1"/>
              </a:buClr>
              <a:buSzPts val="1400"/>
            </a:pP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[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5</a:t>
            </a: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]:  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V. Ioan,  " Expertiza criminalistică pentru imagini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şi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secvenţe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video : L5 - Biometrie din imagini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şi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secvenţe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video“</a:t>
            </a:r>
            <a:endParaRPr lang="en-US" sz="1000" i="1" dirty="0">
              <a:solidFill>
                <a:schemeClr val="lt1"/>
              </a:solidFill>
              <a:latin typeface="IBM Plex Sans Medium"/>
              <a:sym typeface="IBM Plex Sans Medium"/>
            </a:endParaRPr>
          </a:p>
          <a:p>
            <a:pPr>
              <a:buClr>
                <a:schemeClr val="lt1"/>
              </a:buClr>
              <a:buSzPts val="1400"/>
            </a:pPr>
            <a:endParaRPr lang="ro-RO" sz="1000" i="1" dirty="0">
              <a:solidFill>
                <a:schemeClr val="lt1"/>
              </a:solidFill>
              <a:latin typeface="IBM Plex Sans Medium"/>
              <a:sym typeface="IBM Plex Sans Medium"/>
            </a:endParaRPr>
          </a:p>
          <a:p>
            <a:pPr>
              <a:buClr>
                <a:schemeClr val="lt1"/>
              </a:buClr>
              <a:buSzPts val="1400"/>
            </a:pP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[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6</a:t>
            </a: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]: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 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Cod </a:t>
            </a:r>
            <a:r>
              <a:rPr lang="ro-RO" sz="1000" i="1" dirty="0" err="1">
                <a:solidFill>
                  <a:schemeClr val="lt1"/>
                </a:solidFill>
                <a:latin typeface="IBM Plex Sans Medium"/>
                <a:sym typeface="IBM Plex Sans Medium"/>
              </a:rPr>
              <a:t>github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:  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  <a:hlinkClick r:id="rId3"/>
              </a:rPr>
              <a:t>https://github.com/ipazc/mtcnn</a:t>
            </a:r>
            <a:endParaRPr lang="en-US" sz="1000" i="1" dirty="0">
              <a:solidFill>
                <a:schemeClr val="lt1"/>
              </a:solidFill>
              <a:latin typeface="IBM Plex Sans Medium"/>
              <a:sym typeface="IBM Plex Sans Medium"/>
            </a:endParaRPr>
          </a:p>
          <a:p>
            <a:pPr>
              <a:buClr>
                <a:schemeClr val="lt1"/>
              </a:buClr>
              <a:buSzPts val="1400"/>
            </a:pPr>
            <a:endParaRPr lang="ro-RO" sz="1000" i="1" dirty="0">
              <a:solidFill>
                <a:schemeClr val="lt1"/>
              </a:solidFill>
              <a:latin typeface="IBM Plex Sans Medium"/>
              <a:sym typeface="IBM Plex Sans Medium"/>
            </a:endParaRPr>
          </a:p>
          <a:p>
            <a:pPr>
              <a:buClr>
                <a:schemeClr val="lt1"/>
              </a:buClr>
              <a:buSzPts val="1400"/>
            </a:pP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[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7</a:t>
            </a: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]: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 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  <a:hlinkClick r:id="rId4"/>
              </a:rPr>
              <a:t>https://www.kaggle.com/datasets/jessicali9530/lfw-dataset?resource=download</a:t>
            </a:r>
            <a:endParaRPr lang="en-US" sz="1000" i="1" dirty="0">
              <a:solidFill>
                <a:schemeClr val="lt1"/>
              </a:solidFill>
              <a:latin typeface="IBM Plex Sans Medium"/>
              <a:sym typeface="IBM Plex Sans Medium"/>
            </a:endParaRPr>
          </a:p>
          <a:p>
            <a:pPr>
              <a:buClr>
                <a:schemeClr val="lt1"/>
              </a:buClr>
              <a:buSzPts val="1400"/>
            </a:pPr>
            <a:endParaRPr lang="ro-RO" sz="1000" i="1" dirty="0">
              <a:solidFill>
                <a:schemeClr val="lt1"/>
              </a:solidFill>
              <a:latin typeface="IBM Plex Sans Medium"/>
              <a:sym typeface="IBM Plex Sans Medium"/>
            </a:endParaRPr>
          </a:p>
          <a:p>
            <a:pPr>
              <a:buClr>
                <a:schemeClr val="lt1"/>
              </a:buClr>
              <a:buSzPts val="1400"/>
            </a:pP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[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8</a:t>
            </a: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]: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</a:t>
            </a:r>
            <a:r>
              <a:rPr lang="en-US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  </a:t>
            </a:r>
            <a:r>
              <a:rPr lang="ro-RO" sz="1000" i="1" dirty="0">
                <a:solidFill>
                  <a:schemeClr val="lt1"/>
                </a:solidFill>
                <a:latin typeface="IBM Plex Sans Medium"/>
                <a:sym typeface="IBM Plex Sans Medium"/>
              </a:rPr>
              <a:t>https://www.kaggle.com/datasets/jessicali9530/celeba-dataset</a:t>
            </a:r>
          </a:p>
        </p:txBody>
      </p:sp>
    </p:spTree>
    <p:extLst>
      <p:ext uri="{BB962C8B-B14F-4D97-AF65-F5344CB8AC3E}">
        <p14:creationId xmlns:p14="http://schemas.microsoft.com/office/powerpoint/2010/main" val="407439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85"/>
          <p:cNvSpPr txBox="1">
            <a:spLocks noGrp="1"/>
          </p:cNvSpPr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V</a:t>
            </a:r>
            <a:r>
              <a:rPr lang="ro-RO" sz="4000" dirty="0"/>
              <a:t>ă mulțumesc!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Introducere</a:t>
            </a:r>
            <a:endParaRPr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-194400" y="1388552"/>
            <a:ext cx="7149600" cy="1355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o-RO" dirty="0"/>
              <a:t>	</a:t>
            </a:r>
            <a:r>
              <a:rPr lang="ro-RO" sz="1400" dirty="0"/>
              <a:t>Importanța detectării și recunoașterii faciale:</a:t>
            </a:r>
          </a:p>
          <a:p>
            <a:pPr marL="0" indent="0">
              <a:buNone/>
            </a:pPr>
            <a:endParaRPr lang="ro-RO" sz="1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ro-RO" sz="1400" dirty="0"/>
              <a:t>Aplicații în securitate, supraveghere și criminalistică.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sz="1400" dirty="0"/>
              <a:t>Necesitatea identificării corecte în condiții nefavorabile.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o-RO" sz="1400"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-RO" sz="1400" dirty="0"/>
              <a:t>	Probleme specifice imaginilor de slabă calitate: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sz="1400" dirty="0"/>
              <a:t>Zgomot;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sz="1400" dirty="0"/>
              <a:t>Iluminare scăzută;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sz="1400" dirty="0"/>
              <a:t>Rezoluție mică 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sz="1400" dirty="0"/>
              <a:t>Ocluzii.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o-RO"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-RO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3"/>
          <p:cNvSpPr/>
          <p:nvPr/>
        </p:nvSpPr>
        <p:spPr>
          <a:xfrm>
            <a:off x="257800" y="121777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3"/>
          <p:cNvSpPr/>
          <p:nvPr/>
        </p:nvSpPr>
        <p:spPr>
          <a:xfrm>
            <a:off x="1212025" y="3289663"/>
            <a:ext cx="818100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63"/>
          <p:cNvSpPr/>
          <p:nvPr/>
        </p:nvSpPr>
        <p:spPr>
          <a:xfrm>
            <a:off x="4849500" y="1442988"/>
            <a:ext cx="818100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63"/>
          <p:cNvSpPr/>
          <p:nvPr/>
        </p:nvSpPr>
        <p:spPr>
          <a:xfrm>
            <a:off x="4849500" y="2605663"/>
            <a:ext cx="818100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63"/>
          <p:cNvSpPr/>
          <p:nvPr/>
        </p:nvSpPr>
        <p:spPr>
          <a:xfrm>
            <a:off x="1212025" y="1968588"/>
            <a:ext cx="818100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63"/>
          <p:cNvSpPr txBox="1">
            <a:spLocks noGrp="1"/>
          </p:cNvSpPr>
          <p:nvPr>
            <p:ph type="title" idx="15"/>
          </p:nvPr>
        </p:nvSpPr>
        <p:spPr>
          <a:xfrm>
            <a:off x="720000" y="2426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Provocările</a:t>
            </a:r>
            <a:r>
              <a:rPr lang="en-US" dirty="0"/>
              <a:t> </a:t>
            </a:r>
            <a:r>
              <a:rPr lang="ro-RO" dirty="0"/>
              <a:t>d</a:t>
            </a:r>
            <a:r>
              <a:rPr lang="en-US" dirty="0" err="1"/>
              <a:t>etectării</a:t>
            </a:r>
            <a:r>
              <a:rPr lang="en-US" dirty="0"/>
              <a:t> </a:t>
            </a:r>
            <a:r>
              <a:rPr lang="ro-RO" dirty="0"/>
              <a:t>f</a:t>
            </a:r>
            <a:r>
              <a:rPr lang="en-US" dirty="0" err="1"/>
              <a:t>ețelor</a:t>
            </a:r>
            <a:endParaRPr dirty="0"/>
          </a:p>
        </p:txBody>
      </p:sp>
      <p:sp>
        <p:nvSpPr>
          <p:cNvPr id="623" name="Google Shape;623;p63"/>
          <p:cNvSpPr txBox="1">
            <a:spLocks noGrp="1"/>
          </p:cNvSpPr>
          <p:nvPr>
            <p:ph type="title"/>
          </p:nvPr>
        </p:nvSpPr>
        <p:spPr>
          <a:xfrm>
            <a:off x="2115299" y="1918358"/>
            <a:ext cx="291277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Variații</a:t>
            </a:r>
            <a:r>
              <a:rPr lang="en-US" sz="2000" dirty="0"/>
              <a:t> de </a:t>
            </a:r>
            <a:r>
              <a:rPr lang="en-US" sz="2000" dirty="0" err="1"/>
              <a:t>iluminare</a:t>
            </a:r>
            <a:endParaRPr sz="2000" dirty="0"/>
          </a:p>
        </p:txBody>
      </p:sp>
      <p:sp>
        <p:nvSpPr>
          <p:cNvPr id="624" name="Google Shape;624;p63"/>
          <p:cNvSpPr txBox="1">
            <a:spLocks noGrp="1"/>
          </p:cNvSpPr>
          <p:nvPr>
            <p:ph type="subTitle" idx="1"/>
          </p:nvPr>
        </p:nvSpPr>
        <p:spPr>
          <a:xfrm>
            <a:off x="2115300" y="2340710"/>
            <a:ext cx="237869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Reduc</a:t>
            </a:r>
            <a:r>
              <a:rPr lang="en-US" dirty="0"/>
              <a:t> </a:t>
            </a:r>
            <a:r>
              <a:rPr lang="en-US" dirty="0" err="1"/>
              <a:t>acuratețea</a:t>
            </a:r>
            <a:r>
              <a:rPr lang="en-US" dirty="0"/>
              <a:t> cu </a:t>
            </a:r>
            <a:r>
              <a:rPr lang="en-US" dirty="0" err="1"/>
              <a:t>până</a:t>
            </a:r>
            <a:r>
              <a:rPr lang="en-US" dirty="0"/>
              <a:t> la 30%.</a:t>
            </a:r>
            <a:endParaRPr dirty="0"/>
          </a:p>
        </p:txBody>
      </p:sp>
      <p:sp>
        <p:nvSpPr>
          <p:cNvPr id="625" name="Google Shape;625;p63"/>
          <p:cNvSpPr txBox="1">
            <a:spLocks noGrp="1"/>
          </p:cNvSpPr>
          <p:nvPr>
            <p:ph type="title" idx="2"/>
          </p:nvPr>
        </p:nvSpPr>
        <p:spPr>
          <a:xfrm>
            <a:off x="2115300" y="3155643"/>
            <a:ext cx="2456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Zgomot</a:t>
            </a:r>
            <a:r>
              <a:rPr lang="en-US" sz="2000" dirty="0"/>
              <a:t> digital</a:t>
            </a:r>
            <a:endParaRPr sz="2000" dirty="0"/>
          </a:p>
        </p:txBody>
      </p:sp>
      <p:sp>
        <p:nvSpPr>
          <p:cNvPr id="626" name="Google Shape;626;p63"/>
          <p:cNvSpPr txBox="1">
            <a:spLocks noGrp="1"/>
          </p:cNvSpPr>
          <p:nvPr>
            <p:ph type="subTitle" idx="3"/>
          </p:nvPr>
        </p:nvSpPr>
        <p:spPr>
          <a:xfrm>
            <a:off x="2115299" y="3643890"/>
            <a:ext cx="242365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Poate scădea acuratețea cu până la 25%</a:t>
            </a:r>
            <a:endParaRPr dirty="0"/>
          </a:p>
        </p:txBody>
      </p:sp>
      <p:sp>
        <p:nvSpPr>
          <p:cNvPr id="627" name="Google Shape;627;p63"/>
          <p:cNvSpPr txBox="1">
            <a:spLocks noGrp="1"/>
          </p:cNvSpPr>
          <p:nvPr>
            <p:ph type="title" idx="4"/>
          </p:nvPr>
        </p:nvSpPr>
        <p:spPr>
          <a:xfrm>
            <a:off x="5723568" y="1359231"/>
            <a:ext cx="264902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Rezoluție</a:t>
            </a:r>
            <a:r>
              <a:rPr lang="en-US" sz="2000" dirty="0"/>
              <a:t> </a:t>
            </a:r>
            <a:r>
              <a:rPr lang="en-US" sz="2000" dirty="0" err="1"/>
              <a:t>scăzută</a:t>
            </a:r>
            <a:endParaRPr sz="2000" dirty="0"/>
          </a:p>
        </p:txBody>
      </p:sp>
      <p:sp>
        <p:nvSpPr>
          <p:cNvPr id="628" name="Google Shape;628;p63"/>
          <p:cNvSpPr txBox="1">
            <a:spLocks noGrp="1"/>
          </p:cNvSpPr>
          <p:nvPr>
            <p:ph type="subTitle" idx="5"/>
          </p:nvPr>
        </p:nvSpPr>
        <p:spPr>
          <a:xfrm>
            <a:off x="5782132" y="1798367"/>
            <a:ext cx="243362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 100x100 </a:t>
            </a:r>
            <a:r>
              <a:rPr lang="en-US" dirty="0" err="1"/>
              <a:t>pixeli</a:t>
            </a:r>
            <a:r>
              <a:rPr lang="en-US" dirty="0"/>
              <a:t>, </a:t>
            </a:r>
            <a:r>
              <a:rPr lang="en-US" dirty="0" err="1"/>
              <a:t>ratele</a:t>
            </a:r>
            <a:r>
              <a:rPr lang="en-US" dirty="0"/>
              <a:t> de </a:t>
            </a:r>
            <a:r>
              <a:rPr lang="en-US" dirty="0" err="1"/>
              <a:t>eroare</a:t>
            </a:r>
            <a:r>
              <a:rPr lang="en-US" dirty="0"/>
              <a:t> </a:t>
            </a:r>
            <a:r>
              <a:rPr lang="en-US" dirty="0" err="1"/>
              <a:t>depășesc</a:t>
            </a:r>
            <a:r>
              <a:rPr lang="en-US" dirty="0"/>
              <a:t> 40%.</a:t>
            </a:r>
            <a:endParaRPr dirty="0"/>
          </a:p>
        </p:txBody>
      </p:sp>
      <p:sp>
        <p:nvSpPr>
          <p:cNvPr id="629" name="Google Shape;629;p63"/>
          <p:cNvSpPr txBox="1">
            <a:spLocks noGrp="1"/>
          </p:cNvSpPr>
          <p:nvPr>
            <p:ph type="title" idx="6"/>
          </p:nvPr>
        </p:nvSpPr>
        <p:spPr>
          <a:xfrm>
            <a:off x="5752778" y="2471643"/>
            <a:ext cx="275042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Orientarea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expresiile</a:t>
            </a:r>
            <a:r>
              <a:rPr lang="en-US" sz="2000" dirty="0"/>
              <a:t> </a:t>
            </a:r>
            <a:r>
              <a:rPr lang="en-US" sz="2000" dirty="0" err="1"/>
              <a:t>faciale</a:t>
            </a:r>
            <a:endParaRPr sz="2000" dirty="0"/>
          </a:p>
        </p:txBody>
      </p:sp>
      <p:sp>
        <p:nvSpPr>
          <p:cNvPr id="630" name="Google Shape;630;p63"/>
          <p:cNvSpPr txBox="1">
            <a:spLocks noGrp="1"/>
          </p:cNvSpPr>
          <p:nvPr>
            <p:ph type="subTitle" idx="7"/>
          </p:nvPr>
        </p:nvSpPr>
        <p:spPr>
          <a:xfrm>
            <a:off x="5752774" y="3054188"/>
            <a:ext cx="267122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</a:t>
            </a:r>
            <a:r>
              <a:rPr lang="it-IT" dirty="0"/>
              <a:t>erformanța scade cu până la 20% în unghiuri nefavorabile</a:t>
            </a:r>
            <a:endParaRPr dirty="0"/>
          </a:p>
        </p:txBody>
      </p:sp>
      <p:sp>
        <p:nvSpPr>
          <p:cNvPr id="631" name="Google Shape;631;p63"/>
          <p:cNvSpPr txBox="1">
            <a:spLocks noGrp="1"/>
          </p:cNvSpPr>
          <p:nvPr>
            <p:ph type="title" idx="8"/>
          </p:nvPr>
        </p:nvSpPr>
        <p:spPr>
          <a:xfrm>
            <a:off x="1212025" y="2135238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2" name="Google Shape;632;p63"/>
          <p:cNvSpPr txBox="1">
            <a:spLocks noGrp="1"/>
          </p:cNvSpPr>
          <p:nvPr>
            <p:ph type="title" idx="9"/>
          </p:nvPr>
        </p:nvSpPr>
        <p:spPr>
          <a:xfrm>
            <a:off x="1212025" y="3456313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2</a:t>
            </a:r>
            <a:endParaRPr dirty="0"/>
          </a:p>
        </p:txBody>
      </p:sp>
      <p:sp>
        <p:nvSpPr>
          <p:cNvPr id="633" name="Google Shape;633;p63"/>
          <p:cNvSpPr txBox="1">
            <a:spLocks noGrp="1"/>
          </p:cNvSpPr>
          <p:nvPr>
            <p:ph type="title" idx="13"/>
          </p:nvPr>
        </p:nvSpPr>
        <p:spPr>
          <a:xfrm>
            <a:off x="4849500" y="1609638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3</a:t>
            </a:r>
            <a:endParaRPr dirty="0"/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 idx="14"/>
          </p:nvPr>
        </p:nvSpPr>
        <p:spPr>
          <a:xfrm>
            <a:off x="4849500" y="2772313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35" name="Google Shape;635;p63"/>
          <p:cNvGrpSpPr/>
          <p:nvPr/>
        </p:nvGrpSpPr>
        <p:grpSpPr>
          <a:xfrm rot="5400000" flipH="1">
            <a:off x="7585217" y="3196687"/>
            <a:ext cx="2029024" cy="1088542"/>
            <a:chOff x="773350" y="518000"/>
            <a:chExt cx="2757950" cy="1479600"/>
          </a:xfrm>
        </p:grpSpPr>
        <p:sp>
          <p:nvSpPr>
            <p:cNvPr id="636" name="Google Shape;636;p6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9" name="Google Shape;63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2" y="24247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0" name="Google Shape;640;p63"/>
          <p:cNvGrpSpPr/>
          <p:nvPr/>
        </p:nvGrpSpPr>
        <p:grpSpPr>
          <a:xfrm flipH="1">
            <a:off x="17492" y="4462296"/>
            <a:ext cx="2598996" cy="484774"/>
            <a:chOff x="1298650" y="3255600"/>
            <a:chExt cx="3427850" cy="639375"/>
          </a:xfrm>
        </p:grpSpPr>
        <p:sp>
          <p:nvSpPr>
            <p:cNvPr id="641" name="Google Shape;641;p6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3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63"/>
          <p:cNvGrpSpPr/>
          <p:nvPr/>
        </p:nvGrpSpPr>
        <p:grpSpPr>
          <a:xfrm>
            <a:off x="3995668" y="1092194"/>
            <a:ext cx="1163678" cy="63948"/>
            <a:chOff x="3779200" y="1371600"/>
            <a:chExt cx="1992600" cy="109500"/>
          </a:xfrm>
        </p:grpSpPr>
        <p:sp>
          <p:nvSpPr>
            <p:cNvPr id="647" name="Google Shape;647;p6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618;p63">
            <a:extLst>
              <a:ext uri="{FF2B5EF4-FFF2-40B4-BE49-F238E27FC236}">
                <a16:creationId xmlns:a16="http://schemas.microsoft.com/office/drawing/2014/main" id="{62A04F32-2EC6-95EB-7F8E-B7A0F3174D9E}"/>
              </a:ext>
            </a:extLst>
          </p:cNvPr>
          <p:cNvSpPr/>
          <p:nvPr/>
        </p:nvSpPr>
        <p:spPr>
          <a:xfrm>
            <a:off x="4870825" y="3787663"/>
            <a:ext cx="818100" cy="8181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25;p63">
            <a:extLst>
              <a:ext uri="{FF2B5EF4-FFF2-40B4-BE49-F238E27FC236}">
                <a16:creationId xmlns:a16="http://schemas.microsoft.com/office/drawing/2014/main" id="{E87E95C9-E48B-C3BC-54B2-EF3A2F65A073}"/>
              </a:ext>
            </a:extLst>
          </p:cNvPr>
          <p:cNvSpPr txBox="1">
            <a:spLocks/>
          </p:cNvSpPr>
          <p:nvPr/>
        </p:nvSpPr>
        <p:spPr>
          <a:xfrm>
            <a:off x="5774100" y="3653643"/>
            <a:ext cx="245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sz="2000" dirty="0" err="1"/>
              <a:t>Ocluziile</a:t>
            </a:r>
            <a:endParaRPr lang="en-US" sz="2000" dirty="0"/>
          </a:p>
        </p:txBody>
      </p:sp>
      <p:sp>
        <p:nvSpPr>
          <p:cNvPr id="8" name="Google Shape;626;p63">
            <a:extLst>
              <a:ext uri="{FF2B5EF4-FFF2-40B4-BE49-F238E27FC236}">
                <a16:creationId xmlns:a16="http://schemas.microsoft.com/office/drawing/2014/main" id="{DF04F680-0BAB-F358-3039-0FA5E6ABE1BD}"/>
              </a:ext>
            </a:extLst>
          </p:cNvPr>
          <p:cNvSpPr txBox="1">
            <a:spLocks/>
          </p:cNvSpPr>
          <p:nvPr/>
        </p:nvSpPr>
        <p:spPr>
          <a:xfrm>
            <a:off x="5774098" y="4141890"/>
            <a:ext cx="288030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pPr marL="0" indent="0"/>
            <a:r>
              <a:rPr lang="en-US" dirty="0" err="1"/>
              <a:t>Ochelari</a:t>
            </a:r>
            <a:r>
              <a:rPr lang="en-US" dirty="0"/>
              <a:t>, </a:t>
            </a:r>
            <a:r>
              <a:rPr lang="en-US" dirty="0" err="1"/>
              <a:t>măști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păr</a:t>
            </a:r>
            <a:r>
              <a:rPr lang="en-US" dirty="0"/>
              <a:t> pot reduce </a:t>
            </a:r>
            <a:r>
              <a:rPr lang="en-US" dirty="0" err="1"/>
              <a:t>precizia</a:t>
            </a:r>
            <a:r>
              <a:rPr lang="en-US" dirty="0"/>
              <a:t> cu </a:t>
            </a:r>
            <a:r>
              <a:rPr lang="en-US" dirty="0" err="1"/>
              <a:t>până</a:t>
            </a:r>
            <a:r>
              <a:rPr lang="en-US" dirty="0"/>
              <a:t> la 35%</a:t>
            </a:r>
            <a:endParaRPr lang="it-IT" dirty="0"/>
          </a:p>
        </p:txBody>
      </p:sp>
      <p:sp>
        <p:nvSpPr>
          <p:cNvPr id="9" name="Google Shape;632;p63">
            <a:extLst>
              <a:ext uri="{FF2B5EF4-FFF2-40B4-BE49-F238E27FC236}">
                <a16:creationId xmlns:a16="http://schemas.microsoft.com/office/drawing/2014/main" id="{A4152445-BD37-20E0-60A5-8332FF5A10C0}"/>
              </a:ext>
            </a:extLst>
          </p:cNvPr>
          <p:cNvSpPr txBox="1">
            <a:spLocks/>
          </p:cNvSpPr>
          <p:nvPr/>
        </p:nvSpPr>
        <p:spPr>
          <a:xfrm>
            <a:off x="4870825" y="3954313"/>
            <a:ext cx="818100" cy="484800"/>
          </a:xfrm>
          <a:prstGeom prst="rect">
            <a:avLst/>
          </a:prstGeom>
          <a:noFill/>
          <a:ln>
            <a:noFill/>
          </a:ln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 dirty="0"/>
              <a:t>0</a:t>
            </a:r>
            <a:r>
              <a:rPr lang="ro-RO" dirty="0"/>
              <a:t>5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5"/>
          <p:cNvSpPr/>
          <p:nvPr/>
        </p:nvSpPr>
        <p:spPr>
          <a:xfrm>
            <a:off x="713100" y="655200"/>
            <a:ext cx="5574000" cy="3830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5"/>
          <p:cNvSpPr/>
          <p:nvPr/>
        </p:nvSpPr>
        <p:spPr>
          <a:xfrm>
            <a:off x="851725" y="780116"/>
            <a:ext cx="5574000" cy="3583268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5"/>
          <p:cNvSpPr txBox="1">
            <a:spLocks noGrp="1"/>
          </p:cNvSpPr>
          <p:nvPr>
            <p:ph type="title"/>
          </p:nvPr>
        </p:nvSpPr>
        <p:spPr>
          <a:xfrm>
            <a:off x="1140869" y="1091223"/>
            <a:ext cx="459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err="1"/>
              <a:t>Soluția</a:t>
            </a:r>
            <a:r>
              <a:rPr lang="en-US" b="1" dirty="0"/>
              <a:t> </a:t>
            </a:r>
            <a:r>
              <a:rPr lang="en-US" b="1" dirty="0" err="1"/>
              <a:t>Propusă</a:t>
            </a:r>
            <a:br>
              <a:rPr lang="en-US" b="1" dirty="0"/>
            </a:br>
            <a:endParaRPr dirty="0"/>
          </a:p>
        </p:txBody>
      </p:sp>
      <p:sp>
        <p:nvSpPr>
          <p:cNvPr id="691" name="Google Shape;691;p65"/>
          <p:cNvSpPr txBox="1">
            <a:spLocks noGrp="1"/>
          </p:cNvSpPr>
          <p:nvPr>
            <p:ph type="subTitle" idx="1"/>
          </p:nvPr>
        </p:nvSpPr>
        <p:spPr>
          <a:xfrm>
            <a:off x="651600" y="1551642"/>
            <a:ext cx="5635500" cy="2872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/>
            <a:endParaRPr lang="en-US" dirty="0"/>
          </a:p>
          <a:p>
            <a:pPr marL="457200" lvl="1" indent="0" algn="l"/>
            <a:r>
              <a:rPr lang="en-US" b="1" dirty="0"/>
              <a:t>O </a:t>
            </a:r>
            <a:r>
              <a:rPr lang="en-US" b="1" dirty="0" err="1"/>
              <a:t>metodologie</a:t>
            </a:r>
            <a:r>
              <a:rPr lang="en-US" b="1" dirty="0"/>
              <a:t> </a:t>
            </a:r>
            <a:r>
              <a:rPr lang="en-US" b="1" dirty="0" err="1"/>
              <a:t>integrat</a:t>
            </a:r>
            <a:r>
              <a:rPr lang="ro-RO" b="1" dirty="0"/>
              <a:t>ă care combină tehnicile de preprocesare a imaginii și </a:t>
            </a:r>
            <a:r>
              <a:rPr lang="ro-RO" b="1" dirty="0" err="1"/>
              <a:t>utilizeaza</a:t>
            </a:r>
            <a:r>
              <a:rPr lang="ro-RO" b="1" dirty="0"/>
              <a:t> rețelele neuronale </a:t>
            </a:r>
            <a:r>
              <a:rPr lang="ro-RO" b="1" dirty="0" err="1"/>
              <a:t>convoluționale</a:t>
            </a:r>
            <a:r>
              <a:rPr lang="ro-RO" b="1" dirty="0"/>
              <a:t>, </a:t>
            </a:r>
            <a:r>
              <a:rPr lang="ro-RO" b="1" dirty="0" err="1"/>
              <a:t>insă</a:t>
            </a:r>
            <a:r>
              <a:rPr lang="ro-RO" b="1" dirty="0"/>
              <a:t> permite si efectuarea de evaluări manuale.</a:t>
            </a:r>
          </a:p>
          <a:p>
            <a:pPr marL="457200" lvl="1" indent="0" algn="l"/>
            <a:endParaRPr lang="ro-RO" b="1" dirty="0"/>
          </a:p>
          <a:p>
            <a:pPr marL="457200" lvl="1" indent="0" algn="l"/>
            <a:endParaRPr lang="ro-RO" b="1" dirty="0"/>
          </a:p>
          <a:p>
            <a:pPr marL="457200" lvl="1" indent="0" algn="l"/>
            <a:endParaRPr lang="ro-RO" b="1" dirty="0"/>
          </a:p>
          <a:p>
            <a:pPr marL="457200" lvl="1" indent="0" algn="l"/>
            <a:endParaRPr lang="en-US" b="1" dirty="0"/>
          </a:p>
          <a:p>
            <a:pPr marL="457200" lvl="1" indent="0" algn="l"/>
            <a:endParaRPr lang="en-US" b="1" dirty="0"/>
          </a:p>
          <a:p>
            <a:pPr marL="457200" lvl="1" indent="0" algn="l"/>
            <a:endParaRPr lang="ro-RO" b="1" dirty="0"/>
          </a:p>
          <a:p>
            <a:pPr marL="457200" lvl="1" indent="0" algn="r"/>
            <a:r>
              <a:rPr lang="ro-RO" sz="900" b="1" dirty="0"/>
              <a:t>* </a:t>
            </a:r>
            <a:r>
              <a:rPr lang="en-US" sz="900" b="1" dirty="0"/>
              <a:t>S</a:t>
            </a:r>
            <a:r>
              <a:rPr lang="ro-RO" sz="900" b="1" dirty="0" err="1"/>
              <a:t>oluția</a:t>
            </a:r>
            <a:r>
              <a:rPr lang="ro-RO" sz="900" b="1" dirty="0"/>
              <a:t> propusă se </a:t>
            </a:r>
            <a:r>
              <a:rPr lang="ro-RO" sz="900" b="1" dirty="0" err="1"/>
              <a:t>găseste</a:t>
            </a:r>
            <a:r>
              <a:rPr lang="ro-RO" sz="900" b="1" dirty="0"/>
              <a:t> la </a:t>
            </a:r>
            <a:r>
              <a:rPr lang="ro-RO" sz="900" b="1" dirty="0" err="1"/>
              <a:t>https</a:t>
            </a:r>
            <a:r>
              <a:rPr lang="en-US" sz="900" b="1" dirty="0"/>
              <a:t>://github.com/</a:t>
            </a:r>
            <a:r>
              <a:rPr lang="en-US" sz="900" b="1" dirty="0" err="1"/>
              <a:t>ipazc</a:t>
            </a:r>
            <a:r>
              <a:rPr lang="en-US" sz="900" b="1" dirty="0"/>
              <a:t>/</a:t>
            </a:r>
            <a:r>
              <a:rPr lang="en-US" sz="900" b="1" dirty="0" err="1"/>
              <a:t>mtcnn</a:t>
            </a:r>
            <a:endParaRPr lang="ro-RO" sz="900" b="1" dirty="0"/>
          </a:p>
          <a:p>
            <a:pPr marL="457200" lvl="1" indent="0" algn="l"/>
            <a:endParaRPr lang="en-US" dirty="0"/>
          </a:p>
        </p:txBody>
      </p:sp>
      <p:grpSp>
        <p:nvGrpSpPr>
          <p:cNvPr id="692" name="Google Shape;692;p65"/>
          <p:cNvGrpSpPr/>
          <p:nvPr/>
        </p:nvGrpSpPr>
        <p:grpSpPr>
          <a:xfrm rot="5400000">
            <a:off x="416740" y="982095"/>
            <a:ext cx="871512" cy="467554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/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title"/>
          </p:nvPr>
        </p:nvSpPr>
        <p:spPr>
          <a:xfrm>
            <a:off x="4169325" y="924421"/>
            <a:ext cx="48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 </a:t>
            </a:r>
            <a:r>
              <a:rPr lang="en-US" sz="3200" dirty="0" err="1"/>
              <a:t>Seturi</a:t>
            </a:r>
            <a:r>
              <a:rPr lang="en-US" sz="3200" dirty="0"/>
              <a:t> de Date </a:t>
            </a:r>
            <a:r>
              <a:rPr lang="en-US" sz="3200" dirty="0" err="1"/>
              <a:t>Utilizate</a:t>
            </a:r>
            <a:endParaRPr lang="en-US" sz="3200" dirty="0"/>
          </a:p>
        </p:txBody>
      </p:sp>
      <p:sp>
        <p:nvSpPr>
          <p:cNvPr id="733" name="Google Shape;733;p68"/>
          <p:cNvSpPr txBox="1">
            <a:spLocks noGrp="1"/>
          </p:cNvSpPr>
          <p:nvPr>
            <p:ph type="subTitle" idx="1"/>
          </p:nvPr>
        </p:nvSpPr>
        <p:spPr>
          <a:xfrm>
            <a:off x="3834600" y="1902401"/>
            <a:ext cx="53094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endParaRPr lang="ro-RO" sz="1600" b="1" dirty="0"/>
          </a:p>
          <a:p>
            <a:pPr marL="139700" indent="0"/>
            <a:r>
              <a:rPr lang="ro-RO" sz="1600" b="1" dirty="0"/>
              <a:t>     •  </a:t>
            </a:r>
            <a:r>
              <a:rPr lang="it-IT" sz="1600" b="1" dirty="0"/>
              <a:t>LFW</a:t>
            </a:r>
            <a:r>
              <a:rPr lang="it-IT" sz="1600" dirty="0"/>
              <a:t>: 13.000 imagini, variabilitate ridicată.</a:t>
            </a:r>
          </a:p>
          <a:p>
            <a:pPr marL="139700" indent="0"/>
            <a:r>
              <a:rPr lang="ro-RO" sz="1600" b="1" dirty="0"/>
              <a:t>     • </a:t>
            </a:r>
            <a:r>
              <a:rPr lang="en-US" sz="1600" b="1" dirty="0"/>
              <a:t> </a:t>
            </a:r>
            <a:r>
              <a:rPr lang="it-IT" sz="1600" b="1" dirty="0"/>
              <a:t>CelebA</a:t>
            </a:r>
            <a:r>
              <a:rPr lang="it-IT" sz="1600" dirty="0"/>
              <a:t>: 200.000 imagini, cu 40 de atribute</a:t>
            </a:r>
            <a:r>
              <a:rPr lang="ro-RO" sz="1600" dirty="0"/>
              <a:t>.</a:t>
            </a:r>
            <a:endParaRPr lang="en-US" sz="1600" dirty="0"/>
          </a:p>
          <a:p>
            <a:pPr marL="139700" indent="0"/>
            <a:endParaRPr lang="en-US" sz="1600" dirty="0"/>
          </a:p>
          <a:p>
            <a:pPr marL="139700" indent="0"/>
            <a:endParaRPr lang="en-US" sz="1600" dirty="0"/>
          </a:p>
          <a:p>
            <a:pPr marL="139700" indent="0"/>
            <a:endParaRPr lang="en-US" sz="800" dirty="0"/>
          </a:p>
          <a:p>
            <a:pPr marL="139700" indent="0" algn="r"/>
            <a:r>
              <a:rPr lang="en-US" sz="800" dirty="0"/>
              <a:t>* </a:t>
            </a:r>
            <a:r>
              <a:rPr lang="en-US" sz="800" dirty="0" err="1"/>
              <a:t>Seturile</a:t>
            </a:r>
            <a:r>
              <a:rPr lang="en-US" sz="800" dirty="0"/>
              <a:t> de date se pot g</a:t>
            </a:r>
            <a:r>
              <a:rPr lang="ro-RO" sz="800" dirty="0"/>
              <a:t>ă</a:t>
            </a:r>
            <a:r>
              <a:rPr lang="en-US" sz="800" dirty="0" err="1"/>
              <a:t>si</a:t>
            </a:r>
            <a:r>
              <a:rPr lang="en-US" sz="800" dirty="0"/>
              <a:t> la  https://www.kaggle.com/datasets/jessicali9539</a:t>
            </a:r>
            <a:endParaRPr lang="ro-RO" sz="800" dirty="0"/>
          </a:p>
          <a:p>
            <a:pPr marL="425450" indent="-285750">
              <a:buFont typeface="Arial" panose="020B0604020202020204" pitchFamily="34" charset="0"/>
              <a:buChar char="•"/>
            </a:pPr>
            <a:endParaRPr lang="ro-RO" sz="800" dirty="0"/>
          </a:p>
          <a:p>
            <a:pPr marL="139700" indent="0"/>
            <a:endParaRPr lang="ro-RO" sz="1400" dirty="0"/>
          </a:p>
        </p:txBody>
      </p:sp>
      <p:pic>
        <p:nvPicPr>
          <p:cNvPr id="734" name="Google Shape;7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50" y="750263"/>
            <a:ext cx="3635700" cy="36429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/>
          <p:cNvGrpSpPr/>
          <p:nvPr/>
        </p:nvGrpSpPr>
        <p:grpSpPr>
          <a:xfrm>
            <a:off x="2888025" y="234579"/>
            <a:ext cx="1154625" cy="430500"/>
            <a:chOff x="4042650" y="642025"/>
            <a:chExt cx="1154625" cy="430500"/>
          </a:xfrm>
        </p:grpSpPr>
        <p:sp>
          <p:nvSpPr>
            <p:cNvPr id="736" name="Google Shape;736;p6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/>
          <p:cNvGrpSpPr/>
          <p:nvPr/>
        </p:nvGrpSpPr>
        <p:grpSpPr>
          <a:xfrm>
            <a:off x="7486250" y="4122288"/>
            <a:ext cx="1154625" cy="430500"/>
            <a:chOff x="4042650" y="642025"/>
            <a:chExt cx="1154625" cy="430500"/>
          </a:xfrm>
        </p:grpSpPr>
        <p:sp>
          <p:nvSpPr>
            <p:cNvPr id="739" name="Google Shape;739;p6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9"/>
          <p:cNvSpPr txBox="1">
            <a:spLocks noGrp="1"/>
          </p:cNvSpPr>
          <p:nvPr>
            <p:ph type="title"/>
          </p:nvPr>
        </p:nvSpPr>
        <p:spPr>
          <a:xfrm>
            <a:off x="1403766" y="457408"/>
            <a:ext cx="63996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Metodologia</a:t>
            </a:r>
            <a:r>
              <a:rPr lang="en-US" dirty="0"/>
              <a:t> </a:t>
            </a:r>
            <a:r>
              <a:rPr lang="en-US" dirty="0" err="1"/>
              <a:t>Testării</a:t>
            </a:r>
            <a:endParaRPr dirty="0"/>
          </a:p>
        </p:txBody>
      </p:sp>
      <p:sp>
        <p:nvSpPr>
          <p:cNvPr id="746" name="Google Shape;746;p69"/>
          <p:cNvSpPr txBox="1">
            <a:spLocks noGrp="1"/>
          </p:cNvSpPr>
          <p:nvPr>
            <p:ph type="subTitle" idx="1"/>
          </p:nvPr>
        </p:nvSpPr>
        <p:spPr>
          <a:xfrm>
            <a:off x="1372200" y="1341847"/>
            <a:ext cx="6399600" cy="3043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o-RO" sz="1600" dirty="0"/>
              <a:t>1. </a:t>
            </a:r>
            <a:r>
              <a:rPr lang="en-US" sz="1600" dirty="0" err="1"/>
              <a:t>Preprocesare</a:t>
            </a:r>
            <a:r>
              <a:rPr lang="en-US" sz="1600" dirty="0"/>
              <a:t>:</a:t>
            </a:r>
          </a:p>
          <a:p>
            <a:pPr marL="0" lvl="0" indent="0" algn="l"/>
            <a:r>
              <a:rPr lang="ro-RO" sz="1600" dirty="0"/>
              <a:t>	</a:t>
            </a:r>
            <a:r>
              <a:rPr lang="en-US" sz="1600" dirty="0" err="1"/>
              <a:t>Filtrare</a:t>
            </a:r>
            <a:r>
              <a:rPr lang="en-US" sz="1600" dirty="0"/>
              <a:t> </a:t>
            </a:r>
            <a:r>
              <a:rPr lang="en-US" sz="1600" dirty="0" err="1"/>
              <a:t>zgomot</a:t>
            </a:r>
            <a:r>
              <a:rPr lang="en-US" sz="1600" dirty="0"/>
              <a:t>: median, gaussian.</a:t>
            </a:r>
          </a:p>
          <a:p>
            <a:pPr marL="0" lvl="0" indent="0" algn="l"/>
            <a:r>
              <a:rPr lang="ro-RO" sz="1600" dirty="0"/>
              <a:t>	</a:t>
            </a:r>
            <a:r>
              <a:rPr lang="en-US" sz="1600" dirty="0" err="1"/>
              <a:t>Normalizare</a:t>
            </a:r>
            <a:r>
              <a:rPr lang="en-US" sz="1600" dirty="0"/>
              <a:t> </a:t>
            </a:r>
            <a:r>
              <a:rPr lang="en-US" sz="1600" dirty="0" err="1"/>
              <a:t>iluminare</a:t>
            </a:r>
            <a:r>
              <a:rPr lang="en-US" sz="1600" dirty="0"/>
              <a:t>: </a:t>
            </a:r>
            <a:r>
              <a:rPr lang="en-US" sz="1600" dirty="0" err="1"/>
              <a:t>egalizare</a:t>
            </a:r>
            <a:r>
              <a:rPr lang="en-US" sz="1600" dirty="0"/>
              <a:t> </a:t>
            </a:r>
            <a:r>
              <a:rPr lang="en-US" sz="1600" dirty="0" err="1"/>
              <a:t>histogramă</a:t>
            </a:r>
            <a:r>
              <a:rPr lang="en-US" sz="1600" dirty="0"/>
              <a:t>.</a:t>
            </a:r>
            <a:endParaRPr lang="ro-RO" sz="1600" dirty="0"/>
          </a:p>
          <a:p>
            <a:pPr marL="0" lvl="0" indent="0" algn="l"/>
            <a:endParaRPr lang="en-US" sz="1600" dirty="0"/>
          </a:p>
          <a:p>
            <a:pPr marL="0" lvl="0" indent="0" algn="l"/>
            <a:r>
              <a:rPr lang="ro-RO" sz="1600" dirty="0"/>
              <a:t>2. </a:t>
            </a:r>
            <a:r>
              <a:rPr lang="en-US" sz="1600" dirty="0" err="1"/>
              <a:t>Detectare</a:t>
            </a:r>
            <a:r>
              <a:rPr lang="en-US" sz="1600" dirty="0"/>
              <a:t>:</a:t>
            </a:r>
          </a:p>
          <a:p>
            <a:pPr marL="0" lvl="0" indent="0" algn="l"/>
            <a:r>
              <a:rPr lang="ro-RO" sz="1600" dirty="0"/>
              <a:t>	</a:t>
            </a:r>
            <a:r>
              <a:rPr lang="en-US" sz="1600" dirty="0"/>
              <a:t>P-Net: </a:t>
            </a:r>
            <a:r>
              <a:rPr lang="en-US" sz="1600" dirty="0" err="1"/>
              <a:t>identificare</a:t>
            </a:r>
            <a:r>
              <a:rPr lang="en-US" sz="1600" dirty="0"/>
              <a:t> </a:t>
            </a:r>
            <a:r>
              <a:rPr lang="en-US" sz="1600" dirty="0" err="1"/>
              <a:t>inițială</a:t>
            </a:r>
            <a:r>
              <a:rPr lang="en-US" sz="1600" dirty="0"/>
              <a:t>.</a:t>
            </a:r>
          </a:p>
          <a:p>
            <a:pPr marL="0" lvl="0" indent="0" algn="l"/>
            <a:r>
              <a:rPr lang="ro-RO" sz="1600" dirty="0"/>
              <a:t>	</a:t>
            </a:r>
            <a:r>
              <a:rPr lang="en-US" sz="1600" dirty="0"/>
              <a:t>R-Net: </a:t>
            </a:r>
            <a:r>
              <a:rPr lang="en-US" sz="1600" dirty="0" err="1"/>
              <a:t>rafinarea</a:t>
            </a:r>
            <a:r>
              <a:rPr lang="en-US" sz="1600" dirty="0"/>
              <a:t> </a:t>
            </a:r>
            <a:r>
              <a:rPr lang="en-US" sz="1600" dirty="0" err="1"/>
              <a:t>regiunilor</a:t>
            </a:r>
            <a:r>
              <a:rPr lang="en-US" sz="1600" dirty="0"/>
              <a:t> candidate.</a:t>
            </a:r>
          </a:p>
          <a:p>
            <a:pPr marL="0" lvl="0" indent="0" algn="l"/>
            <a:r>
              <a:rPr lang="ro-RO" sz="1600" dirty="0"/>
              <a:t>	</a:t>
            </a:r>
            <a:r>
              <a:rPr lang="en-US" sz="1600" dirty="0"/>
              <a:t>O-Net: </a:t>
            </a:r>
            <a:r>
              <a:rPr lang="en-US" sz="1600" dirty="0" err="1"/>
              <a:t>detectare</a:t>
            </a:r>
            <a:r>
              <a:rPr lang="en-US" sz="1600" dirty="0"/>
              <a:t> </a:t>
            </a:r>
            <a:r>
              <a:rPr lang="en-US" sz="1600" dirty="0" err="1"/>
              <a:t>finală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aliniere</a:t>
            </a:r>
            <a:r>
              <a:rPr lang="en-US" sz="1600" dirty="0"/>
              <a:t>.</a:t>
            </a:r>
            <a:endParaRPr lang="ro-RO" sz="1600" dirty="0"/>
          </a:p>
          <a:p>
            <a:pPr marL="0" lvl="0" indent="0" algn="l"/>
            <a:endParaRPr lang="en-US" sz="1600" dirty="0"/>
          </a:p>
          <a:p>
            <a:pPr marL="0" lvl="0" indent="0" algn="l"/>
            <a:r>
              <a:rPr lang="ro-RO" sz="1600" dirty="0"/>
              <a:t>3. </a:t>
            </a:r>
            <a:r>
              <a:rPr lang="en-US" sz="1600" dirty="0" err="1"/>
              <a:t>Recunoaștere</a:t>
            </a:r>
            <a:r>
              <a:rPr lang="en-US" sz="1600" dirty="0"/>
              <a:t>:</a:t>
            </a:r>
          </a:p>
          <a:p>
            <a:pPr marL="0" lvl="0" indent="0" algn="l"/>
            <a:r>
              <a:rPr lang="ro-RO" sz="1600" dirty="0"/>
              <a:t>	</a:t>
            </a:r>
            <a:r>
              <a:rPr lang="en-US" sz="1600" dirty="0" err="1"/>
              <a:t>Trăsături</a:t>
            </a:r>
            <a:r>
              <a:rPr lang="en-US" sz="1600" dirty="0"/>
              <a:t> </a:t>
            </a:r>
            <a:r>
              <a:rPr lang="en-US" sz="1600" dirty="0" err="1"/>
              <a:t>extrase</a:t>
            </a:r>
            <a:r>
              <a:rPr lang="en-US" sz="1600" dirty="0"/>
              <a:t> cu </a:t>
            </a:r>
            <a:r>
              <a:rPr lang="en-US" sz="1600" dirty="0" err="1"/>
              <a:t>rețele</a:t>
            </a:r>
            <a:r>
              <a:rPr lang="en-US" sz="1600" dirty="0"/>
              <a:t> CNN.</a:t>
            </a:r>
          </a:p>
          <a:p>
            <a:pPr marL="0" lvl="0" indent="0" algn="l"/>
            <a:r>
              <a:rPr lang="ro-RO" sz="1600" dirty="0"/>
              <a:t>	</a:t>
            </a:r>
            <a:r>
              <a:rPr lang="en-US" sz="1600" dirty="0" err="1"/>
              <a:t>Similaritatea</a:t>
            </a:r>
            <a:r>
              <a:rPr lang="en-US" sz="1600" dirty="0"/>
              <a:t> </a:t>
            </a:r>
            <a:r>
              <a:rPr lang="en-US" sz="1600" dirty="0" err="1"/>
              <a:t>calculată</a:t>
            </a:r>
            <a:r>
              <a:rPr lang="en-US" sz="1600" dirty="0"/>
              <a:t> cu </a:t>
            </a:r>
            <a:r>
              <a:rPr lang="en-US" sz="1600" dirty="0" err="1"/>
              <a:t>distanța</a:t>
            </a:r>
            <a:r>
              <a:rPr lang="en-US" sz="1600" dirty="0"/>
              <a:t> </a:t>
            </a:r>
            <a:r>
              <a:rPr lang="en-US" sz="1600" dirty="0" err="1"/>
              <a:t>cosinusului</a:t>
            </a:r>
            <a:r>
              <a:rPr lang="en-US" sz="1600" dirty="0"/>
              <a:t>.</a:t>
            </a:r>
            <a:endParaRPr sz="1600" dirty="0"/>
          </a:p>
        </p:txBody>
      </p:sp>
      <p:grpSp>
        <p:nvGrpSpPr>
          <p:cNvPr id="747" name="Google Shape;747;p69"/>
          <p:cNvGrpSpPr/>
          <p:nvPr/>
        </p:nvGrpSpPr>
        <p:grpSpPr>
          <a:xfrm>
            <a:off x="6968225" y="1501913"/>
            <a:ext cx="1154625" cy="1014150"/>
            <a:chOff x="6968225" y="1501913"/>
            <a:chExt cx="1154625" cy="1014150"/>
          </a:xfrm>
        </p:grpSpPr>
        <p:grpSp>
          <p:nvGrpSpPr>
            <p:cNvPr id="748" name="Google Shape;748;p69"/>
            <p:cNvGrpSpPr/>
            <p:nvPr/>
          </p:nvGrpSpPr>
          <p:grpSpPr>
            <a:xfrm flipH="1">
              <a:off x="6968225" y="2085563"/>
              <a:ext cx="1154625" cy="430500"/>
              <a:chOff x="4042650" y="642025"/>
              <a:chExt cx="1154625" cy="430500"/>
            </a:xfrm>
          </p:grpSpPr>
          <p:sp>
            <p:nvSpPr>
              <p:cNvPr id="749" name="Google Shape;749;p69"/>
              <p:cNvSpPr/>
              <p:nvPr/>
            </p:nvSpPr>
            <p:spPr>
              <a:xfrm>
                <a:off x="4042650" y="642025"/>
                <a:ext cx="498000" cy="430500"/>
              </a:xfrm>
              <a:prstGeom prst="snip2DiagRect">
                <a:avLst>
                  <a:gd name="adj1" fmla="val 0"/>
                  <a:gd name="adj2" fmla="val 3223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chemeClr val="l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69"/>
              <p:cNvSpPr/>
              <p:nvPr/>
            </p:nvSpPr>
            <p:spPr>
              <a:xfrm>
                <a:off x="4699275" y="642025"/>
                <a:ext cx="498000" cy="430500"/>
              </a:xfrm>
              <a:prstGeom prst="snip2DiagRect">
                <a:avLst>
                  <a:gd name="adj1" fmla="val 0"/>
                  <a:gd name="adj2" fmla="val 3223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chemeClr val="l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69"/>
            <p:cNvSpPr/>
            <p:nvPr/>
          </p:nvSpPr>
          <p:spPr>
            <a:xfrm flipH="1">
              <a:off x="7624850" y="1501913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69"/>
          <p:cNvGrpSpPr/>
          <p:nvPr/>
        </p:nvGrpSpPr>
        <p:grpSpPr>
          <a:xfrm rot="5400000">
            <a:off x="359852" y="1089229"/>
            <a:ext cx="1163678" cy="63948"/>
            <a:chOff x="3779200" y="1371600"/>
            <a:chExt cx="1992600" cy="109500"/>
          </a:xfrm>
        </p:grpSpPr>
        <p:sp>
          <p:nvSpPr>
            <p:cNvPr id="753" name="Google Shape;753;p69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9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9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9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9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9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69"/>
          <p:cNvGrpSpPr/>
          <p:nvPr/>
        </p:nvGrpSpPr>
        <p:grpSpPr>
          <a:xfrm rot="5400000">
            <a:off x="606877" y="1089229"/>
            <a:ext cx="1163678" cy="63948"/>
            <a:chOff x="3779200" y="1371600"/>
            <a:chExt cx="1992600" cy="109500"/>
          </a:xfrm>
        </p:grpSpPr>
        <p:sp>
          <p:nvSpPr>
            <p:cNvPr id="760" name="Google Shape;760;p69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9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9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9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9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9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73"/>
          <p:cNvSpPr txBox="1">
            <a:spLocks noGrp="1"/>
          </p:cNvSpPr>
          <p:nvPr>
            <p:ph type="title"/>
          </p:nvPr>
        </p:nvSpPr>
        <p:spPr>
          <a:xfrm>
            <a:off x="720000" y="8548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Rezultat obținut de către autor</a:t>
            </a:r>
            <a:endParaRPr dirty="0"/>
          </a:p>
        </p:txBody>
      </p:sp>
      <p:sp>
        <p:nvSpPr>
          <p:cNvPr id="845" name="Google Shape;845;p73"/>
          <p:cNvSpPr txBox="1">
            <a:spLocks noGrp="1"/>
          </p:cNvSpPr>
          <p:nvPr>
            <p:ph type="subTitle" idx="4"/>
          </p:nvPr>
        </p:nvSpPr>
        <p:spPr>
          <a:xfrm>
            <a:off x="413174" y="3839896"/>
            <a:ext cx="8010826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Algoritmul a </a:t>
            </a:r>
            <a:r>
              <a:rPr lang="ro-RO" dirty="0" err="1"/>
              <a:t>cititi</a:t>
            </a:r>
            <a:r>
              <a:rPr lang="ro-RO" dirty="0"/>
              <a:t> imaginea originală, a redimensionat-o pentru a putea fi detectate fețele de diferite dimensiuni, iar mai apoi a trecut prin cele 3 rețele P-Net, R-Net și O-Net.</a:t>
            </a:r>
            <a:endParaRPr dirty="0"/>
          </a:p>
        </p:txBody>
      </p:sp>
      <p:grpSp>
        <p:nvGrpSpPr>
          <p:cNvPr id="851" name="Google Shape;851;p73"/>
          <p:cNvGrpSpPr/>
          <p:nvPr/>
        </p:nvGrpSpPr>
        <p:grpSpPr>
          <a:xfrm rot="5400000">
            <a:off x="7666027" y="1835454"/>
            <a:ext cx="1163678" cy="63948"/>
            <a:chOff x="3779200" y="1371600"/>
            <a:chExt cx="1992600" cy="109500"/>
          </a:xfrm>
        </p:grpSpPr>
        <p:sp>
          <p:nvSpPr>
            <p:cNvPr id="852" name="Google Shape;852;p7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73"/>
          <p:cNvGrpSpPr/>
          <p:nvPr/>
        </p:nvGrpSpPr>
        <p:grpSpPr>
          <a:xfrm rot="5400000">
            <a:off x="7435452" y="1616079"/>
            <a:ext cx="1163678" cy="63948"/>
            <a:chOff x="3779200" y="1371600"/>
            <a:chExt cx="1992600" cy="109500"/>
          </a:xfrm>
        </p:grpSpPr>
        <p:sp>
          <p:nvSpPr>
            <p:cNvPr id="859" name="Google Shape;859;p7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ine 1" descr="O imagine care conține text, captură de ecran, persoană, îmbrăcăminte&#10;&#10;Descriere generată automat">
            <a:extLst>
              <a:ext uri="{FF2B5EF4-FFF2-40B4-BE49-F238E27FC236}">
                <a16:creationId xmlns:a16="http://schemas.microsoft.com/office/drawing/2014/main" id="{6CB2A472-2DD6-D1F4-87B9-C908C6B704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6" t="28708" r="233" b="17849"/>
          <a:stretch/>
        </p:blipFill>
        <p:spPr>
          <a:xfrm>
            <a:off x="2118603" y="1660829"/>
            <a:ext cx="4729281" cy="1933800"/>
          </a:xfrm>
          <a:prstGeom prst="snip2DiagRect">
            <a:avLst/>
          </a:prstGeom>
          <a:ln w="28575">
            <a:solidFill>
              <a:schemeClr val="accent3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Obținute</a:t>
            </a:r>
            <a:endParaRPr dirty="0"/>
          </a:p>
        </p:txBody>
      </p:sp>
      <p:sp>
        <p:nvSpPr>
          <p:cNvPr id="813" name="Google Shape;813;p72"/>
          <p:cNvSpPr txBox="1">
            <a:spLocks noGrp="1"/>
          </p:cNvSpPr>
          <p:nvPr>
            <p:ph type="subTitle" idx="1"/>
          </p:nvPr>
        </p:nvSpPr>
        <p:spPr>
          <a:xfrm>
            <a:off x="3282337" y="1799233"/>
            <a:ext cx="233152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/>
              <a:t>Imaginea inițială nu este de o calitate foarte bună, cel mai probabil datorită </a:t>
            </a:r>
            <a:r>
              <a:rPr lang="ro-RO" sz="1200" dirty="0" err="1"/>
              <a:t>compriesiei</a:t>
            </a:r>
            <a:r>
              <a:rPr lang="ro-RO" sz="1200" dirty="0"/>
              <a:t> acesteia.</a:t>
            </a:r>
            <a:endParaRPr sz="1200" dirty="0"/>
          </a:p>
        </p:txBody>
      </p:sp>
      <p:sp>
        <p:nvSpPr>
          <p:cNvPr id="814" name="Google Shape;814;p72"/>
          <p:cNvSpPr txBox="1">
            <a:spLocks noGrp="1"/>
          </p:cNvSpPr>
          <p:nvPr>
            <p:ph type="title" idx="3"/>
          </p:nvPr>
        </p:nvSpPr>
        <p:spPr>
          <a:xfrm>
            <a:off x="3597257" y="3003841"/>
            <a:ext cx="201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Însă..</a:t>
            </a:r>
            <a:endParaRPr sz="2000" dirty="0"/>
          </a:p>
        </p:txBody>
      </p:sp>
      <p:sp>
        <p:nvSpPr>
          <p:cNvPr id="815" name="Google Shape;815;p72"/>
          <p:cNvSpPr txBox="1">
            <a:spLocks noGrp="1"/>
          </p:cNvSpPr>
          <p:nvPr>
            <p:ph type="subTitle" idx="4"/>
          </p:nvPr>
        </p:nvSpPr>
        <p:spPr>
          <a:xfrm>
            <a:off x="3471320" y="3381831"/>
            <a:ext cx="2677681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/>
              <a:t>Chipul cântăreței este detectat, semn că detectarea feței rămâne robustă chiar și în astfel de situații.</a:t>
            </a:r>
            <a:endParaRPr sz="1200" dirty="0"/>
          </a:p>
        </p:txBody>
      </p:sp>
      <p:grpSp>
        <p:nvGrpSpPr>
          <p:cNvPr id="816" name="Google Shape;816;p72"/>
          <p:cNvGrpSpPr/>
          <p:nvPr/>
        </p:nvGrpSpPr>
        <p:grpSpPr>
          <a:xfrm flipH="1">
            <a:off x="-230" y="3862824"/>
            <a:ext cx="2947684" cy="527672"/>
            <a:chOff x="1358103" y="3291921"/>
            <a:chExt cx="3368397" cy="603054"/>
          </a:xfrm>
        </p:grpSpPr>
        <p:sp>
          <p:nvSpPr>
            <p:cNvPr id="817" name="Google Shape;817;p72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2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72"/>
          <p:cNvGrpSpPr/>
          <p:nvPr/>
        </p:nvGrpSpPr>
        <p:grpSpPr>
          <a:xfrm rot="10800000" flipH="1">
            <a:off x="6196320" y="1399361"/>
            <a:ext cx="2947684" cy="527672"/>
            <a:chOff x="1358103" y="3291921"/>
            <a:chExt cx="3368397" cy="603054"/>
          </a:xfrm>
        </p:grpSpPr>
        <p:sp>
          <p:nvSpPr>
            <p:cNvPr id="820" name="Google Shape;820;p72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2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72"/>
          <p:cNvGrpSpPr/>
          <p:nvPr/>
        </p:nvGrpSpPr>
        <p:grpSpPr>
          <a:xfrm>
            <a:off x="7827710" y="4530982"/>
            <a:ext cx="943732" cy="306757"/>
            <a:chOff x="7827710" y="4530982"/>
            <a:chExt cx="943732" cy="306757"/>
          </a:xfrm>
        </p:grpSpPr>
        <p:grpSp>
          <p:nvGrpSpPr>
            <p:cNvPr id="823" name="Google Shape;823;p72"/>
            <p:cNvGrpSpPr/>
            <p:nvPr/>
          </p:nvGrpSpPr>
          <p:grpSpPr>
            <a:xfrm>
              <a:off x="7827710" y="4530982"/>
              <a:ext cx="943732" cy="63948"/>
              <a:chOff x="3779200" y="1371600"/>
              <a:chExt cx="1615980" cy="109500"/>
            </a:xfrm>
          </p:grpSpPr>
          <p:sp>
            <p:nvSpPr>
              <p:cNvPr id="824" name="Google Shape;824;p72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72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72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72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72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72"/>
            <p:cNvGrpSpPr/>
            <p:nvPr/>
          </p:nvGrpSpPr>
          <p:grpSpPr>
            <a:xfrm>
              <a:off x="7827710" y="4773790"/>
              <a:ext cx="943732" cy="63948"/>
              <a:chOff x="3779200" y="1371600"/>
              <a:chExt cx="1615980" cy="109500"/>
            </a:xfrm>
          </p:grpSpPr>
          <p:sp>
            <p:nvSpPr>
              <p:cNvPr id="830" name="Google Shape;830;p72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72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72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72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72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5" name="Google Shape;835;p72"/>
          <p:cNvSpPr/>
          <p:nvPr/>
        </p:nvSpPr>
        <p:spPr>
          <a:xfrm rot="10800000" flipH="1">
            <a:off x="289825" y="2343925"/>
            <a:ext cx="1518900" cy="1518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ine 2" descr="O imagine care conține text, Chip de om, zâmbet, captură de ecran&#10;&#10;Descriere generată automat">
            <a:extLst>
              <a:ext uri="{FF2B5EF4-FFF2-40B4-BE49-F238E27FC236}">
                <a16:creationId xmlns:a16="http://schemas.microsoft.com/office/drawing/2014/main" id="{C39026E9-982E-DE5B-0018-2A484F79F4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9" t="5836" r="2047" b="2623"/>
          <a:stretch/>
        </p:blipFill>
        <p:spPr>
          <a:xfrm>
            <a:off x="6039529" y="2483141"/>
            <a:ext cx="2228073" cy="2096800"/>
          </a:xfrm>
          <a:prstGeom prst="snip2DiagRect">
            <a:avLst/>
          </a:prstGeom>
          <a:ln w="12700">
            <a:solidFill>
              <a:schemeClr val="bg1"/>
            </a:solidFill>
          </a:ln>
        </p:spPr>
      </p:pic>
      <p:sp>
        <p:nvSpPr>
          <p:cNvPr id="811" name="Google Shape;811;p72"/>
          <p:cNvSpPr/>
          <p:nvPr/>
        </p:nvSpPr>
        <p:spPr>
          <a:xfrm>
            <a:off x="3364950" y="3035325"/>
            <a:ext cx="2917500" cy="1182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ine 4" descr="O imagine care conține text, Chip de om, zâmbet, persoană&#10;&#10;Descriere generată automat">
            <a:extLst>
              <a:ext uri="{FF2B5EF4-FFF2-40B4-BE49-F238E27FC236}">
                <a16:creationId xmlns:a16="http://schemas.microsoft.com/office/drawing/2014/main" id="{2597A850-3C94-3203-64C3-11919E1502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88" t="2403" b="2051"/>
          <a:stretch/>
        </p:blipFill>
        <p:spPr>
          <a:xfrm>
            <a:off x="825900" y="1157365"/>
            <a:ext cx="2331521" cy="2275201"/>
          </a:xfrm>
          <a:prstGeom prst="snip2DiagRect">
            <a:avLst/>
          </a:prstGeom>
          <a:ln w="12700">
            <a:solidFill>
              <a:schemeClr val="bg1"/>
            </a:solidFill>
          </a:ln>
        </p:spPr>
      </p:pic>
      <p:sp>
        <p:nvSpPr>
          <p:cNvPr id="810" name="Google Shape;810;p72"/>
          <p:cNvSpPr/>
          <p:nvPr/>
        </p:nvSpPr>
        <p:spPr>
          <a:xfrm>
            <a:off x="2861550" y="1510525"/>
            <a:ext cx="2917500" cy="1182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>
          <a:extLst>
            <a:ext uri="{FF2B5EF4-FFF2-40B4-BE49-F238E27FC236}">
              <a16:creationId xmlns:a16="http://schemas.microsoft.com/office/drawing/2014/main" id="{71DD1501-47EE-5CE7-4F81-F59594DFA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2">
            <a:extLst>
              <a:ext uri="{FF2B5EF4-FFF2-40B4-BE49-F238E27FC236}">
                <a16:creationId xmlns:a16="http://schemas.microsoft.com/office/drawing/2014/main" id="{F22FA538-31B6-2426-06DB-C7C99E92A9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Obținute</a:t>
            </a:r>
            <a:endParaRPr dirty="0"/>
          </a:p>
        </p:txBody>
      </p:sp>
      <p:sp>
        <p:nvSpPr>
          <p:cNvPr id="813" name="Google Shape;813;p72">
            <a:extLst>
              <a:ext uri="{FF2B5EF4-FFF2-40B4-BE49-F238E27FC236}">
                <a16:creationId xmlns:a16="http://schemas.microsoft.com/office/drawing/2014/main" id="{3604B00B-27EB-29CB-63A7-D251E36AF03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65903" y="1704626"/>
            <a:ext cx="234919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Fața bărbatului este aproape frontală, cu o iluminare ușor neuniformă</a:t>
            </a:r>
            <a:endParaRPr dirty="0"/>
          </a:p>
        </p:txBody>
      </p:sp>
      <p:sp>
        <p:nvSpPr>
          <p:cNvPr id="814" name="Google Shape;814;p72">
            <a:extLst>
              <a:ext uri="{FF2B5EF4-FFF2-40B4-BE49-F238E27FC236}">
                <a16:creationId xmlns:a16="http://schemas.microsoft.com/office/drawing/2014/main" id="{94645157-F7AE-0877-D75F-4DA7B8CFA949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563700" y="2991933"/>
            <a:ext cx="201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Însă..</a:t>
            </a:r>
            <a:endParaRPr sz="2000" dirty="0"/>
          </a:p>
        </p:txBody>
      </p:sp>
      <p:sp>
        <p:nvSpPr>
          <p:cNvPr id="815" name="Google Shape;815;p72">
            <a:extLst>
              <a:ext uri="{FF2B5EF4-FFF2-40B4-BE49-F238E27FC236}">
                <a16:creationId xmlns:a16="http://schemas.microsoft.com/office/drawing/2014/main" id="{96858DB9-0D55-A357-50D6-9987FEA6B08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549565" y="3397491"/>
            <a:ext cx="2457016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/>
              <a:t>Detecția este făcută în mod corect, semn că detectarea feței rămâne robustă la diferențele de culoare și contrast.</a:t>
            </a:r>
            <a:endParaRPr sz="1200" dirty="0"/>
          </a:p>
        </p:txBody>
      </p:sp>
      <p:grpSp>
        <p:nvGrpSpPr>
          <p:cNvPr id="816" name="Google Shape;816;p72">
            <a:extLst>
              <a:ext uri="{FF2B5EF4-FFF2-40B4-BE49-F238E27FC236}">
                <a16:creationId xmlns:a16="http://schemas.microsoft.com/office/drawing/2014/main" id="{5D63048E-71A1-BC9C-C31B-39B66636B0C1}"/>
              </a:ext>
            </a:extLst>
          </p:cNvPr>
          <p:cNvGrpSpPr/>
          <p:nvPr/>
        </p:nvGrpSpPr>
        <p:grpSpPr>
          <a:xfrm flipH="1">
            <a:off x="-230" y="3862824"/>
            <a:ext cx="2947684" cy="527672"/>
            <a:chOff x="1358103" y="3291921"/>
            <a:chExt cx="3368397" cy="603054"/>
          </a:xfrm>
        </p:grpSpPr>
        <p:sp>
          <p:nvSpPr>
            <p:cNvPr id="817" name="Google Shape;817;p72">
              <a:extLst>
                <a:ext uri="{FF2B5EF4-FFF2-40B4-BE49-F238E27FC236}">
                  <a16:creationId xmlns:a16="http://schemas.microsoft.com/office/drawing/2014/main" id="{E9B4B28B-9F5B-6E43-B12C-E53436C2125A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2">
              <a:extLst>
                <a:ext uri="{FF2B5EF4-FFF2-40B4-BE49-F238E27FC236}">
                  <a16:creationId xmlns:a16="http://schemas.microsoft.com/office/drawing/2014/main" id="{5A742DB2-960E-C7E2-693E-24399272ADD5}"/>
                </a:ext>
              </a:extLst>
            </p:cNvPr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72">
            <a:extLst>
              <a:ext uri="{FF2B5EF4-FFF2-40B4-BE49-F238E27FC236}">
                <a16:creationId xmlns:a16="http://schemas.microsoft.com/office/drawing/2014/main" id="{29844104-B48E-159B-E2FA-942C0EE4A1A8}"/>
              </a:ext>
            </a:extLst>
          </p:cNvPr>
          <p:cNvGrpSpPr/>
          <p:nvPr/>
        </p:nvGrpSpPr>
        <p:grpSpPr>
          <a:xfrm rot="10800000" flipH="1">
            <a:off x="6196320" y="1399361"/>
            <a:ext cx="2947684" cy="527672"/>
            <a:chOff x="1358103" y="3291921"/>
            <a:chExt cx="3368397" cy="603054"/>
          </a:xfrm>
        </p:grpSpPr>
        <p:sp>
          <p:nvSpPr>
            <p:cNvPr id="820" name="Google Shape;820;p72">
              <a:extLst>
                <a:ext uri="{FF2B5EF4-FFF2-40B4-BE49-F238E27FC236}">
                  <a16:creationId xmlns:a16="http://schemas.microsoft.com/office/drawing/2014/main" id="{7D2C36B4-6A7B-98DD-4242-974FAFABBBBC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2">
              <a:extLst>
                <a:ext uri="{FF2B5EF4-FFF2-40B4-BE49-F238E27FC236}">
                  <a16:creationId xmlns:a16="http://schemas.microsoft.com/office/drawing/2014/main" id="{D7A174B2-DF04-BBE6-D90E-F6737260C036}"/>
                </a:ext>
              </a:extLst>
            </p:cNvPr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72">
            <a:extLst>
              <a:ext uri="{FF2B5EF4-FFF2-40B4-BE49-F238E27FC236}">
                <a16:creationId xmlns:a16="http://schemas.microsoft.com/office/drawing/2014/main" id="{D55A26F1-36AE-CC42-3CB6-5074CDA99767}"/>
              </a:ext>
            </a:extLst>
          </p:cNvPr>
          <p:cNvGrpSpPr/>
          <p:nvPr/>
        </p:nvGrpSpPr>
        <p:grpSpPr>
          <a:xfrm>
            <a:off x="7827710" y="4530982"/>
            <a:ext cx="943732" cy="306757"/>
            <a:chOff x="7827710" y="4530982"/>
            <a:chExt cx="943732" cy="306757"/>
          </a:xfrm>
        </p:grpSpPr>
        <p:grpSp>
          <p:nvGrpSpPr>
            <p:cNvPr id="823" name="Google Shape;823;p72">
              <a:extLst>
                <a:ext uri="{FF2B5EF4-FFF2-40B4-BE49-F238E27FC236}">
                  <a16:creationId xmlns:a16="http://schemas.microsoft.com/office/drawing/2014/main" id="{128C6AB8-81D6-4655-0AA6-B175B7F5E717}"/>
                </a:ext>
              </a:extLst>
            </p:cNvPr>
            <p:cNvGrpSpPr/>
            <p:nvPr/>
          </p:nvGrpSpPr>
          <p:grpSpPr>
            <a:xfrm>
              <a:off x="7827710" y="4530982"/>
              <a:ext cx="943732" cy="63948"/>
              <a:chOff x="3779200" y="1371600"/>
              <a:chExt cx="1615980" cy="109500"/>
            </a:xfrm>
          </p:grpSpPr>
          <p:sp>
            <p:nvSpPr>
              <p:cNvPr id="824" name="Google Shape;824;p72">
                <a:extLst>
                  <a:ext uri="{FF2B5EF4-FFF2-40B4-BE49-F238E27FC236}">
                    <a16:creationId xmlns:a16="http://schemas.microsoft.com/office/drawing/2014/main" id="{95F0D9EB-0349-0D46-AE42-4D70A338CE2B}"/>
                  </a:ext>
                </a:extLst>
              </p:cNvPr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72">
                <a:extLst>
                  <a:ext uri="{FF2B5EF4-FFF2-40B4-BE49-F238E27FC236}">
                    <a16:creationId xmlns:a16="http://schemas.microsoft.com/office/drawing/2014/main" id="{0496842F-D61C-C402-C895-227108401600}"/>
                  </a:ext>
                </a:extLst>
              </p:cNvPr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72">
                <a:extLst>
                  <a:ext uri="{FF2B5EF4-FFF2-40B4-BE49-F238E27FC236}">
                    <a16:creationId xmlns:a16="http://schemas.microsoft.com/office/drawing/2014/main" id="{4D327B6F-676F-BF7E-CE7E-08A16DDC880F}"/>
                  </a:ext>
                </a:extLst>
              </p:cNvPr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72">
                <a:extLst>
                  <a:ext uri="{FF2B5EF4-FFF2-40B4-BE49-F238E27FC236}">
                    <a16:creationId xmlns:a16="http://schemas.microsoft.com/office/drawing/2014/main" id="{874AAB7B-78F5-4D96-C55A-53C583080C24}"/>
                  </a:ext>
                </a:extLst>
              </p:cNvPr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72">
                <a:extLst>
                  <a:ext uri="{FF2B5EF4-FFF2-40B4-BE49-F238E27FC236}">
                    <a16:creationId xmlns:a16="http://schemas.microsoft.com/office/drawing/2014/main" id="{18241A39-2B3B-B638-025C-8530B3BD9EE9}"/>
                  </a:ext>
                </a:extLst>
              </p:cNvPr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72">
              <a:extLst>
                <a:ext uri="{FF2B5EF4-FFF2-40B4-BE49-F238E27FC236}">
                  <a16:creationId xmlns:a16="http://schemas.microsoft.com/office/drawing/2014/main" id="{80F33AC0-CBB0-9527-2EB3-9A1B7187B208}"/>
                </a:ext>
              </a:extLst>
            </p:cNvPr>
            <p:cNvGrpSpPr/>
            <p:nvPr/>
          </p:nvGrpSpPr>
          <p:grpSpPr>
            <a:xfrm>
              <a:off x="7827710" y="4773790"/>
              <a:ext cx="943732" cy="63948"/>
              <a:chOff x="3779200" y="1371600"/>
              <a:chExt cx="1615980" cy="109500"/>
            </a:xfrm>
          </p:grpSpPr>
          <p:sp>
            <p:nvSpPr>
              <p:cNvPr id="830" name="Google Shape;830;p72">
                <a:extLst>
                  <a:ext uri="{FF2B5EF4-FFF2-40B4-BE49-F238E27FC236}">
                    <a16:creationId xmlns:a16="http://schemas.microsoft.com/office/drawing/2014/main" id="{F68E8AE3-18C2-58E3-A251-DB02DF819E46}"/>
                  </a:ext>
                </a:extLst>
              </p:cNvPr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72">
                <a:extLst>
                  <a:ext uri="{FF2B5EF4-FFF2-40B4-BE49-F238E27FC236}">
                    <a16:creationId xmlns:a16="http://schemas.microsoft.com/office/drawing/2014/main" id="{14165DBE-4314-6E01-9EE4-6B5FDD541C3A}"/>
                  </a:ext>
                </a:extLst>
              </p:cNvPr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72">
                <a:extLst>
                  <a:ext uri="{FF2B5EF4-FFF2-40B4-BE49-F238E27FC236}">
                    <a16:creationId xmlns:a16="http://schemas.microsoft.com/office/drawing/2014/main" id="{E28EF576-D492-C5FF-FB8E-3FFE5CECA834}"/>
                  </a:ext>
                </a:extLst>
              </p:cNvPr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72">
                <a:extLst>
                  <a:ext uri="{FF2B5EF4-FFF2-40B4-BE49-F238E27FC236}">
                    <a16:creationId xmlns:a16="http://schemas.microsoft.com/office/drawing/2014/main" id="{FA44E2B3-6875-644E-01BA-04D0CA63092E}"/>
                  </a:ext>
                </a:extLst>
              </p:cNvPr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72">
                <a:extLst>
                  <a:ext uri="{FF2B5EF4-FFF2-40B4-BE49-F238E27FC236}">
                    <a16:creationId xmlns:a16="http://schemas.microsoft.com/office/drawing/2014/main" id="{F033B324-21F4-9AB6-A5D1-579F6569A075}"/>
                  </a:ext>
                </a:extLst>
              </p:cNvPr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5" name="Google Shape;835;p72">
            <a:extLst>
              <a:ext uri="{FF2B5EF4-FFF2-40B4-BE49-F238E27FC236}">
                <a16:creationId xmlns:a16="http://schemas.microsoft.com/office/drawing/2014/main" id="{EF837177-AB03-5568-8715-880E0E9EA477}"/>
              </a:ext>
            </a:extLst>
          </p:cNvPr>
          <p:cNvSpPr/>
          <p:nvPr/>
        </p:nvSpPr>
        <p:spPr>
          <a:xfrm rot="10800000" flipH="1">
            <a:off x="289825" y="2343925"/>
            <a:ext cx="1518900" cy="1518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ine 3" descr="O imagine care conține Chip de om, persoană, cravată, îmbrăcăminte&#10;&#10;Descriere generată automat">
            <a:extLst>
              <a:ext uri="{FF2B5EF4-FFF2-40B4-BE49-F238E27FC236}">
                <a16:creationId xmlns:a16="http://schemas.microsoft.com/office/drawing/2014/main" id="{1DA4DC8B-327E-4DC1-FFF1-01F4BEC1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11" r="12742"/>
          <a:stretch/>
        </p:blipFill>
        <p:spPr>
          <a:xfrm>
            <a:off x="5949103" y="2414066"/>
            <a:ext cx="1944179" cy="2125350"/>
          </a:xfrm>
          <a:prstGeom prst="snip2DiagRect">
            <a:avLst/>
          </a:prstGeom>
        </p:spPr>
      </p:pic>
      <p:pic>
        <p:nvPicPr>
          <p:cNvPr id="7" name="Imagine 6" descr="O imagine care conține Chip de om, persoană, cravată, îmbrăcăminte&#10;&#10;Descriere generată automat">
            <a:extLst>
              <a:ext uri="{FF2B5EF4-FFF2-40B4-BE49-F238E27FC236}">
                <a16:creationId xmlns:a16="http://schemas.microsoft.com/office/drawing/2014/main" id="{F2DDCCEE-ADE3-4DB8-8F23-15A482EE48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10" r="10133"/>
          <a:stretch/>
        </p:blipFill>
        <p:spPr>
          <a:xfrm>
            <a:off x="1227081" y="1171014"/>
            <a:ext cx="1921721" cy="2125350"/>
          </a:xfrm>
          <a:prstGeom prst="snip2DiagRect">
            <a:avLst/>
          </a:prstGeom>
        </p:spPr>
      </p:pic>
      <p:sp>
        <p:nvSpPr>
          <p:cNvPr id="810" name="Google Shape;810;p72">
            <a:extLst>
              <a:ext uri="{FF2B5EF4-FFF2-40B4-BE49-F238E27FC236}">
                <a16:creationId xmlns:a16="http://schemas.microsoft.com/office/drawing/2014/main" id="{61919844-2804-DB8A-BDEF-E902056B8330}"/>
              </a:ext>
            </a:extLst>
          </p:cNvPr>
          <p:cNvSpPr/>
          <p:nvPr/>
        </p:nvSpPr>
        <p:spPr>
          <a:xfrm>
            <a:off x="2861550" y="1510525"/>
            <a:ext cx="2917500" cy="1182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72">
            <a:extLst>
              <a:ext uri="{FF2B5EF4-FFF2-40B4-BE49-F238E27FC236}">
                <a16:creationId xmlns:a16="http://schemas.microsoft.com/office/drawing/2014/main" id="{4D2543AE-FB57-517F-5289-096E82CC08E0}"/>
              </a:ext>
            </a:extLst>
          </p:cNvPr>
          <p:cNvSpPr/>
          <p:nvPr/>
        </p:nvSpPr>
        <p:spPr>
          <a:xfrm>
            <a:off x="3364950" y="3035325"/>
            <a:ext cx="2917500" cy="1182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793186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693</Words>
  <Application>Microsoft Office PowerPoint</Application>
  <PresentationFormat>Expunere pe ecran (16:9)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9" baseType="lpstr">
      <vt:lpstr>Arial</vt:lpstr>
      <vt:lpstr>Roboto Condensed Light</vt:lpstr>
      <vt:lpstr>IBM Plex Sans</vt:lpstr>
      <vt:lpstr>IBM Plex Sans Medium</vt:lpstr>
      <vt:lpstr>Korean AI Agency Pitch Deck XL by Slidesgo</vt:lpstr>
      <vt:lpstr>Detectarea și recunoașterea fețelor în imagini de slabă</vt:lpstr>
      <vt:lpstr>Introducere</vt:lpstr>
      <vt:lpstr>Provocările detectării fețelor</vt:lpstr>
      <vt:lpstr>Soluția Propusă </vt:lpstr>
      <vt:lpstr> Seturi de Date Utilizate</vt:lpstr>
      <vt:lpstr>Metodologia Testării</vt:lpstr>
      <vt:lpstr>Rezultat obținut de către autor</vt:lpstr>
      <vt:lpstr>Rezultate Obținute</vt:lpstr>
      <vt:lpstr>Rezultate Obținute</vt:lpstr>
      <vt:lpstr>Rezultate Obținute</vt:lpstr>
      <vt:lpstr>Rezultate Obținute</vt:lpstr>
      <vt:lpstr>Concluzii</vt:lpstr>
      <vt:lpstr>Bibliografie</vt:lpstr>
      <vt:lpstr>Vă 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andreeavintilescu23@gmail.com</cp:lastModifiedBy>
  <cp:revision>5</cp:revision>
  <dcterms:modified xsi:type="dcterms:W3CDTF">2025-01-07T14:28:20Z</dcterms:modified>
</cp:coreProperties>
</file>