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5113000" cy="10693400"/>
  <p:notesSz cx="6858000" cy="9144000"/>
  <p:embeddedFontLst>
    <p:embeddedFont>
      <p:font typeface="Arial Bold"/>
      <p:regular r:id="rId3"/>
      <p:bold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55600F-C4AF-59AF-E797-7F3831D60B3D}" name="Marius Enachescu - M16421" initials="ME" userId="S::marius.enachescu@microchip.com::d9b9fbc2-f89b-4d31-850b-4c1433f91fb3" providerId="AD"/>
  <p188:author id="{A2822312-285A-EE07-5195-C85D3D4420B6}" name="Iulia-Angela MIHALCEA (129048)" initials="IM" userId="S::iulia_angela.popa@upb.ro::8ad1c617-5100-4017-8733-5718c5da3ec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C48"/>
    <a:srgbClr val="0E1946"/>
    <a:srgbClr val="15077B"/>
    <a:srgbClr val="1C0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183302-32FA-45F1-BA0C-E2BF29993B61}" authorId="{A2822312-285A-EE07-5195-C85D3D4420B6}" created="2025-05-13T10:41:52.1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4" creationId="{00000000-0000-0000-0000-000000000000}"/>
    </ac:deMkLst>
    <p188:txBody>
      <a:bodyPr/>
      <a:lstStyle/>
      <a:p>
        <a:r>
          <a:rPr lang="en-US"/>
          <a:t>Titlul lucrării - Font Arial Bold, dimensiunea 22</a:t>
        </a:r>
      </a:p>
    </p188:txBody>
  </p188:cm>
  <p188:cm id="{F1E4E5F9-DEBB-4410-9689-0A48F02EE7C1}" authorId="{A2822312-285A-EE07-5195-C85D3D4420B6}" created="2025-05-13T10:43:45.3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7" creationId="{00000000-0000-0000-0000-000000000000}"/>
    </ac:deMkLst>
    <p188:txBody>
      <a:bodyPr/>
      <a:lstStyle/>
      <a:p>
        <a:r>
          <a:rPr lang="en-US"/>
          <a:t>Arial dimensiunea 12
Student/Studentă (bold)
Profesor sau Profesori Coordonatori (Bold)</a:t>
        </a:r>
      </a:p>
    </p188:txBody>
  </p188:cm>
  <p188:cm id="{38015FFB-B383-4322-A9FE-B7E1883FF974}" authorId="{A2822312-285A-EE07-5195-C85D3D4420B6}" created="2025-05-13T10:44:26.6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45" creationId="{87901D0E-B923-9A73-DE68-EB922966C4B2}"/>
    </ac:deMkLst>
    <p188:txBody>
      <a:bodyPr/>
      <a:lstStyle/>
      <a:p>
        <a:r>
          <a:rPr lang="en-US"/>
          <a:t>Toate secțiunile lucrării Arial dimeniunea 10</a:t>
        </a:r>
      </a:p>
    </p188:txBody>
  </p188:cm>
  <p188:cm id="{B24EA3CF-E786-4532-BFCE-41DA72163733}" authorId="{A2822312-285A-EE07-5195-C85D3D4420B6}" created="2025-05-13T10:44:52.5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38" creationId="{00000000-0000-0000-0000-000000000000}"/>
    </ac:deMkLst>
    <p188:txBody>
      <a:bodyPr/>
      <a:lstStyle/>
      <a:p>
        <a:r>
          <a:rPr lang="en-US"/>
          <a:t>Spațiu dedicat poze/grafice etc.</a:t>
        </a:r>
      </a:p>
    </p188:txBody>
  </p188:cm>
  <p188:cm id="{59C98B3C-322F-4BB4-9247-C70FAAEDC8D4}" authorId="{A2822312-285A-EE07-5195-C85D3D4420B6}" created="2025-05-13T10:45:20.6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grpSpMk id="21" creationId="{00000000-0000-0000-0000-000000000000}"/>
    </ac:deMkLst>
    <p188:txBody>
      <a:bodyPr/>
      <a:lstStyle/>
      <a:p>
        <a:r>
          <a:rPr lang="en-US"/>
          <a:t>Spațiu dedicat poze/grafice etc.</a:t>
        </a:r>
      </a:p>
    </p188:txBody>
  </p188:cm>
  <p188:cm id="{D5C2682C-AAD5-43E2-88C9-7D09D56E564F}" authorId="{A2822312-285A-EE07-5195-C85D3D4420B6}" created="2025-05-13T10:45:36.1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28" creationId="{00000000-0000-0000-0000-000000000000}"/>
    </ac:deMkLst>
    <p188:txBody>
      <a:bodyPr/>
      <a:lstStyle/>
      <a:p>
        <a:r>
          <a:rPr lang="en-US"/>
          <a:t>Spațiu dedicat poze/grafice etc.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5120000" cy="10692000"/>
          </a:xfrm>
          <a:custGeom>
            <a:avLst/>
            <a:gdLst/>
            <a:ahLst/>
            <a:cxnLst/>
            <a:rect l="l" t="t" r="r" b="b"/>
            <a:pathLst>
              <a:path w="15120000" h="10692000">
                <a:moveTo>
                  <a:pt x="0" y="0"/>
                </a:moveTo>
                <a:lnTo>
                  <a:pt x="15120000" y="0"/>
                </a:lnTo>
                <a:lnTo>
                  <a:pt x="15120000" y="10692000"/>
                </a:lnTo>
                <a:lnTo>
                  <a:pt x="0" y="10692000"/>
                </a:lnTo>
                <a:lnTo>
                  <a:pt x="0" y="0"/>
                </a:lnTo>
                <a:close/>
              </a:path>
            </a:pathLst>
          </a:custGeom>
          <a:solidFill>
            <a:srgbClr val="0E1946"/>
          </a:solidFill>
        </p:spPr>
        <p:txBody>
          <a:bodyPr/>
          <a:lstStyle/>
          <a:p>
            <a:endParaRPr lang="ro-RO" noProof="1"/>
          </a:p>
        </p:txBody>
      </p:sp>
      <p:sp>
        <p:nvSpPr>
          <p:cNvPr id="3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-19255"/>
            <a:ext cx="4094858" cy="4094858"/>
          </a:xfrm>
          <a:custGeom>
            <a:avLst/>
            <a:gdLst/>
            <a:ahLst/>
            <a:cxnLst/>
            <a:rect l="l" t="t" r="r" b="b"/>
            <a:pathLst>
              <a:path w="6312945" h="6312945">
                <a:moveTo>
                  <a:pt x="0" y="6312944"/>
                </a:moveTo>
                <a:lnTo>
                  <a:pt x="6312945" y="6312944"/>
                </a:lnTo>
                <a:lnTo>
                  <a:pt x="6312945" y="0"/>
                </a:lnTo>
                <a:lnTo>
                  <a:pt x="0" y="0"/>
                </a:lnTo>
                <a:lnTo>
                  <a:pt x="0" y="631294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1"/>
          </a:p>
        </p:txBody>
      </p:sp>
      <p:sp>
        <p:nvSpPr>
          <p:cNvPr id="4" name="Freeform 4"/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183182" y="6785283"/>
            <a:ext cx="3925972" cy="3925972"/>
          </a:xfrm>
          <a:custGeom>
            <a:avLst/>
            <a:gdLst/>
            <a:ahLst/>
            <a:cxnLst/>
            <a:rect l="l" t="t" r="r" b="b"/>
            <a:pathLst>
              <a:path w="5567436" h="5567436">
                <a:moveTo>
                  <a:pt x="5567436" y="0"/>
                </a:moveTo>
                <a:lnTo>
                  <a:pt x="0" y="0"/>
                </a:lnTo>
                <a:lnTo>
                  <a:pt x="0" y="5567436"/>
                </a:lnTo>
                <a:lnTo>
                  <a:pt x="5567436" y="5567436"/>
                </a:lnTo>
                <a:lnTo>
                  <a:pt x="55674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noProof="1"/>
          </a:p>
        </p:txBody>
      </p:sp>
      <p:grpSp>
        <p:nvGrpSpPr>
          <p:cNvPr id="5" name="Group 5"/>
          <p:cNvGrpSpPr>
            <a:grpSpLocks/>
          </p:cNvGrpSpPr>
          <p:nvPr/>
        </p:nvGrpSpPr>
        <p:grpSpPr>
          <a:xfrm>
            <a:off x="346448" y="175475"/>
            <a:ext cx="14420103" cy="10063280"/>
            <a:chOff x="0" y="0"/>
            <a:chExt cx="3654028" cy="2550017"/>
          </a:xfrm>
        </p:grpSpPr>
        <p:sp>
          <p:nvSpPr>
            <p:cNvPr id="6" name="Freeform 6"/>
            <p:cNvSpPr>
              <a:spLocks/>
            </p:cNvSpPr>
            <p:nvPr/>
          </p:nvSpPr>
          <p:spPr>
            <a:xfrm>
              <a:off x="0" y="0"/>
              <a:ext cx="3654028" cy="2550017"/>
            </a:xfrm>
            <a:custGeom>
              <a:avLst/>
              <a:gdLst/>
              <a:ahLst/>
              <a:cxnLst/>
              <a:rect l="l" t="t" r="r" b="b"/>
              <a:pathLst>
                <a:path w="3654028" h="2550017">
                  <a:moveTo>
                    <a:pt x="28455" y="0"/>
                  </a:moveTo>
                  <a:lnTo>
                    <a:pt x="3625573" y="0"/>
                  </a:lnTo>
                  <a:cubicBezTo>
                    <a:pt x="3641288" y="0"/>
                    <a:pt x="3654028" y="12740"/>
                    <a:pt x="3654028" y="28455"/>
                  </a:cubicBezTo>
                  <a:lnTo>
                    <a:pt x="3654028" y="2521562"/>
                  </a:lnTo>
                  <a:cubicBezTo>
                    <a:pt x="3654028" y="2537277"/>
                    <a:pt x="3641288" y="2550017"/>
                    <a:pt x="3625573" y="2550017"/>
                  </a:cubicBezTo>
                  <a:lnTo>
                    <a:pt x="28455" y="2550017"/>
                  </a:lnTo>
                  <a:cubicBezTo>
                    <a:pt x="12740" y="2550017"/>
                    <a:pt x="0" y="2537277"/>
                    <a:pt x="0" y="2521562"/>
                  </a:cubicBezTo>
                  <a:lnTo>
                    <a:pt x="0" y="28455"/>
                  </a:lnTo>
                  <a:cubicBezTo>
                    <a:pt x="0" y="12740"/>
                    <a:pt x="12740" y="0"/>
                    <a:pt x="2845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o-RO" noProof="1"/>
            </a:p>
          </p:txBody>
        </p:sp>
        <p:sp>
          <p:nvSpPr>
            <p:cNvPr id="7" name="TextBox 7"/>
            <p:cNvSpPr txBox="1">
              <a:spLocks/>
            </p:cNvSpPr>
            <p:nvPr/>
          </p:nvSpPr>
          <p:spPr>
            <a:xfrm>
              <a:off x="0" y="-28575"/>
              <a:ext cx="3654028" cy="2578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ro-RO" noProof="1"/>
            </a:p>
          </p:txBody>
        </p:sp>
      </p:grpSp>
      <p:sp>
        <p:nvSpPr>
          <p:cNvPr id="11" name="Freeform 1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291" y="709587"/>
            <a:ext cx="1421584" cy="557905"/>
          </a:xfrm>
          <a:custGeom>
            <a:avLst/>
            <a:gdLst/>
            <a:ahLst/>
            <a:cxnLst/>
            <a:rect l="l" t="t" r="r" b="b"/>
            <a:pathLst>
              <a:path w="1421584" h="557905">
                <a:moveTo>
                  <a:pt x="0" y="0"/>
                </a:moveTo>
                <a:lnTo>
                  <a:pt x="1421585" y="0"/>
                </a:lnTo>
                <a:lnTo>
                  <a:pt x="1421585" y="557905"/>
                </a:lnTo>
                <a:lnTo>
                  <a:pt x="0" y="557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o-RO" noProof="1"/>
          </a:p>
        </p:txBody>
      </p:sp>
      <p:grpSp>
        <p:nvGrpSpPr>
          <p:cNvPr id="12" name="Group 12"/>
          <p:cNvGrpSpPr/>
          <p:nvPr/>
        </p:nvGrpSpPr>
        <p:grpSpPr>
          <a:xfrm>
            <a:off x="7921874" y="466149"/>
            <a:ext cx="6397834" cy="1904512"/>
            <a:chOff x="0" y="0"/>
            <a:chExt cx="1621200" cy="482600"/>
          </a:xfrm>
          <a:solidFill>
            <a:srgbClr val="0E1946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21200" cy="482600"/>
            </a:xfrm>
            <a:custGeom>
              <a:avLst/>
              <a:gdLst/>
              <a:ahLst/>
              <a:cxnLst/>
              <a:rect l="l" t="t" r="r" b="b"/>
              <a:pathLst>
                <a:path w="1621200" h="482600">
                  <a:moveTo>
                    <a:pt x="1383075" y="0"/>
                  </a:moveTo>
                  <a:lnTo>
                    <a:pt x="1621200" y="238125"/>
                  </a:lnTo>
                  <a:lnTo>
                    <a:pt x="1621200" y="244475"/>
                  </a:lnTo>
                  <a:lnTo>
                    <a:pt x="1383075" y="482600"/>
                  </a:lnTo>
                  <a:lnTo>
                    <a:pt x="238125" y="482600"/>
                  </a:lnTo>
                  <a:lnTo>
                    <a:pt x="0" y="2444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1383075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ro-RO" noProof="1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3500" y="-22225"/>
              <a:ext cx="1494200" cy="4413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r>
                <a:rPr lang="ro-RO" noProof="1"/>
                <a:t> </a:t>
              </a:r>
              <a:r>
                <a:rPr lang="ro-RO" sz="2199" b="1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Analiza imaginilor cu fund de ochi pentru ajutor în diagnosticul retinopatiei diabetice </a:t>
              </a:r>
              <a:endParaRPr lang="ro-RO" sz="2199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 Bold"/>
              </a:endParaRPr>
            </a:p>
          </p:txBody>
        </p:sp>
      </p:grpSp>
      <p:grpSp>
        <p:nvGrpSpPr>
          <p:cNvPr id="15" name="Group 15"/>
          <p:cNvGrpSpPr>
            <a:grpSpLocks noGrp="1" noUngrp="1" noRot="1" noMove="1" noResize="1"/>
          </p:cNvGrpSpPr>
          <p:nvPr/>
        </p:nvGrpSpPr>
        <p:grpSpPr>
          <a:xfrm>
            <a:off x="7926923" y="2446501"/>
            <a:ext cx="6397834" cy="660891"/>
            <a:chOff x="0" y="-116455"/>
            <a:chExt cx="1621200" cy="221030"/>
          </a:xfrm>
          <a:solidFill>
            <a:srgbClr val="0E1946"/>
          </a:solidFill>
        </p:grpSpPr>
        <p:sp>
          <p:nvSpPr>
            <p:cNvPr id="16" name="Freeform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09661"/>
              <a:ext cx="1621200" cy="214236"/>
            </a:xfrm>
            <a:custGeom>
              <a:avLst/>
              <a:gdLst/>
              <a:ahLst/>
              <a:cxnLst/>
              <a:rect l="l" t="t" r="r" b="b"/>
              <a:pathLst>
                <a:path w="1621200" h="214236">
                  <a:moveTo>
                    <a:pt x="1621200" y="0"/>
                  </a:moveTo>
                  <a:lnTo>
                    <a:pt x="0" y="0"/>
                  </a:lnTo>
                  <a:lnTo>
                    <a:pt x="101600" y="107118"/>
                  </a:lnTo>
                  <a:lnTo>
                    <a:pt x="0" y="214236"/>
                  </a:lnTo>
                  <a:lnTo>
                    <a:pt x="1621200" y="214236"/>
                  </a:lnTo>
                  <a:lnTo>
                    <a:pt x="1519600" y="107118"/>
                  </a:lnTo>
                  <a:lnTo>
                    <a:pt x="1621200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ro-RO" noProof="1"/>
            </a:p>
          </p:txBody>
        </p:sp>
        <p:sp>
          <p:nvSpPr>
            <p:cNvPr id="17" name="TextBox 1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184" y="-116455"/>
              <a:ext cx="1443400" cy="21423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r>
                <a:rPr lang="ro-RO" sz="1550" b="1" noProof="1">
                  <a:solidFill>
                    <a:schemeClr val="bg1"/>
                  </a:solidFill>
                  <a:latin typeface="Arial" panose="020B0604020202020204" pitchFamily="34" charset="0"/>
                  <a:ea typeface="Arial Bold"/>
                  <a:cs typeface="Arial" panose="020B0604020202020204" pitchFamily="34" charset="0"/>
                  <a:sym typeface="Arial Bold"/>
                </a:rPr>
                <a:t>Student</a:t>
              </a:r>
              <a:r>
                <a:rPr lang="ro-RO" sz="1550" noProof="1">
                  <a:solidFill>
                    <a:schemeClr val="bg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Vintilescu Andreea-Alexandra</a:t>
              </a:r>
            </a:p>
            <a:p>
              <a:pPr algn="ctr">
                <a:lnSpc>
                  <a:spcPts val="1679"/>
                </a:lnSpc>
              </a:pPr>
              <a:r>
                <a:rPr lang="ro-RO" sz="1550" b="1" noProof="1">
                  <a:solidFill>
                    <a:schemeClr val="bg1"/>
                  </a:solidFill>
                  <a:latin typeface="Arial" panose="020B0604020202020204" pitchFamily="34" charset="0"/>
                  <a:ea typeface="Arial Bold"/>
                  <a:cs typeface="Arial" panose="020B0604020202020204" pitchFamily="34" charset="0"/>
                  <a:sym typeface="Arial Bold"/>
                </a:rPr>
                <a:t>Profesor Coordonator</a:t>
              </a:r>
            </a:p>
            <a:p>
              <a:pPr algn="ctr"/>
              <a:r>
                <a:rPr lang="ro-RO" sz="155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Conf. dr. ing. Laura Maria Florea </a:t>
              </a:r>
              <a:endParaRPr lang="ro-RO" sz="155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19" name="Freeform 19"/>
          <p:cNvSpPr>
            <a:spLocks/>
          </p:cNvSpPr>
          <p:nvPr/>
        </p:nvSpPr>
        <p:spPr>
          <a:xfrm>
            <a:off x="716941" y="1727462"/>
            <a:ext cx="7204933" cy="1794604"/>
          </a:xfrm>
          <a:custGeom>
            <a:avLst/>
            <a:gdLst/>
            <a:ahLst/>
            <a:cxnLst/>
            <a:rect l="l" t="t" r="r" b="b"/>
            <a:pathLst>
              <a:path w="1782559" h="454749">
                <a:moveTo>
                  <a:pt x="58329" y="0"/>
                </a:moveTo>
                <a:lnTo>
                  <a:pt x="1724230" y="0"/>
                </a:lnTo>
                <a:cubicBezTo>
                  <a:pt x="1756444" y="0"/>
                  <a:pt x="1782559" y="26115"/>
                  <a:pt x="1782559" y="58329"/>
                </a:cubicBezTo>
                <a:lnTo>
                  <a:pt x="1782559" y="396420"/>
                </a:lnTo>
                <a:cubicBezTo>
                  <a:pt x="1782559" y="428634"/>
                  <a:pt x="1756444" y="454749"/>
                  <a:pt x="1724230" y="454749"/>
                </a:cubicBezTo>
                <a:lnTo>
                  <a:pt x="58329" y="454749"/>
                </a:lnTo>
                <a:cubicBezTo>
                  <a:pt x="26115" y="454749"/>
                  <a:pt x="0" y="428634"/>
                  <a:pt x="0" y="396420"/>
                </a:cubicBezTo>
                <a:lnTo>
                  <a:pt x="0" y="58329"/>
                </a:lnTo>
                <a:cubicBezTo>
                  <a:pt x="0" y="26115"/>
                  <a:pt x="26115" y="0"/>
                  <a:pt x="58329" y="0"/>
                </a:cubicBezTo>
                <a:close/>
              </a:path>
            </a:pathLst>
          </a:custGeom>
          <a:solidFill>
            <a:srgbClr val="0E1946"/>
          </a:solidFill>
        </p:spPr>
        <p:txBody>
          <a:bodyPr/>
          <a:lstStyle/>
          <a:p>
            <a:endParaRPr lang="ro-RO" noProof="1"/>
          </a:p>
        </p:txBody>
      </p:sp>
      <p:grpSp>
        <p:nvGrpSpPr>
          <p:cNvPr id="21" name="Group 21"/>
          <p:cNvGrpSpPr/>
          <p:nvPr/>
        </p:nvGrpSpPr>
        <p:grpSpPr>
          <a:xfrm>
            <a:off x="4430391" y="6072600"/>
            <a:ext cx="4342043" cy="2366751"/>
            <a:chOff x="0" y="0"/>
            <a:chExt cx="1543078" cy="1070579"/>
          </a:xfrm>
          <a:solidFill>
            <a:srgbClr val="130C48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43078" cy="1070579"/>
            </a:xfrm>
            <a:custGeom>
              <a:avLst/>
              <a:gdLst/>
              <a:ahLst/>
              <a:cxnLst/>
              <a:rect l="l" t="t" r="r" b="b"/>
              <a:pathLst>
                <a:path w="1543078" h="1070579">
                  <a:moveTo>
                    <a:pt x="0" y="0"/>
                  </a:moveTo>
                  <a:lnTo>
                    <a:pt x="1543078" y="0"/>
                  </a:lnTo>
                  <a:lnTo>
                    <a:pt x="1543078" y="1070579"/>
                  </a:lnTo>
                  <a:lnTo>
                    <a:pt x="0" y="1070579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ro-RO" noProof="1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1543078" cy="109915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ro-RO" noProof="1"/>
            </a:p>
          </p:txBody>
        </p:sp>
      </p:grpSp>
      <p:sp>
        <p:nvSpPr>
          <p:cNvPr id="33" name="Freeform 33"/>
          <p:cNvSpPr>
            <a:spLocks/>
          </p:cNvSpPr>
          <p:nvPr/>
        </p:nvSpPr>
        <p:spPr>
          <a:xfrm>
            <a:off x="8940441" y="3393251"/>
            <a:ext cx="3434163" cy="3345526"/>
          </a:xfrm>
          <a:custGeom>
            <a:avLst/>
            <a:gdLst/>
            <a:ahLst/>
            <a:cxnLst/>
            <a:rect l="l" t="t" r="r" b="b"/>
            <a:pathLst>
              <a:path w="952179" h="902903">
                <a:moveTo>
                  <a:pt x="0" y="0"/>
                </a:moveTo>
                <a:lnTo>
                  <a:pt x="952179" y="0"/>
                </a:lnTo>
                <a:lnTo>
                  <a:pt x="952179" y="902903"/>
                </a:lnTo>
                <a:lnTo>
                  <a:pt x="0" y="902903"/>
                </a:lnTo>
                <a:close/>
              </a:path>
            </a:pathLst>
          </a:custGeom>
          <a:solidFill>
            <a:srgbClr val="0E1946"/>
          </a:solidFill>
        </p:spPr>
        <p:txBody>
          <a:bodyPr/>
          <a:lstStyle/>
          <a:p>
            <a:endParaRPr lang="ro-RO" noProof="1"/>
          </a:p>
        </p:txBody>
      </p:sp>
      <p:sp>
        <p:nvSpPr>
          <p:cNvPr id="36" name="Freeform 36"/>
          <p:cNvSpPr>
            <a:spLocks/>
          </p:cNvSpPr>
          <p:nvPr/>
        </p:nvSpPr>
        <p:spPr>
          <a:xfrm>
            <a:off x="800291" y="6009429"/>
            <a:ext cx="3266597" cy="4078740"/>
          </a:xfrm>
          <a:custGeom>
            <a:avLst/>
            <a:gdLst/>
            <a:ahLst/>
            <a:cxnLst/>
            <a:rect l="l" t="t" r="r" b="b"/>
            <a:pathLst>
              <a:path w="786889" h="1103880">
                <a:moveTo>
                  <a:pt x="0" y="0"/>
                </a:moveTo>
                <a:lnTo>
                  <a:pt x="786889" y="0"/>
                </a:lnTo>
                <a:lnTo>
                  <a:pt x="786889" y="1103880"/>
                </a:lnTo>
                <a:lnTo>
                  <a:pt x="0" y="1103880"/>
                </a:lnTo>
                <a:close/>
              </a:path>
            </a:pathLst>
          </a:custGeom>
          <a:solidFill>
            <a:srgbClr val="0E1946"/>
          </a:solidFill>
        </p:spPr>
        <p:txBody>
          <a:bodyPr/>
          <a:lstStyle/>
          <a:p>
            <a:endParaRPr lang="ro-RO" noProof="1"/>
          </a:p>
        </p:txBody>
      </p:sp>
      <p:sp>
        <p:nvSpPr>
          <p:cNvPr id="40" name="Freeform 40"/>
          <p:cNvSpPr>
            <a:spLocks/>
          </p:cNvSpPr>
          <p:nvPr/>
        </p:nvSpPr>
        <p:spPr>
          <a:xfrm>
            <a:off x="8940440" y="6853518"/>
            <a:ext cx="5379267" cy="1815807"/>
          </a:xfrm>
          <a:custGeom>
            <a:avLst/>
            <a:gdLst/>
            <a:ahLst/>
            <a:cxnLst/>
            <a:rect l="l" t="t" r="r" b="b"/>
            <a:pathLst>
              <a:path w="1471631" h="460122">
                <a:moveTo>
                  <a:pt x="0" y="0"/>
                </a:moveTo>
                <a:lnTo>
                  <a:pt x="1471631" y="0"/>
                </a:lnTo>
                <a:lnTo>
                  <a:pt x="1471631" y="460122"/>
                </a:lnTo>
                <a:lnTo>
                  <a:pt x="0" y="460122"/>
                </a:lnTo>
                <a:close/>
              </a:path>
            </a:pathLst>
          </a:custGeom>
          <a:solidFill>
            <a:srgbClr val="0E1946"/>
          </a:solidFill>
        </p:spPr>
        <p:txBody>
          <a:bodyPr/>
          <a:lstStyle/>
          <a:p>
            <a:endParaRPr lang="ro-RO" noProof="1"/>
          </a:p>
        </p:txBody>
      </p:sp>
      <p:grpSp>
        <p:nvGrpSpPr>
          <p:cNvPr id="42" name="Group 42"/>
          <p:cNvGrpSpPr>
            <a:grpSpLocks/>
          </p:cNvGrpSpPr>
          <p:nvPr/>
        </p:nvGrpSpPr>
        <p:grpSpPr>
          <a:xfrm>
            <a:off x="4413336" y="8745524"/>
            <a:ext cx="9907371" cy="1342644"/>
            <a:chOff x="0" y="0"/>
            <a:chExt cx="2590959" cy="340224"/>
          </a:xfrm>
          <a:solidFill>
            <a:srgbClr val="15077B"/>
          </a:solidFill>
        </p:grpSpPr>
        <p:sp>
          <p:nvSpPr>
            <p:cNvPr id="43" name="Freeform 43"/>
            <p:cNvSpPr>
              <a:spLocks/>
            </p:cNvSpPr>
            <p:nvPr/>
          </p:nvSpPr>
          <p:spPr>
            <a:xfrm>
              <a:off x="0" y="0"/>
              <a:ext cx="2590959" cy="340224"/>
            </a:xfrm>
            <a:custGeom>
              <a:avLst/>
              <a:gdLst/>
              <a:ahLst/>
              <a:cxnLst/>
              <a:rect l="l" t="t" r="r" b="b"/>
              <a:pathLst>
                <a:path w="2590959" h="340224">
                  <a:moveTo>
                    <a:pt x="0" y="0"/>
                  </a:moveTo>
                  <a:lnTo>
                    <a:pt x="2590959" y="0"/>
                  </a:lnTo>
                  <a:lnTo>
                    <a:pt x="2590959" y="340224"/>
                  </a:lnTo>
                  <a:lnTo>
                    <a:pt x="0" y="340224"/>
                  </a:lnTo>
                  <a:close/>
                </a:path>
              </a:pathLst>
            </a:custGeom>
            <a:solidFill>
              <a:srgbClr val="0E1946"/>
            </a:solidFill>
          </p:spPr>
          <p:txBody>
            <a:bodyPr/>
            <a:lstStyle/>
            <a:p>
              <a:endParaRPr lang="ro-RO" noProof="1"/>
            </a:p>
          </p:txBody>
        </p:sp>
        <p:sp>
          <p:nvSpPr>
            <p:cNvPr id="44" name="TextBox 44"/>
            <p:cNvSpPr txBox="1">
              <a:spLocks/>
            </p:cNvSpPr>
            <p:nvPr/>
          </p:nvSpPr>
          <p:spPr>
            <a:xfrm>
              <a:off x="12978" y="17228"/>
              <a:ext cx="2563130" cy="306100"/>
            </a:xfrm>
            <a:prstGeom prst="rect">
              <a:avLst/>
            </a:prstGeom>
            <a:solidFill>
              <a:srgbClr val="0E1946"/>
            </a:solidFill>
          </p:spPr>
          <p:txBody>
            <a:bodyPr/>
            <a:lstStyle>
              <a:defPPr>
                <a:defRPr lang="en-US"/>
              </a:defPPr>
            </a:lstStyle>
            <a:p>
              <a:r>
                <a:rPr lang="ro-RO" sz="1600" b="1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 Bold"/>
                </a:rPr>
                <a:t>6. Concluzii</a:t>
              </a:r>
              <a:endPara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 Bold"/>
              </a:endParaRPr>
            </a:p>
            <a:p>
              <a:r>
                <a:rPr lang="ro-RO" sz="140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• </a:t>
              </a:r>
              <a:r>
                <a:rPr lang="ro-RO" sz="140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Dezechilibrul între clase a afectat precizia în clasificarea cazurilor severe.</a:t>
              </a:r>
            </a:p>
            <a:p>
              <a:r>
                <a:rPr lang="ro-RO" sz="140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• </a:t>
              </a:r>
              <a:r>
                <a:rPr lang="ro-RO" sz="140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Scalabilitatea este redusă, testarea fiind realizată pe seturi mici de date: IDRiD – 103 imagini dintr-un total de 516 și Diabetic Retinophaty – 732 imagini dintr-un total de 3662;</a:t>
              </a:r>
            </a:p>
            <a:p>
              <a:r>
                <a:rPr lang="ro-RO" sz="140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•  Modelele au o</a:t>
              </a:r>
              <a:r>
                <a:rPr lang="ro-RO" sz="1400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bținut rezultate promițătoare, cu acuratețe crescută, în special pentru cazurile fără retinopatie diabetic.</a:t>
              </a:r>
              <a:endPara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901D0E-B923-9A73-DE68-EB922966C4B2}"/>
              </a:ext>
            </a:extLst>
          </p:cNvPr>
          <p:cNvSpPr txBox="1"/>
          <p:nvPr/>
        </p:nvSpPr>
        <p:spPr>
          <a:xfrm>
            <a:off x="786337" y="1664801"/>
            <a:ext cx="7303544" cy="1866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o-RO" sz="1600" b="1" noProof="1">
                <a:solidFill>
                  <a:schemeClr val="bg1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Introducere / Motivare</a:t>
            </a:r>
          </a:p>
          <a:p>
            <a:endParaRPr lang="ro-RO" sz="1400" b="1" noProof="1">
              <a:solidFill>
                <a:schemeClr val="bg1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r>
              <a:rPr lang="ro-RO" sz="1400" noProof="1">
                <a:solidFill>
                  <a:schemeClr val="bg1"/>
                </a:solidFill>
                <a:latin typeface="Arial"/>
                <a:cs typeface="Arial"/>
                <a:sym typeface="Arial"/>
              </a:rPr>
              <a:t>•</a:t>
            </a:r>
            <a:r>
              <a:rPr lang="ro-RO" sz="1400" noProof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Diabetul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zaharat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are o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incidență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tot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mai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ridicată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nivel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global,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ceea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face ca </a:t>
            </a:r>
            <a:r>
              <a:rPr lang="ro-RO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depistarea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timpurie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o-RO" sz="14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retinopati</a:t>
            </a:r>
            <a:r>
              <a:rPr lang="ro-RO" sz="1400" dirty="0">
                <a:solidFill>
                  <a:schemeClr val="bg1"/>
                </a:solidFill>
                <a:latin typeface="Arial"/>
                <a:cs typeface="Arial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diabetic</a:t>
            </a:r>
            <a:r>
              <a:rPr lang="ro-RO" sz="1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să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fie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esențială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br>
              <a:rPr lang="ro-RO" sz="1400" noProof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ro-RO" sz="1400" noProof="1">
                <a:solidFill>
                  <a:schemeClr val="bg1"/>
                </a:solidFill>
                <a:latin typeface="Arial"/>
                <a:cs typeface="Arial"/>
              </a:rPr>
              <a:t>•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Evaluarea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manuală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imaginilor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de fund de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ochi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un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proces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consumator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timp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susceptibil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erori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variabil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între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specialiști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ro-RO"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1679"/>
              </a:lnSpc>
            </a:pPr>
            <a:r>
              <a:rPr lang="ro-RO" sz="1400" noProof="1">
                <a:solidFill>
                  <a:schemeClr val="bg1"/>
                </a:solidFill>
                <a:latin typeface="Arial"/>
                <a:cs typeface="Arial"/>
                <a:sym typeface="Arial"/>
              </a:rPr>
              <a:t>•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Tehnicile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învățare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automată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oferă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un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potențial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considerabil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în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automatizarea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îmbunătățirea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procesului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de diagnostic</a:t>
            </a:r>
            <a:endParaRPr lang="ro-RO" sz="1400" noProof="1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C89D3C-56FB-DBC6-92A1-100A03338852}"/>
              </a:ext>
            </a:extLst>
          </p:cNvPr>
          <p:cNvSpPr txBox="1">
            <a:spLocks/>
          </p:cNvSpPr>
          <p:nvPr/>
        </p:nvSpPr>
        <p:spPr>
          <a:xfrm>
            <a:off x="800290" y="6012941"/>
            <a:ext cx="3328304" cy="44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79"/>
              </a:lnSpc>
            </a:pPr>
            <a:r>
              <a:rPr lang="ro-RO" sz="1400" b="1" noProof="1">
                <a:solidFill>
                  <a:schemeClr val="bg1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3. Contribuția studentului</a:t>
            </a:r>
          </a:p>
          <a:p>
            <a:pPr>
              <a:lnSpc>
                <a:spcPts val="1679"/>
              </a:lnSpc>
            </a:pPr>
            <a:endParaRPr lang="ro-RO" sz="1400" b="1" noProof="1">
              <a:solidFill>
                <a:schemeClr val="bg1"/>
              </a:solidFill>
              <a:latin typeface="Arial" panose="020B0604020202020204" pitchFamily="34" charset="0"/>
              <a:ea typeface="Arial Bold"/>
              <a:cs typeface="Arial" panose="020B0604020202020204" pitchFamily="34" charset="0"/>
              <a:sym typeface="Arial Bold"/>
            </a:endParaRPr>
          </a:p>
          <a:p>
            <a:pPr>
              <a:lnSpc>
                <a:spcPts val="1679"/>
              </a:lnSpc>
            </a:pP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• Implementarea a două modele</a:t>
            </a:r>
          </a:p>
          <a:p>
            <a:pPr>
              <a:lnSpc>
                <a:spcPts val="1679"/>
              </a:lnSpc>
            </a:pPr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>
              <a:lnSpc>
                <a:spcPts val="1679"/>
              </a:lnSpc>
              <a:buFontTx/>
              <a:buChar char="-"/>
            </a:pP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ViT</a:t>
            </a:r>
          </a:p>
          <a:p>
            <a:pPr marL="742950" lvl="1" indent="-285750">
              <a:lnSpc>
                <a:spcPts val="1679"/>
              </a:lnSpc>
              <a:buFontTx/>
              <a:buChar char="-"/>
            </a:pP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ResNet50 integrat cu un circuit cuantic</a:t>
            </a:r>
          </a:p>
          <a:p>
            <a:pPr lvl="1">
              <a:lnSpc>
                <a:spcPts val="1679"/>
              </a:lnSpc>
            </a:pPr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lnSpc>
                <a:spcPts val="1679"/>
              </a:lnSpc>
            </a:pP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• Utilizarea și prelucrarea a două seturi de date </a:t>
            </a:r>
          </a:p>
          <a:p>
            <a:pPr marL="742950" lvl="1" indent="-285750">
              <a:lnSpc>
                <a:spcPts val="1679"/>
              </a:lnSpc>
              <a:buFontTx/>
              <a:buChar char="-"/>
            </a:pP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Diabetic Retinophaty </a:t>
            </a:r>
          </a:p>
          <a:p>
            <a:pPr marL="742950" lvl="1" indent="-285750">
              <a:lnSpc>
                <a:spcPts val="1679"/>
              </a:lnSpc>
              <a:buFontTx/>
              <a:buChar char="-"/>
            </a:pP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IDRiD </a:t>
            </a:r>
          </a:p>
          <a:p>
            <a:pPr>
              <a:lnSpc>
                <a:spcPts val="1679"/>
              </a:lnSpc>
            </a:pPr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lnSpc>
                <a:spcPts val="1679"/>
              </a:lnSpc>
            </a:pP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• Elaborarea metricilor de performanță</a:t>
            </a:r>
          </a:p>
          <a:p>
            <a:pPr>
              <a:lnSpc>
                <a:spcPts val="1679"/>
              </a:lnSpc>
            </a:pPr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lnSpc>
                <a:spcPts val="1679"/>
              </a:lnSpc>
            </a:pP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• Compararea performanțelor între combinațiile dintre modele și seturile de date</a:t>
            </a:r>
          </a:p>
          <a:p>
            <a:pPr>
              <a:lnSpc>
                <a:spcPts val="1679"/>
              </a:lnSpc>
            </a:pPr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lnSpc>
                <a:spcPts val="1679"/>
              </a:lnSpc>
            </a:pPr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6B44F3-EE14-144F-0657-5FF62AABDD47}"/>
              </a:ext>
            </a:extLst>
          </p:cNvPr>
          <p:cNvSpPr txBox="1">
            <a:spLocks/>
          </p:cNvSpPr>
          <p:nvPr/>
        </p:nvSpPr>
        <p:spPr>
          <a:xfrm>
            <a:off x="9033162" y="3493733"/>
            <a:ext cx="3337326" cy="3530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79"/>
              </a:lnSpc>
            </a:pPr>
            <a:r>
              <a:rPr lang="ro-RO" sz="1600" b="1" noProof="1">
                <a:solidFill>
                  <a:schemeClr val="bg1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5. Rezultate</a:t>
            </a:r>
          </a:p>
          <a:p>
            <a:endParaRPr lang="ro-RO" sz="1400" b="1" noProof="1">
              <a:solidFill>
                <a:schemeClr val="bg1"/>
              </a:solidFill>
              <a:latin typeface="Arial" panose="020B0604020202020204" pitchFamily="34" charset="0"/>
              <a:ea typeface="Arial Bold"/>
              <a:cs typeface="Arial" panose="020B0604020202020204" pitchFamily="34" charset="0"/>
              <a:sym typeface="Arial Bold"/>
            </a:endParaRPr>
          </a:p>
          <a:p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• ViT a atins p</a:t>
            </a: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erformanțe ridicate pentru ambele seturi de date, obținând o acuratețe maximă de 80% pe setul de date IDRiD.</a:t>
            </a:r>
          </a:p>
          <a:p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Ambele modele propuse reușeșc să clasifice corect cazurile fără retinopatie, dar prezintă dificultăți în diferențierea claselor severe.</a:t>
            </a:r>
          </a:p>
          <a:p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Tehnica </a:t>
            </a:r>
            <a:r>
              <a:rPr lang="en-US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Stopping</a:t>
            </a:r>
            <a:r>
              <a:rPr lang="en-US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o-RO" sz="14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prevenirea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supraînvățării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menținerea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performanței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setul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79"/>
              </a:lnSpc>
            </a:pPr>
            <a:endParaRPr lang="ro-RO" sz="14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CA34B9-861A-E642-5CDF-5235114341F4}"/>
              </a:ext>
            </a:extLst>
          </p:cNvPr>
          <p:cNvSpPr txBox="1">
            <a:spLocks/>
          </p:cNvSpPr>
          <p:nvPr/>
        </p:nvSpPr>
        <p:spPr>
          <a:xfrm>
            <a:off x="8940441" y="6846122"/>
            <a:ext cx="5547272" cy="197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79"/>
              </a:lnSpc>
            </a:pPr>
            <a:r>
              <a:rPr lang="ro-RO" sz="1600" b="1" noProof="1">
                <a:solidFill>
                  <a:schemeClr val="bg1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4. Evaluarea performanțelor</a:t>
            </a:r>
          </a:p>
          <a:p>
            <a:pPr>
              <a:lnSpc>
                <a:spcPts val="1679"/>
              </a:lnSpc>
            </a:pPr>
            <a:endParaRPr lang="ro-RO" sz="1350" b="1" noProof="1">
              <a:solidFill>
                <a:schemeClr val="bg1"/>
              </a:solidFill>
              <a:latin typeface="Arial" panose="020B0604020202020204" pitchFamily="34" charset="0"/>
              <a:ea typeface="Arial Bold"/>
              <a:cs typeface="Arial" panose="020B0604020202020204" pitchFamily="34" charset="0"/>
              <a:sym typeface="Arial Bold"/>
            </a:endParaRPr>
          </a:p>
          <a:p>
            <a:r>
              <a:rPr lang="ro-RO" sz="135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Pentru setul IDRiD, evaluarea s-a realizat pe subsetul de testare, iar pentru cel de-al doilea, datele au fost împărțite aleatoriu în 80/20.</a:t>
            </a:r>
          </a:p>
          <a:p>
            <a:r>
              <a:rPr lang="ro-RO" sz="135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Performanța modelelor a fost analizată în funcție de acuratețe, funcția loss, F1 score, precizia, recall-ul și matricea de confuzie.</a:t>
            </a:r>
            <a:endParaRPr lang="ro-RO" sz="1350" b="1" noProof="1">
              <a:solidFill>
                <a:schemeClr val="bg1"/>
              </a:solidFill>
              <a:latin typeface="Arial" panose="020B0604020202020204" pitchFamily="34" charset="0"/>
              <a:ea typeface="Arial Bold"/>
              <a:cs typeface="Arial" panose="020B0604020202020204" pitchFamily="34" charset="0"/>
              <a:sym typeface="Arial Bold"/>
            </a:endParaRPr>
          </a:p>
          <a:p>
            <a:r>
              <a:rPr lang="ro-RO" sz="135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Au fost comparate rezultate obținute pentru mai multe valori ale hiperparametrilor.</a:t>
            </a:r>
          </a:p>
          <a:p>
            <a:pPr>
              <a:lnSpc>
                <a:spcPts val="1679"/>
              </a:lnSpc>
            </a:pPr>
            <a:endParaRPr lang="ro-RO" sz="12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0"/>
          <p:cNvSpPr txBox="1">
            <a:spLocks/>
          </p:cNvSpPr>
          <p:nvPr/>
        </p:nvSpPr>
        <p:spPr>
          <a:xfrm>
            <a:off x="2221875" y="517273"/>
            <a:ext cx="4689597" cy="893318"/>
          </a:xfrm>
          <a:prstGeom prst="rect">
            <a:avLst/>
          </a:prstGeom>
          <a:noFill/>
        </p:spPr>
        <p:txBody>
          <a:bodyPr lIns="76200" tIns="76200" rIns="76200" bIns="76200" rtlCol="0" anchor="ctr"/>
          <a:lstStyle/>
          <a:p>
            <a:pPr algn="l">
              <a:lnSpc>
                <a:spcPts val="1679"/>
              </a:lnSpc>
            </a:pPr>
            <a:r>
              <a:rPr lang="ro-RO" sz="1000" b="1" noProof="1"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Universitatea Națională de Știință și Tehnologie POLITEHNICA București</a:t>
            </a:r>
          </a:p>
          <a:p>
            <a:pPr algn="l">
              <a:lnSpc>
                <a:spcPts val="1679"/>
              </a:lnSpc>
            </a:pPr>
            <a:r>
              <a:rPr lang="ro-RO" sz="1000" b="1" noProof="1"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Facultatea de Electronică, Telecomunicații și Tehnologia Informației</a:t>
            </a:r>
          </a:p>
          <a:p>
            <a:pPr algn="l">
              <a:lnSpc>
                <a:spcPts val="1679"/>
              </a:lnSpc>
            </a:pPr>
            <a:r>
              <a:rPr lang="ro-RO" sz="1000" b="1" noProof="1"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Specializarea Microelectronică, Optoelectronică și Nanotehnologii (MON)</a:t>
            </a:r>
          </a:p>
        </p:txBody>
      </p:sp>
      <p:sp>
        <p:nvSpPr>
          <p:cNvPr id="30" name="Freeform 30"/>
          <p:cNvSpPr>
            <a:spLocks/>
          </p:cNvSpPr>
          <p:nvPr/>
        </p:nvSpPr>
        <p:spPr>
          <a:xfrm>
            <a:off x="4366888" y="3590054"/>
            <a:ext cx="4499576" cy="2192247"/>
          </a:xfrm>
          <a:custGeom>
            <a:avLst/>
            <a:gdLst/>
            <a:ahLst/>
            <a:cxnLst/>
            <a:rect l="l" t="t" r="r" b="b"/>
            <a:pathLst>
              <a:path w="737521" h="338670">
                <a:moveTo>
                  <a:pt x="534321" y="0"/>
                </a:moveTo>
                <a:cubicBezTo>
                  <a:pt x="646545" y="0"/>
                  <a:pt x="737521" y="75814"/>
                  <a:pt x="737521" y="169335"/>
                </a:cubicBezTo>
                <a:cubicBezTo>
                  <a:pt x="737521" y="262856"/>
                  <a:pt x="646545" y="338670"/>
                  <a:pt x="534321" y="338670"/>
                </a:cubicBezTo>
                <a:lnTo>
                  <a:pt x="203200" y="338670"/>
                </a:lnTo>
                <a:cubicBezTo>
                  <a:pt x="90976" y="338670"/>
                  <a:pt x="0" y="262856"/>
                  <a:pt x="0" y="169335"/>
                </a:cubicBezTo>
                <a:cubicBezTo>
                  <a:pt x="0" y="75814"/>
                  <a:pt x="90976" y="0"/>
                  <a:pt x="203200" y="0"/>
                </a:cubicBezTo>
                <a:close/>
              </a:path>
            </a:pathLst>
          </a:custGeom>
          <a:solidFill>
            <a:srgbClr val="0E1946"/>
          </a:solidFill>
        </p:spPr>
        <p:txBody>
          <a:bodyPr/>
          <a:lstStyle/>
          <a:p>
            <a:endParaRPr lang="ro-RO" noProof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F2C-DA12-C700-9B4B-0ECC3D9D3895}"/>
              </a:ext>
            </a:extLst>
          </p:cNvPr>
          <p:cNvSpPr txBox="1"/>
          <p:nvPr/>
        </p:nvSpPr>
        <p:spPr>
          <a:xfrm>
            <a:off x="4626517" y="3612301"/>
            <a:ext cx="4128875" cy="264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ro-RO" sz="1600" b="1" noProof="1">
                <a:solidFill>
                  <a:schemeClr val="bg1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2. Stadiul actual al domeniului</a:t>
            </a:r>
          </a:p>
          <a:p>
            <a:pPr algn="ctr">
              <a:lnSpc>
                <a:spcPts val="1679"/>
              </a:lnSpc>
            </a:pPr>
            <a:endParaRPr lang="ro-RO" sz="1400" b="1" noProof="1">
              <a:solidFill>
                <a:schemeClr val="bg1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r>
              <a:rPr lang="ro-RO" sz="1400" noProof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ro-RO" sz="1400" noProof="1">
                <a:solidFill>
                  <a:schemeClr val="bg1"/>
                </a:solidFill>
                <a:latin typeface="Arial"/>
                <a:cs typeface="Arial"/>
              </a:rPr>
              <a:t>Modelele bazate pe CNN și ViT au fost aplicate cu succes în clasificarea RD și</a:t>
            </a:r>
            <a:r>
              <a:rPr lang="en-US" sz="1400" noProof="1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lang="ro-RO" sz="1400" noProof="1">
                <a:solidFill>
                  <a:schemeClr val="bg1"/>
                </a:solidFill>
                <a:latin typeface="Arial"/>
                <a:cs typeface="Arial"/>
              </a:rPr>
              <a:t> în unele cazuri, au atins valori de peste 80-90% pentru anumite clase, în special clasa 0 (fără RD).</a:t>
            </a:r>
          </a:p>
          <a:p>
            <a:r>
              <a:rPr lang="ro-RO" sz="1400" noProof="1">
                <a:solidFill>
                  <a:schemeClr val="bg1"/>
                </a:solidFill>
                <a:latin typeface="Arial"/>
                <a:cs typeface="Arial"/>
              </a:rPr>
              <a:t>• Printre limite regăsite se numără: sensibilitatea redusă pentru clasele subreprezentate, timpul de ..antrenare ridicat, necesitatea de date 	numeroase</a:t>
            </a:r>
          </a:p>
          <a:p>
            <a:pPr>
              <a:lnSpc>
                <a:spcPts val="1679"/>
              </a:lnSpc>
            </a:pPr>
            <a:endParaRPr lang="ro-RO" sz="1400" noProof="1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endParaRPr lang="ro-RO" sz="1000" noProof="1">
              <a:solidFill>
                <a:schemeClr val="bg1"/>
              </a:solidFill>
            </a:endParaRPr>
          </a:p>
        </p:txBody>
      </p:sp>
      <p:grpSp>
        <p:nvGrpSpPr>
          <p:cNvPr id="57" name="Grupare 56">
            <a:extLst>
              <a:ext uri="{FF2B5EF4-FFF2-40B4-BE49-F238E27FC236}">
                <a16:creationId xmlns:a16="http://schemas.microsoft.com/office/drawing/2014/main" id="{14100366-1B52-7409-D65E-9D9AC61D3CAF}"/>
              </a:ext>
            </a:extLst>
          </p:cNvPr>
          <p:cNvGrpSpPr/>
          <p:nvPr/>
        </p:nvGrpSpPr>
        <p:grpSpPr>
          <a:xfrm>
            <a:off x="12411779" y="3162918"/>
            <a:ext cx="1984280" cy="3653673"/>
            <a:chOff x="12212375" y="3199845"/>
            <a:chExt cx="1984280" cy="3653673"/>
          </a:xfrm>
        </p:grpSpPr>
        <p:pic>
          <p:nvPicPr>
            <p:cNvPr id="37" name="Imagine 36">
              <a:extLst>
                <a:ext uri="{FF2B5EF4-FFF2-40B4-BE49-F238E27FC236}">
                  <a16:creationId xmlns:a16="http://schemas.microsoft.com/office/drawing/2014/main" id="{E3E27FEE-DCB6-E7F1-A270-F2D14F7EF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3" r="49374"/>
            <a:stretch>
              <a:fillRect/>
            </a:stretch>
          </p:blipFill>
          <p:spPr>
            <a:xfrm>
              <a:off x="12212375" y="3199845"/>
              <a:ext cx="1984280" cy="1954851"/>
            </a:xfrm>
            <a:prstGeom prst="rect">
              <a:avLst/>
            </a:prstGeom>
          </p:spPr>
        </p:pic>
        <p:pic>
          <p:nvPicPr>
            <p:cNvPr id="47" name="Imagine 46" descr="O imagine care conține text, diagramă, linie, Interval&#10;&#10;Conținutul generat de inteligența artificială poate fi incorect.">
              <a:extLst>
                <a:ext uri="{FF2B5EF4-FFF2-40B4-BE49-F238E27FC236}">
                  <a16:creationId xmlns:a16="http://schemas.microsoft.com/office/drawing/2014/main" id="{83BB56CA-2C77-BE5D-E4F2-08A86C9CE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1" t="7260" r="9090" b="4953"/>
            <a:stretch>
              <a:fillRect/>
            </a:stretch>
          </p:blipFill>
          <p:spPr>
            <a:xfrm>
              <a:off x="12249177" y="5092226"/>
              <a:ext cx="1869385" cy="1761292"/>
            </a:xfrm>
            <a:prstGeom prst="rect">
              <a:avLst/>
            </a:prstGeom>
          </p:spPr>
        </p:pic>
      </p:grpSp>
      <p:pic>
        <p:nvPicPr>
          <p:cNvPr id="50" name="Imagine 49" descr="O imagine care conține text, captură de ecran, diagramă, Font&#10;&#10;Conținutul generat de inteligența artificială poate fi incorect.">
            <a:extLst>
              <a:ext uri="{FF2B5EF4-FFF2-40B4-BE49-F238E27FC236}">
                <a16:creationId xmlns:a16="http://schemas.microsoft.com/office/drawing/2014/main" id="{669787D2-2603-4F8F-BBB0-3052FDC0A4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6" y="6088474"/>
            <a:ext cx="4165793" cy="2257446"/>
          </a:xfrm>
          <a:prstGeom prst="rect">
            <a:avLst/>
          </a:prstGeom>
        </p:spPr>
      </p:pic>
      <p:pic>
        <p:nvPicPr>
          <p:cNvPr id="56" name="Imagine 55" descr="O imagine care conține text, captură de ecran, diagramă, Font&#10;&#10;Conținutul generat de inteligența artificială poate fi incorect.">
            <a:extLst>
              <a:ext uri="{FF2B5EF4-FFF2-40B4-BE49-F238E27FC236}">
                <a16:creationId xmlns:a16="http://schemas.microsoft.com/office/drawing/2014/main" id="{40AAD042-EAE6-9361-3584-412969E571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b="10660"/>
          <a:stretch>
            <a:fillRect/>
          </a:stretch>
        </p:blipFill>
        <p:spPr>
          <a:xfrm>
            <a:off x="716941" y="3634833"/>
            <a:ext cx="3612772" cy="1938407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443</Words>
  <Application>Microsoft Office PowerPoint</Application>
  <PresentationFormat>Particularizare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Calibri</vt:lpstr>
      <vt:lpstr>Arial Bold</vt:lpstr>
      <vt:lpstr>Arial</vt:lpstr>
      <vt:lpstr>Office Theme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Double-Sided Poster A3 Landscape</dc:title>
  <dc:creator>Marius Enachescu - M16421</dc:creator>
  <cp:lastModifiedBy>andreeavintilescu23@gmail.com</cp:lastModifiedBy>
  <cp:revision>21</cp:revision>
  <dcterms:created xsi:type="dcterms:W3CDTF">2006-08-16T00:00:00Z</dcterms:created>
  <dcterms:modified xsi:type="dcterms:W3CDTF">2025-06-17T19:19:27Z</dcterms:modified>
  <dc:identifier>DAGnUNJ27vQ</dc:identifier>
</cp:coreProperties>
</file>