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66" r:id="rId2"/>
    <p:sldMasterId id="2147483662" r:id="rId3"/>
  </p:sldMasterIdLst>
  <p:sldIdLst>
    <p:sldId id="257" r:id="rId4"/>
  </p:sldIdLst>
  <p:sldSz cx="40233600" cy="4023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4660"/>
  </p:normalViewPr>
  <p:slideViewPr>
    <p:cSldViewPr snapToGrid="0">
      <p:cViewPr varScale="1">
        <p:scale>
          <a:sx n="15" d="100"/>
          <a:sy n="15" d="100"/>
        </p:scale>
        <p:origin x="131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0A676D-2243-4C93-8C59-8F17B819BF0B}"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7CF1FCD1-EDDB-47D6-A7F5-B81B2ECF089D}">
      <dgm:prSet phldrT="[Text]" phldr="1" custT="1"/>
      <dgm:spPr>
        <a:solidFill>
          <a:schemeClr val="tx2">
            <a:lumMod val="75000"/>
          </a:schemeClr>
        </a:solidFill>
      </dgm:spPr>
      <dgm:t>
        <a:bodyPr/>
        <a:lstStyle/>
        <a:p>
          <a:endParaRPr lang="en-US" sz="4400" dirty="0"/>
        </a:p>
      </dgm:t>
    </dgm:pt>
    <dgm:pt modelId="{ABB586D4-1E3D-404F-BE29-2C58EC2C7A12}" type="parTrans" cxnId="{BB479587-F13E-41CD-AE48-D1360CCD88B5}">
      <dgm:prSet/>
      <dgm:spPr/>
      <dgm:t>
        <a:bodyPr/>
        <a:lstStyle/>
        <a:p>
          <a:endParaRPr lang="en-US" sz="4400"/>
        </a:p>
      </dgm:t>
    </dgm:pt>
    <dgm:pt modelId="{D3916F06-88EB-4745-9AC1-6F647012DD5A}" type="sibTrans" cxnId="{BB479587-F13E-41CD-AE48-D1360CCD88B5}">
      <dgm:prSet/>
      <dgm:spPr>
        <a:solidFill>
          <a:schemeClr val="accent2">
            <a:lumMod val="75000"/>
          </a:schemeClr>
        </a:solidFill>
      </dgm:spPr>
      <dgm:t>
        <a:bodyPr/>
        <a:lstStyle/>
        <a:p>
          <a:endParaRPr lang="en-US" sz="4400"/>
        </a:p>
      </dgm:t>
    </dgm:pt>
    <dgm:pt modelId="{6294DCBE-C1CA-4308-94E1-30D3C71FC2F6}">
      <dgm:prSet phldrT="[Text]" phldr="1" custT="1"/>
      <dgm:spPr>
        <a:solidFill>
          <a:schemeClr val="tx2">
            <a:lumMod val="75000"/>
          </a:schemeClr>
        </a:solidFill>
      </dgm:spPr>
      <dgm:t>
        <a:bodyPr/>
        <a:lstStyle/>
        <a:p>
          <a:endParaRPr lang="en-US" sz="4400" dirty="0"/>
        </a:p>
      </dgm:t>
    </dgm:pt>
    <dgm:pt modelId="{2A074776-3F93-4DF0-B09C-390F2C3E9F30}" type="parTrans" cxnId="{C813D9DD-6BC5-439B-9E23-E5DCD98D7E25}">
      <dgm:prSet/>
      <dgm:spPr/>
      <dgm:t>
        <a:bodyPr/>
        <a:lstStyle/>
        <a:p>
          <a:endParaRPr lang="en-US" sz="4400"/>
        </a:p>
      </dgm:t>
    </dgm:pt>
    <dgm:pt modelId="{65573CCF-EE9D-4C5D-BE3B-C50FA0060840}" type="sibTrans" cxnId="{C813D9DD-6BC5-439B-9E23-E5DCD98D7E25}">
      <dgm:prSet/>
      <dgm:spPr/>
      <dgm:t>
        <a:bodyPr/>
        <a:lstStyle/>
        <a:p>
          <a:endParaRPr lang="en-US" sz="4400"/>
        </a:p>
      </dgm:t>
    </dgm:pt>
    <dgm:pt modelId="{FB83CC65-433F-4680-9A3E-041E7D0B1538}">
      <dgm:prSet phldrT="[Text]" phldr="1" custT="1"/>
      <dgm:spPr>
        <a:solidFill>
          <a:schemeClr val="tx2">
            <a:lumMod val="75000"/>
          </a:schemeClr>
        </a:solidFill>
      </dgm:spPr>
      <dgm:t>
        <a:bodyPr/>
        <a:lstStyle/>
        <a:p>
          <a:endParaRPr lang="en-US" sz="4400" dirty="0"/>
        </a:p>
      </dgm:t>
    </dgm:pt>
    <dgm:pt modelId="{8B707CA0-B8EC-4BD5-878C-F1AE0946E124}" type="parTrans" cxnId="{B77B258F-0782-471A-8D7B-75D5A1F6862D}">
      <dgm:prSet/>
      <dgm:spPr/>
      <dgm:t>
        <a:bodyPr/>
        <a:lstStyle/>
        <a:p>
          <a:endParaRPr lang="en-US" sz="4400"/>
        </a:p>
      </dgm:t>
    </dgm:pt>
    <dgm:pt modelId="{9B71B762-D65F-4570-9373-0F1CDF4E3013}" type="sibTrans" cxnId="{B77B258F-0782-471A-8D7B-75D5A1F6862D}">
      <dgm:prSet/>
      <dgm:spPr/>
      <dgm:t>
        <a:bodyPr/>
        <a:lstStyle/>
        <a:p>
          <a:endParaRPr lang="en-US" sz="4400"/>
        </a:p>
      </dgm:t>
    </dgm:pt>
    <dgm:pt modelId="{92499303-4937-4DC7-B412-1A1E207EEE5A}">
      <dgm:prSet phldrT="[Text]" phldr="1" custT="1"/>
      <dgm:spPr>
        <a:solidFill>
          <a:schemeClr val="tx2">
            <a:lumMod val="75000"/>
          </a:schemeClr>
        </a:solidFill>
      </dgm:spPr>
      <dgm:t>
        <a:bodyPr/>
        <a:lstStyle/>
        <a:p>
          <a:endParaRPr lang="en-US" sz="4400" dirty="0"/>
        </a:p>
      </dgm:t>
    </dgm:pt>
    <dgm:pt modelId="{F4A91CE3-C4FC-4CBD-B660-EC2A276B5FA9}" type="parTrans" cxnId="{25007E38-C1CF-4712-AFBA-5F6BB45551DD}">
      <dgm:prSet/>
      <dgm:spPr/>
      <dgm:t>
        <a:bodyPr/>
        <a:lstStyle/>
        <a:p>
          <a:endParaRPr lang="en-US" sz="4400"/>
        </a:p>
      </dgm:t>
    </dgm:pt>
    <dgm:pt modelId="{697CD1D9-171A-4B2E-938B-C4E8B8295962}" type="sibTrans" cxnId="{25007E38-C1CF-4712-AFBA-5F6BB45551DD}">
      <dgm:prSet/>
      <dgm:spPr/>
      <dgm:t>
        <a:bodyPr/>
        <a:lstStyle/>
        <a:p>
          <a:endParaRPr lang="en-US" sz="4400"/>
        </a:p>
      </dgm:t>
    </dgm:pt>
    <dgm:pt modelId="{ABB33269-7B6E-4B85-88F9-22620861B387}">
      <dgm:prSet phldrT="[Text]" phldr="1" custT="1"/>
      <dgm:spPr>
        <a:solidFill>
          <a:schemeClr val="tx2">
            <a:lumMod val="75000"/>
          </a:schemeClr>
        </a:solidFill>
      </dgm:spPr>
      <dgm:t>
        <a:bodyPr/>
        <a:lstStyle/>
        <a:p>
          <a:endParaRPr lang="en-US" sz="4400" dirty="0"/>
        </a:p>
      </dgm:t>
    </dgm:pt>
    <dgm:pt modelId="{2275E12D-956E-4E75-BB21-31151C4256B5}" type="parTrans" cxnId="{3F67BA34-D255-4242-99EC-68F528E5F477}">
      <dgm:prSet/>
      <dgm:spPr/>
      <dgm:t>
        <a:bodyPr/>
        <a:lstStyle/>
        <a:p>
          <a:endParaRPr lang="en-US" sz="4400"/>
        </a:p>
      </dgm:t>
    </dgm:pt>
    <dgm:pt modelId="{1815F012-C3B1-4C5B-BDBD-347F79D10893}" type="sibTrans" cxnId="{3F67BA34-D255-4242-99EC-68F528E5F477}">
      <dgm:prSet/>
      <dgm:spPr/>
      <dgm:t>
        <a:bodyPr/>
        <a:lstStyle/>
        <a:p>
          <a:endParaRPr lang="en-US" sz="4400"/>
        </a:p>
      </dgm:t>
    </dgm:pt>
    <dgm:pt modelId="{83BBCFD6-FE30-451B-83DA-07FD25E1D7E1}" type="pres">
      <dgm:prSet presAssocID="{2C0A676D-2243-4C93-8C59-8F17B819BF0B}" presName="Name0" presStyleCnt="0">
        <dgm:presLayoutVars>
          <dgm:dir/>
          <dgm:resizeHandles val="exact"/>
        </dgm:presLayoutVars>
      </dgm:prSet>
      <dgm:spPr/>
    </dgm:pt>
    <dgm:pt modelId="{4F4D4208-33EB-472C-945D-6A4128E7E0E2}" type="pres">
      <dgm:prSet presAssocID="{2C0A676D-2243-4C93-8C59-8F17B819BF0B}" presName="cycle" presStyleCnt="0"/>
      <dgm:spPr/>
    </dgm:pt>
    <dgm:pt modelId="{8EE0153B-B5AB-4403-9811-20839CB01A94}" type="pres">
      <dgm:prSet presAssocID="{7CF1FCD1-EDDB-47D6-A7F5-B81B2ECF089D}" presName="nodeFirstNode" presStyleLbl="node1" presStyleIdx="0" presStyleCnt="5" custScaleX="76848">
        <dgm:presLayoutVars>
          <dgm:bulletEnabled val="1"/>
        </dgm:presLayoutVars>
      </dgm:prSet>
      <dgm:spPr/>
    </dgm:pt>
    <dgm:pt modelId="{9A809462-56C4-421E-86E6-C5A7C035181C}" type="pres">
      <dgm:prSet presAssocID="{D3916F06-88EB-4745-9AC1-6F647012DD5A}" presName="sibTransFirstNode" presStyleLbl="bgShp" presStyleIdx="0" presStyleCnt="1"/>
      <dgm:spPr/>
    </dgm:pt>
    <dgm:pt modelId="{ECA4B28D-FB73-41A0-8E83-FCE202FAD9E6}" type="pres">
      <dgm:prSet presAssocID="{6294DCBE-C1CA-4308-94E1-30D3C71FC2F6}" presName="nodeFollowingNodes" presStyleLbl="node1" presStyleIdx="1" presStyleCnt="5" custScaleX="76848">
        <dgm:presLayoutVars>
          <dgm:bulletEnabled val="1"/>
        </dgm:presLayoutVars>
      </dgm:prSet>
      <dgm:spPr/>
    </dgm:pt>
    <dgm:pt modelId="{C339F04C-A5BB-4A64-B845-1BAFD920C4F8}" type="pres">
      <dgm:prSet presAssocID="{FB83CC65-433F-4680-9A3E-041E7D0B1538}" presName="nodeFollowingNodes" presStyleLbl="node1" presStyleIdx="2" presStyleCnt="5" custScaleX="76848">
        <dgm:presLayoutVars>
          <dgm:bulletEnabled val="1"/>
        </dgm:presLayoutVars>
      </dgm:prSet>
      <dgm:spPr/>
    </dgm:pt>
    <dgm:pt modelId="{6A22A8DF-822F-46D4-A73A-55EA8D5F57E4}" type="pres">
      <dgm:prSet presAssocID="{92499303-4937-4DC7-B412-1A1E207EEE5A}" presName="nodeFollowingNodes" presStyleLbl="node1" presStyleIdx="3" presStyleCnt="5" custScaleX="76848">
        <dgm:presLayoutVars>
          <dgm:bulletEnabled val="1"/>
        </dgm:presLayoutVars>
      </dgm:prSet>
      <dgm:spPr/>
    </dgm:pt>
    <dgm:pt modelId="{99ACF6CE-DB46-474D-A730-6FAD5DC58135}" type="pres">
      <dgm:prSet presAssocID="{ABB33269-7B6E-4B85-88F9-22620861B387}" presName="nodeFollowingNodes" presStyleLbl="node1" presStyleIdx="4" presStyleCnt="5" custScaleX="76848">
        <dgm:presLayoutVars>
          <dgm:bulletEnabled val="1"/>
        </dgm:presLayoutVars>
      </dgm:prSet>
      <dgm:spPr/>
    </dgm:pt>
  </dgm:ptLst>
  <dgm:cxnLst>
    <dgm:cxn modelId="{76BB7B1F-1C41-4828-A87A-4C49ADD82845}" type="presOf" srcId="{92499303-4937-4DC7-B412-1A1E207EEE5A}" destId="{6A22A8DF-822F-46D4-A73A-55EA8D5F57E4}" srcOrd="0" destOrd="0" presId="urn:microsoft.com/office/officeart/2005/8/layout/cycle3"/>
    <dgm:cxn modelId="{6DF84822-E291-409F-BE4B-80D712C72E64}" type="presOf" srcId="{D3916F06-88EB-4745-9AC1-6F647012DD5A}" destId="{9A809462-56C4-421E-86E6-C5A7C035181C}" srcOrd="0" destOrd="0" presId="urn:microsoft.com/office/officeart/2005/8/layout/cycle3"/>
    <dgm:cxn modelId="{3F67BA34-D255-4242-99EC-68F528E5F477}" srcId="{2C0A676D-2243-4C93-8C59-8F17B819BF0B}" destId="{ABB33269-7B6E-4B85-88F9-22620861B387}" srcOrd="4" destOrd="0" parTransId="{2275E12D-956E-4E75-BB21-31151C4256B5}" sibTransId="{1815F012-C3B1-4C5B-BDBD-347F79D10893}"/>
    <dgm:cxn modelId="{25007E38-C1CF-4712-AFBA-5F6BB45551DD}" srcId="{2C0A676D-2243-4C93-8C59-8F17B819BF0B}" destId="{92499303-4937-4DC7-B412-1A1E207EEE5A}" srcOrd="3" destOrd="0" parTransId="{F4A91CE3-C4FC-4CBD-B660-EC2A276B5FA9}" sibTransId="{697CD1D9-171A-4B2E-938B-C4E8B8295962}"/>
    <dgm:cxn modelId="{81FDC16A-F820-4359-BFAD-D274B516BC3E}" type="presOf" srcId="{2C0A676D-2243-4C93-8C59-8F17B819BF0B}" destId="{83BBCFD6-FE30-451B-83DA-07FD25E1D7E1}" srcOrd="0" destOrd="0" presId="urn:microsoft.com/office/officeart/2005/8/layout/cycle3"/>
    <dgm:cxn modelId="{BB479587-F13E-41CD-AE48-D1360CCD88B5}" srcId="{2C0A676D-2243-4C93-8C59-8F17B819BF0B}" destId="{7CF1FCD1-EDDB-47D6-A7F5-B81B2ECF089D}" srcOrd="0" destOrd="0" parTransId="{ABB586D4-1E3D-404F-BE29-2C58EC2C7A12}" sibTransId="{D3916F06-88EB-4745-9AC1-6F647012DD5A}"/>
    <dgm:cxn modelId="{B77B258F-0782-471A-8D7B-75D5A1F6862D}" srcId="{2C0A676D-2243-4C93-8C59-8F17B819BF0B}" destId="{FB83CC65-433F-4680-9A3E-041E7D0B1538}" srcOrd="2" destOrd="0" parTransId="{8B707CA0-B8EC-4BD5-878C-F1AE0946E124}" sibTransId="{9B71B762-D65F-4570-9373-0F1CDF4E3013}"/>
    <dgm:cxn modelId="{62FE5898-AA22-4448-B95B-B967A4C9275A}" type="presOf" srcId="{7CF1FCD1-EDDB-47D6-A7F5-B81B2ECF089D}" destId="{8EE0153B-B5AB-4403-9811-20839CB01A94}" srcOrd="0" destOrd="0" presId="urn:microsoft.com/office/officeart/2005/8/layout/cycle3"/>
    <dgm:cxn modelId="{A6A3BEBB-A9F2-4BA5-B520-B225DA7BABA8}" type="presOf" srcId="{6294DCBE-C1CA-4308-94E1-30D3C71FC2F6}" destId="{ECA4B28D-FB73-41A0-8E83-FCE202FAD9E6}" srcOrd="0" destOrd="0" presId="urn:microsoft.com/office/officeart/2005/8/layout/cycle3"/>
    <dgm:cxn modelId="{BB3E4AD6-9B99-4361-AD48-BEEF7D70B728}" type="presOf" srcId="{FB83CC65-433F-4680-9A3E-041E7D0B1538}" destId="{C339F04C-A5BB-4A64-B845-1BAFD920C4F8}" srcOrd="0" destOrd="0" presId="urn:microsoft.com/office/officeart/2005/8/layout/cycle3"/>
    <dgm:cxn modelId="{C813D9DD-6BC5-439B-9E23-E5DCD98D7E25}" srcId="{2C0A676D-2243-4C93-8C59-8F17B819BF0B}" destId="{6294DCBE-C1CA-4308-94E1-30D3C71FC2F6}" srcOrd="1" destOrd="0" parTransId="{2A074776-3F93-4DF0-B09C-390F2C3E9F30}" sibTransId="{65573CCF-EE9D-4C5D-BE3B-C50FA0060840}"/>
    <dgm:cxn modelId="{BBB793F7-3A04-4B1B-8F76-C885C88C3CC9}" type="presOf" srcId="{ABB33269-7B6E-4B85-88F9-22620861B387}" destId="{99ACF6CE-DB46-474D-A730-6FAD5DC58135}" srcOrd="0" destOrd="0" presId="urn:microsoft.com/office/officeart/2005/8/layout/cycle3"/>
    <dgm:cxn modelId="{7E27D573-E36E-4426-B1EC-80838F66AEB5}" type="presParOf" srcId="{83BBCFD6-FE30-451B-83DA-07FD25E1D7E1}" destId="{4F4D4208-33EB-472C-945D-6A4128E7E0E2}" srcOrd="0" destOrd="0" presId="urn:microsoft.com/office/officeart/2005/8/layout/cycle3"/>
    <dgm:cxn modelId="{F034FDAB-29FA-49E6-9AF7-0E8899752D31}" type="presParOf" srcId="{4F4D4208-33EB-472C-945D-6A4128E7E0E2}" destId="{8EE0153B-B5AB-4403-9811-20839CB01A94}" srcOrd="0" destOrd="0" presId="urn:microsoft.com/office/officeart/2005/8/layout/cycle3"/>
    <dgm:cxn modelId="{B60370C0-218F-48FB-8E96-95FA6CC0C344}" type="presParOf" srcId="{4F4D4208-33EB-472C-945D-6A4128E7E0E2}" destId="{9A809462-56C4-421E-86E6-C5A7C035181C}" srcOrd="1" destOrd="0" presId="urn:microsoft.com/office/officeart/2005/8/layout/cycle3"/>
    <dgm:cxn modelId="{17E087F6-0345-4857-8F9E-4BE4AEDCA4F6}" type="presParOf" srcId="{4F4D4208-33EB-472C-945D-6A4128E7E0E2}" destId="{ECA4B28D-FB73-41A0-8E83-FCE202FAD9E6}" srcOrd="2" destOrd="0" presId="urn:microsoft.com/office/officeart/2005/8/layout/cycle3"/>
    <dgm:cxn modelId="{934D0A87-A00E-4716-8A60-5C00530F3CA1}" type="presParOf" srcId="{4F4D4208-33EB-472C-945D-6A4128E7E0E2}" destId="{C339F04C-A5BB-4A64-B845-1BAFD920C4F8}" srcOrd="3" destOrd="0" presId="urn:microsoft.com/office/officeart/2005/8/layout/cycle3"/>
    <dgm:cxn modelId="{055A8E85-FF58-47AA-BD48-66A7F074FDC6}" type="presParOf" srcId="{4F4D4208-33EB-472C-945D-6A4128E7E0E2}" destId="{6A22A8DF-822F-46D4-A73A-55EA8D5F57E4}" srcOrd="4" destOrd="0" presId="urn:microsoft.com/office/officeart/2005/8/layout/cycle3"/>
    <dgm:cxn modelId="{5DA2A195-8101-4D96-8408-B0CD939089FF}" type="presParOf" srcId="{4F4D4208-33EB-472C-945D-6A4128E7E0E2}" destId="{99ACF6CE-DB46-474D-A730-6FAD5DC58135}"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09462-56C4-421E-86E6-C5A7C035181C}">
      <dsp:nvSpPr>
        <dsp:cNvPr id="0" name=""/>
        <dsp:cNvSpPr/>
      </dsp:nvSpPr>
      <dsp:spPr>
        <a:xfrm>
          <a:off x="2605458" y="145784"/>
          <a:ext cx="6219082" cy="6219082"/>
        </a:xfrm>
        <a:prstGeom prst="circularArrow">
          <a:avLst>
            <a:gd name="adj1" fmla="val 5544"/>
            <a:gd name="adj2" fmla="val 330680"/>
            <a:gd name="adj3" fmla="val 14257930"/>
            <a:gd name="adj4" fmla="val 17099073"/>
            <a:gd name="adj5" fmla="val 5757"/>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sp>
    <dsp:sp modelId="{8EE0153B-B5AB-4403-9811-20839CB01A94}">
      <dsp:nvSpPr>
        <dsp:cNvPr id="0" name=""/>
        <dsp:cNvSpPr/>
      </dsp:nvSpPr>
      <dsp:spPr>
        <a:xfrm>
          <a:off x="4572000" y="1489"/>
          <a:ext cx="2285999" cy="1487351"/>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en-US" sz="4400" kern="1200" dirty="0"/>
        </a:p>
      </dsp:txBody>
      <dsp:txXfrm>
        <a:off x="4644606" y="74095"/>
        <a:ext cx="2140787" cy="1342139"/>
      </dsp:txXfrm>
    </dsp:sp>
    <dsp:sp modelId="{ECA4B28D-FB73-41A0-8E83-FCE202FAD9E6}">
      <dsp:nvSpPr>
        <dsp:cNvPr id="0" name=""/>
        <dsp:cNvSpPr/>
      </dsp:nvSpPr>
      <dsp:spPr>
        <a:xfrm>
          <a:off x="7094260" y="1834018"/>
          <a:ext cx="2285999" cy="1487351"/>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en-US" sz="4400" kern="1200" dirty="0"/>
        </a:p>
      </dsp:txBody>
      <dsp:txXfrm>
        <a:off x="7166866" y="1906624"/>
        <a:ext cx="2140787" cy="1342139"/>
      </dsp:txXfrm>
    </dsp:sp>
    <dsp:sp modelId="{C339F04C-A5BB-4A64-B845-1BAFD920C4F8}">
      <dsp:nvSpPr>
        <dsp:cNvPr id="0" name=""/>
        <dsp:cNvSpPr/>
      </dsp:nvSpPr>
      <dsp:spPr>
        <a:xfrm>
          <a:off x="6130842" y="4799112"/>
          <a:ext cx="2285999" cy="1487351"/>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en-US" sz="4400" kern="1200" dirty="0"/>
        </a:p>
      </dsp:txBody>
      <dsp:txXfrm>
        <a:off x="6203448" y="4871718"/>
        <a:ext cx="2140787" cy="1342139"/>
      </dsp:txXfrm>
    </dsp:sp>
    <dsp:sp modelId="{6A22A8DF-822F-46D4-A73A-55EA8D5F57E4}">
      <dsp:nvSpPr>
        <dsp:cNvPr id="0" name=""/>
        <dsp:cNvSpPr/>
      </dsp:nvSpPr>
      <dsp:spPr>
        <a:xfrm>
          <a:off x="3013158" y="4799112"/>
          <a:ext cx="2285999" cy="1487351"/>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en-US" sz="4400" kern="1200" dirty="0"/>
        </a:p>
      </dsp:txBody>
      <dsp:txXfrm>
        <a:off x="3085764" y="4871718"/>
        <a:ext cx="2140787" cy="1342139"/>
      </dsp:txXfrm>
    </dsp:sp>
    <dsp:sp modelId="{99ACF6CE-DB46-474D-A730-6FAD5DC58135}">
      <dsp:nvSpPr>
        <dsp:cNvPr id="0" name=""/>
        <dsp:cNvSpPr/>
      </dsp:nvSpPr>
      <dsp:spPr>
        <a:xfrm>
          <a:off x="2049740" y="1834018"/>
          <a:ext cx="2285999" cy="1487351"/>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en-US" sz="4400" kern="1200" dirty="0"/>
        </a:p>
      </dsp:txBody>
      <dsp:txXfrm>
        <a:off x="2122346" y="1906624"/>
        <a:ext cx="2140787" cy="1342139"/>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927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97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0896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A439ED-A85D-450F-8164-16AD6C4B9145}"/>
              </a:ext>
            </a:extLst>
          </p:cNvPr>
          <p:cNvSpPr/>
          <p:nvPr userDrawn="1"/>
        </p:nvSpPr>
        <p:spPr>
          <a:xfrm>
            <a:off x="0" y="0"/>
            <a:ext cx="402336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7982AF0-9FA7-4DAC-B1F8-C6D3622D1CEC}"/>
              </a:ext>
            </a:extLst>
          </p:cNvPr>
          <p:cNvSpPr/>
          <p:nvPr userDrawn="1"/>
        </p:nvSpPr>
        <p:spPr>
          <a:xfrm>
            <a:off x="0" y="36576000"/>
            <a:ext cx="40233600" cy="3657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5D89865-DFD1-4A5A-BFE0-6EEF0A7F3DD4}"/>
              </a:ext>
            </a:extLst>
          </p:cNvPr>
          <p:cNvSpPr/>
          <p:nvPr userDrawn="1"/>
        </p:nvSpPr>
        <p:spPr>
          <a:xfrm>
            <a:off x="0" y="14630400"/>
            <a:ext cx="13258800" cy="21945600"/>
          </a:xfrm>
          <a:prstGeom prst="rect">
            <a:avLst/>
          </a:prstGeom>
          <a:solidFill>
            <a:schemeClr val="tx2">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6181CB-7913-491C-8876-3D0EA2B5E648}"/>
              </a:ext>
            </a:extLst>
          </p:cNvPr>
          <p:cNvSpPr/>
          <p:nvPr userDrawn="1"/>
        </p:nvSpPr>
        <p:spPr>
          <a:xfrm>
            <a:off x="13258800" y="14630400"/>
            <a:ext cx="13716000" cy="21945600"/>
          </a:xfrm>
          <a:prstGeom prst="rect">
            <a:avLst/>
          </a:prstGeom>
          <a:solidFill>
            <a:schemeClr val="accent4">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515110B-5249-4028-839F-C2434A8CEB21}"/>
              </a:ext>
            </a:extLst>
          </p:cNvPr>
          <p:cNvSpPr/>
          <p:nvPr userDrawn="1"/>
        </p:nvSpPr>
        <p:spPr>
          <a:xfrm>
            <a:off x="26974800" y="14630400"/>
            <a:ext cx="13258800" cy="21945600"/>
          </a:xfrm>
          <a:prstGeom prst="rect">
            <a:avLst/>
          </a:prstGeom>
          <a:solidFill>
            <a:schemeClr val="tx2">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D4C5F85-2B76-4210-8DA5-8B3A5990DFC8}"/>
              </a:ext>
            </a:extLst>
          </p:cNvPr>
          <p:cNvSpPr/>
          <p:nvPr userDrawn="1"/>
        </p:nvSpPr>
        <p:spPr>
          <a:xfrm>
            <a:off x="0" y="13716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5A5D57C-4461-4189-B9B5-1AFE6A535ED4}"/>
              </a:ext>
            </a:extLst>
          </p:cNvPr>
          <p:cNvSpPr/>
          <p:nvPr userDrawn="1"/>
        </p:nvSpPr>
        <p:spPr>
          <a:xfrm>
            <a:off x="0" y="4572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98E1038-1929-4DEB-AD20-AAF2405536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2880" y="39928800"/>
            <a:ext cx="5297435" cy="185928"/>
          </a:xfrm>
          <a:prstGeom prst="rect">
            <a:avLst/>
          </a:prstGeom>
        </p:spPr>
      </p:pic>
      <p:grpSp>
        <p:nvGrpSpPr>
          <p:cNvPr id="4" name="Group 3">
            <a:extLst>
              <a:ext uri="{FF2B5EF4-FFF2-40B4-BE49-F238E27FC236}">
                <a16:creationId xmlns:a16="http://schemas.microsoft.com/office/drawing/2014/main" id="{5B17C2EC-5038-4189-ABC1-8F58270BC908}"/>
              </a:ext>
            </a:extLst>
          </p:cNvPr>
          <p:cNvGrpSpPr/>
          <p:nvPr userDrawn="1"/>
        </p:nvGrpSpPr>
        <p:grpSpPr>
          <a:xfrm>
            <a:off x="41071800" y="0"/>
            <a:ext cx="11734800" cy="40233600"/>
            <a:chOff x="41071800" y="0"/>
            <a:chExt cx="11734800" cy="40233600"/>
          </a:xfrm>
        </p:grpSpPr>
        <p:sp>
          <p:nvSpPr>
            <p:cNvPr id="16" name="Instructions">
              <a:extLst>
                <a:ext uri="{FF2B5EF4-FFF2-40B4-BE49-F238E27FC236}">
                  <a16:creationId xmlns:a16="http://schemas.microsoft.com/office/drawing/2014/main" id="{92C6E426-1DD2-416D-AC55-69A32AD54077}"/>
                </a:ext>
              </a:extLst>
            </p:cNvPr>
            <p:cNvSpPr/>
            <p:nvPr userDrawn="1"/>
          </p:nvSpPr>
          <p:spPr>
            <a:xfrm>
              <a:off x="410718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7" name="Picture 16">
              <a:extLst>
                <a:ext uri="{FF2B5EF4-FFF2-40B4-BE49-F238E27FC236}">
                  <a16:creationId xmlns:a16="http://schemas.microsoft.com/office/drawing/2014/main" id="{5B9D3F4F-1BEC-4CFA-AE59-1F056773BB1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482964" y="8488585"/>
              <a:ext cx="10912472" cy="9393016"/>
            </a:xfrm>
            <a:prstGeom prst="rect">
              <a:avLst/>
            </a:prstGeom>
          </p:spPr>
        </p:pic>
      </p:grpSp>
      <p:sp>
        <p:nvSpPr>
          <p:cNvPr id="15" name="Instructions">
            <a:extLst>
              <a:ext uri="{FF2B5EF4-FFF2-40B4-BE49-F238E27FC236}">
                <a16:creationId xmlns:a16="http://schemas.microsoft.com/office/drawing/2014/main" id="{E2926F8A-3766-4C03-9F72-D59D3A1DD6DD}"/>
              </a:ext>
            </a:extLst>
          </p:cNvPr>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6000" b="1" dirty="0">
                <a:solidFill>
                  <a:srgbClr val="7F7F7F"/>
                </a:solidFill>
                <a:latin typeface="Calibri" pitchFamily="34" charset="0"/>
                <a:cs typeface="Calibri" panose="020F0502020204030204" pitchFamily="34" charset="0"/>
              </a:rPr>
              <a:t>Replace the QR Code with a link to your complete research paper. We prefer: https://www.qrstuff.com</a:t>
            </a:r>
            <a:br>
              <a:rPr lang="en-US" sz="6000" b="1" dirty="0">
                <a:solidFill>
                  <a:srgbClr val="7F7F7F"/>
                </a:solidFill>
                <a:latin typeface="Calibri" pitchFamily="34" charset="0"/>
                <a:cs typeface="Calibri" panose="020F0502020204030204" pitchFamily="34" charset="0"/>
              </a:rPr>
            </a:br>
            <a:r>
              <a:rPr lang="en-US" sz="6000" b="0" dirty="0">
                <a:solidFill>
                  <a:srgbClr val="7F7F7F"/>
                </a:solidFill>
                <a:latin typeface="Calibri" pitchFamily="34" charset="0"/>
                <a:cs typeface="Calibri" panose="020F0502020204030204" pitchFamily="34" charset="0"/>
              </a:rPr>
              <a:t>(Genigraphics has no relationship)</a:t>
            </a:r>
          </a:p>
          <a:p>
            <a:pPr lvl="0">
              <a:spcBef>
                <a:spcPts val="0"/>
              </a:spcBef>
              <a:spcAft>
                <a:spcPts val="2200"/>
              </a:spcAft>
            </a:pPr>
            <a:r>
              <a:rPr lang="en-US" sz="6000" baseline="0" dirty="0">
                <a:solidFill>
                  <a:srgbClr val="7F7F7F"/>
                </a:solidFill>
                <a:latin typeface="Calibri" pitchFamily="34" charset="0"/>
                <a:cs typeface="Calibri" panose="020F0502020204030204" pitchFamily="34" charset="0"/>
              </a:rPr>
              <a:t>Always check the specific poster requirements with your conference organizer to confirm if this type of poster design is allowed.</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Multiple Layouts:</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Use the </a:t>
            </a:r>
            <a:r>
              <a:rPr lang="en-US" sz="6000" b="1" dirty="0">
                <a:solidFill>
                  <a:srgbClr val="7F7F7F"/>
                </a:solidFill>
                <a:latin typeface="Calibri" pitchFamily="34" charset="0"/>
                <a:cs typeface="Calibri" panose="020F0502020204030204" pitchFamily="34" charset="0"/>
              </a:rPr>
              <a:t>Layout</a:t>
            </a:r>
            <a:r>
              <a:rPr lang="en-US" sz="6000" dirty="0">
                <a:solidFill>
                  <a:srgbClr val="7F7F7F"/>
                </a:solidFill>
                <a:latin typeface="Calibri" pitchFamily="34" charset="0"/>
                <a:cs typeface="Calibri" panose="020F0502020204030204" pitchFamily="34" charset="0"/>
              </a:rPr>
              <a:t> dropdown to choose between one, two, or three content sections.</a:t>
            </a: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a:t>
            </a:r>
          </a:p>
          <a:p>
            <a:pPr lvl="0" algn="ctr">
              <a:spcBef>
                <a:spcPts val="0"/>
              </a:spcBef>
              <a:spcAft>
                <a:spcPts val="22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5" name="Group 4">
            <a:extLst>
              <a:ext uri="{FF2B5EF4-FFF2-40B4-BE49-F238E27FC236}">
                <a16:creationId xmlns:a16="http://schemas.microsoft.com/office/drawing/2014/main" id="{C2C23B17-7355-4C95-B2C1-96A2F6CE9022}"/>
              </a:ext>
            </a:extLst>
          </p:cNvPr>
          <p:cNvGrpSpPr/>
          <p:nvPr userDrawn="1"/>
        </p:nvGrpSpPr>
        <p:grpSpPr>
          <a:xfrm>
            <a:off x="-12046792" y="16988589"/>
            <a:ext cx="10473836" cy="5197643"/>
            <a:chOff x="-12046792" y="16603579"/>
            <a:chExt cx="10473836" cy="5197643"/>
          </a:xfrm>
        </p:grpSpPr>
        <p:pic>
          <p:nvPicPr>
            <p:cNvPr id="18" name="Picture 17">
              <a:extLst>
                <a:ext uri="{FF2B5EF4-FFF2-40B4-BE49-F238E27FC236}">
                  <a16:creationId xmlns:a16="http://schemas.microsoft.com/office/drawing/2014/main" id="{3B6BF48E-544D-4A7B-A644-4278E7EDBAFB}"/>
                </a:ext>
              </a:extLst>
            </p:cNvPr>
            <p:cNvPicPr>
              <a:picLocks noChangeAspect="1"/>
            </p:cNvPicPr>
            <p:nvPr userDrawn="1"/>
          </p:nvPicPr>
          <p:blipFill>
            <a:blip r:embed="rId5"/>
            <a:stretch>
              <a:fillRect/>
            </a:stretch>
          </p:blipFill>
          <p:spPr>
            <a:xfrm>
              <a:off x="-12046792" y="17228826"/>
              <a:ext cx="10473836" cy="4572396"/>
            </a:xfrm>
            <a:prstGeom prst="rect">
              <a:avLst/>
            </a:prstGeom>
            <a:ln>
              <a:solidFill>
                <a:schemeClr val="tx1">
                  <a:lumMod val="65000"/>
                  <a:lumOff val="35000"/>
                </a:schemeClr>
              </a:solidFill>
            </a:ln>
          </p:spPr>
        </p:pic>
        <p:sp>
          <p:nvSpPr>
            <p:cNvPr id="2" name="Arrow: Down 1">
              <a:extLst>
                <a:ext uri="{FF2B5EF4-FFF2-40B4-BE49-F238E27FC236}">
                  <a16:creationId xmlns:a16="http://schemas.microsoft.com/office/drawing/2014/main" id="{9CA4D960-11B4-4079-9FB8-01FE589B1C69}"/>
                </a:ext>
              </a:extLst>
            </p:cNvPr>
            <p:cNvSpPr/>
            <p:nvPr userDrawn="1"/>
          </p:nvSpPr>
          <p:spPr>
            <a:xfrm>
              <a:off x="-3801979" y="16603579"/>
              <a:ext cx="818147" cy="1732547"/>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23640837"/>
      </p:ext>
    </p:extLst>
  </p:cSld>
  <p:clrMap bg1="lt1" tx1="dk1" bg2="lt2" tx2="dk2" accent1="accent1" accent2="accent2" accent3="accent3" accent4="accent4" accent5="accent5" accent6="accent6" hlink="hlink" folHlink="folHlink"/>
  <p:sldLayoutIdLst>
    <p:sldLayoutId id="2147483665" r:id="rId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D89865-DFD1-4A5A-BFE0-6EEF0A7F3DD4}"/>
              </a:ext>
            </a:extLst>
          </p:cNvPr>
          <p:cNvSpPr/>
          <p:nvPr userDrawn="1"/>
        </p:nvSpPr>
        <p:spPr>
          <a:xfrm>
            <a:off x="0" y="14630400"/>
            <a:ext cx="26974800" cy="21945600"/>
          </a:xfrm>
          <a:prstGeom prst="rect">
            <a:avLst/>
          </a:prstGeom>
          <a:solidFill>
            <a:schemeClr val="tx2">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6181CB-7913-491C-8876-3D0EA2B5E648}"/>
              </a:ext>
            </a:extLst>
          </p:cNvPr>
          <p:cNvSpPr/>
          <p:nvPr userDrawn="1"/>
        </p:nvSpPr>
        <p:spPr>
          <a:xfrm>
            <a:off x="26974800" y="14630400"/>
            <a:ext cx="13258800" cy="21945600"/>
          </a:xfrm>
          <a:prstGeom prst="rect">
            <a:avLst/>
          </a:prstGeom>
          <a:solidFill>
            <a:schemeClr val="accent4">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2A439ED-A85D-450F-8164-16AD6C4B9145}"/>
              </a:ext>
            </a:extLst>
          </p:cNvPr>
          <p:cNvSpPr/>
          <p:nvPr userDrawn="1"/>
        </p:nvSpPr>
        <p:spPr>
          <a:xfrm>
            <a:off x="0" y="0"/>
            <a:ext cx="402336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7982AF0-9FA7-4DAC-B1F8-C6D3622D1CEC}"/>
              </a:ext>
            </a:extLst>
          </p:cNvPr>
          <p:cNvSpPr/>
          <p:nvPr userDrawn="1"/>
        </p:nvSpPr>
        <p:spPr>
          <a:xfrm>
            <a:off x="0" y="36576000"/>
            <a:ext cx="40233600" cy="3657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D4C5F85-2B76-4210-8DA5-8B3A5990DFC8}"/>
              </a:ext>
            </a:extLst>
          </p:cNvPr>
          <p:cNvSpPr/>
          <p:nvPr userDrawn="1"/>
        </p:nvSpPr>
        <p:spPr>
          <a:xfrm>
            <a:off x="0" y="288036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5A5D57C-4461-4189-B9B5-1AFE6A535ED4}"/>
              </a:ext>
            </a:extLst>
          </p:cNvPr>
          <p:cNvSpPr/>
          <p:nvPr userDrawn="1"/>
        </p:nvSpPr>
        <p:spPr>
          <a:xfrm>
            <a:off x="0" y="4572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98E1038-1929-4DEB-AD20-AAF2405536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2880" y="39928800"/>
            <a:ext cx="5297435" cy="185928"/>
          </a:xfrm>
          <a:prstGeom prst="rect">
            <a:avLst/>
          </a:prstGeom>
        </p:spPr>
      </p:pic>
      <p:sp>
        <p:nvSpPr>
          <p:cNvPr id="16" name="Instructions">
            <a:extLst>
              <a:ext uri="{FF2B5EF4-FFF2-40B4-BE49-F238E27FC236}">
                <a16:creationId xmlns:a16="http://schemas.microsoft.com/office/drawing/2014/main" id="{92C6E426-1DD2-416D-AC55-69A32AD54077}"/>
              </a:ext>
            </a:extLst>
          </p:cNvPr>
          <p:cNvSpPr/>
          <p:nvPr userDrawn="1"/>
        </p:nvSpPr>
        <p:spPr>
          <a:xfrm>
            <a:off x="410718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7" name="Picture 16">
            <a:extLst>
              <a:ext uri="{FF2B5EF4-FFF2-40B4-BE49-F238E27FC236}">
                <a16:creationId xmlns:a16="http://schemas.microsoft.com/office/drawing/2014/main" id="{5B9D3F4F-1BEC-4CFA-AE59-1F056773BB1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482964" y="8488585"/>
            <a:ext cx="10912472" cy="9393016"/>
          </a:xfrm>
          <a:prstGeom prst="rect">
            <a:avLst/>
          </a:prstGeom>
        </p:spPr>
      </p:pic>
      <p:sp>
        <p:nvSpPr>
          <p:cNvPr id="15" name="Rectangle 14">
            <a:extLst>
              <a:ext uri="{FF2B5EF4-FFF2-40B4-BE49-F238E27FC236}">
                <a16:creationId xmlns:a16="http://schemas.microsoft.com/office/drawing/2014/main" id="{5B0362F5-29B7-478D-8285-E1AF0101F14D}"/>
              </a:ext>
            </a:extLst>
          </p:cNvPr>
          <p:cNvSpPr/>
          <p:nvPr userDrawn="1"/>
        </p:nvSpPr>
        <p:spPr>
          <a:xfrm>
            <a:off x="0" y="13716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Instructions">
            <a:extLst>
              <a:ext uri="{FF2B5EF4-FFF2-40B4-BE49-F238E27FC236}">
                <a16:creationId xmlns:a16="http://schemas.microsoft.com/office/drawing/2014/main" id="{8BA651DF-DA69-41DE-B9C3-D53B26D1F1E0}"/>
              </a:ext>
            </a:extLst>
          </p:cNvPr>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6000" b="1" dirty="0">
                <a:solidFill>
                  <a:srgbClr val="7F7F7F"/>
                </a:solidFill>
                <a:latin typeface="Calibri" pitchFamily="34" charset="0"/>
                <a:cs typeface="Calibri" panose="020F0502020204030204" pitchFamily="34" charset="0"/>
              </a:rPr>
              <a:t>Replace the QR Code with a link to your complete research paper. We prefer: https://www.qrstuff.com</a:t>
            </a:r>
            <a:br>
              <a:rPr lang="en-US" sz="6000" b="1" dirty="0">
                <a:solidFill>
                  <a:srgbClr val="7F7F7F"/>
                </a:solidFill>
                <a:latin typeface="Calibri" pitchFamily="34" charset="0"/>
                <a:cs typeface="Calibri" panose="020F0502020204030204" pitchFamily="34" charset="0"/>
              </a:rPr>
            </a:br>
            <a:r>
              <a:rPr lang="en-US" sz="6000" b="0" dirty="0">
                <a:solidFill>
                  <a:srgbClr val="7F7F7F"/>
                </a:solidFill>
                <a:latin typeface="Calibri" pitchFamily="34" charset="0"/>
                <a:cs typeface="Calibri" panose="020F0502020204030204" pitchFamily="34" charset="0"/>
              </a:rPr>
              <a:t>(Genigraphics has no relationship)</a:t>
            </a:r>
          </a:p>
          <a:p>
            <a:pPr lvl="0">
              <a:spcBef>
                <a:spcPts val="0"/>
              </a:spcBef>
              <a:spcAft>
                <a:spcPts val="2200"/>
              </a:spcAft>
            </a:pPr>
            <a:r>
              <a:rPr lang="en-US" sz="6000" baseline="0" dirty="0">
                <a:solidFill>
                  <a:srgbClr val="7F7F7F"/>
                </a:solidFill>
                <a:latin typeface="Calibri" pitchFamily="34" charset="0"/>
                <a:cs typeface="Calibri" panose="020F0502020204030204" pitchFamily="34" charset="0"/>
              </a:rPr>
              <a:t>Always check the specific poster requirements with your conference organizer to confirm if this type of poster design is allowed.</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Multiple Layouts:</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Use the </a:t>
            </a:r>
            <a:r>
              <a:rPr lang="en-US" sz="6000" b="1" dirty="0">
                <a:solidFill>
                  <a:srgbClr val="7F7F7F"/>
                </a:solidFill>
                <a:latin typeface="Calibri" pitchFamily="34" charset="0"/>
                <a:cs typeface="Calibri" panose="020F0502020204030204" pitchFamily="34" charset="0"/>
              </a:rPr>
              <a:t>Layout</a:t>
            </a:r>
            <a:r>
              <a:rPr lang="en-US" sz="6000" dirty="0">
                <a:solidFill>
                  <a:srgbClr val="7F7F7F"/>
                </a:solidFill>
                <a:latin typeface="Calibri" pitchFamily="34" charset="0"/>
                <a:cs typeface="Calibri" panose="020F0502020204030204" pitchFamily="34" charset="0"/>
              </a:rPr>
              <a:t> dropdown to choose between one, two, or three content sections.</a:t>
            </a: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a:t>
            </a:r>
          </a:p>
          <a:p>
            <a:pPr lvl="0" algn="ctr">
              <a:spcBef>
                <a:spcPts val="0"/>
              </a:spcBef>
              <a:spcAft>
                <a:spcPts val="22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7" name="Group 26">
            <a:extLst>
              <a:ext uri="{FF2B5EF4-FFF2-40B4-BE49-F238E27FC236}">
                <a16:creationId xmlns:a16="http://schemas.microsoft.com/office/drawing/2014/main" id="{08DCB403-D414-41E3-A1F6-C198DCD63A5B}"/>
              </a:ext>
            </a:extLst>
          </p:cNvPr>
          <p:cNvGrpSpPr/>
          <p:nvPr userDrawn="1"/>
        </p:nvGrpSpPr>
        <p:grpSpPr>
          <a:xfrm>
            <a:off x="-12046792" y="16988589"/>
            <a:ext cx="10473836" cy="5197643"/>
            <a:chOff x="-12046792" y="16603579"/>
            <a:chExt cx="10473836" cy="5197643"/>
          </a:xfrm>
        </p:grpSpPr>
        <p:pic>
          <p:nvPicPr>
            <p:cNvPr id="28" name="Picture 27">
              <a:extLst>
                <a:ext uri="{FF2B5EF4-FFF2-40B4-BE49-F238E27FC236}">
                  <a16:creationId xmlns:a16="http://schemas.microsoft.com/office/drawing/2014/main" id="{25469BD4-E72B-476B-BDC8-3CE143520E59}"/>
                </a:ext>
              </a:extLst>
            </p:cNvPr>
            <p:cNvPicPr>
              <a:picLocks noChangeAspect="1"/>
            </p:cNvPicPr>
            <p:nvPr userDrawn="1"/>
          </p:nvPicPr>
          <p:blipFill>
            <a:blip r:embed="rId5"/>
            <a:stretch>
              <a:fillRect/>
            </a:stretch>
          </p:blipFill>
          <p:spPr>
            <a:xfrm>
              <a:off x="-12046792" y="17228826"/>
              <a:ext cx="10473836" cy="4572396"/>
            </a:xfrm>
            <a:prstGeom prst="rect">
              <a:avLst/>
            </a:prstGeom>
            <a:ln>
              <a:solidFill>
                <a:schemeClr val="tx1">
                  <a:lumMod val="65000"/>
                  <a:lumOff val="35000"/>
                </a:schemeClr>
              </a:solidFill>
            </a:ln>
          </p:spPr>
        </p:pic>
        <p:sp>
          <p:nvSpPr>
            <p:cNvPr id="29" name="Arrow: Down 28">
              <a:extLst>
                <a:ext uri="{FF2B5EF4-FFF2-40B4-BE49-F238E27FC236}">
                  <a16:creationId xmlns:a16="http://schemas.microsoft.com/office/drawing/2014/main" id="{BE419426-A743-4FA6-93F6-9D77D99BCA89}"/>
                </a:ext>
              </a:extLst>
            </p:cNvPr>
            <p:cNvSpPr/>
            <p:nvPr userDrawn="1"/>
          </p:nvSpPr>
          <p:spPr>
            <a:xfrm>
              <a:off x="-3801979" y="16603579"/>
              <a:ext cx="818147" cy="1732547"/>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67159193"/>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A439ED-A85D-450F-8164-16AD6C4B9145}"/>
              </a:ext>
            </a:extLst>
          </p:cNvPr>
          <p:cNvSpPr/>
          <p:nvPr userDrawn="1"/>
        </p:nvSpPr>
        <p:spPr>
          <a:xfrm>
            <a:off x="0" y="0"/>
            <a:ext cx="402336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7982AF0-9FA7-4DAC-B1F8-C6D3622D1CEC}"/>
              </a:ext>
            </a:extLst>
          </p:cNvPr>
          <p:cNvSpPr/>
          <p:nvPr userDrawn="1"/>
        </p:nvSpPr>
        <p:spPr>
          <a:xfrm>
            <a:off x="0" y="36576000"/>
            <a:ext cx="40233600" cy="3657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5D89865-DFD1-4A5A-BFE0-6EEF0A7F3DD4}"/>
              </a:ext>
            </a:extLst>
          </p:cNvPr>
          <p:cNvSpPr/>
          <p:nvPr userDrawn="1"/>
        </p:nvSpPr>
        <p:spPr>
          <a:xfrm>
            <a:off x="0" y="14630400"/>
            <a:ext cx="40233599" cy="21945600"/>
          </a:xfrm>
          <a:prstGeom prst="rect">
            <a:avLst/>
          </a:prstGeom>
          <a:solidFill>
            <a:schemeClr val="tx2">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D4C5F85-2B76-4210-8DA5-8B3A5990DFC8}"/>
              </a:ext>
            </a:extLst>
          </p:cNvPr>
          <p:cNvSpPr/>
          <p:nvPr userDrawn="1"/>
        </p:nvSpPr>
        <p:spPr>
          <a:xfrm>
            <a:off x="0" y="13716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5A5D57C-4461-4189-B9B5-1AFE6A535ED4}"/>
              </a:ext>
            </a:extLst>
          </p:cNvPr>
          <p:cNvSpPr/>
          <p:nvPr userDrawn="1"/>
        </p:nvSpPr>
        <p:spPr>
          <a:xfrm>
            <a:off x="0" y="4572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98E1038-1929-4DEB-AD20-AAF2405536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2880" y="39928800"/>
            <a:ext cx="5297435" cy="185928"/>
          </a:xfrm>
          <a:prstGeom prst="rect">
            <a:avLst/>
          </a:prstGeom>
        </p:spPr>
      </p:pic>
      <p:sp>
        <p:nvSpPr>
          <p:cNvPr id="16" name="Instructions">
            <a:extLst>
              <a:ext uri="{FF2B5EF4-FFF2-40B4-BE49-F238E27FC236}">
                <a16:creationId xmlns:a16="http://schemas.microsoft.com/office/drawing/2014/main" id="{92C6E426-1DD2-416D-AC55-69A32AD54077}"/>
              </a:ext>
            </a:extLst>
          </p:cNvPr>
          <p:cNvSpPr/>
          <p:nvPr userDrawn="1"/>
        </p:nvSpPr>
        <p:spPr>
          <a:xfrm>
            <a:off x="410718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7" name="Picture 16">
            <a:extLst>
              <a:ext uri="{FF2B5EF4-FFF2-40B4-BE49-F238E27FC236}">
                <a16:creationId xmlns:a16="http://schemas.microsoft.com/office/drawing/2014/main" id="{5B9D3F4F-1BEC-4CFA-AE59-1F056773BB1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482964" y="8488585"/>
            <a:ext cx="10912472" cy="9393016"/>
          </a:xfrm>
          <a:prstGeom prst="rect">
            <a:avLst/>
          </a:prstGeom>
        </p:spPr>
      </p:pic>
      <p:sp>
        <p:nvSpPr>
          <p:cNvPr id="24" name="Instructions">
            <a:extLst>
              <a:ext uri="{FF2B5EF4-FFF2-40B4-BE49-F238E27FC236}">
                <a16:creationId xmlns:a16="http://schemas.microsoft.com/office/drawing/2014/main" id="{BF2CAB13-A248-4B1F-8EA4-E784EB0CD9BF}"/>
              </a:ext>
            </a:extLst>
          </p:cNvPr>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6000" b="1" dirty="0">
                <a:solidFill>
                  <a:srgbClr val="7F7F7F"/>
                </a:solidFill>
                <a:latin typeface="Calibri" pitchFamily="34" charset="0"/>
                <a:cs typeface="Calibri" panose="020F0502020204030204" pitchFamily="34" charset="0"/>
              </a:rPr>
              <a:t>Replace the QR Code with a link to your complete research paper. We prefer: https://www.qrstuff.com</a:t>
            </a:r>
            <a:br>
              <a:rPr lang="en-US" sz="6000" b="1" dirty="0">
                <a:solidFill>
                  <a:srgbClr val="7F7F7F"/>
                </a:solidFill>
                <a:latin typeface="Calibri" pitchFamily="34" charset="0"/>
                <a:cs typeface="Calibri" panose="020F0502020204030204" pitchFamily="34" charset="0"/>
              </a:rPr>
            </a:br>
            <a:r>
              <a:rPr lang="en-US" sz="6000" b="0" dirty="0">
                <a:solidFill>
                  <a:srgbClr val="7F7F7F"/>
                </a:solidFill>
                <a:latin typeface="Calibri" pitchFamily="34" charset="0"/>
                <a:cs typeface="Calibri" panose="020F0502020204030204" pitchFamily="34" charset="0"/>
              </a:rPr>
              <a:t>(Genigraphics has no relationship)</a:t>
            </a:r>
          </a:p>
          <a:p>
            <a:pPr lvl="0">
              <a:spcBef>
                <a:spcPts val="0"/>
              </a:spcBef>
              <a:spcAft>
                <a:spcPts val="2200"/>
              </a:spcAft>
            </a:pPr>
            <a:r>
              <a:rPr lang="en-US" sz="6000" baseline="0" dirty="0">
                <a:solidFill>
                  <a:srgbClr val="7F7F7F"/>
                </a:solidFill>
                <a:latin typeface="Calibri" pitchFamily="34" charset="0"/>
                <a:cs typeface="Calibri" panose="020F0502020204030204" pitchFamily="34" charset="0"/>
              </a:rPr>
              <a:t>Always check the specific poster requirements with your conference organizer to confirm if this type of poster design is allowed.</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Multiple Layouts:</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Use the </a:t>
            </a:r>
            <a:r>
              <a:rPr lang="en-US" sz="6000" b="1" dirty="0">
                <a:solidFill>
                  <a:srgbClr val="7F7F7F"/>
                </a:solidFill>
                <a:latin typeface="Calibri" pitchFamily="34" charset="0"/>
                <a:cs typeface="Calibri" panose="020F0502020204030204" pitchFamily="34" charset="0"/>
              </a:rPr>
              <a:t>Layout</a:t>
            </a:r>
            <a:r>
              <a:rPr lang="en-US" sz="6000" dirty="0">
                <a:solidFill>
                  <a:srgbClr val="7F7F7F"/>
                </a:solidFill>
                <a:latin typeface="Calibri" pitchFamily="34" charset="0"/>
                <a:cs typeface="Calibri" panose="020F0502020204030204" pitchFamily="34" charset="0"/>
              </a:rPr>
              <a:t> dropdown to choose between one, two, or three content sections.</a:t>
            </a: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a:t>
            </a:r>
          </a:p>
          <a:p>
            <a:pPr lvl="0" algn="ctr">
              <a:spcBef>
                <a:spcPts val="0"/>
              </a:spcBef>
              <a:spcAft>
                <a:spcPts val="22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5" name="Group 24">
            <a:extLst>
              <a:ext uri="{FF2B5EF4-FFF2-40B4-BE49-F238E27FC236}">
                <a16:creationId xmlns:a16="http://schemas.microsoft.com/office/drawing/2014/main" id="{C7637034-660E-4C4E-BE2D-1283BEAA23ED}"/>
              </a:ext>
            </a:extLst>
          </p:cNvPr>
          <p:cNvGrpSpPr/>
          <p:nvPr userDrawn="1"/>
        </p:nvGrpSpPr>
        <p:grpSpPr>
          <a:xfrm>
            <a:off x="-12046792" y="16988589"/>
            <a:ext cx="10473836" cy="5197643"/>
            <a:chOff x="-12046792" y="16603579"/>
            <a:chExt cx="10473836" cy="5197643"/>
          </a:xfrm>
        </p:grpSpPr>
        <p:pic>
          <p:nvPicPr>
            <p:cNvPr id="26" name="Picture 25">
              <a:extLst>
                <a:ext uri="{FF2B5EF4-FFF2-40B4-BE49-F238E27FC236}">
                  <a16:creationId xmlns:a16="http://schemas.microsoft.com/office/drawing/2014/main" id="{DB63710D-20E1-456C-BA12-4BEB023E241E}"/>
                </a:ext>
              </a:extLst>
            </p:cNvPr>
            <p:cNvPicPr>
              <a:picLocks noChangeAspect="1"/>
            </p:cNvPicPr>
            <p:nvPr userDrawn="1"/>
          </p:nvPicPr>
          <p:blipFill>
            <a:blip r:embed="rId5"/>
            <a:stretch>
              <a:fillRect/>
            </a:stretch>
          </p:blipFill>
          <p:spPr>
            <a:xfrm>
              <a:off x="-12046792" y="17228826"/>
              <a:ext cx="10473836" cy="4572396"/>
            </a:xfrm>
            <a:prstGeom prst="rect">
              <a:avLst/>
            </a:prstGeom>
            <a:ln>
              <a:solidFill>
                <a:schemeClr val="tx1">
                  <a:lumMod val="65000"/>
                  <a:lumOff val="35000"/>
                </a:schemeClr>
              </a:solidFill>
            </a:ln>
          </p:spPr>
        </p:pic>
        <p:sp>
          <p:nvSpPr>
            <p:cNvPr id="27" name="Arrow: Down 26">
              <a:extLst>
                <a:ext uri="{FF2B5EF4-FFF2-40B4-BE49-F238E27FC236}">
                  <a16:creationId xmlns:a16="http://schemas.microsoft.com/office/drawing/2014/main" id="{30E7CD74-4C68-4BB2-AC4E-A4B46A6979E4}"/>
                </a:ext>
              </a:extLst>
            </p:cNvPr>
            <p:cNvSpPr/>
            <p:nvPr userDrawn="1"/>
          </p:nvSpPr>
          <p:spPr>
            <a:xfrm>
              <a:off x="-3801979" y="16603579"/>
              <a:ext cx="818147" cy="1732547"/>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84943397"/>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png"/><Relationship Id="rId1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F4FC-7724-4879-8ED0-A43E8415E6DF}"/>
              </a:ext>
            </a:extLst>
          </p:cNvPr>
          <p:cNvSpPr>
            <a:spLocks noGrp="1"/>
          </p:cNvSpPr>
          <p:nvPr>
            <p:ph type="ctrTitle" idx="4294967295"/>
          </p:nvPr>
        </p:nvSpPr>
        <p:spPr>
          <a:xfrm>
            <a:off x="6400800" y="166688"/>
            <a:ext cx="33832800" cy="4025900"/>
          </a:xfrm>
          <a:prstGeom prst="rect">
            <a:avLst/>
          </a:prstGeom>
        </p:spPr>
        <p:txBody>
          <a:bodyPr lIns="731520" tIns="731520" bIns="731520" anchor="ctr">
            <a:normAutofit/>
          </a:bodyPr>
          <a:lstStyle/>
          <a:p>
            <a:pPr>
              <a:lnSpc>
                <a:spcPct val="95000"/>
              </a:lnSpc>
            </a:pPr>
            <a:r>
              <a:rPr lang="en-US" sz="12000" dirty="0">
                <a:solidFill>
                  <a:schemeClr val="accent4">
                    <a:lumMod val="20000"/>
                    <a:lumOff val="80000"/>
                  </a:schemeClr>
                </a:solidFill>
                <a:latin typeface="Franklin Gothic Medium Cond" panose="020B0606030402020204" pitchFamily="34" charset="0"/>
              </a:rPr>
              <a:t>Crop Prediction system, using machine learning</a:t>
            </a:r>
          </a:p>
        </p:txBody>
      </p:sp>
      <p:sp>
        <p:nvSpPr>
          <p:cNvPr id="4" name="Rectangle 265">
            <a:extLst>
              <a:ext uri="{FF2B5EF4-FFF2-40B4-BE49-F238E27FC236}">
                <a16:creationId xmlns:a16="http://schemas.microsoft.com/office/drawing/2014/main" id="{2F21D414-C7FF-4447-9E36-64D62326E537}"/>
              </a:ext>
            </a:extLst>
          </p:cNvPr>
          <p:cNvSpPr>
            <a:spLocks noChangeAspect="1" noChangeArrowheads="1"/>
          </p:cNvSpPr>
          <p:nvPr/>
        </p:nvSpPr>
        <p:spPr bwMode="auto">
          <a:xfrm>
            <a:off x="914400" y="914400"/>
            <a:ext cx="3654715" cy="2743200"/>
          </a:xfrm>
          <a:prstGeom prst="rect">
            <a:avLst/>
          </a:prstGeom>
          <a:blipFill dpi="0" rotWithShape="1">
            <a:blip r:embed="rId2">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endParaRPr lang="en-US" sz="2800" b="1" dirty="0">
              <a:latin typeface="Calibri" pitchFamily="34" charset="0"/>
            </a:endParaRPr>
          </a:p>
        </p:txBody>
      </p:sp>
      <p:sp>
        <p:nvSpPr>
          <p:cNvPr id="12" name="Title 1">
            <a:extLst>
              <a:ext uri="{FF2B5EF4-FFF2-40B4-BE49-F238E27FC236}">
                <a16:creationId xmlns:a16="http://schemas.microsoft.com/office/drawing/2014/main" id="{BEFB38A5-7C02-4914-8E77-4FC65FAD1A97}"/>
              </a:ext>
            </a:extLst>
          </p:cNvPr>
          <p:cNvSpPr txBox="1">
            <a:spLocks/>
          </p:cNvSpPr>
          <p:nvPr/>
        </p:nvSpPr>
        <p:spPr>
          <a:xfrm>
            <a:off x="0" y="5486400"/>
            <a:ext cx="40233599" cy="8245250"/>
          </a:xfrm>
          <a:prstGeom prst="rect">
            <a:avLst/>
          </a:prstGeom>
        </p:spPr>
        <p:txBody>
          <a:bodyPr lIns="914400" tIns="914400" rIns="914400" bIns="914400" anchor="ctr">
            <a:normAutofit fontScale="75000" lnSpcReduction="20000"/>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ctr">
              <a:lnSpc>
                <a:spcPct val="95000"/>
              </a:lnSpc>
            </a:pPr>
            <a:r>
              <a:rPr lang="en-US" sz="14400" dirty="0">
                <a:solidFill>
                  <a:schemeClr val="tx2"/>
                </a:solidFill>
                <a:latin typeface="Franklin Gothic Medium Cond" panose="020B0606030402020204" pitchFamily="34" charset="0"/>
              </a:rPr>
              <a:t>Develop a smart agriculture system leveraging the Raspberry Pi Pico microcontroller to monitor soil pH, ambient temperature, and humidity. The system aims to predict the most suitable crop for the given soil conditions and display the outcome on an LCD screen for user convenience.</a:t>
            </a:r>
          </a:p>
        </p:txBody>
      </p:sp>
      <p:sp>
        <p:nvSpPr>
          <p:cNvPr id="27" name="Title 1">
            <a:extLst>
              <a:ext uri="{FF2B5EF4-FFF2-40B4-BE49-F238E27FC236}">
                <a16:creationId xmlns:a16="http://schemas.microsoft.com/office/drawing/2014/main" id="{8CB02693-1F7F-41E0-8185-C166111BD6DB}"/>
              </a:ext>
            </a:extLst>
          </p:cNvPr>
          <p:cNvSpPr txBox="1">
            <a:spLocks/>
          </p:cNvSpPr>
          <p:nvPr/>
        </p:nvSpPr>
        <p:spPr>
          <a:xfrm>
            <a:off x="364188" y="27248068"/>
            <a:ext cx="12663136" cy="9307163"/>
          </a:xfrm>
          <a:prstGeom prst="rect">
            <a:avLst/>
          </a:prstGeom>
        </p:spPr>
        <p:txBody>
          <a:bodyPr wrap="square" lIns="91440" tIns="91440" bIns="91440" anchor="ctr">
            <a:sp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marL="685800" indent="-685800">
              <a:lnSpc>
                <a:spcPct val="95000"/>
              </a:lnSpc>
              <a:buFont typeface="Wingdings" panose="05000000000000000000" pitchFamily="2" charset="2"/>
              <a:buChar char="§"/>
            </a:pPr>
            <a:r>
              <a:rPr lang="en-US" sz="4800" dirty="0">
                <a:solidFill>
                  <a:schemeClr val="tx2"/>
                </a:solidFill>
                <a:latin typeface="Franklin Gothic Book" panose="020B0503020102020204" pitchFamily="34" charset="0"/>
              </a:rPr>
              <a:t>Integration of a trained machine learning model within the Raspberry Pi Pico microcontroller.</a:t>
            </a:r>
          </a:p>
          <a:p>
            <a:pPr marL="685800" indent="-685800">
              <a:lnSpc>
                <a:spcPct val="95000"/>
              </a:lnSpc>
              <a:buFont typeface="Wingdings" panose="05000000000000000000" pitchFamily="2" charset="2"/>
              <a:buChar char="§"/>
            </a:pPr>
            <a:r>
              <a:rPr lang="en-US" sz="4800" dirty="0">
                <a:solidFill>
                  <a:schemeClr val="tx2"/>
                </a:solidFill>
                <a:latin typeface="Franklin Gothic Book" panose="020B0503020102020204" pitchFamily="34" charset="0"/>
              </a:rPr>
              <a:t>Connection of DHT11 temperature and humidity sensors, along with a pH sensor, to the Pico for measuring soil parameters.</a:t>
            </a:r>
          </a:p>
          <a:p>
            <a:pPr marL="685800" indent="-685800">
              <a:lnSpc>
                <a:spcPct val="95000"/>
              </a:lnSpc>
              <a:buFont typeface="Wingdings" panose="05000000000000000000" pitchFamily="2" charset="2"/>
              <a:buChar char="§"/>
            </a:pPr>
            <a:r>
              <a:rPr lang="en-US" sz="4800" dirty="0">
                <a:solidFill>
                  <a:schemeClr val="tx2"/>
                </a:solidFill>
                <a:latin typeface="Franklin Gothic Book" panose="020B0503020102020204" pitchFamily="34" charset="0"/>
              </a:rPr>
              <a:t>Transmission of collected data to the preloaded machine learning model for crop prediction.</a:t>
            </a:r>
          </a:p>
          <a:p>
            <a:pPr marL="685800" indent="-685800">
              <a:lnSpc>
                <a:spcPct val="95000"/>
              </a:lnSpc>
              <a:buFont typeface="Wingdings" panose="05000000000000000000" pitchFamily="2" charset="2"/>
              <a:buChar char="§"/>
            </a:pPr>
            <a:r>
              <a:rPr lang="en-US" sz="4800" dirty="0">
                <a:solidFill>
                  <a:schemeClr val="tx2"/>
                </a:solidFill>
                <a:latin typeface="Franklin Gothic Book" panose="020B0503020102020204" pitchFamily="34" charset="0"/>
              </a:rPr>
              <a:t>Displaying real-time information on an LCD screen, presenting the recommended crop and corresponding parameters as outcomes of the prediction.</a:t>
            </a:r>
          </a:p>
        </p:txBody>
      </p:sp>
      <p:sp>
        <p:nvSpPr>
          <p:cNvPr id="31" name="Title 1">
            <a:extLst>
              <a:ext uri="{FF2B5EF4-FFF2-40B4-BE49-F238E27FC236}">
                <a16:creationId xmlns:a16="http://schemas.microsoft.com/office/drawing/2014/main" id="{B972004C-B7AE-4E04-AE08-3EA3CC962D8B}"/>
              </a:ext>
            </a:extLst>
          </p:cNvPr>
          <p:cNvSpPr txBox="1">
            <a:spLocks/>
          </p:cNvSpPr>
          <p:nvPr/>
        </p:nvSpPr>
        <p:spPr>
          <a:xfrm>
            <a:off x="19999425" y="25952349"/>
            <a:ext cx="6977977" cy="1499324"/>
          </a:xfrm>
          <a:prstGeom prst="rect">
            <a:avLst/>
          </a:prstGeom>
        </p:spPr>
        <p:txBody>
          <a:bodyPr lIns="91440" tIns="91440" bIns="91440" anchor="ctr">
            <a:no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ctr">
              <a:lnSpc>
                <a:spcPct val="95000"/>
              </a:lnSpc>
            </a:pPr>
            <a:r>
              <a:rPr lang="en-US" sz="4800" dirty="0">
                <a:solidFill>
                  <a:schemeClr val="tx2"/>
                </a:solidFill>
                <a:latin typeface="Franklin Gothic Medium Cond" panose="020B0606030402020204" pitchFamily="34" charset="0"/>
              </a:rPr>
              <a:t>Raspberry Pi Pico</a:t>
            </a:r>
          </a:p>
        </p:txBody>
      </p:sp>
      <p:sp>
        <p:nvSpPr>
          <p:cNvPr id="29" name="Title 1">
            <a:extLst>
              <a:ext uri="{FF2B5EF4-FFF2-40B4-BE49-F238E27FC236}">
                <a16:creationId xmlns:a16="http://schemas.microsoft.com/office/drawing/2014/main" id="{8272E1D0-BA55-4569-A8E9-7DD254490F95}"/>
              </a:ext>
            </a:extLst>
          </p:cNvPr>
          <p:cNvSpPr txBox="1">
            <a:spLocks/>
          </p:cNvSpPr>
          <p:nvPr/>
        </p:nvSpPr>
        <p:spPr>
          <a:xfrm>
            <a:off x="28030135" y="16463541"/>
            <a:ext cx="11430000" cy="20125509"/>
          </a:xfrm>
          <a:prstGeom prst="rect">
            <a:avLst/>
          </a:prstGeom>
        </p:spPr>
        <p:txBody>
          <a:bodyPr lIns="91440" tIns="91440" bIns="91440" anchor="ctr">
            <a:sp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nSpc>
                <a:spcPct val="95000"/>
              </a:lnSpc>
            </a:pPr>
            <a:r>
              <a:rPr lang="en-US" sz="4400" dirty="0">
                <a:solidFill>
                  <a:schemeClr val="tx2"/>
                </a:solidFill>
                <a:latin typeface="Franklin Gothic Book" panose="020B0503020102020204" pitchFamily="34" charset="0"/>
              </a:rPr>
              <a:t>This project leverages the capabilities of the Raspberry Pi Pico microcontroller to deploy a machine learning model for real-time crop prediction. Utilizing DHT11 temperature and humidity sensors, alongside a pH sensor, the system collects essential soil data. The on-board machine learning model processes this data, providing instantaneous crop predictions tailored to the specific soil conditions. The outcomes of these predictions are prominently displayed on an LCD screen.</a:t>
            </a:r>
          </a:p>
          <a:p>
            <a:pPr>
              <a:lnSpc>
                <a:spcPct val="95000"/>
              </a:lnSpc>
            </a:pPr>
            <a:endParaRPr lang="en-US" sz="4400" dirty="0">
              <a:solidFill>
                <a:schemeClr val="tx2"/>
              </a:solidFill>
              <a:latin typeface="Franklin Gothic Book" panose="020B0503020102020204" pitchFamily="34" charset="0"/>
            </a:endParaRPr>
          </a:p>
          <a:p>
            <a:pPr>
              <a:lnSpc>
                <a:spcPct val="95000"/>
              </a:lnSpc>
            </a:pPr>
            <a:r>
              <a:rPr lang="en-US" sz="4400" dirty="0">
                <a:solidFill>
                  <a:schemeClr val="tx2"/>
                </a:solidFill>
                <a:latin typeface="Franklin Gothic Book" panose="020B0503020102020204" pitchFamily="34" charset="0"/>
              </a:rPr>
              <a:t>The seamless communication between sensors and the Raspberry Pi Pico, managed through GPIO pins, ensures a continuous and reliable flow of data. The Cortex-M4 processor within the Pico efficiently handles complex calculations, contributing to the swift and accurate generation of crop predictions. The LCD display interface provides users with immediate insights into optimal crop choices based on the machine learning analysis.</a:t>
            </a:r>
          </a:p>
          <a:p>
            <a:pPr>
              <a:lnSpc>
                <a:spcPct val="95000"/>
              </a:lnSpc>
            </a:pPr>
            <a:endParaRPr lang="en-US" sz="4400" dirty="0">
              <a:solidFill>
                <a:schemeClr val="tx2"/>
              </a:solidFill>
              <a:latin typeface="Franklin Gothic Book" panose="020B0503020102020204" pitchFamily="34" charset="0"/>
            </a:endParaRPr>
          </a:p>
          <a:p>
            <a:pPr>
              <a:lnSpc>
                <a:spcPct val="95000"/>
              </a:lnSpc>
            </a:pPr>
            <a:r>
              <a:rPr lang="en-US" sz="4400" dirty="0">
                <a:solidFill>
                  <a:schemeClr val="tx2"/>
                </a:solidFill>
                <a:latin typeface="Franklin Gothic Book" panose="020B0503020102020204" pitchFamily="34" charset="0"/>
              </a:rPr>
              <a:t>By prioritizing efficiency, accessibility, and adaptability, this methodology optimizes the development process for a reliable and user-friendly smart agriculture system. The resulting solution enables real-time monitoring and analysis of crop suitability data, enhancing precision in agricultural decision-making</a:t>
            </a:r>
          </a:p>
        </p:txBody>
      </p:sp>
      <p:graphicFrame>
        <p:nvGraphicFramePr>
          <p:cNvPr id="3" name="Diagram 2">
            <a:extLst>
              <a:ext uri="{FF2B5EF4-FFF2-40B4-BE49-F238E27FC236}">
                <a16:creationId xmlns:a16="http://schemas.microsoft.com/office/drawing/2014/main" id="{59E6E899-8137-40AD-8751-1ED52810A509}"/>
              </a:ext>
            </a:extLst>
          </p:cNvPr>
          <p:cNvGraphicFramePr/>
          <p:nvPr/>
        </p:nvGraphicFramePr>
        <p:xfrm>
          <a:off x="914399" y="15361920"/>
          <a:ext cx="11430000" cy="6287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1870D615-4318-C10C-148F-7BBCFEFC7817}"/>
              </a:ext>
            </a:extLst>
          </p:cNvPr>
          <p:cNvPicPr>
            <a:picLocks noChangeAspect="1"/>
          </p:cNvPicPr>
          <p:nvPr/>
        </p:nvPicPr>
        <p:blipFill>
          <a:blip r:embed="rId8"/>
          <a:stretch>
            <a:fillRect/>
          </a:stretch>
        </p:blipFill>
        <p:spPr>
          <a:xfrm>
            <a:off x="914399" y="303655"/>
            <a:ext cx="3931921" cy="3931921"/>
          </a:xfrm>
          <a:prstGeom prst="rect">
            <a:avLst/>
          </a:prstGeom>
        </p:spPr>
      </p:pic>
      <p:sp>
        <p:nvSpPr>
          <p:cNvPr id="21" name="Title 1">
            <a:extLst>
              <a:ext uri="{FF2B5EF4-FFF2-40B4-BE49-F238E27FC236}">
                <a16:creationId xmlns:a16="http://schemas.microsoft.com/office/drawing/2014/main" id="{BBB029B3-4838-D473-5384-B4C214EB504D}"/>
              </a:ext>
            </a:extLst>
          </p:cNvPr>
          <p:cNvSpPr txBox="1">
            <a:spLocks/>
          </p:cNvSpPr>
          <p:nvPr/>
        </p:nvSpPr>
        <p:spPr>
          <a:xfrm>
            <a:off x="13284190" y="25803193"/>
            <a:ext cx="5680811" cy="1584710"/>
          </a:xfrm>
          <a:prstGeom prst="rect">
            <a:avLst/>
          </a:prstGeom>
        </p:spPr>
        <p:txBody>
          <a:bodyPr lIns="91440" tIns="91440" bIns="91440" anchor="ctr">
            <a:no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ctr">
              <a:lnSpc>
                <a:spcPct val="95000"/>
              </a:lnSpc>
            </a:pPr>
            <a:r>
              <a:rPr lang="en-GB" sz="4800" dirty="0">
                <a:solidFill>
                  <a:schemeClr val="tx2"/>
                </a:solidFill>
                <a:latin typeface="Franklin Gothic Medium Cond" panose="020B0606030402020204" pitchFamily="34" charset="0"/>
              </a:rPr>
              <a:t>PH Sensor</a:t>
            </a:r>
            <a:endParaRPr lang="en-US" sz="4800" dirty="0">
              <a:solidFill>
                <a:schemeClr val="tx2"/>
              </a:solidFill>
              <a:latin typeface="Franklin Gothic Medium Cond" panose="020B0606030402020204" pitchFamily="34" charset="0"/>
            </a:endParaRPr>
          </a:p>
        </p:txBody>
      </p:sp>
      <p:sp>
        <p:nvSpPr>
          <p:cNvPr id="23" name="Title 1">
            <a:extLst>
              <a:ext uri="{FF2B5EF4-FFF2-40B4-BE49-F238E27FC236}">
                <a16:creationId xmlns:a16="http://schemas.microsoft.com/office/drawing/2014/main" id="{18BC3686-88FF-1AD7-5272-78319BEC7A5E}"/>
              </a:ext>
            </a:extLst>
          </p:cNvPr>
          <p:cNvSpPr txBox="1">
            <a:spLocks/>
          </p:cNvSpPr>
          <p:nvPr/>
        </p:nvSpPr>
        <p:spPr>
          <a:xfrm>
            <a:off x="17750210" y="19091275"/>
            <a:ext cx="11430000" cy="1720001"/>
          </a:xfrm>
          <a:prstGeom prst="rect">
            <a:avLst/>
          </a:prstGeom>
        </p:spPr>
        <p:txBody>
          <a:bodyPr lIns="91440" tIns="91440" bIns="91440" anchor="ctr">
            <a:no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ctr">
              <a:lnSpc>
                <a:spcPct val="95000"/>
              </a:lnSpc>
            </a:pPr>
            <a:r>
              <a:rPr lang="en-US" sz="4800" dirty="0">
                <a:solidFill>
                  <a:schemeClr val="tx2"/>
                </a:solidFill>
                <a:latin typeface="Franklin Gothic Medium Cond" panose="020B0606030402020204" pitchFamily="34" charset="0"/>
              </a:rPr>
              <a:t>LCD Display</a:t>
            </a:r>
          </a:p>
        </p:txBody>
      </p:sp>
      <p:sp>
        <p:nvSpPr>
          <p:cNvPr id="25" name="Title 1">
            <a:extLst>
              <a:ext uri="{FF2B5EF4-FFF2-40B4-BE49-F238E27FC236}">
                <a16:creationId xmlns:a16="http://schemas.microsoft.com/office/drawing/2014/main" id="{B4483150-1232-B643-2F78-AB4E3C48C35A}"/>
              </a:ext>
            </a:extLst>
          </p:cNvPr>
          <p:cNvSpPr txBox="1">
            <a:spLocks/>
          </p:cNvSpPr>
          <p:nvPr/>
        </p:nvSpPr>
        <p:spPr>
          <a:xfrm>
            <a:off x="11875623" y="21042042"/>
            <a:ext cx="9433560" cy="1624637"/>
          </a:xfrm>
          <a:prstGeom prst="rect">
            <a:avLst/>
          </a:prstGeom>
        </p:spPr>
        <p:txBody>
          <a:bodyPr lIns="91440" tIns="91440" bIns="91440" anchor="ctr">
            <a:no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ctr">
              <a:lnSpc>
                <a:spcPct val="95000"/>
              </a:lnSpc>
            </a:pPr>
            <a:r>
              <a:rPr lang="en-GB" sz="4800" dirty="0">
                <a:solidFill>
                  <a:schemeClr val="tx2"/>
                </a:solidFill>
                <a:latin typeface="Franklin Gothic Medium Cond" panose="020B0606030402020204" pitchFamily="34" charset="0"/>
              </a:rPr>
              <a:t>DHT11 Sensor </a:t>
            </a:r>
            <a:endParaRPr lang="en-US" sz="4800" dirty="0">
              <a:solidFill>
                <a:schemeClr val="tx2"/>
              </a:solidFill>
              <a:latin typeface="Franklin Gothic Medium Cond" panose="020B0606030402020204" pitchFamily="34" charset="0"/>
            </a:endParaRPr>
          </a:p>
          <a:p>
            <a:pPr algn="ctr">
              <a:lnSpc>
                <a:spcPct val="95000"/>
              </a:lnSpc>
            </a:pPr>
            <a:r>
              <a:rPr lang="en-US" sz="4800" dirty="0">
                <a:solidFill>
                  <a:schemeClr val="tx2"/>
                </a:solidFill>
                <a:latin typeface="Franklin Gothic Medium Cond" panose="020B0606030402020204" pitchFamily="34" charset="0"/>
              </a:rPr>
              <a:t>Temperature and Humidity</a:t>
            </a:r>
          </a:p>
        </p:txBody>
      </p:sp>
      <p:sp>
        <p:nvSpPr>
          <p:cNvPr id="33" name="Title 1">
            <a:extLst>
              <a:ext uri="{FF2B5EF4-FFF2-40B4-BE49-F238E27FC236}">
                <a16:creationId xmlns:a16="http://schemas.microsoft.com/office/drawing/2014/main" id="{19A0E2BF-CAE2-266A-0D4F-0562F876FD15}"/>
              </a:ext>
            </a:extLst>
          </p:cNvPr>
          <p:cNvSpPr txBox="1">
            <a:spLocks/>
          </p:cNvSpPr>
          <p:nvPr/>
        </p:nvSpPr>
        <p:spPr>
          <a:xfrm>
            <a:off x="13783672" y="23254718"/>
            <a:ext cx="11904164" cy="2457850"/>
          </a:xfrm>
          <a:prstGeom prst="rect">
            <a:avLst/>
          </a:prstGeom>
        </p:spPr>
        <p:txBody>
          <a:bodyPr lIns="91440" tIns="91440" bIns="91440" anchor="ctr">
            <a:no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ctr">
              <a:lnSpc>
                <a:spcPct val="95000"/>
              </a:lnSpc>
            </a:pPr>
            <a:r>
              <a:rPr lang="en-US" sz="9600" dirty="0">
                <a:solidFill>
                  <a:schemeClr val="tx2"/>
                </a:solidFill>
                <a:latin typeface="Franklin Gothic Medium Cond" panose="020B0606030402020204" pitchFamily="34" charset="0"/>
              </a:rPr>
              <a:t>Components</a:t>
            </a:r>
          </a:p>
        </p:txBody>
      </p:sp>
      <p:sp>
        <p:nvSpPr>
          <p:cNvPr id="35" name="Title 1">
            <a:extLst>
              <a:ext uri="{FF2B5EF4-FFF2-40B4-BE49-F238E27FC236}">
                <a16:creationId xmlns:a16="http://schemas.microsoft.com/office/drawing/2014/main" id="{27EDFAFC-54CF-9CFF-3455-E6744BEB4094}"/>
              </a:ext>
            </a:extLst>
          </p:cNvPr>
          <p:cNvSpPr txBox="1">
            <a:spLocks/>
          </p:cNvSpPr>
          <p:nvPr/>
        </p:nvSpPr>
        <p:spPr>
          <a:xfrm>
            <a:off x="-200734" y="26381214"/>
            <a:ext cx="5387242" cy="1162582"/>
          </a:xfrm>
          <a:prstGeom prst="rect">
            <a:avLst/>
          </a:prstGeom>
        </p:spPr>
        <p:txBody>
          <a:bodyPr lIns="91440" tIns="91440" bIns="91440" anchor="ctr">
            <a:no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ctr">
              <a:lnSpc>
                <a:spcPct val="95000"/>
              </a:lnSpc>
            </a:pPr>
            <a:r>
              <a:rPr lang="en-US" sz="6000" dirty="0">
                <a:solidFill>
                  <a:schemeClr val="tx2"/>
                </a:solidFill>
                <a:latin typeface="Franklin Gothic Medium Cond" panose="020B0606030402020204" pitchFamily="34" charset="0"/>
              </a:rPr>
              <a:t>Methodology :</a:t>
            </a:r>
          </a:p>
        </p:txBody>
      </p:sp>
      <p:pic>
        <p:nvPicPr>
          <p:cNvPr id="7" name="Picture 6">
            <a:extLst>
              <a:ext uri="{FF2B5EF4-FFF2-40B4-BE49-F238E27FC236}">
                <a16:creationId xmlns:a16="http://schemas.microsoft.com/office/drawing/2014/main" id="{998C03CA-5BE0-4B64-B750-9F43FD1F9E36}"/>
              </a:ext>
            </a:extLst>
          </p:cNvPr>
          <p:cNvPicPr>
            <a:picLocks noChangeAspect="1"/>
          </p:cNvPicPr>
          <p:nvPr/>
        </p:nvPicPr>
        <p:blipFill>
          <a:blip r:embed="rId9"/>
          <a:stretch>
            <a:fillRect/>
          </a:stretch>
        </p:blipFill>
        <p:spPr>
          <a:xfrm>
            <a:off x="364188" y="14966824"/>
            <a:ext cx="12663136" cy="10431746"/>
          </a:xfrm>
          <a:prstGeom prst="rect">
            <a:avLst/>
          </a:prstGeom>
        </p:spPr>
      </p:pic>
      <p:pic>
        <p:nvPicPr>
          <p:cNvPr id="8" name="Picture 7">
            <a:extLst>
              <a:ext uri="{FF2B5EF4-FFF2-40B4-BE49-F238E27FC236}">
                <a16:creationId xmlns:a16="http://schemas.microsoft.com/office/drawing/2014/main" id="{32ECE829-96F6-7D78-F3CA-06E7CC1DB119}"/>
              </a:ext>
            </a:extLst>
          </p:cNvPr>
          <p:cNvPicPr>
            <a:picLocks noChangeAspect="1"/>
          </p:cNvPicPr>
          <p:nvPr/>
        </p:nvPicPr>
        <p:blipFill>
          <a:blip r:embed="rId10"/>
          <a:stretch>
            <a:fillRect/>
          </a:stretch>
        </p:blipFill>
        <p:spPr>
          <a:xfrm>
            <a:off x="13997868" y="14859090"/>
            <a:ext cx="3680508" cy="6018537"/>
          </a:xfrm>
          <a:prstGeom prst="rect">
            <a:avLst/>
          </a:prstGeom>
        </p:spPr>
      </p:pic>
      <p:pic>
        <p:nvPicPr>
          <p:cNvPr id="10" name="Picture 9">
            <a:extLst>
              <a:ext uri="{FF2B5EF4-FFF2-40B4-BE49-F238E27FC236}">
                <a16:creationId xmlns:a16="http://schemas.microsoft.com/office/drawing/2014/main" id="{D57DABC9-5FD0-3012-B8EF-48CE860FF9F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123604" y="16626934"/>
            <a:ext cx="5564232" cy="2423871"/>
          </a:xfrm>
          <a:prstGeom prst="rect">
            <a:avLst/>
          </a:prstGeom>
        </p:spPr>
      </p:pic>
      <p:grpSp>
        <p:nvGrpSpPr>
          <p:cNvPr id="13" name="Group 12">
            <a:extLst>
              <a:ext uri="{FF2B5EF4-FFF2-40B4-BE49-F238E27FC236}">
                <a16:creationId xmlns:a16="http://schemas.microsoft.com/office/drawing/2014/main" id="{7259DF8F-2378-6C57-C1E7-715D724C3B9D}"/>
              </a:ext>
            </a:extLst>
          </p:cNvPr>
          <p:cNvGrpSpPr/>
          <p:nvPr/>
        </p:nvGrpSpPr>
        <p:grpSpPr>
          <a:xfrm rot="19700730">
            <a:off x="13328969" y="26451164"/>
            <a:ext cx="6526868" cy="9102334"/>
            <a:chOff x="3476925" y="1706544"/>
            <a:chExt cx="3443516" cy="4093997"/>
          </a:xfrm>
        </p:grpSpPr>
        <p:pic>
          <p:nvPicPr>
            <p:cNvPr id="17" name="Picture 16">
              <a:extLst>
                <a:ext uri="{FF2B5EF4-FFF2-40B4-BE49-F238E27FC236}">
                  <a16:creationId xmlns:a16="http://schemas.microsoft.com/office/drawing/2014/main" id="{D13A1132-6CD1-46E3-4D06-17651A902E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76925" y="4887047"/>
              <a:ext cx="3443516" cy="913494"/>
            </a:xfrm>
            <a:prstGeom prst="rect">
              <a:avLst/>
            </a:prstGeom>
          </p:spPr>
        </p:pic>
        <p:pic>
          <p:nvPicPr>
            <p:cNvPr id="18" name="Picture 17">
              <a:extLst>
                <a:ext uri="{FF2B5EF4-FFF2-40B4-BE49-F238E27FC236}">
                  <a16:creationId xmlns:a16="http://schemas.microsoft.com/office/drawing/2014/main" id="{E63BD342-907E-B9CB-766A-1A10F2C6B0C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48121" y="1706544"/>
              <a:ext cx="2501125" cy="3220522"/>
            </a:xfrm>
            <a:prstGeom prst="rect">
              <a:avLst/>
            </a:prstGeom>
          </p:spPr>
        </p:pic>
      </p:grpSp>
      <p:pic>
        <p:nvPicPr>
          <p:cNvPr id="22" name="Picture 21">
            <a:extLst>
              <a:ext uri="{FF2B5EF4-FFF2-40B4-BE49-F238E27FC236}">
                <a16:creationId xmlns:a16="http://schemas.microsoft.com/office/drawing/2014/main" id="{2F4940D3-A01D-F32E-609E-2351E4DCCDA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999425" y="28137318"/>
            <a:ext cx="6621718" cy="6621718"/>
          </a:xfrm>
          <a:prstGeom prst="rect">
            <a:avLst/>
          </a:prstGeom>
        </p:spPr>
      </p:pic>
      <p:sp>
        <p:nvSpPr>
          <p:cNvPr id="24" name="Title 1">
            <a:extLst>
              <a:ext uri="{FF2B5EF4-FFF2-40B4-BE49-F238E27FC236}">
                <a16:creationId xmlns:a16="http://schemas.microsoft.com/office/drawing/2014/main" id="{D92B50C6-810D-908E-1299-1083AC4CD47A}"/>
              </a:ext>
            </a:extLst>
          </p:cNvPr>
          <p:cNvSpPr txBox="1">
            <a:spLocks/>
          </p:cNvSpPr>
          <p:nvPr/>
        </p:nvSpPr>
        <p:spPr>
          <a:xfrm>
            <a:off x="27958301" y="15256019"/>
            <a:ext cx="11430000" cy="1401180"/>
          </a:xfrm>
          <a:prstGeom prst="rect">
            <a:avLst/>
          </a:prstGeom>
        </p:spPr>
        <p:txBody>
          <a:bodyPr lIns="91440" tIns="91440" bIns="91440" anchor="ctr">
            <a:no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ctr">
              <a:lnSpc>
                <a:spcPct val="95000"/>
              </a:lnSpc>
            </a:pPr>
            <a:r>
              <a:rPr lang="en-US" sz="7200" dirty="0">
                <a:solidFill>
                  <a:schemeClr val="tx2"/>
                </a:solidFill>
                <a:latin typeface="Franklin Gothic Medium Cond" panose="020B0606030402020204" pitchFamily="34" charset="0"/>
              </a:rPr>
              <a:t>Summary</a:t>
            </a:r>
          </a:p>
        </p:txBody>
      </p:sp>
      <p:sp>
        <p:nvSpPr>
          <p:cNvPr id="26" name="Title 1">
            <a:extLst>
              <a:ext uri="{FF2B5EF4-FFF2-40B4-BE49-F238E27FC236}">
                <a16:creationId xmlns:a16="http://schemas.microsoft.com/office/drawing/2014/main" id="{69714717-0E98-56CC-BAB4-D922BA1C1140}"/>
              </a:ext>
            </a:extLst>
          </p:cNvPr>
          <p:cNvSpPr txBox="1">
            <a:spLocks/>
          </p:cNvSpPr>
          <p:nvPr/>
        </p:nvSpPr>
        <p:spPr>
          <a:xfrm>
            <a:off x="3310827" y="25416283"/>
            <a:ext cx="6179946" cy="964931"/>
          </a:xfrm>
          <a:prstGeom prst="rect">
            <a:avLst/>
          </a:prstGeom>
        </p:spPr>
        <p:txBody>
          <a:bodyPr lIns="91440" tIns="91440" bIns="91440" anchor="ctr">
            <a:no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ctr">
              <a:lnSpc>
                <a:spcPct val="95000"/>
              </a:lnSpc>
            </a:pPr>
            <a:r>
              <a:rPr lang="en-US" sz="7200" dirty="0">
                <a:solidFill>
                  <a:schemeClr val="tx2"/>
                </a:solidFill>
                <a:latin typeface="Franklin Gothic Medium Cond" panose="020B0606030402020204" pitchFamily="34" charset="0"/>
              </a:rPr>
              <a:t>Circuit Diagram</a:t>
            </a:r>
          </a:p>
        </p:txBody>
      </p:sp>
      <p:sp>
        <p:nvSpPr>
          <p:cNvPr id="32" name="TextBox 31">
            <a:extLst>
              <a:ext uri="{FF2B5EF4-FFF2-40B4-BE49-F238E27FC236}">
                <a16:creationId xmlns:a16="http://schemas.microsoft.com/office/drawing/2014/main" id="{788E4085-84E6-7DED-92ED-FDB519CFFC8B}"/>
              </a:ext>
            </a:extLst>
          </p:cNvPr>
          <p:cNvSpPr txBox="1"/>
          <p:nvPr/>
        </p:nvSpPr>
        <p:spPr>
          <a:xfrm>
            <a:off x="333708" y="37918988"/>
            <a:ext cx="18932318" cy="1630412"/>
          </a:xfrm>
          <a:prstGeom prst="rect">
            <a:avLst/>
          </a:prstGeom>
          <a:noFill/>
        </p:spPr>
        <p:txBody>
          <a:bodyPr wrap="square" numCol="3" rtlCol="0">
            <a:noAutofit/>
          </a:bodyPr>
          <a:lstStyle/>
          <a:p>
            <a:pPr marL="800100" lvl="1" indent="-342900">
              <a:buFont typeface="Arial" panose="020B0604020202020204" pitchFamily="34" charset="0"/>
              <a:buChar char="•"/>
            </a:pPr>
            <a:r>
              <a:rPr lang="en-US" sz="4800" dirty="0">
                <a:solidFill>
                  <a:schemeClr val="bg1"/>
                </a:solidFill>
                <a:latin typeface="Franklin Gothic Book" panose="020B0503020102020204" pitchFamily="34" charset="0"/>
              </a:rPr>
              <a:t>P </a:t>
            </a:r>
            <a:r>
              <a:rPr lang="en-US" sz="4800" dirty="0" err="1">
                <a:solidFill>
                  <a:schemeClr val="bg1"/>
                </a:solidFill>
                <a:latin typeface="Franklin Gothic Book" panose="020B0503020102020204" pitchFamily="34" charset="0"/>
              </a:rPr>
              <a:t>Abhiram</a:t>
            </a:r>
            <a:endParaRPr lang="en-US" sz="4800" dirty="0">
              <a:solidFill>
                <a:schemeClr val="bg1"/>
              </a:solidFill>
              <a:latin typeface="Franklin Gothic Book" panose="020B0503020102020204" pitchFamily="34" charset="0"/>
            </a:endParaRPr>
          </a:p>
          <a:p>
            <a:pPr marL="800100" lvl="1" indent="-342900">
              <a:buFont typeface="Arial" panose="020B0604020202020204" pitchFamily="34" charset="0"/>
              <a:buChar char="•"/>
            </a:pPr>
            <a:r>
              <a:rPr lang="en-US" sz="4800" dirty="0">
                <a:solidFill>
                  <a:schemeClr val="bg1"/>
                </a:solidFill>
                <a:latin typeface="Franklin Gothic Book" panose="020B0503020102020204" pitchFamily="34" charset="0"/>
              </a:rPr>
              <a:t>C </a:t>
            </a:r>
            <a:r>
              <a:rPr lang="en-US" sz="4800" dirty="0" err="1">
                <a:solidFill>
                  <a:schemeClr val="bg1"/>
                </a:solidFill>
                <a:latin typeface="Franklin Gothic Book" panose="020B0503020102020204" pitchFamily="34" charset="0"/>
              </a:rPr>
              <a:t>Sahithee</a:t>
            </a:r>
            <a:r>
              <a:rPr lang="en-US" sz="4800" dirty="0">
                <a:solidFill>
                  <a:schemeClr val="bg1"/>
                </a:solidFill>
                <a:latin typeface="Franklin Gothic Book" panose="020B0503020102020204" pitchFamily="34" charset="0"/>
              </a:rPr>
              <a:t> Vaibhav</a:t>
            </a:r>
          </a:p>
          <a:p>
            <a:pPr marL="800100" lvl="1" indent="-342900">
              <a:buFont typeface="Arial" panose="020B0604020202020204" pitchFamily="34" charset="0"/>
              <a:buChar char="•"/>
            </a:pPr>
            <a:r>
              <a:rPr lang="en-US" sz="4800" dirty="0">
                <a:solidFill>
                  <a:schemeClr val="bg1"/>
                </a:solidFill>
                <a:latin typeface="Franklin Gothic Book" panose="020B0503020102020204" pitchFamily="34" charset="0"/>
              </a:rPr>
              <a:t>K Ammi Reddy</a:t>
            </a:r>
          </a:p>
          <a:p>
            <a:pPr marL="800100" lvl="1" indent="-342900">
              <a:buFont typeface="Arial" panose="020B0604020202020204" pitchFamily="34" charset="0"/>
              <a:buChar char="•"/>
            </a:pPr>
            <a:r>
              <a:rPr lang="en-US" sz="4800" dirty="0">
                <a:solidFill>
                  <a:schemeClr val="bg1"/>
                </a:solidFill>
                <a:latin typeface="Franklin Gothic Book" panose="020B0503020102020204" pitchFamily="34" charset="0"/>
              </a:rPr>
              <a:t>K Mahammad Sami</a:t>
            </a:r>
          </a:p>
          <a:p>
            <a:pPr marL="800100" lvl="1" indent="-342900">
              <a:buFont typeface="Arial" panose="020B0604020202020204" pitchFamily="34" charset="0"/>
              <a:buChar char="•"/>
            </a:pPr>
            <a:r>
              <a:rPr lang="en-US" sz="4400" dirty="0" err="1">
                <a:solidFill>
                  <a:schemeClr val="bg1"/>
                </a:solidFill>
              </a:rPr>
              <a:t>Vinayakan</a:t>
            </a:r>
            <a:r>
              <a:rPr lang="en-US" sz="4400" dirty="0">
                <a:solidFill>
                  <a:schemeClr val="bg1"/>
                </a:solidFill>
              </a:rPr>
              <a:t> V S </a:t>
            </a:r>
          </a:p>
          <a:p>
            <a:pPr marL="342900" indent="-342900">
              <a:buFont typeface="Arial" panose="020B0604020202020204" pitchFamily="34" charset="0"/>
              <a:buChar char="•"/>
            </a:pPr>
            <a:endParaRPr lang="en-IN" sz="2000" dirty="0"/>
          </a:p>
        </p:txBody>
      </p:sp>
      <p:sp>
        <p:nvSpPr>
          <p:cNvPr id="34" name="TextBox 33">
            <a:extLst>
              <a:ext uri="{FF2B5EF4-FFF2-40B4-BE49-F238E27FC236}">
                <a16:creationId xmlns:a16="http://schemas.microsoft.com/office/drawing/2014/main" id="{51334822-637C-0904-8089-AE4A85290136}"/>
              </a:ext>
            </a:extLst>
          </p:cNvPr>
          <p:cNvSpPr txBox="1"/>
          <p:nvPr/>
        </p:nvSpPr>
        <p:spPr>
          <a:xfrm>
            <a:off x="26977402" y="36867465"/>
            <a:ext cx="6977977" cy="2000548"/>
          </a:xfrm>
          <a:prstGeom prst="rect">
            <a:avLst/>
          </a:prstGeom>
          <a:noFill/>
        </p:spPr>
        <p:txBody>
          <a:bodyPr wrap="square" rtlCol="0">
            <a:spAutoFit/>
          </a:bodyPr>
          <a:lstStyle/>
          <a:p>
            <a:r>
              <a:rPr lang="en-US" sz="6000" dirty="0">
                <a:solidFill>
                  <a:schemeClr val="bg1"/>
                </a:solidFill>
                <a:latin typeface="Franklin Gothic Medium Cond" panose="020B0606030402020204" pitchFamily="34" charset="0"/>
              </a:rPr>
              <a:t>Faculty Mentor :</a:t>
            </a:r>
          </a:p>
          <a:p>
            <a:pPr marL="342900" indent="-342900">
              <a:buFont typeface="Arial" panose="020B0604020202020204" pitchFamily="34" charset="0"/>
              <a:buChar char="•"/>
            </a:pPr>
            <a:r>
              <a:rPr lang="en-US" sz="4400" dirty="0">
                <a:solidFill>
                  <a:schemeClr val="bg1"/>
                </a:solidFill>
                <a:latin typeface="Franklin Gothic Book" panose="020B0503020102020204" pitchFamily="34" charset="0"/>
              </a:rPr>
              <a:t>Dr . Vishnu S</a:t>
            </a:r>
          </a:p>
          <a:p>
            <a:pPr marL="342900" indent="-342900">
              <a:buFont typeface="Arial" panose="020B0604020202020204" pitchFamily="34" charset="0"/>
              <a:buChar char="•"/>
            </a:pPr>
            <a:endParaRPr lang="en-IN" sz="2000" dirty="0"/>
          </a:p>
        </p:txBody>
      </p:sp>
      <p:sp>
        <p:nvSpPr>
          <p:cNvPr id="36" name="Title 1">
            <a:extLst>
              <a:ext uri="{FF2B5EF4-FFF2-40B4-BE49-F238E27FC236}">
                <a16:creationId xmlns:a16="http://schemas.microsoft.com/office/drawing/2014/main" id="{9E1A8BA8-0CF8-BFD7-A9C7-1C6E9D2E5AF5}"/>
              </a:ext>
            </a:extLst>
          </p:cNvPr>
          <p:cNvSpPr txBox="1">
            <a:spLocks/>
          </p:cNvSpPr>
          <p:nvPr/>
        </p:nvSpPr>
        <p:spPr>
          <a:xfrm>
            <a:off x="32683" y="36705157"/>
            <a:ext cx="3278144" cy="1162582"/>
          </a:xfrm>
          <a:prstGeom prst="rect">
            <a:avLst/>
          </a:prstGeom>
        </p:spPr>
        <p:txBody>
          <a:bodyPr lIns="91440" tIns="91440" bIns="91440" anchor="ctr">
            <a:no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ctr">
              <a:lnSpc>
                <a:spcPct val="95000"/>
              </a:lnSpc>
            </a:pPr>
            <a:r>
              <a:rPr lang="en-US" sz="6000" dirty="0">
                <a:solidFill>
                  <a:schemeClr val="bg1"/>
                </a:solidFill>
                <a:latin typeface="Franklin Gothic Medium Cond" panose="020B0606030402020204" pitchFamily="34" charset="0"/>
              </a:rPr>
              <a:t>Team : </a:t>
            </a:r>
            <a:endParaRPr lang="en-US" sz="6000" dirty="0">
              <a:solidFill>
                <a:schemeClr val="tx2"/>
              </a:solidFill>
              <a:latin typeface="Franklin Gothic Medium Cond" panose="020B0606030402020204" pitchFamily="34" charset="0"/>
            </a:endParaRPr>
          </a:p>
        </p:txBody>
      </p:sp>
    </p:spTree>
    <p:extLst>
      <p:ext uri="{BB962C8B-B14F-4D97-AF65-F5344CB8AC3E}">
        <p14:creationId xmlns:p14="http://schemas.microsoft.com/office/powerpoint/2010/main" val="640106299"/>
      </p:ext>
    </p:extLst>
  </p:cSld>
  <p:clrMapOvr>
    <a:masterClrMapping/>
  </p:clrMapOvr>
</p:sld>
</file>

<file path=ppt/theme/theme1.xml><?xml version="1.0" encoding="utf-8"?>
<a:theme xmlns:a="http://schemas.openxmlformats.org/drawingml/2006/main" name="3 section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section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 sectio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2312</TotalTime>
  <Words>350</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Calibri</vt:lpstr>
      <vt:lpstr>Franklin Gothic Book</vt:lpstr>
      <vt:lpstr>Franklin Gothic Medium Cond</vt:lpstr>
      <vt:lpstr>Wingdings</vt:lpstr>
      <vt:lpstr>3 sections</vt:lpstr>
      <vt:lpstr>2 sections</vt:lpstr>
      <vt:lpstr>1 section</vt:lpstr>
      <vt:lpstr>Crop Prediction system, using machine learning</vt:lpstr>
    </vt:vector>
  </TitlesOfParts>
  <Company>Genigraphics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JL-PC</dc:creator>
  <dc:description>Quality poster printing
www.genigraphics.com
1-800-790-4001</dc:description>
  <cp:lastModifiedBy>Ammi Reddy</cp:lastModifiedBy>
  <cp:revision>72</cp:revision>
  <dcterms:created xsi:type="dcterms:W3CDTF">2019-10-25T19:49:05Z</dcterms:created>
  <dcterms:modified xsi:type="dcterms:W3CDTF">2023-12-13T19:03:28Z</dcterms:modified>
</cp:coreProperties>
</file>