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4"/>
  </p:notesMasterIdLst>
  <p:handoutMasterIdLst>
    <p:handoutMasterId r:id="rId45"/>
  </p:handoutMasterIdLst>
  <p:sldIdLst>
    <p:sldId id="259" r:id="rId2"/>
    <p:sldId id="382" r:id="rId3"/>
    <p:sldId id="354" r:id="rId4"/>
    <p:sldId id="315" r:id="rId5"/>
    <p:sldId id="386" r:id="rId6"/>
    <p:sldId id="387" r:id="rId7"/>
    <p:sldId id="388" r:id="rId8"/>
    <p:sldId id="390" r:id="rId9"/>
    <p:sldId id="391" r:id="rId10"/>
    <p:sldId id="323" r:id="rId11"/>
    <p:sldId id="418" r:id="rId12"/>
    <p:sldId id="302" r:id="rId13"/>
    <p:sldId id="282" r:id="rId14"/>
    <p:sldId id="395" r:id="rId15"/>
    <p:sldId id="303" r:id="rId16"/>
    <p:sldId id="394" r:id="rId17"/>
    <p:sldId id="396" r:id="rId18"/>
    <p:sldId id="397" r:id="rId19"/>
    <p:sldId id="399" r:id="rId20"/>
    <p:sldId id="400" r:id="rId21"/>
    <p:sldId id="402" r:id="rId22"/>
    <p:sldId id="403" r:id="rId23"/>
    <p:sldId id="413" r:id="rId24"/>
    <p:sldId id="401" r:id="rId25"/>
    <p:sldId id="416" r:id="rId26"/>
    <p:sldId id="405" r:id="rId27"/>
    <p:sldId id="406" r:id="rId28"/>
    <p:sldId id="407" r:id="rId29"/>
    <p:sldId id="408" r:id="rId30"/>
    <p:sldId id="409" r:id="rId31"/>
    <p:sldId id="410" r:id="rId32"/>
    <p:sldId id="411" r:id="rId33"/>
    <p:sldId id="412" r:id="rId34"/>
    <p:sldId id="415" r:id="rId35"/>
    <p:sldId id="417" r:id="rId36"/>
    <p:sldId id="384" r:id="rId37"/>
    <p:sldId id="385" r:id="rId38"/>
    <p:sldId id="383" r:id="rId39"/>
    <p:sldId id="422" r:id="rId40"/>
    <p:sldId id="421" r:id="rId41"/>
    <p:sldId id="317" r:id="rId42"/>
    <p:sldId id="274"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BC8873-7B61-417F-81B9-6F233FC97ABD}" v="286" dt="2025-04-21T06:13:20.227"/>
    <p1510:client id="{297D2D53-CCA2-5A54-D3B9-9882B93479ED}" v="2141" dt="2025-04-20T18:51:44.238"/>
    <p1510:client id="{35EF1096-DEC1-5259-D75F-E0CB19216445}" v="196" dt="2025-04-21T04:31:56.457"/>
    <p1510:client id="{F0BB061F-574C-23D4-E472-89E37B573AF4}" v="951" dt="2025-04-21T03:41:49.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A69547-7BCD-22A1-7C4E-B6C457C01A0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5B78F9B-F70E-1D6D-B49F-4F83B92DFB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875852-821C-4808-8A9E-710A4BBCC363}" type="datetimeFigureOut">
              <a:rPr lang="en-US" smtClean="0"/>
              <a:t>4/21/2025</a:t>
            </a:fld>
            <a:endParaRPr lang="en-US"/>
          </a:p>
        </p:txBody>
      </p:sp>
      <p:sp>
        <p:nvSpPr>
          <p:cNvPr id="4" name="Footer Placeholder 3">
            <a:extLst>
              <a:ext uri="{FF2B5EF4-FFF2-40B4-BE49-F238E27FC236}">
                <a16:creationId xmlns:a16="http://schemas.microsoft.com/office/drawing/2014/main" id="{33F8A78B-CC0A-328A-A480-30DF1C15B1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C6CE29F-FD3D-BB87-0063-51057BFB32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D0B05D-2638-4D28-ABA1-1CDC1FD2B4F9}" type="slidenum">
              <a:rPr lang="en-US" smtClean="0"/>
              <a:t>‹#›</a:t>
            </a:fld>
            <a:endParaRPr lang="en-US"/>
          </a:p>
        </p:txBody>
      </p:sp>
    </p:spTree>
    <p:extLst>
      <p:ext uri="{BB962C8B-B14F-4D97-AF65-F5344CB8AC3E}">
        <p14:creationId xmlns:p14="http://schemas.microsoft.com/office/powerpoint/2010/main" val="3536257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CF801C-9FB1-4456-88B8-82E36CC6EE60}" type="datetimeFigureOut">
              <a:rPr lang="en-IN" smtClean="0"/>
              <a:t>21-04-2025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1B1B0C-0FFA-40B2-9AFD-CA9B49AE2445}" type="slidenum">
              <a:rPr lang="en-IN" smtClean="0"/>
              <a:t>‹#›</a:t>
            </a:fld>
            <a:endParaRPr lang="en-IN"/>
          </a:p>
        </p:txBody>
      </p:sp>
    </p:spTree>
    <p:extLst>
      <p:ext uri="{BB962C8B-B14F-4D97-AF65-F5344CB8AC3E}">
        <p14:creationId xmlns:p14="http://schemas.microsoft.com/office/powerpoint/2010/main" val="203351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3499F1-0C99-45B4-9332-7F33E2CE803C}" type="datetime1">
              <a:rPr lang="en-US" smtClean="0"/>
              <a:t>4/21/2025</a:t>
            </a:fld>
            <a:endParaRPr lang="en-US"/>
          </a:p>
        </p:txBody>
      </p:sp>
      <p:sp>
        <p:nvSpPr>
          <p:cNvPr id="5" name="Footer Placeholder 4"/>
          <p:cNvSpPr>
            <a:spLocks noGrp="1"/>
          </p:cNvSpPr>
          <p:nvPr>
            <p:ph type="ftr" sz="quarter" idx="11"/>
          </p:nvPr>
        </p:nvSpPr>
        <p:spPr/>
        <p:txBody>
          <a:bodyPr/>
          <a:lstStyle/>
          <a:p>
            <a:r>
              <a:rPr lang="en-US"/>
              <a:t>22/04/2025</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9669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D3C467-A5FF-4D78-9429-3210D50759E7}" type="datetime1">
              <a:rPr lang="en-US" smtClean="0"/>
              <a:t>4/21/2025</a:t>
            </a:fld>
            <a:endParaRPr lang="en-US"/>
          </a:p>
        </p:txBody>
      </p:sp>
      <p:sp>
        <p:nvSpPr>
          <p:cNvPr id="5" name="Footer Placeholder 4"/>
          <p:cNvSpPr>
            <a:spLocks noGrp="1"/>
          </p:cNvSpPr>
          <p:nvPr>
            <p:ph type="ftr" sz="quarter" idx="11"/>
          </p:nvPr>
        </p:nvSpPr>
        <p:spPr/>
        <p:txBody>
          <a:bodyPr/>
          <a:lstStyle/>
          <a:p>
            <a:r>
              <a:rPr lang="en-US"/>
              <a:t>22/04/2025</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28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B5E72F-09CB-4A8F-A43D-0AFC9FC5498B}" type="datetime1">
              <a:rPr lang="en-US" smtClean="0"/>
              <a:t>4/21/2025</a:t>
            </a:fld>
            <a:endParaRPr lang="en-US"/>
          </a:p>
        </p:txBody>
      </p:sp>
      <p:sp>
        <p:nvSpPr>
          <p:cNvPr id="5" name="Footer Placeholder 4"/>
          <p:cNvSpPr>
            <a:spLocks noGrp="1"/>
          </p:cNvSpPr>
          <p:nvPr>
            <p:ph type="ftr" sz="quarter" idx="11"/>
          </p:nvPr>
        </p:nvSpPr>
        <p:spPr/>
        <p:txBody>
          <a:bodyPr/>
          <a:lstStyle/>
          <a:p>
            <a:r>
              <a:rPr lang="en-US"/>
              <a:t>22/04/2025</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40066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9B58E0-1A37-42D7-9900-1C2851616419}" type="datetime1">
              <a:rPr lang="en-US" smtClean="0"/>
              <a:t>4/21/2025</a:t>
            </a:fld>
            <a:endParaRPr lang="en-US"/>
          </a:p>
        </p:txBody>
      </p:sp>
      <p:sp>
        <p:nvSpPr>
          <p:cNvPr id="5" name="Footer Placeholder 4"/>
          <p:cNvSpPr>
            <a:spLocks noGrp="1"/>
          </p:cNvSpPr>
          <p:nvPr>
            <p:ph type="ftr" sz="quarter" idx="11"/>
          </p:nvPr>
        </p:nvSpPr>
        <p:spPr/>
        <p:txBody>
          <a:bodyPr/>
          <a:lstStyle/>
          <a:p>
            <a:r>
              <a:rPr lang="en-US"/>
              <a:t>22/04/2025</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07374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688869-683B-479F-8496-1357B4D69F09}" type="datetime1">
              <a:rPr lang="en-US" smtClean="0"/>
              <a:t>4/21/2025</a:t>
            </a:fld>
            <a:endParaRPr lang="en-US"/>
          </a:p>
        </p:txBody>
      </p:sp>
      <p:sp>
        <p:nvSpPr>
          <p:cNvPr id="5" name="Footer Placeholder 4"/>
          <p:cNvSpPr>
            <a:spLocks noGrp="1"/>
          </p:cNvSpPr>
          <p:nvPr>
            <p:ph type="ftr" sz="quarter" idx="11"/>
          </p:nvPr>
        </p:nvSpPr>
        <p:spPr/>
        <p:txBody>
          <a:bodyPr/>
          <a:lstStyle/>
          <a:p>
            <a:r>
              <a:rPr lang="en-US"/>
              <a:t>22/04/2025</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653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38E108-34FD-45F7-9651-0C5064530B58}" type="datetime1">
              <a:rPr lang="en-US" smtClean="0"/>
              <a:t>4/21/2025</a:t>
            </a:fld>
            <a:endParaRPr lang="en-US"/>
          </a:p>
        </p:txBody>
      </p:sp>
      <p:sp>
        <p:nvSpPr>
          <p:cNvPr id="6" name="Footer Placeholder 5"/>
          <p:cNvSpPr>
            <a:spLocks noGrp="1"/>
          </p:cNvSpPr>
          <p:nvPr>
            <p:ph type="ftr" sz="quarter" idx="11"/>
          </p:nvPr>
        </p:nvSpPr>
        <p:spPr/>
        <p:txBody>
          <a:bodyPr/>
          <a:lstStyle/>
          <a:p>
            <a:r>
              <a:rPr lang="en-US"/>
              <a:t>22/04/2025</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7358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EBC8C2-DEC7-4D64-BD37-89EAEDD92E9B}" type="datetime1">
              <a:rPr lang="en-US" smtClean="0"/>
              <a:t>4/21/2025</a:t>
            </a:fld>
            <a:endParaRPr lang="en-US"/>
          </a:p>
        </p:txBody>
      </p:sp>
      <p:sp>
        <p:nvSpPr>
          <p:cNvPr id="8" name="Footer Placeholder 7"/>
          <p:cNvSpPr>
            <a:spLocks noGrp="1"/>
          </p:cNvSpPr>
          <p:nvPr>
            <p:ph type="ftr" sz="quarter" idx="11"/>
          </p:nvPr>
        </p:nvSpPr>
        <p:spPr/>
        <p:txBody>
          <a:bodyPr/>
          <a:lstStyle/>
          <a:p>
            <a:r>
              <a:rPr lang="en-US"/>
              <a:t>22/04/2025</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89168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6BE4BE-FB55-4E5D-8789-17C22E83D40D}" type="datetime1">
              <a:rPr lang="en-US" smtClean="0"/>
              <a:t>4/21/2025</a:t>
            </a:fld>
            <a:endParaRPr lang="en-US"/>
          </a:p>
        </p:txBody>
      </p:sp>
      <p:sp>
        <p:nvSpPr>
          <p:cNvPr id="4" name="Footer Placeholder 3"/>
          <p:cNvSpPr>
            <a:spLocks noGrp="1"/>
          </p:cNvSpPr>
          <p:nvPr>
            <p:ph type="ftr" sz="quarter" idx="11"/>
          </p:nvPr>
        </p:nvSpPr>
        <p:spPr/>
        <p:txBody>
          <a:bodyPr/>
          <a:lstStyle/>
          <a:p>
            <a:r>
              <a:rPr lang="en-US"/>
              <a:t>22/04/2025</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239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1EC159-FCE9-4FD9-9E07-44652DD229B1}" type="datetime1">
              <a:rPr lang="en-US" smtClean="0"/>
              <a:t>4/21/2025</a:t>
            </a:fld>
            <a:endParaRPr lang="en-US"/>
          </a:p>
        </p:txBody>
      </p:sp>
      <p:sp>
        <p:nvSpPr>
          <p:cNvPr id="3" name="Footer Placeholder 2"/>
          <p:cNvSpPr>
            <a:spLocks noGrp="1"/>
          </p:cNvSpPr>
          <p:nvPr>
            <p:ph type="ftr" sz="quarter" idx="11"/>
          </p:nvPr>
        </p:nvSpPr>
        <p:spPr/>
        <p:txBody>
          <a:bodyPr/>
          <a:lstStyle/>
          <a:p>
            <a:r>
              <a:rPr lang="en-US"/>
              <a:t>22/04/2025</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47942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B95C3D-0C0A-412F-A669-85D15D6EC655}" type="datetime1">
              <a:rPr lang="en-US" smtClean="0"/>
              <a:t>4/21/2025</a:t>
            </a:fld>
            <a:endParaRPr lang="en-US"/>
          </a:p>
        </p:txBody>
      </p:sp>
      <p:sp>
        <p:nvSpPr>
          <p:cNvPr id="6" name="Footer Placeholder 5"/>
          <p:cNvSpPr>
            <a:spLocks noGrp="1"/>
          </p:cNvSpPr>
          <p:nvPr>
            <p:ph type="ftr" sz="quarter" idx="11"/>
          </p:nvPr>
        </p:nvSpPr>
        <p:spPr/>
        <p:txBody>
          <a:bodyPr/>
          <a:lstStyle/>
          <a:p>
            <a:r>
              <a:rPr lang="en-US"/>
              <a:t>22/04/2025</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9028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D11168-A285-4EF1-AE40-A0F2731D6EB8}" type="datetime1">
              <a:rPr lang="en-US" smtClean="0"/>
              <a:t>4/21/2025</a:t>
            </a:fld>
            <a:endParaRPr lang="en-US"/>
          </a:p>
        </p:txBody>
      </p:sp>
      <p:sp>
        <p:nvSpPr>
          <p:cNvPr id="6" name="Footer Placeholder 5"/>
          <p:cNvSpPr>
            <a:spLocks noGrp="1"/>
          </p:cNvSpPr>
          <p:nvPr>
            <p:ph type="ftr" sz="quarter" idx="11"/>
          </p:nvPr>
        </p:nvSpPr>
        <p:spPr/>
        <p:txBody>
          <a:bodyPr/>
          <a:lstStyle/>
          <a:p>
            <a:r>
              <a:rPr lang="en-US"/>
              <a:t>22/04/2025</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1547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ED82F-C1EA-4945-A8C0-33B7F99EB722}" type="datetime1">
              <a:rPr lang="en-US" smtClean="0"/>
              <a:t>4/21/2025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22/04/2025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90349926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tiff"/></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ultralytics/ultralytics" TargetMode="External"/><Relationship Id="rId2" Type="http://schemas.openxmlformats.org/officeDocument/2006/relationships/hyperlink" Target="https://universe.roboflow.com/document-forgery-detection/document-forgery-detection"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hyperlink" Target="https://universe.roboflow.com/document-forgery-detection/document-forgery-detection." TargetMode="External"/><Relationship Id="rId2" Type="http://schemas.openxmlformats.org/officeDocument/2006/relationships/hyperlink" Target="https://www.researchgate.net/figure/b-Shows-the-architecture-of-the-Yolo-v7-Model-18_fig1_372431932."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AFEF31-79A4-C02E-AF74-118ECB6ABB5F}"/>
              </a:ext>
            </a:extLst>
          </p:cNvPr>
          <p:cNvSpPr/>
          <p:nvPr/>
        </p:nvSpPr>
        <p:spPr>
          <a:xfrm>
            <a:off x="565977" y="1207278"/>
            <a:ext cx="11187043" cy="5266960"/>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82036E5-ECE7-5F56-49CF-E60384AD3687}"/>
              </a:ext>
            </a:extLst>
          </p:cNvPr>
          <p:cNvSpPr txBox="1"/>
          <p:nvPr/>
        </p:nvSpPr>
        <p:spPr>
          <a:xfrm>
            <a:off x="2121190" y="1347535"/>
            <a:ext cx="784229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0070C0"/>
                </a:solidFill>
                <a:latin typeface="Times"/>
                <a:ea typeface="+mn-lt"/>
                <a:cs typeface="Times"/>
              </a:rPr>
              <a:t>Forgery Localization in Images and Scanned Documents</a:t>
            </a:r>
            <a:endParaRPr lang="en-US" dirty="0"/>
          </a:p>
        </p:txBody>
      </p:sp>
      <p:sp>
        <p:nvSpPr>
          <p:cNvPr id="11" name="TextBox 10">
            <a:extLst>
              <a:ext uri="{FF2B5EF4-FFF2-40B4-BE49-F238E27FC236}">
                <a16:creationId xmlns:a16="http://schemas.microsoft.com/office/drawing/2014/main" id="{528D87D9-198C-D1EE-586A-F12B295BAB54}"/>
              </a:ext>
            </a:extLst>
          </p:cNvPr>
          <p:cNvSpPr txBox="1"/>
          <p:nvPr/>
        </p:nvSpPr>
        <p:spPr>
          <a:xfrm>
            <a:off x="2740472" y="295491"/>
            <a:ext cx="71131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rgbClr val="000000"/>
                </a:solidFill>
                <a:ea typeface="+mn-lt"/>
                <a:cs typeface="+mn-lt"/>
              </a:rPr>
              <a:t>Forgery Localization in Images and Scanned Documents</a:t>
            </a:r>
            <a:endParaRPr lang="en-US" dirty="0"/>
          </a:p>
          <a:p>
            <a:endParaRPr lang="en-US" sz="1600" dirty="0">
              <a:ea typeface="Calibri"/>
              <a:cs typeface="Calibri"/>
            </a:endParaRPr>
          </a:p>
        </p:txBody>
      </p:sp>
      <p:sp>
        <p:nvSpPr>
          <p:cNvPr id="12" name="TextBox 11">
            <a:extLst>
              <a:ext uri="{FF2B5EF4-FFF2-40B4-BE49-F238E27FC236}">
                <a16:creationId xmlns:a16="http://schemas.microsoft.com/office/drawing/2014/main" id="{573C11C8-7CB8-4EDD-27D8-AC1C1BC8B713}"/>
              </a:ext>
            </a:extLst>
          </p:cNvPr>
          <p:cNvSpPr txBox="1"/>
          <p:nvPr/>
        </p:nvSpPr>
        <p:spPr>
          <a:xfrm>
            <a:off x="3575133" y="2689623"/>
            <a:ext cx="475923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err="1">
                <a:solidFill>
                  <a:srgbClr val="C00000"/>
                </a:solidFill>
                <a:latin typeface="Times New Roman"/>
              </a:rPr>
              <a:t>B.Tech</a:t>
            </a:r>
            <a:r>
              <a:rPr lang="en-US" sz="3200" b="1" dirty="0">
                <a:solidFill>
                  <a:srgbClr val="C00000"/>
                </a:solidFill>
                <a:latin typeface="Times New Roman"/>
              </a:rPr>
              <a:t> Project Review</a:t>
            </a:r>
            <a:endParaRPr lang="en-US" b="1" dirty="0">
              <a:solidFill>
                <a:srgbClr val="C00000"/>
              </a:solidFill>
              <a:cs typeface="Calibri" panose="020F0502020204030204"/>
            </a:endParaRPr>
          </a:p>
        </p:txBody>
      </p:sp>
      <p:sp>
        <p:nvSpPr>
          <p:cNvPr id="13" name="TextBox 12">
            <a:extLst>
              <a:ext uri="{FF2B5EF4-FFF2-40B4-BE49-F238E27FC236}">
                <a16:creationId xmlns:a16="http://schemas.microsoft.com/office/drawing/2014/main" id="{6974696D-4E12-503C-2C72-1A735019B2C1}"/>
              </a:ext>
            </a:extLst>
          </p:cNvPr>
          <p:cNvSpPr txBox="1"/>
          <p:nvPr/>
        </p:nvSpPr>
        <p:spPr>
          <a:xfrm>
            <a:off x="2741551" y="3427777"/>
            <a:ext cx="627608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latin typeface="Times New Roman"/>
              </a:rPr>
              <a:t>Guide: Dr. Aarthi R, </a:t>
            </a:r>
            <a:r>
              <a:rPr lang="en-US" sz="2000" dirty="0">
                <a:latin typeface="Times New Roman"/>
              </a:rPr>
              <a:t>Assistant</a:t>
            </a:r>
            <a:r>
              <a:rPr lang="en-US" sz="2000" dirty="0">
                <a:latin typeface="Times New Roman"/>
                <a:cs typeface="Times New Roman"/>
              </a:rPr>
              <a:t> Professor (</a:t>
            </a:r>
            <a:r>
              <a:rPr lang="en-US" sz="2000" dirty="0" err="1">
                <a:latin typeface="Times New Roman"/>
                <a:cs typeface="Times New Roman"/>
              </a:rPr>
              <a:t>Sl.Gr</a:t>
            </a:r>
            <a:r>
              <a:rPr lang="en-US" sz="2000" dirty="0">
                <a:latin typeface="Times New Roman"/>
                <a:cs typeface="Times New Roman"/>
              </a:rPr>
              <a:t>.) , Amrita School of Computing, Coimbatore </a:t>
            </a:r>
            <a:endParaRPr lang="en-US" dirty="0">
              <a:latin typeface="Calibri" panose="020F0502020204030204"/>
              <a:ea typeface="Calibri" panose="020F0502020204030204"/>
              <a:cs typeface="Calibri" panose="020F0502020204030204"/>
            </a:endParaRPr>
          </a:p>
          <a:p>
            <a:endParaRPr lang="en-US" sz="3200" b="1" dirty="0">
              <a:latin typeface="Times New Roman"/>
              <a:cs typeface="Times New Roman"/>
            </a:endParaRPr>
          </a:p>
        </p:txBody>
      </p:sp>
      <p:graphicFrame>
        <p:nvGraphicFramePr>
          <p:cNvPr id="16" name="Table 15">
            <a:extLst>
              <a:ext uri="{FF2B5EF4-FFF2-40B4-BE49-F238E27FC236}">
                <a16:creationId xmlns:a16="http://schemas.microsoft.com/office/drawing/2014/main" id="{040AFABB-9B4C-8FCC-3AD8-B9222D9E7ADA}"/>
              </a:ext>
            </a:extLst>
          </p:cNvPr>
          <p:cNvGraphicFramePr>
            <a:graphicFrameLocks noGrp="1"/>
          </p:cNvGraphicFramePr>
          <p:nvPr>
            <p:extLst>
              <p:ext uri="{D42A27DB-BD31-4B8C-83A1-F6EECF244321}">
                <p14:modId xmlns:p14="http://schemas.microsoft.com/office/powerpoint/2010/main" val="4294829295"/>
              </p:ext>
            </p:extLst>
          </p:nvPr>
        </p:nvGraphicFramePr>
        <p:xfrm>
          <a:off x="2739305" y="4394872"/>
          <a:ext cx="6840810" cy="1854200"/>
        </p:xfrm>
        <a:graphic>
          <a:graphicData uri="http://schemas.openxmlformats.org/drawingml/2006/table">
            <a:tbl>
              <a:tblPr firstRow="1" bandRow="1">
                <a:tableStyleId>{74C1A8A3-306A-4EB7-A6B1-4F7E0EB9C5D6}</a:tableStyleId>
              </a:tblPr>
              <a:tblGrid>
                <a:gridCol w="1478165">
                  <a:extLst>
                    <a:ext uri="{9D8B030D-6E8A-4147-A177-3AD203B41FA5}">
                      <a16:colId xmlns:a16="http://schemas.microsoft.com/office/drawing/2014/main" val="207919870"/>
                    </a:ext>
                  </a:extLst>
                </a:gridCol>
                <a:gridCol w="2750074">
                  <a:extLst>
                    <a:ext uri="{9D8B030D-6E8A-4147-A177-3AD203B41FA5}">
                      <a16:colId xmlns:a16="http://schemas.microsoft.com/office/drawing/2014/main" val="3917510883"/>
                    </a:ext>
                  </a:extLst>
                </a:gridCol>
                <a:gridCol w="2612571">
                  <a:extLst>
                    <a:ext uri="{9D8B030D-6E8A-4147-A177-3AD203B41FA5}">
                      <a16:colId xmlns:a16="http://schemas.microsoft.com/office/drawing/2014/main" val="3995102247"/>
                    </a:ext>
                  </a:extLst>
                </a:gridCol>
              </a:tblGrid>
              <a:tr h="370840">
                <a:tc>
                  <a:txBody>
                    <a:bodyPr/>
                    <a:lstStyle/>
                    <a:p>
                      <a:r>
                        <a:rPr lang="en-US" dirty="0"/>
                        <a:t>SL NO.</a:t>
                      </a:r>
                    </a:p>
                  </a:txBody>
                  <a:tcPr/>
                </a:tc>
                <a:tc>
                  <a:txBody>
                    <a:bodyPr/>
                    <a:lstStyle/>
                    <a:p>
                      <a:r>
                        <a:rPr lang="en-US" dirty="0"/>
                        <a:t>NAME</a:t>
                      </a:r>
                    </a:p>
                  </a:txBody>
                  <a:tcPr/>
                </a:tc>
                <a:tc>
                  <a:txBody>
                    <a:bodyPr/>
                    <a:lstStyle/>
                    <a:p>
                      <a:r>
                        <a:rPr lang="en-US" dirty="0"/>
                        <a:t>Roll No</a:t>
                      </a:r>
                    </a:p>
                  </a:txBody>
                  <a:tcPr/>
                </a:tc>
                <a:extLst>
                  <a:ext uri="{0D108BD9-81ED-4DB2-BD59-A6C34878D82A}">
                    <a16:rowId xmlns:a16="http://schemas.microsoft.com/office/drawing/2014/main" val="2689330017"/>
                  </a:ext>
                </a:extLst>
              </a:tr>
              <a:tr h="370840">
                <a:tc>
                  <a:txBody>
                    <a:bodyPr/>
                    <a:lstStyle/>
                    <a:p>
                      <a:r>
                        <a:rPr lang="en-US" dirty="0"/>
                        <a:t>1</a:t>
                      </a:r>
                    </a:p>
                  </a:txBody>
                  <a:tcPr/>
                </a:tc>
                <a:tc>
                  <a:txBody>
                    <a:bodyPr/>
                    <a:lstStyle/>
                    <a:p>
                      <a:pPr lvl="0">
                        <a:buNone/>
                      </a:pPr>
                      <a:r>
                        <a:rPr lang="en-US" sz="1800" b="0" i="0" u="none" strike="noStrike" noProof="0" dirty="0" err="1">
                          <a:solidFill>
                            <a:srgbClr val="000000"/>
                          </a:solidFill>
                          <a:latin typeface="Times New Roman"/>
                        </a:rPr>
                        <a:t>Sahithee</a:t>
                      </a:r>
                      <a:r>
                        <a:rPr lang="en-US" sz="1800" b="0" i="0" u="none" strike="noStrike" noProof="0" dirty="0">
                          <a:solidFill>
                            <a:srgbClr val="000000"/>
                          </a:solidFill>
                          <a:latin typeface="Times New Roman"/>
                        </a:rPr>
                        <a:t> Vaibhav Cheruvu</a:t>
                      </a:r>
                      <a:endParaRPr lang="en-US" dirty="0"/>
                    </a:p>
                  </a:txBody>
                  <a:tcPr/>
                </a:tc>
                <a:tc>
                  <a:txBody>
                    <a:bodyPr/>
                    <a:lstStyle/>
                    <a:p>
                      <a:r>
                        <a:rPr lang="en-US" dirty="0"/>
                        <a:t>CB.EN.U4CSE21414</a:t>
                      </a:r>
                    </a:p>
                  </a:txBody>
                  <a:tcPr/>
                </a:tc>
                <a:extLst>
                  <a:ext uri="{0D108BD9-81ED-4DB2-BD59-A6C34878D82A}">
                    <a16:rowId xmlns:a16="http://schemas.microsoft.com/office/drawing/2014/main" val="1943411682"/>
                  </a:ext>
                </a:extLst>
              </a:tr>
              <a:tr h="370840">
                <a:tc>
                  <a:txBody>
                    <a:bodyPr/>
                    <a:lstStyle/>
                    <a:p>
                      <a:r>
                        <a:rPr lang="en-US" dirty="0"/>
                        <a:t>2</a:t>
                      </a:r>
                    </a:p>
                  </a:txBody>
                  <a:tcPr/>
                </a:tc>
                <a:tc>
                  <a:txBody>
                    <a:bodyPr/>
                    <a:lstStyle/>
                    <a:p>
                      <a:pPr lvl="0">
                        <a:buNone/>
                      </a:pPr>
                      <a:r>
                        <a:rPr lang="en-US" sz="1800" b="0" i="0" u="none" strike="noStrike" noProof="0" dirty="0">
                          <a:solidFill>
                            <a:srgbClr val="000000"/>
                          </a:solidFill>
                          <a:latin typeface="Times New Roman"/>
                        </a:rPr>
                        <a:t>Mahammad Sami </a:t>
                      </a:r>
                      <a:r>
                        <a:rPr lang="en-US" sz="1800" b="0" i="0" u="none" strike="noStrike" noProof="0" dirty="0" err="1">
                          <a:solidFill>
                            <a:srgbClr val="000000"/>
                          </a:solidFill>
                          <a:latin typeface="Times New Roman"/>
                        </a:rPr>
                        <a:t>Khaji</a:t>
                      </a:r>
                      <a:endParaRPr lang="en-US" dirty="0" err="1"/>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Calibri"/>
                        </a:rPr>
                        <a:t>CB.EN.U4CSE21430</a:t>
                      </a:r>
                    </a:p>
                  </a:txBody>
                  <a:tcPr/>
                </a:tc>
                <a:extLst>
                  <a:ext uri="{0D108BD9-81ED-4DB2-BD59-A6C34878D82A}">
                    <a16:rowId xmlns:a16="http://schemas.microsoft.com/office/drawing/2014/main" val="3460533506"/>
                  </a:ext>
                </a:extLst>
              </a:tr>
              <a:tr h="370840">
                <a:tc>
                  <a:txBody>
                    <a:bodyPr/>
                    <a:lstStyle/>
                    <a:p>
                      <a:r>
                        <a:rPr lang="en-US" dirty="0"/>
                        <a:t>3</a:t>
                      </a:r>
                    </a:p>
                  </a:txBody>
                  <a:tcPr/>
                </a:tc>
                <a:tc>
                  <a:txBody>
                    <a:bodyPr/>
                    <a:lstStyle/>
                    <a:p>
                      <a:pPr lvl="0">
                        <a:buNone/>
                      </a:pPr>
                      <a:r>
                        <a:rPr lang="en-US" sz="1800" b="0" i="0" u="none" strike="noStrike" noProof="0" dirty="0" err="1">
                          <a:solidFill>
                            <a:srgbClr val="000000"/>
                          </a:solidFill>
                          <a:latin typeface="Times New Roman"/>
                        </a:rPr>
                        <a:t>Sahithee</a:t>
                      </a:r>
                      <a:r>
                        <a:rPr lang="en-US" sz="1800" b="0" i="0" u="none" strike="noStrike" noProof="0" dirty="0">
                          <a:solidFill>
                            <a:srgbClr val="000000"/>
                          </a:solidFill>
                          <a:latin typeface="Times New Roman"/>
                        </a:rPr>
                        <a:t> Vaibhav Cheruvu</a:t>
                      </a: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Calibri"/>
                        </a:rPr>
                        <a:t>CB.EN.U4CSE21440</a:t>
                      </a:r>
                    </a:p>
                  </a:txBody>
                  <a:tcPr/>
                </a:tc>
                <a:extLst>
                  <a:ext uri="{0D108BD9-81ED-4DB2-BD59-A6C34878D82A}">
                    <a16:rowId xmlns:a16="http://schemas.microsoft.com/office/drawing/2014/main" val="2317141167"/>
                  </a:ext>
                </a:extLst>
              </a:tr>
              <a:tr h="370840">
                <a:tc>
                  <a:txBody>
                    <a:bodyPr/>
                    <a:lstStyle/>
                    <a:p>
                      <a:r>
                        <a:rPr lang="en-US" dirty="0"/>
                        <a:t>4</a:t>
                      </a:r>
                    </a:p>
                  </a:txBody>
                  <a:tcPr/>
                </a:tc>
                <a:tc>
                  <a:txBody>
                    <a:bodyPr/>
                    <a:lstStyle/>
                    <a:p>
                      <a:pPr lvl="0">
                        <a:buNone/>
                      </a:pPr>
                      <a:r>
                        <a:rPr lang="en-US" sz="1800" b="0" i="0" u="none" strike="noStrike" noProof="0" dirty="0">
                          <a:solidFill>
                            <a:srgbClr val="000000"/>
                          </a:solidFill>
                          <a:latin typeface="Times New Roman"/>
                        </a:rPr>
                        <a:t>Vinayakan VS</a:t>
                      </a:r>
                      <a:endParaRPr lang="en-US" dirty="0"/>
                    </a:p>
                  </a:txBody>
                  <a:tcPr/>
                </a:tc>
                <a:tc>
                  <a:txBody>
                    <a:bodyPr/>
                    <a:lstStyle/>
                    <a:p>
                      <a:pPr lvl="0" algn="l">
                        <a:lnSpc>
                          <a:spcPct val="100000"/>
                        </a:lnSpc>
                        <a:spcBef>
                          <a:spcPts val="0"/>
                        </a:spcBef>
                        <a:spcAft>
                          <a:spcPts val="0"/>
                        </a:spcAft>
                        <a:buNone/>
                      </a:pPr>
                      <a:r>
                        <a:rPr lang="en-US" sz="1800" b="0" i="0" u="none" strike="noStrike" noProof="0" dirty="0">
                          <a:solidFill>
                            <a:srgbClr val="000000"/>
                          </a:solidFill>
                          <a:latin typeface="Calibri"/>
                        </a:rPr>
                        <a:t>CB.EN.U4CSE21467</a:t>
                      </a:r>
                    </a:p>
                  </a:txBody>
                  <a:tcPr/>
                </a:tc>
                <a:extLst>
                  <a:ext uri="{0D108BD9-81ED-4DB2-BD59-A6C34878D82A}">
                    <a16:rowId xmlns:a16="http://schemas.microsoft.com/office/drawing/2014/main" val="3315358634"/>
                  </a:ext>
                </a:extLst>
              </a:tr>
            </a:tbl>
          </a:graphicData>
        </a:graphic>
      </p:graphicFrame>
      <p:sp>
        <p:nvSpPr>
          <p:cNvPr id="18" name="TextBox 17">
            <a:extLst>
              <a:ext uri="{FF2B5EF4-FFF2-40B4-BE49-F238E27FC236}">
                <a16:creationId xmlns:a16="http://schemas.microsoft.com/office/drawing/2014/main" id="{34858D91-A6E2-19BE-892E-F85A69FB6FBC}"/>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endParaRPr lang="en-US" dirty="0">
              <a:ea typeface="Calibri" panose="020F0502020204030204"/>
              <a:cs typeface="Calibri" panose="020F0502020204030204"/>
            </a:endParaRPr>
          </a:p>
        </p:txBody>
      </p:sp>
      <p:sp>
        <p:nvSpPr>
          <p:cNvPr id="15" name="TextBox 14">
            <a:extLst>
              <a:ext uri="{FF2B5EF4-FFF2-40B4-BE49-F238E27FC236}">
                <a16:creationId xmlns:a16="http://schemas.microsoft.com/office/drawing/2014/main" id="{AFC55A92-1450-E8E4-8103-1FF07B22F63D}"/>
              </a:ext>
            </a:extLst>
          </p:cNvPr>
          <p:cNvSpPr txBox="1"/>
          <p:nvPr/>
        </p:nvSpPr>
        <p:spPr>
          <a:xfrm>
            <a:off x="11771453" y="6678592"/>
            <a:ext cx="462987" cy="324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9" name="TextBox 18">
            <a:extLst>
              <a:ext uri="{FF2B5EF4-FFF2-40B4-BE49-F238E27FC236}">
                <a16:creationId xmlns:a16="http://schemas.microsoft.com/office/drawing/2014/main" id="{33503C51-6218-01AB-98CA-AFCC33F49E7B}"/>
              </a:ext>
            </a:extLst>
          </p:cNvPr>
          <p:cNvSpPr txBox="1"/>
          <p:nvPr/>
        </p:nvSpPr>
        <p:spPr>
          <a:xfrm>
            <a:off x="10903352" y="381964"/>
            <a:ext cx="555584" cy="4514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Date Placeholder 4">
            <a:extLst>
              <a:ext uri="{FF2B5EF4-FFF2-40B4-BE49-F238E27FC236}">
                <a16:creationId xmlns:a16="http://schemas.microsoft.com/office/drawing/2014/main" id="{3A8D7036-2C4B-DEC6-7FF2-382D35BF1B84}"/>
              </a:ext>
            </a:extLst>
          </p:cNvPr>
          <p:cNvSpPr>
            <a:spLocks noGrp="1"/>
          </p:cNvSpPr>
          <p:nvPr>
            <p:ph type="dt" sz="half" idx="10"/>
          </p:nvPr>
        </p:nvSpPr>
        <p:spPr/>
        <p:txBody>
          <a:bodyPr/>
          <a:lstStyle/>
          <a:p>
            <a:fld id="{50744FF2-E4E2-447F-9FC2-EB84435EFE46}" type="datetime1">
              <a:rPr lang="en-US" smtClean="0"/>
              <a:t>4/21/2025</a:t>
            </a:fld>
            <a:endParaRPr lang="en-US" dirty="0"/>
          </a:p>
        </p:txBody>
      </p:sp>
      <p:sp>
        <p:nvSpPr>
          <p:cNvPr id="7" name="Slide Number Placeholder 6">
            <a:extLst>
              <a:ext uri="{FF2B5EF4-FFF2-40B4-BE49-F238E27FC236}">
                <a16:creationId xmlns:a16="http://schemas.microsoft.com/office/drawing/2014/main" id="{4AA1D3F0-C794-539A-D7DA-840EC311E55E}"/>
              </a:ext>
            </a:extLst>
          </p:cNvPr>
          <p:cNvSpPr>
            <a:spLocks noGrp="1"/>
          </p:cNvSpPr>
          <p:nvPr>
            <p:ph type="sldNum" sz="quarter" idx="12"/>
          </p:nvPr>
        </p:nvSpPr>
        <p:spPr/>
        <p:txBody>
          <a:bodyPr/>
          <a:lstStyle/>
          <a:p>
            <a:fld id="{200A7CEA-B418-409E-83C6-3D1608F86113}" type="slidenum">
              <a:rPr lang="en-US" dirty="0">
                <a:ea typeface="Calibri"/>
                <a:cs typeface="Calibri"/>
              </a:rPr>
              <a:t>1</a:t>
            </a:fld>
            <a:endParaRPr lang="en-US">
              <a:ea typeface="Calibri"/>
              <a:cs typeface="Calibri"/>
            </a:endParaRPr>
          </a:p>
        </p:txBody>
      </p:sp>
      <p:pic>
        <p:nvPicPr>
          <p:cNvPr id="3" name="Picture 2" descr="A close-up of a logo&#10;&#10;AI-generated content may be incorrect.">
            <a:extLst>
              <a:ext uri="{FF2B5EF4-FFF2-40B4-BE49-F238E27FC236}">
                <a16:creationId xmlns:a16="http://schemas.microsoft.com/office/drawing/2014/main" id="{8AB0D67A-E6E9-5F40-96E2-229CD8BCC65E}"/>
              </a:ext>
            </a:extLst>
          </p:cNvPr>
          <p:cNvPicPr>
            <a:picLocks noChangeAspect="1"/>
          </p:cNvPicPr>
          <p:nvPr/>
        </p:nvPicPr>
        <p:blipFill>
          <a:blip r:embed="rId2"/>
          <a:stretch>
            <a:fillRect/>
          </a:stretch>
        </p:blipFill>
        <p:spPr>
          <a:xfrm>
            <a:off x="1" y="54524"/>
            <a:ext cx="2503714" cy="621059"/>
          </a:xfrm>
          <a:prstGeom prst="rect">
            <a:avLst/>
          </a:prstGeom>
        </p:spPr>
      </p:pic>
    </p:spTree>
    <p:extLst>
      <p:ext uri="{BB962C8B-B14F-4D97-AF65-F5344CB8AC3E}">
        <p14:creationId xmlns:p14="http://schemas.microsoft.com/office/powerpoint/2010/main" val="171768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AFEF31-79A4-C02E-AF74-118ECB6ABB5F}"/>
              </a:ext>
            </a:extLst>
          </p:cNvPr>
          <p:cNvSpPr/>
          <p:nvPr/>
        </p:nvSpPr>
        <p:spPr>
          <a:xfrm>
            <a:off x="325346" y="943346"/>
            <a:ext cx="11427674" cy="5530892"/>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DFCAC29-7880-000E-6587-699F9A48E609}"/>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34858D91-A6E2-19BE-892E-F85A69FB6FBC}"/>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75360CB5-C725-807A-D25E-C29A3B74A0C2}"/>
              </a:ext>
            </a:extLst>
          </p:cNvPr>
          <p:cNvSpPr txBox="1"/>
          <p:nvPr/>
        </p:nvSpPr>
        <p:spPr>
          <a:xfrm>
            <a:off x="4231921" y="941045"/>
            <a:ext cx="41302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E2E2E"/>
                </a:solidFill>
                <a:ea typeface="+mn-lt"/>
                <a:cs typeface="+mn-lt"/>
              </a:rPr>
              <a:t>LITERATURE SURVEY</a:t>
            </a:r>
            <a:endParaRPr lang="en-US" sz="3600" b="1">
              <a:latin typeface="Calibri Light"/>
              <a:cs typeface="Calibri"/>
            </a:endParaRPr>
          </a:p>
        </p:txBody>
      </p:sp>
      <p:sp>
        <p:nvSpPr>
          <p:cNvPr id="7" name="Date Placeholder 6">
            <a:extLst>
              <a:ext uri="{FF2B5EF4-FFF2-40B4-BE49-F238E27FC236}">
                <a16:creationId xmlns:a16="http://schemas.microsoft.com/office/drawing/2014/main" id="{E0DBD38D-00DD-B2EA-26DC-56713B413A3C}"/>
              </a:ext>
            </a:extLst>
          </p:cNvPr>
          <p:cNvSpPr>
            <a:spLocks noGrp="1"/>
          </p:cNvSpPr>
          <p:nvPr>
            <p:ph type="dt" sz="half" idx="10"/>
          </p:nvPr>
        </p:nvSpPr>
        <p:spPr/>
        <p:txBody>
          <a:bodyPr/>
          <a:lstStyle/>
          <a:p>
            <a:fld id="{73CEFC39-C9CA-46A7-AAF4-69E9C90574A5}" type="datetime1">
              <a:rPr lang="en-US" smtClean="0"/>
              <a:t>4/21/2025</a:t>
            </a:fld>
            <a:endParaRPr lang="en-US"/>
          </a:p>
        </p:txBody>
      </p:sp>
      <p:graphicFrame>
        <p:nvGraphicFramePr>
          <p:cNvPr id="8" name="Table 7">
            <a:extLst>
              <a:ext uri="{FF2B5EF4-FFF2-40B4-BE49-F238E27FC236}">
                <a16:creationId xmlns:a16="http://schemas.microsoft.com/office/drawing/2014/main" id="{675AF146-BB91-D7D8-C1AD-2E82F7727543}"/>
              </a:ext>
            </a:extLst>
          </p:cNvPr>
          <p:cNvGraphicFramePr>
            <a:graphicFrameLocks noGrp="1"/>
          </p:cNvGraphicFramePr>
          <p:nvPr>
            <p:extLst>
              <p:ext uri="{D42A27DB-BD31-4B8C-83A1-F6EECF244321}">
                <p14:modId xmlns:p14="http://schemas.microsoft.com/office/powerpoint/2010/main" val="3232726944"/>
              </p:ext>
            </p:extLst>
          </p:nvPr>
        </p:nvGraphicFramePr>
        <p:xfrm>
          <a:off x="854363" y="1878060"/>
          <a:ext cx="10643603" cy="4389120"/>
        </p:xfrm>
        <a:graphic>
          <a:graphicData uri="http://schemas.openxmlformats.org/drawingml/2006/table">
            <a:tbl>
              <a:tblPr firstRow="1" bandRow="1">
                <a:tableStyleId>{5C22544A-7EE6-4342-B048-85BDC9FD1C3A}</a:tableStyleId>
              </a:tblPr>
              <a:tblGrid>
                <a:gridCol w="771136">
                  <a:extLst>
                    <a:ext uri="{9D8B030D-6E8A-4147-A177-3AD203B41FA5}">
                      <a16:colId xmlns:a16="http://schemas.microsoft.com/office/drawing/2014/main" val="1807137679"/>
                    </a:ext>
                  </a:extLst>
                </a:gridCol>
                <a:gridCol w="1569861">
                  <a:extLst>
                    <a:ext uri="{9D8B030D-6E8A-4147-A177-3AD203B41FA5}">
                      <a16:colId xmlns:a16="http://schemas.microsoft.com/office/drawing/2014/main" val="1339798515"/>
                    </a:ext>
                  </a:extLst>
                </a:gridCol>
                <a:gridCol w="1493356">
                  <a:extLst>
                    <a:ext uri="{9D8B030D-6E8A-4147-A177-3AD203B41FA5}">
                      <a16:colId xmlns:a16="http://schemas.microsoft.com/office/drawing/2014/main" val="256995076"/>
                    </a:ext>
                  </a:extLst>
                </a:gridCol>
                <a:gridCol w="1687374">
                  <a:extLst>
                    <a:ext uri="{9D8B030D-6E8A-4147-A177-3AD203B41FA5}">
                      <a16:colId xmlns:a16="http://schemas.microsoft.com/office/drawing/2014/main" val="3972766128"/>
                    </a:ext>
                  </a:extLst>
                </a:gridCol>
                <a:gridCol w="1735489">
                  <a:extLst>
                    <a:ext uri="{9D8B030D-6E8A-4147-A177-3AD203B41FA5}">
                      <a16:colId xmlns:a16="http://schemas.microsoft.com/office/drawing/2014/main" val="3936082609"/>
                    </a:ext>
                  </a:extLst>
                </a:gridCol>
                <a:gridCol w="1865873">
                  <a:extLst>
                    <a:ext uri="{9D8B030D-6E8A-4147-A177-3AD203B41FA5}">
                      <a16:colId xmlns:a16="http://schemas.microsoft.com/office/drawing/2014/main" val="2448657218"/>
                    </a:ext>
                  </a:extLst>
                </a:gridCol>
                <a:gridCol w="1520514">
                  <a:extLst>
                    <a:ext uri="{9D8B030D-6E8A-4147-A177-3AD203B41FA5}">
                      <a16:colId xmlns:a16="http://schemas.microsoft.com/office/drawing/2014/main" val="1417562101"/>
                    </a:ext>
                  </a:extLst>
                </a:gridCol>
              </a:tblGrid>
              <a:tr h="476643">
                <a:tc>
                  <a:txBody>
                    <a:bodyPr/>
                    <a:lstStyle/>
                    <a:p>
                      <a:pPr algn="ctr"/>
                      <a:r>
                        <a:rPr lang="en-US" sz="1600" dirty="0"/>
                        <a:t>Ref # &amp; Year</a:t>
                      </a:r>
                      <a:endParaRPr lang="en-IN" sz="1600" dirty="0"/>
                    </a:p>
                  </a:txBody>
                  <a:tcPr/>
                </a:tc>
                <a:tc>
                  <a:txBody>
                    <a:bodyPr/>
                    <a:lstStyle/>
                    <a:p>
                      <a:pPr algn="ctr"/>
                      <a:r>
                        <a:rPr lang="en-US" sz="1600" dirty="0"/>
                        <a:t>Title </a:t>
                      </a:r>
                      <a:endParaRPr lang="en-IN" sz="1600" dirty="0"/>
                    </a:p>
                  </a:txBody>
                  <a:tcPr/>
                </a:tc>
                <a:tc>
                  <a:txBody>
                    <a:bodyPr/>
                    <a:lstStyle/>
                    <a:p>
                      <a:pPr algn="ctr"/>
                      <a:r>
                        <a:rPr lang="en-US" sz="1600" dirty="0"/>
                        <a:t>Problem Statement</a:t>
                      </a:r>
                      <a:endParaRPr lang="en-IN" sz="1600" dirty="0"/>
                    </a:p>
                  </a:txBody>
                  <a:tcPr/>
                </a:tc>
                <a:tc>
                  <a:txBody>
                    <a:bodyPr/>
                    <a:lstStyle/>
                    <a:p>
                      <a:pPr algn="ctr"/>
                      <a:r>
                        <a:rPr lang="en-US" sz="1600" dirty="0"/>
                        <a:t>Dataset</a:t>
                      </a:r>
                      <a:endParaRPr lang="en-IN" sz="1600" dirty="0"/>
                    </a:p>
                  </a:txBody>
                  <a:tcPr/>
                </a:tc>
                <a:tc>
                  <a:txBody>
                    <a:bodyPr/>
                    <a:lstStyle/>
                    <a:p>
                      <a:pPr algn="ctr"/>
                      <a:r>
                        <a:rPr lang="en-US" sz="1600" dirty="0"/>
                        <a:t>Methodology</a:t>
                      </a:r>
                      <a:endParaRPr lang="en-IN" sz="1600" dirty="0"/>
                    </a:p>
                  </a:txBody>
                  <a:tcPr/>
                </a:tc>
                <a:tc>
                  <a:txBody>
                    <a:bodyPr/>
                    <a:lstStyle/>
                    <a:p>
                      <a:pPr algn="ctr"/>
                      <a:r>
                        <a:rPr lang="en-US" sz="1600" dirty="0"/>
                        <a:t>Performance Metrics</a:t>
                      </a:r>
                      <a:endParaRPr lang="en-IN" sz="1600" dirty="0"/>
                    </a:p>
                  </a:txBody>
                  <a:tcPr/>
                </a:tc>
                <a:tc>
                  <a:txBody>
                    <a:bodyPr/>
                    <a:lstStyle/>
                    <a:p>
                      <a:pPr algn="ctr"/>
                      <a:r>
                        <a:rPr lang="en-US" sz="1600" dirty="0"/>
                        <a:t>Scope for Improvement</a:t>
                      </a:r>
                      <a:endParaRPr lang="en-IN" sz="1600" dirty="0"/>
                    </a:p>
                  </a:txBody>
                  <a:tcPr/>
                </a:tc>
                <a:extLst>
                  <a:ext uri="{0D108BD9-81ED-4DB2-BD59-A6C34878D82A}">
                    <a16:rowId xmlns:a16="http://schemas.microsoft.com/office/drawing/2014/main" val="128584828"/>
                  </a:ext>
                </a:extLst>
              </a:tr>
              <a:tr h="1694735">
                <a:tc>
                  <a:txBody>
                    <a:bodyPr/>
                    <a:lstStyle/>
                    <a:p>
                      <a:pPr algn="l"/>
                      <a:r>
                        <a:rPr lang="en-US" sz="1600" dirty="0"/>
                        <a:t>[1]</a:t>
                      </a:r>
                    </a:p>
                    <a:p>
                      <a:pPr lvl="0" algn="l">
                        <a:buNone/>
                      </a:pPr>
                      <a:r>
                        <a:rPr lang="en-US" sz="1600" dirty="0"/>
                        <a:t>2022</a:t>
                      </a: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rPr>
                        <a:t> Image Forgery Detection Using Deep Learning by Recompressing Images</a:t>
                      </a:r>
                      <a:endParaRPr lang="en-US" dirty="0"/>
                    </a:p>
                    <a:p>
                      <a:pPr lvl="0" algn="l">
                        <a:buNone/>
                      </a:pPr>
                      <a:endParaRPr lang="en-US" sz="1400" b="0" i="0" u="none" strike="noStrike" noProof="0" dirty="0">
                        <a:solidFill>
                          <a:srgbClr val="000000"/>
                        </a:solidFill>
                        <a:latin typeface="Calibri"/>
                      </a:endParaRPr>
                    </a:p>
                  </a:txBody>
                  <a:tcPr/>
                </a:tc>
                <a:tc>
                  <a:txBody>
                    <a:bodyPr/>
                    <a:lstStyle/>
                    <a:p>
                      <a:pPr lvl="0" algn="l">
                        <a:lnSpc>
                          <a:spcPct val="100000"/>
                        </a:lnSpc>
                        <a:spcBef>
                          <a:spcPts val="0"/>
                        </a:spcBef>
                        <a:spcAft>
                          <a:spcPts val="0"/>
                        </a:spcAft>
                        <a:buNone/>
                      </a:pPr>
                      <a:r>
                        <a:rPr lang="en-US" sz="1400" b="0" i="0" u="none" strike="noStrike" noProof="0" dirty="0">
                          <a:latin typeface="Calibri"/>
                        </a:rPr>
                        <a:t>Traditional CNN-based methods are limited in detecting one type of forgery and lack speed and accuracy.</a:t>
                      </a:r>
                      <a:endParaRPr lang="en-US" sz="1400" dirty="0"/>
                    </a:p>
                    <a:p>
                      <a:pPr lvl="0" algn="l">
                        <a:lnSpc>
                          <a:spcPct val="100000"/>
                        </a:lnSpc>
                        <a:spcBef>
                          <a:spcPts val="0"/>
                        </a:spcBef>
                        <a:spcAft>
                          <a:spcPts val="0"/>
                        </a:spcAft>
                        <a:buNone/>
                      </a:pPr>
                      <a:endParaRPr lang="en-US" sz="1400" b="0" i="0" u="none" strike="noStrike" noProof="0" dirty="0">
                        <a:latin typeface="Calibri"/>
                      </a:endParaRPr>
                    </a:p>
                  </a:txBody>
                  <a:tcPr/>
                </a:tc>
                <a:tc>
                  <a:txBody>
                    <a:bodyPr/>
                    <a:lstStyle/>
                    <a:p>
                      <a:pPr marL="0" marR="0" lvl="0" indent="0" algn="l">
                        <a:lnSpc>
                          <a:spcPct val="100000"/>
                        </a:lnSpc>
                        <a:spcBef>
                          <a:spcPts val="0"/>
                        </a:spcBef>
                        <a:spcAft>
                          <a:spcPts val="0"/>
                        </a:spcAft>
                        <a:buNone/>
                      </a:pPr>
                      <a:r>
                        <a:rPr lang="en-US" sz="1400" b="0" i="0" u="none" strike="noStrike" noProof="0" dirty="0" err="1"/>
                        <a:t>CASIAv</a:t>
                      </a:r>
                      <a:r>
                        <a:rPr lang="en-US" sz="1400" b="0" i="0" u="none" strike="noStrike" noProof="0" dirty="0"/>
                        <a:t> 2.0</a:t>
                      </a:r>
                    </a:p>
                  </a:txBody>
                  <a:tcPr/>
                </a:tc>
                <a:tc>
                  <a:txBody>
                    <a:bodyPr/>
                    <a:lstStyle/>
                    <a:p>
                      <a:pPr marL="0" marR="0" lvl="0" indent="0" algn="l">
                        <a:lnSpc>
                          <a:spcPct val="100000"/>
                        </a:lnSpc>
                        <a:spcBef>
                          <a:spcPts val="0"/>
                        </a:spcBef>
                        <a:spcAft>
                          <a:spcPts val="0"/>
                        </a:spcAft>
                        <a:buNone/>
                      </a:pPr>
                      <a:r>
                        <a:rPr lang="en-US" sz="1400" b="0" i="0" u="none" strike="noStrike" noProof="0" dirty="0">
                          <a:latin typeface="Calibri"/>
                        </a:rPr>
                        <a:t>Detects forgery by recompressing images and comparing differences, highlighting tampered regions for classification using a lightweight CNN.</a:t>
                      </a:r>
                      <a:endParaRPr lang="en-US" dirty="0"/>
                    </a:p>
                  </a:txBody>
                  <a:tcPr/>
                </a:tc>
                <a:tc>
                  <a:txBody>
                    <a:bodyPr/>
                    <a:lstStyle/>
                    <a:p>
                      <a:pPr lvl="0" algn="l">
                        <a:lnSpc>
                          <a:spcPct val="100000"/>
                        </a:lnSpc>
                        <a:spcBef>
                          <a:spcPts val="0"/>
                        </a:spcBef>
                        <a:spcAft>
                          <a:spcPts val="0"/>
                        </a:spcAft>
                        <a:buNone/>
                      </a:pPr>
                      <a:r>
                        <a:rPr lang="en-US" sz="1400" b="0" i="0" u="none" strike="noStrike" noProof="0" dirty="0" err="1">
                          <a:latin typeface="Calibri"/>
                        </a:rPr>
                        <a:t>AUc</a:t>
                      </a:r>
                      <a:r>
                        <a:rPr lang="en-US" sz="1400" b="0" i="0" u="none" strike="noStrike" noProof="0" dirty="0">
                          <a:latin typeface="Calibri"/>
                        </a:rPr>
                        <a:t>: 92.23, Precision: 0.85, Recall: 0.97, F-measure: 91.08</a:t>
                      </a:r>
                      <a:endParaRPr lang="en-US" dirty="0"/>
                    </a:p>
                  </a:txBody>
                  <a:tcPr/>
                </a:tc>
                <a:tc>
                  <a:txBody>
                    <a:bodyPr/>
                    <a:lstStyle/>
                    <a:p>
                      <a:pPr lvl="0" algn="l">
                        <a:buNone/>
                      </a:pPr>
                      <a:r>
                        <a:rPr lang="en-US" sz="1400" b="0" i="0" u="none" strike="noStrike" kern="1200" noProof="0" dirty="0">
                          <a:solidFill>
                            <a:schemeClr val="dk1"/>
                          </a:solidFill>
                          <a:effectLst/>
                        </a:rPr>
                        <a:t>Extending the technique for forgery localization.</a:t>
                      </a:r>
                    </a:p>
                  </a:txBody>
                  <a:tcPr/>
                </a:tc>
                <a:extLst>
                  <a:ext uri="{0D108BD9-81ED-4DB2-BD59-A6C34878D82A}">
                    <a16:rowId xmlns:a16="http://schemas.microsoft.com/office/drawing/2014/main" val="4247144230"/>
                  </a:ext>
                </a:extLst>
              </a:tr>
              <a:tr h="1790060">
                <a:tc>
                  <a:txBody>
                    <a:bodyPr/>
                    <a:lstStyle/>
                    <a:p>
                      <a:pPr lvl="0" algn="l">
                        <a:buNone/>
                      </a:pPr>
                      <a:r>
                        <a:rPr lang="en-US" sz="1600" dirty="0"/>
                        <a:t>[2]</a:t>
                      </a:r>
                    </a:p>
                    <a:p>
                      <a:pPr lvl="0" algn="l">
                        <a:buNone/>
                      </a:pPr>
                      <a:r>
                        <a:rPr lang="en-US" sz="1600" b="0" i="0" u="none" strike="noStrike" noProof="0" dirty="0">
                          <a:latin typeface="Calibri"/>
                        </a:rPr>
                        <a:t>2024</a:t>
                      </a:r>
                      <a:endParaRPr lang="en-US" dirty="0"/>
                    </a:p>
                  </a:txBody>
                  <a:tcPr/>
                </a:tc>
                <a:tc>
                  <a:txBody>
                    <a:bodyPr/>
                    <a:lstStyle/>
                    <a:p>
                      <a:pPr lvl="0" algn="l">
                        <a:buNone/>
                      </a:pPr>
                      <a:r>
                        <a:rPr lang="en-US" sz="1400" b="0" i="0" u="none" strike="noStrike" noProof="0" dirty="0">
                          <a:solidFill>
                            <a:srgbClr val="000000"/>
                          </a:solidFill>
                        </a:rPr>
                        <a:t>Fusion Transformer with Object Mask Guidance for Image Forgery Analysis</a:t>
                      </a:r>
                      <a:endParaRPr lang="en-US" dirty="0"/>
                    </a:p>
                  </a:txBody>
                  <a:tcPr/>
                </a:tc>
                <a:tc>
                  <a:txBody>
                    <a:bodyPr/>
                    <a:lstStyle/>
                    <a:p>
                      <a:pPr lvl="0" algn="l">
                        <a:lnSpc>
                          <a:spcPct val="100000"/>
                        </a:lnSpc>
                        <a:spcBef>
                          <a:spcPts val="0"/>
                        </a:spcBef>
                        <a:spcAft>
                          <a:spcPts val="0"/>
                        </a:spcAft>
                        <a:buNone/>
                      </a:pPr>
                      <a:r>
                        <a:rPr lang="en-US" sz="1400" b="0" i="0" u="none" strike="noStrike" noProof="0" dirty="0"/>
                        <a:t>Existing methods struggle with real-world images and multiple forgery clues, ignoring object information.</a:t>
                      </a:r>
                      <a:endParaRPr lang="en-US" dirty="0"/>
                    </a:p>
                  </a:txBody>
                  <a:tcPr/>
                </a:tc>
                <a:tc>
                  <a:txBody>
                    <a:bodyPr/>
                    <a:lstStyle/>
                    <a:p>
                      <a:pPr marL="0" lvl="0" indent="0" algn="l">
                        <a:lnSpc>
                          <a:spcPct val="100000"/>
                        </a:lnSpc>
                        <a:spcBef>
                          <a:spcPts val="0"/>
                        </a:spcBef>
                        <a:spcAft>
                          <a:spcPts val="0"/>
                        </a:spcAft>
                        <a:buNone/>
                      </a:pPr>
                      <a:r>
                        <a:rPr lang="en-US" sz="1400" b="0" i="0" u="none" strike="noStrike" noProof="0" dirty="0">
                          <a:latin typeface="Calibri"/>
                        </a:rPr>
                        <a:t>CASIA v1+, Columbia, Coverage, NIST16, </a:t>
                      </a:r>
                      <a:r>
                        <a:rPr lang="en-US" sz="1400" b="0" i="0" u="none" strike="noStrike" noProof="0" dirty="0" err="1">
                          <a:latin typeface="Calibri"/>
                        </a:rPr>
                        <a:t>OpenForensics</a:t>
                      </a:r>
                      <a:r>
                        <a:rPr lang="en-US" sz="1400" b="0" i="0" u="none" strike="noStrike" noProof="0" dirty="0">
                          <a:latin typeface="Calibri"/>
                        </a:rPr>
                        <a:t>, </a:t>
                      </a:r>
                      <a:r>
                        <a:rPr lang="en-US" sz="1400" b="0" i="0" u="none" strike="noStrike" noProof="0" dirty="0" err="1">
                          <a:latin typeface="Calibri"/>
                        </a:rPr>
                        <a:t>CocoGlide</a:t>
                      </a:r>
                      <a:r>
                        <a:rPr lang="en-US" sz="1400" b="0" i="0" u="none" strike="noStrike" noProof="0" dirty="0">
                          <a:latin typeface="Calibri"/>
                        </a:rPr>
                        <a:t>, DID</a:t>
                      </a:r>
                      <a:endParaRPr lang="en-US" dirty="0"/>
                    </a:p>
                  </a:txBody>
                  <a:tcPr/>
                </a:tc>
                <a:tc>
                  <a:txBody>
                    <a:bodyPr/>
                    <a:lstStyle/>
                    <a:p>
                      <a:pPr marL="0" lvl="0" indent="0" algn="l">
                        <a:lnSpc>
                          <a:spcPct val="100000"/>
                        </a:lnSpc>
                        <a:spcBef>
                          <a:spcPts val="0"/>
                        </a:spcBef>
                        <a:spcAft>
                          <a:spcPts val="0"/>
                        </a:spcAft>
                        <a:buNone/>
                      </a:pPr>
                      <a:r>
                        <a:rPr lang="en-US" sz="1400" b="0" i="0" u="none" strike="noStrike" noProof="0" dirty="0"/>
                        <a:t>Fuses multiple forensic signals and object data using a transformer guided by object masks for enhanced detection and localization.</a:t>
                      </a:r>
                      <a:endParaRPr lang="en-US" dirty="0"/>
                    </a:p>
                  </a:txBody>
                  <a:tcPr/>
                </a:tc>
                <a:tc>
                  <a:txBody>
                    <a:bodyPr/>
                    <a:lstStyle/>
                    <a:p>
                      <a:pPr lvl="0" algn="l">
                        <a:lnSpc>
                          <a:spcPct val="100000"/>
                        </a:lnSpc>
                        <a:spcBef>
                          <a:spcPts val="0"/>
                        </a:spcBef>
                        <a:spcAft>
                          <a:spcPts val="0"/>
                        </a:spcAft>
                        <a:buNone/>
                      </a:pPr>
                      <a:r>
                        <a:rPr lang="en-US" sz="1400" b="0" i="0" u="none" strike="noStrike" noProof="0" dirty="0"/>
                        <a:t>F1: 83.2, AUC: 89.5</a:t>
                      </a:r>
                      <a:endParaRPr lang="en-US" dirty="0"/>
                    </a:p>
                  </a:txBody>
                  <a:tcPr/>
                </a:tc>
                <a:tc>
                  <a:txBody>
                    <a:bodyPr/>
                    <a:lstStyle/>
                    <a:p>
                      <a:pPr lvl="0" algn="l">
                        <a:buNone/>
                      </a:pPr>
                      <a:r>
                        <a:rPr lang="en-US" sz="1400" b="0" i="0" u="none" strike="noStrike" kern="1200" noProof="0" dirty="0">
                          <a:solidFill>
                            <a:schemeClr val="dk1"/>
                          </a:solidFill>
                          <a:effectLst/>
                          <a:latin typeface="Calibri"/>
                        </a:rPr>
                        <a:t>Optimizing for speed and lightweight deployment, incorporating scene-level context for better robustness.</a:t>
                      </a:r>
                      <a:endParaRPr lang="en-US" dirty="0"/>
                    </a:p>
                  </a:txBody>
                  <a:tcPr/>
                </a:tc>
                <a:extLst>
                  <a:ext uri="{0D108BD9-81ED-4DB2-BD59-A6C34878D82A}">
                    <a16:rowId xmlns:a16="http://schemas.microsoft.com/office/drawing/2014/main" val="1978812031"/>
                  </a:ext>
                </a:extLst>
              </a:tr>
            </a:tbl>
          </a:graphicData>
        </a:graphic>
      </p:graphicFrame>
      <p:sp>
        <p:nvSpPr>
          <p:cNvPr id="10" name="Slide Number Placeholder 9">
            <a:extLst>
              <a:ext uri="{FF2B5EF4-FFF2-40B4-BE49-F238E27FC236}">
                <a16:creationId xmlns:a16="http://schemas.microsoft.com/office/drawing/2014/main" id="{3971671B-6B79-B6AB-6ED8-3FC030BCA4C7}"/>
              </a:ext>
            </a:extLst>
          </p:cNvPr>
          <p:cNvSpPr>
            <a:spLocks noGrp="1"/>
          </p:cNvSpPr>
          <p:nvPr>
            <p:ph type="sldNum" sz="quarter" idx="12"/>
          </p:nvPr>
        </p:nvSpPr>
        <p:spPr/>
        <p:txBody>
          <a:bodyPr/>
          <a:lstStyle/>
          <a:p>
            <a:fld id="{48F63A3B-78C7-47BE-AE5E-E10140E04643}" type="slidenum">
              <a:rPr lang="en-US" dirty="0"/>
              <a:t>10</a:t>
            </a:fld>
            <a:endParaRPr lang="en-US"/>
          </a:p>
        </p:txBody>
      </p:sp>
      <p:pic>
        <p:nvPicPr>
          <p:cNvPr id="2" name="Picture 1" descr="A close-up of a logo&#10;&#10;AI-generated content may be incorrect.">
            <a:extLst>
              <a:ext uri="{FF2B5EF4-FFF2-40B4-BE49-F238E27FC236}">
                <a16:creationId xmlns:a16="http://schemas.microsoft.com/office/drawing/2014/main" id="{147F3C15-0FC3-D4F9-1820-D9A4CA054AF6}"/>
              </a:ext>
            </a:extLst>
          </p:cNvPr>
          <p:cNvPicPr>
            <a:picLocks noChangeAspect="1"/>
          </p:cNvPicPr>
          <p:nvPr/>
        </p:nvPicPr>
        <p:blipFill>
          <a:blip r:embed="rId2"/>
          <a:stretch>
            <a:fillRect/>
          </a:stretch>
        </p:blipFill>
        <p:spPr>
          <a:xfrm>
            <a:off x="0" y="85821"/>
            <a:ext cx="2503714" cy="621059"/>
          </a:xfrm>
          <a:prstGeom prst="rect">
            <a:avLst/>
          </a:prstGeom>
        </p:spPr>
      </p:pic>
      <p:sp>
        <p:nvSpPr>
          <p:cNvPr id="3" name="TextBox 2">
            <a:extLst>
              <a:ext uri="{FF2B5EF4-FFF2-40B4-BE49-F238E27FC236}">
                <a16:creationId xmlns:a16="http://schemas.microsoft.com/office/drawing/2014/main" id="{D4FA9E8C-D131-A8E3-E79B-D448B786EF6A}"/>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Tree>
    <p:extLst>
      <p:ext uri="{BB962C8B-B14F-4D97-AF65-F5344CB8AC3E}">
        <p14:creationId xmlns:p14="http://schemas.microsoft.com/office/powerpoint/2010/main" val="475510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0FBCD-89BD-A50C-0D0E-77E95BAA2DE5}"/>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C2A8D94-84B9-2BFC-5BB6-85BD532C8F32}"/>
              </a:ext>
            </a:extLst>
          </p:cNvPr>
          <p:cNvSpPr/>
          <p:nvPr/>
        </p:nvSpPr>
        <p:spPr>
          <a:xfrm>
            <a:off x="565977" y="1304293"/>
            <a:ext cx="11187043" cy="5169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A5B05EE-D170-86AD-0352-CFCBF74F8A38}"/>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6CF0CCFA-2B27-610C-A638-12782C6A1714}"/>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8AF465BA-5796-6CEA-4A13-45E77055722B}"/>
              </a:ext>
            </a:extLst>
          </p:cNvPr>
          <p:cNvSpPr txBox="1"/>
          <p:nvPr/>
        </p:nvSpPr>
        <p:spPr>
          <a:xfrm>
            <a:off x="4231921" y="1370217"/>
            <a:ext cx="41302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E2E2E"/>
                </a:solidFill>
                <a:ea typeface="+mn-lt"/>
                <a:cs typeface="+mn-lt"/>
              </a:rPr>
              <a:t>LITERATURE SURVEY</a:t>
            </a:r>
            <a:endParaRPr lang="en-US" sz="3600" b="1">
              <a:latin typeface="Calibri Light"/>
              <a:cs typeface="Calibri"/>
            </a:endParaRPr>
          </a:p>
        </p:txBody>
      </p:sp>
      <p:sp>
        <p:nvSpPr>
          <p:cNvPr id="7" name="Date Placeholder 6">
            <a:extLst>
              <a:ext uri="{FF2B5EF4-FFF2-40B4-BE49-F238E27FC236}">
                <a16:creationId xmlns:a16="http://schemas.microsoft.com/office/drawing/2014/main" id="{EA826B60-3557-CEC1-34B0-A3177ADF17DD}"/>
              </a:ext>
            </a:extLst>
          </p:cNvPr>
          <p:cNvSpPr>
            <a:spLocks noGrp="1"/>
          </p:cNvSpPr>
          <p:nvPr>
            <p:ph type="dt" sz="half" idx="10"/>
          </p:nvPr>
        </p:nvSpPr>
        <p:spPr/>
        <p:txBody>
          <a:bodyPr/>
          <a:lstStyle/>
          <a:p>
            <a:fld id="{73CEFC39-C9CA-46A7-AAF4-69E9C90574A5}" type="datetime1">
              <a:rPr lang="en-US" smtClean="0"/>
              <a:t>4/21/2025</a:t>
            </a:fld>
            <a:endParaRPr lang="en-US"/>
          </a:p>
        </p:txBody>
      </p:sp>
      <p:graphicFrame>
        <p:nvGraphicFramePr>
          <p:cNvPr id="8" name="Table 7">
            <a:extLst>
              <a:ext uri="{FF2B5EF4-FFF2-40B4-BE49-F238E27FC236}">
                <a16:creationId xmlns:a16="http://schemas.microsoft.com/office/drawing/2014/main" id="{593DB1D0-4261-1B09-C940-F3A0BD824C64}"/>
              </a:ext>
            </a:extLst>
          </p:cNvPr>
          <p:cNvGraphicFramePr>
            <a:graphicFrameLocks noGrp="1"/>
          </p:cNvGraphicFramePr>
          <p:nvPr>
            <p:extLst>
              <p:ext uri="{D42A27DB-BD31-4B8C-83A1-F6EECF244321}">
                <p14:modId xmlns:p14="http://schemas.microsoft.com/office/powerpoint/2010/main" val="1854371680"/>
              </p:ext>
            </p:extLst>
          </p:nvPr>
        </p:nvGraphicFramePr>
        <p:xfrm>
          <a:off x="854363" y="1878060"/>
          <a:ext cx="10643603" cy="4175760"/>
        </p:xfrm>
        <a:graphic>
          <a:graphicData uri="http://schemas.openxmlformats.org/drawingml/2006/table">
            <a:tbl>
              <a:tblPr firstRow="1" bandRow="1">
                <a:tableStyleId>{5C22544A-7EE6-4342-B048-85BDC9FD1C3A}</a:tableStyleId>
              </a:tblPr>
              <a:tblGrid>
                <a:gridCol w="771136">
                  <a:extLst>
                    <a:ext uri="{9D8B030D-6E8A-4147-A177-3AD203B41FA5}">
                      <a16:colId xmlns:a16="http://schemas.microsoft.com/office/drawing/2014/main" val="1807137679"/>
                    </a:ext>
                  </a:extLst>
                </a:gridCol>
                <a:gridCol w="1569861">
                  <a:extLst>
                    <a:ext uri="{9D8B030D-6E8A-4147-A177-3AD203B41FA5}">
                      <a16:colId xmlns:a16="http://schemas.microsoft.com/office/drawing/2014/main" val="1339798515"/>
                    </a:ext>
                  </a:extLst>
                </a:gridCol>
                <a:gridCol w="1493356">
                  <a:extLst>
                    <a:ext uri="{9D8B030D-6E8A-4147-A177-3AD203B41FA5}">
                      <a16:colId xmlns:a16="http://schemas.microsoft.com/office/drawing/2014/main" val="256995076"/>
                    </a:ext>
                  </a:extLst>
                </a:gridCol>
                <a:gridCol w="1687374">
                  <a:extLst>
                    <a:ext uri="{9D8B030D-6E8A-4147-A177-3AD203B41FA5}">
                      <a16:colId xmlns:a16="http://schemas.microsoft.com/office/drawing/2014/main" val="3972766128"/>
                    </a:ext>
                  </a:extLst>
                </a:gridCol>
                <a:gridCol w="1735489">
                  <a:extLst>
                    <a:ext uri="{9D8B030D-6E8A-4147-A177-3AD203B41FA5}">
                      <a16:colId xmlns:a16="http://schemas.microsoft.com/office/drawing/2014/main" val="3936082609"/>
                    </a:ext>
                  </a:extLst>
                </a:gridCol>
                <a:gridCol w="1865873">
                  <a:extLst>
                    <a:ext uri="{9D8B030D-6E8A-4147-A177-3AD203B41FA5}">
                      <a16:colId xmlns:a16="http://schemas.microsoft.com/office/drawing/2014/main" val="2448657218"/>
                    </a:ext>
                  </a:extLst>
                </a:gridCol>
                <a:gridCol w="1520514">
                  <a:extLst>
                    <a:ext uri="{9D8B030D-6E8A-4147-A177-3AD203B41FA5}">
                      <a16:colId xmlns:a16="http://schemas.microsoft.com/office/drawing/2014/main" val="1417562101"/>
                    </a:ext>
                  </a:extLst>
                </a:gridCol>
              </a:tblGrid>
              <a:tr h="476643">
                <a:tc>
                  <a:txBody>
                    <a:bodyPr/>
                    <a:lstStyle/>
                    <a:p>
                      <a:pPr algn="ctr"/>
                      <a:r>
                        <a:rPr lang="en-US" sz="1600" dirty="0"/>
                        <a:t>Ref # &amp; Year</a:t>
                      </a:r>
                      <a:endParaRPr lang="en-IN" sz="1600" dirty="0"/>
                    </a:p>
                  </a:txBody>
                  <a:tcPr/>
                </a:tc>
                <a:tc>
                  <a:txBody>
                    <a:bodyPr/>
                    <a:lstStyle/>
                    <a:p>
                      <a:pPr algn="ctr"/>
                      <a:r>
                        <a:rPr lang="en-US" sz="1600" dirty="0"/>
                        <a:t>Title </a:t>
                      </a:r>
                      <a:endParaRPr lang="en-IN" sz="1600" dirty="0"/>
                    </a:p>
                  </a:txBody>
                  <a:tcPr/>
                </a:tc>
                <a:tc>
                  <a:txBody>
                    <a:bodyPr/>
                    <a:lstStyle/>
                    <a:p>
                      <a:pPr algn="ctr"/>
                      <a:r>
                        <a:rPr lang="en-US" sz="1600" dirty="0"/>
                        <a:t>Problem Statement</a:t>
                      </a:r>
                      <a:endParaRPr lang="en-IN" sz="1600" dirty="0"/>
                    </a:p>
                  </a:txBody>
                  <a:tcPr/>
                </a:tc>
                <a:tc>
                  <a:txBody>
                    <a:bodyPr/>
                    <a:lstStyle/>
                    <a:p>
                      <a:pPr algn="ctr"/>
                      <a:r>
                        <a:rPr lang="en-US" sz="1600" dirty="0"/>
                        <a:t>Dataset</a:t>
                      </a:r>
                      <a:endParaRPr lang="en-IN" sz="1600" dirty="0"/>
                    </a:p>
                  </a:txBody>
                  <a:tcPr/>
                </a:tc>
                <a:tc>
                  <a:txBody>
                    <a:bodyPr/>
                    <a:lstStyle/>
                    <a:p>
                      <a:pPr algn="ctr"/>
                      <a:r>
                        <a:rPr lang="en-US" sz="1600" dirty="0"/>
                        <a:t>Methodology</a:t>
                      </a:r>
                      <a:endParaRPr lang="en-IN" sz="1600" dirty="0"/>
                    </a:p>
                  </a:txBody>
                  <a:tcPr/>
                </a:tc>
                <a:tc>
                  <a:txBody>
                    <a:bodyPr/>
                    <a:lstStyle/>
                    <a:p>
                      <a:pPr algn="ctr"/>
                      <a:r>
                        <a:rPr lang="en-US" sz="1600" dirty="0"/>
                        <a:t>Performance Metrics</a:t>
                      </a:r>
                      <a:endParaRPr lang="en-IN" sz="1600" dirty="0"/>
                    </a:p>
                  </a:txBody>
                  <a:tcPr/>
                </a:tc>
                <a:tc>
                  <a:txBody>
                    <a:bodyPr/>
                    <a:lstStyle/>
                    <a:p>
                      <a:pPr algn="ctr"/>
                      <a:r>
                        <a:rPr lang="en-US" sz="1600" dirty="0"/>
                        <a:t>Scope for Improvement</a:t>
                      </a:r>
                      <a:endParaRPr lang="en-IN" sz="1600" dirty="0"/>
                    </a:p>
                  </a:txBody>
                  <a:tcPr/>
                </a:tc>
                <a:extLst>
                  <a:ext uri="{0D108BD9-81ED-4DB2-BD59-A6C34878D82A}">
                    <a16:rowId xmlns:a16="http://schemas.microsoft.com/office/drawing/2014/main" val="128584828"/>
                  </a:ext>
                </a:extLst>
              </a:tr>
              <a:tr h="1694735">
                <a:tc>
                  <a:txBody>
                    <a:bodyPr/>
                    <a:lstStyle/>
                    <a:p>
                      <a:pPr algn="l"/>
                      <a:r>
                        <a:rPr lang="en-US" sz="1600" dirty="0"/>
                        <a:t>[3]</a:t>
                      </a:r>
                    </a:p>
                    <a:p>
                      <a:pPr lvl="0" algn="l">
                        <a:buNone/>
                      </a:pPr>
                      <a:r>
                        <a:rPr lang="en-US" sz="1600" dirty="0"/>
                        <a:t>2024</a:t>
                      </a:r>
                    </a:p>
                  </a:txBody>
                  <a:tcPr/>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Calibri"/>
                        </a:rPr>
                        <a:t>Detecting Image Manipulation with ELA-CNN Integration</a:t>
                      </a:r>
                      <a:endParaRPr lang="en-US" sz="1400" b="0" i="0" u="none" strike="noStrike" noProof="0" dirty="0">
                        <a:solidFill>
                          <a:srgbClr val="000000"/>
                        </a:solidFill>
                      </a:endParaRPr>
                    </a:p>
                    <a:p>
                      <a:pPr lvl="0" algn="l">
                        <a:buNone/>
                      </a:pPr>
                      <a:endParaRPr lang="en-US" sz="1400" b="0" i="0" u="none" strike="noStrike" noProof="0" dirty="0">
                        <a:solidFill>
                          <a:srgbClr val="000000"/>
                        </a:solidFill>
                        <a:latin typeface="Calibri"/>
                      </a:endParaRPr>
                    </a:p>
                  </a:txBody>
                  <a:tcPr/>
                </a:tc>
                <a:tc>
                  <a:txBody>
                    <a:bodyPr/>
                    <a:lstStyle/>
                    <a:p>
                      <a:pPr lvl="0" algn="l">
                        <a:lnSpc>
                          <a:spcPct val="100000"/>
                        </a:lnSpc>
                        <a:spcBef>
                          <a:spcPts val="0"/>
                        </a:spcBef>
                        <a:spcAft>
                          <a:spcPts val="0"/>
                        </a:spcAft>
                        <a:buNone/>
                      </a:pPr>
                      <a:r>
                        <a:rPr lang="en-US" sz="1400" b="0" i="0" u="none" strike="noStrike" noProof="0" dirty="0"/>
                        <a:t>Traditional methods fail to catch common forgeries due to easily manipulated editing tools.</a:t>
                      </a:r>
                      <a:endParaRPr lang="en-US" dirty="0"/>
                    </a:p>
                    <a:p>
                      <a:pPr lvl="0" algn="l">
                        <a:lnSpc>
                          <a:spcPct val="100000"/>
                        </a:lnSpc>
                        <a:spcBef>
                          <a:spcPts val="0"/>
                        </a:spcBef>
                        <a:spcAft>
                          <a:spcPts val="0"/>
                        </a:spcAft>
                        <a:buNone/>
                      </a:pPr>
                      <a:endParaRPr lang="en-US" sz="1400" b="0" i="0" u="none" strike="noStrike" noProof="0" dirty="0">
                        <a:latin typeface="Calibri"/>
                      </a:endParaRPr>
                    </a:p>
                  </a:txBody>
                  <a:tcPr/>
                </a:tc>
                <a:tc>
                  <a:txBody>
                    <a:bodyPr/>
                    <a:lstStyle/>
                    <a:p>
                      <a:pPr marL="0" marR="0" lvl="0" indent="0" algn="l">
                        <a:lnSpc>
                          <a:spcPct val="100000"/>
                        </a:lnSpc>
                        <a:spcBef>
                          <a:spcPts val="0"/>
                        </a:spcBef>
                        <a:spcAft>
                          <a:spcPts val="0"/>
                        </a:spcAft>
                        <a:buNone/>
                      </a:pPr>
                      <a:r>
                        <a:rPr lang="en-US" sz="1400" b="0" i="0" u="none" strike="noStrike" noProof="0" dirty="0" err="1"/>
                        <a:t>CASIAv</a:t>
                      </a:r>
                      <a:r>
                        <a:rPr lang="en-US" sz="1400" b="0" i="0" u="none" strike="noStrike" noProof="0" dirty="0"/>
                        <a:t> 2.0</a:t>
                      </a:r>
                    </a:p>
                  </a:txBody>
                  <a:tcPr/>
                </a:tc>
                <a:tc>
                  <a:txBody>
                    <a:bodyPr/>
                    <a:lstStyle/>
                    <a:p>
                      <a:pPr marL="0" marR="0" lvl="0" indent="0" algn="l">
                        <a:lnSpc>
                          <a:spcPct val="100000"/>
                        </a:lnSpc>
                        <a:spcBef>
                          <a:spcPts val="0"/>
                        </a:spcBef>
                        <a:spcAft>
                          <a:spcPts val="0"/>
                        </a:spcAft>
                        <a:buNone/>
                      </a:pPr>
                      <a:r>
                        <a:rPr lang="en-US" sz="1400" b="0" i="0" u="none" strike="noStrike" noProof="0" dirty="0"/>
                        <a:t>Combines Error Level Analysis (ELA) with a lightweight CNN to detect tampered regions and classify images as forged or authentic.</a:t>
                      </a:r>
                      <a:endParaRPr lang="en-US" dirty="0"/>
                    </a:p>
                  </a:txBody>
                  <a:tcPr/>
                </a:tc>
                <a:tc>
                  <a:txBody>
                    <a:bodyPr/>
                    <a:lstStyle/>
                    <a:p>
                      <a:pPr lvl="0" algn="l">
                        <a:lnSpc>
                          <a:spcPct val="100000"/>
                        </a:lnSpc>
                        <a:spcBef>
                          <a:spcPts val="0"/>
                        </a:spcBef>
                        <a:spcAft>
                          <a:spcPts val="0"/>
                        </a:spcAft>
                        <a:buNone/>
                      </a:pPr>
                      <a:r>
                        <a:rPr lang="en-US" sz="1400" b="0" i="0" u="none" strike="noStrike" noProof="0" dirty="0"/>
                        <a:t>Accuracy: 94.14, Precision: 94.1, Recall: 94.07</a:t>
                      </a:r>
                      <a:endParaRPr lang="en-US" dirty="0"/>
                    </a:p>
                  </a:txBody>
                  <a:tcPr/>
                </a:tc>
                <a:tc>
                  <a:txBody>
                    <a:bodyPr/>
                    <a:lstStyle/>
                    <a:p>
                      <a:pPr lvl="0" algn="l">
                        <a:buNone/>
                      </a:pPr>
                      <a:r>
                        <a:rPr lang="en-US" sz="1400" b="0" i="0" u="none" strike="noStrike" kern="1200" noProof="0" dirty="0">
                          <a:solidFill>
                            <a:schemeClr val="dk1"/>
                          </a:solidFill>
                          <a:effectLst/>
                          <a:latin typeface="Calibri"/>
                        </a:rPr>
                        <a:t>Future work could focus on pinpointing specific forged regions and distinguishing between different forgery types.</a:t>
                      </a:r>
                    </a:p>
                  </a:txBody>
                  <a:tcPr/>
                </a:tc>
                <a:extLst>
                  <a:ext uri="{0D108BD9-81ED-4DB2-BD59-A6C34878D82A}">
                    <a16:rowId xmlns:a16="http://schemas.microsoft.com/office/drawing/2014/main" val="4247144230"/>
                  </a:ext>
                </a:extLst>
              </a:tr>
              <a:tr h="1792203">
                <a:tc>
                  <a:txBody>
                    <a:bodyPr/>
                    <a:lstStyle/>
                    <a:p>
                      <a:pPr lvl="0" algn="l">
                        <a:buNone/>
                      </a:pPr>
                      <a:r>
                        <a:rPr lang="en-US" sz="1600" dirty="0"/>
                        <a:t>[4]</a:t>
                      </a:r>
                    </a:p>
                    <a:p>
                      <a:pPr lvl="0" algn="l">
                        <a:buNone/>
                      </a:pPr>
                      <a:r>
                        <a:rPr lang="en-US" sz="1600" b="0" i="0" u="none" strike="noStrike" noProof="0" dirty="0"/>
                        <a:t>2021</a:t>
                      </a:r>
                      <a:endParaRPr lang="en-US" dirty="0"/>
                    </a:p>
                  </a:txBody>
                  <a:tcPr/>
                </a:tc>
                <a:tc>
                  <a:txBody>
                    <a:bodyPr/>
                    <a:lstStyle/>
                    <a:p>
                      <a:pPr lvl="0" algn="l">
                        <a:buNone/>
                      </a:pPr>
                      <a:r>
                        <a:rPr lang="en-US" sz="1400" b="0" i="0" u="none" strike="noStrike" noProof="0" dirty="0">
                          <a:solidFill>
                            <a:srgbClr val="000000"/>
                          </a:solidFill>
                          <a:latin typeface="Calibri"/>
                        </a:rPr>
                        <a:t>Fake Region Identification in an Image Using Deep Learning Segmentation Model</a:t>
                      </a:r>
                      <a:endParaRPr lang="en-US" dirty="0"/>
                    </a:p>
                  </a:txBody>
                  <a:tcPr/>
                </a:tc>
                <a:tc>
                  <a:txBody>
                    <a:bodyPr/>
                    <a:lstStyle/>
                    <a:p>
                      <a:pPr lvl="0" algn="l">
                        <a:lnSpc>
                          <a:spcPct val="100000"/>
                        </a:lnSpc>
                        <a:spcBef>
                          <a:spcPts val="0"/>
                        </a:spcBef>
                        <a:spcAft>
                          <a:spcPts val="0"/>
                        </a:spcAft>
                        <a:buNone/>
                      </a:pPr>
                      <a:r>
                        <a:rPr lang="en-US" sz="1400" b="0" i="0" u="none" strike="noStrike" noProof="0" dirty="0"/>
                        <a:t>Existing </a:t>
                      </a:r>
                      <a:r>
                        <a:rPr lang="en-US" sz="1400" b="0" i="0" u="none" strike="noStrike" noProof="0" dirty="0">
                          <a:latin typeface="Calibri"/>
                        </a:rPr>
                        <a:t> methods struggle to localize forged regions accurately in diverse images.</a:t>
                      </a:r>
                      <a:endParaRPr lang="en-US" dirty="0">
                        <a:latin typeface="Calibri"/>
                      </a:endParaRPr>
                    </a:p>
                  </a:txBody>
                  <a:tcPr/>
                </a:tc>
                <a:tc>
                  <a:txBody>
                    <a:bodyPr/>
                    <a:lstStyle/>
                    <a:p>
                      <a:pPr marL="0" lvl="0" indent="0" algn="l">
                        <a:lnSpc>
                          <a:spcPct val="100000"/>
                        </a:lnSpc>
                        <a:spcBef>
                          <a:spcPts val="0"/>
                        </a:spcBef>
                        <a:spcAft>
                          <a:spcPts val="0"/>
                        </a:spcAft>
                        <a:buNone/>
                      </a:pPr>
                      <a:r>
                        <a:rPr lang="en-US" sz="1400" b="0" i="0" u="none" strike="noStrike" noProof="0" dirty="0"/>
                        <a:t>NIST, COMOFOD, Dresden, CASIA 2, IEEE IFS</a:t>
                      </a:r>
                      <a:endParaRPr lang="en-US" dirty="0"/>
                    </a:p>
                  </a:txBody>
                  <a:tcPr/>
                </a:tc>
                <a:tc>
                  <a:txBody>
                    <a:bodyPr/>
                    <a:lstStyle/>
                    <a:p>
                      <a:pPr marL="0" lvl="0" indent="0" algn="l">
                        <a:lnSpc>
                          <a:spcPct val="100000"/>
                        </a:lnSpc>
                        <a:spcBef>
                          <a:spcPts val="0"/>
                        </a:spcBef>
                        <a:spcAft>
                          <a:spcPts val="0"/>
                        </a:spcAft>
                        <a:buNone/>
                      </a:pPr>
                      <a:r>
                        <a:rPr lang="en-US" sz="1400" b="0" i="0" u="none" strike="noStrike" noProof="0" dirty="0">
                          <a:latin typeface="Calibri"/>
                        </a:rPr>
                        <a:t>Modifies U-Net with identity blocks and batch normalization for better forgery localization, processing images pixel-wise.</a:t>
                      </a:r>
                      <a:endParaRPr lang="en-US" dirty="0">
                        <a:latin typeface="Calibri"/>
                      </a:endParaRPr>
                    </a:p>
                  </a:txBody>
                  <a:tcPr/>
                </a:tc>
                <a:tc>
                  <a:txBody>
                    <a:bodyPr/>
                    <a:lstStyle/>
                    <a:p>
                      <a:pPr lvl="0" algn="l">
                        <a:lnSpc>
                          <a:spcPct val="100000"/>
                        </a:lnSpc>
                        <a:spcBef>
                          <a:spcPts val="0"/>
                        </a:spcBef>
                        <a:spcAft>
                          <a:spcPts val="0"/>
                        </a:spcAft>
                        <a:buNone/>
                      </a:pPr>
                      <a:r>
                        <a:rPr lang="en-US" sz="1400" b="0" i="1" u="none" strike="noStrike" noProof="0" dirty="0">
                          <a:latin typeface="Calibri"/>
                        </a:rPr>
                        <a:t>Performance:</a:t>
                      </a:r>
                      <a:r>
                        <a:rPr lang="en-US" sz="1400" b="0" i="0" u="none" strike="noStrike" noProof="0" dirty="0">
                          <a:latin typeface="Calibri"/>
                        </a:rPr>
                        <a:t> Precision: 0.9980, Recall: 0.9950, Acc: 0.9940, Specificity: 0.9570, Miss Rate: 0.0045, Critical Success Index: 0.9930, F1: 0.9970</a:t>
                      </a:r>
                      <a:endParaRPr lang="en-US" dirty="0"/>
                    </a:p>
                  </a:txBody>
                  <a:tcPr/>
                </a:tc>
                <a:tc>
                  <a:txBody>
                    <a:bodyPr/>
                    <a:lstStyle/>
                    <a:p>
                      <a:pPr lvl="0" algn="l">
                        <a:buNone/>
                      </a:pPr>
                      <a:r>
                        <a:rPr lang="en-US" sz="1400" b="0" i="0" u="none" strike="noStrike" kern="1200" noProof="0" dirty="0">
                          <a:solidFill>
                            <a:schemeClr val="dk1"/>
                          </a:solidFill>
                          <a:effectLst/>
                        </a:rPr>
                        <a:t>Improving handling of scanned reports.</a:t>
                      </a:r>
                      <a:endParaRPr lang="en-US" dirty="0"/>
                    </a:p>
                  </a:txBody>
                  <a:tcPr/>
                </a:tc>
                <a:extLst>
                  <a:ext uri="{0D108BD9-81ED-4DB2-BD59-A6C34878D82A}">
                    <a16:rowId xmlns:a16="http://schemas.microsoft.com/office/drawing/2014/main" val="1978812031"/>
                  </a:ext>
                </a:extLst>
              </a:tr>
            </a:tbl>
          </a:graphicData>
        </a:graphic>
      </p:graphicFrame>
      <p:sp>
        <p:nvSpPr>
          <p:cNvPr id="10" name="Slide Number Placeholder 9">
            <a:extLst>
              <a:ext uri="{FF2B5EF4-FFF2-40B4-BE49-F238E27FC236}">
                <a16:creationId xmlns:a16="http://schemas.microsoft.com/office/drawing/2014/main" id="{C0F63009-A2A6-963A-87B3-BA772FAF1AA0}"/>
              </a:ext>
            </a:extLst>
          </p:cNvPr>
          <p:cNvSpPr>
            <a:spLocks noGrp="1"/>
          </p:cNvSpPr>
          <p:nvPr>
            <p:ph type="sldNum" sz="quarter" idx="12"/>
          </p:nvPr>
        </p:nvSpPr>
        <p:spPr/>
        <p:txBody>
          <a:bodyPr/>
          <a:lstStyle/>
          <a:p>
            <a:fld id="{48F63A3B-78C7-47BE-AE5E-E10140E04643}" type="slidenum">
              <a:rPr lang="en-US" dirty="0"/>
              <a:t>11</a:t>
            </a:fld>
            <a:endParaRPr lang="en-US"/>
          </a:p>
        </p:txBody>
      </p:sp>
      <p:pic>
        <p:nvPicPr>
          <p:cNvPr id="2" name="Picture 1" descr="A close-up of a logo&#10;&#10;AI-generated content may be incorrect.">
            <a:extLst>
              <a:ext uri="{FF2B5EF4-FFF2-40B4-BE49-F238E27FC236}">
                <a16:creationId xmlns:a16="http://schemas.microsoft.com/office/drawing/2014/main" id="{EE10174A-51B3-223E-1CA1-999416FED6FB}"/>
              </a:ext>
            </a:extLst>
          </p:cNvPr>
          <p:cNvPicPr>
            <a:picLocks noChangeAspect="1"/>
          </p:cNvPicPr>
          <p:nvPr/>
        </p:nvPicPr>
        <p:blipFill>
          <a:blip r:embed="rId2"/>
          <a:stretch>
            <a:fillRect/>
          </a:stretch>
        </p:blipFill>
        <p:spPr>
          <a:xfrm>
            <a:off x="0" y="85821"/>
            <a:ext cx="2503714" cy="621059"/>
          </a:xfrm>
          <a:prstGeom prst="rect">
            <a:avLst/>
          </a:prstGeom>
        </p:spPr>
      </p:pic>
      <p:sp>
        <p:nvSpPr>
          <p:cNvPr id="3" name="TextBox 2">
            <a:extLst>
              <a:ext uri="{FF2B5EF4-FFF2-40B4-BE49-F238E27FC236}">
                <a16:creationId xmlns:a16="http://schemas.microsoft.com/office/drawing/2014/main" id="{F00ABEA5-57B8-B6AD-E0A7-B39FF9F3BEE6}"/>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Tree>
    <p:extLst>
      <p:ext uri="{BB962C8B-B14F-4D97-AF65-F5344CB8AC3E}">
        <p14:creationId xmlns:p14="http://schemas.microsoft.com/office/powerpoint/2010/main" val="189454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AFEF31-79A4-C02E-AF74-118ECB6ABB5F}"/>
              </a:ext>
            </a:extLst>
          </p:cNvPr>
          <p:cNvSpPr/>
          <p:nvPr/>
        </p:nvSpPr>
        <p:spPr>
          <a:xfrm>
            <a:off x="565977" y="933319"/>
            <a:ext cx="11187043" cy="5540919"/>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DFCAC29-7880-000E-6587-699F9A48E609}"/>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34858D91-A6E2-19BE-892E-F85A69FB6FBC}"/>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75360CB5-C725-807A-D25E-C29A3B74A0C2}"/>
              </a:ext>
            </a:extLst>
          </p:cNvPr>
          <p:cNvSpPr txBox="1"/>
          <p:nvPr/>
        </p:nvSpPr>
        <p:spPr>
          <a:xfrm>
            <a:off x="5116339" y="1070052"/>
            <a:ext cx="1963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E2E2E"/>
                </a:solidFill>
                <a:ea typeface="Calibri"/>
                <a:cs typeface="Calibri"/>
              </a:rPr>
              <a:t>NOVELTY</a:t>
            </a:r>
          </a:p>
        </p:txBody>
      </p:sp>
      <p:sp>
        <p:nvSpPr>
          <p:cNvPr id="7" name="Date Placeholder 6">
            <a:extLst>
              <a:ext uri="{FF2B5EF4-FFF2-40B4-BE49-F238E27FC236}">
                <a16:creationId xmlns:a16="http://schemas.microsoft.com/office/drawing/2014/main" id="{71028168-0470-AC9A-D9A1-A976B212C91C}"/>
              </a:ext>
            </a:extLst>
          </p:cNvPr>
          <p:cNvSpPr>
            <a:spLocks noGrp="1"/>
          </p:cNvSpPr>
          <p:nvPr>
            <p:ph type="dt" sz="half" idx="10"/>
          </p:nvPr>
        </p:nvSpPr>
        <p:spPr/>
        <p:txBody>
          <a:bodyPr/>
          <a:lstStyle/>
          <a:p>
            <a:fld id="{B8E054CF-8246-473C-B13B-FCF2B6CD1394}" type="datetime1">
              <a:rPr lang="en-US" smtClean="0"/>
              <a:t>4/21/2025</a:t>
            </a:fld>
            <a:endParaRPr lang="en-US"/>
          </a:p>
        </p:txBody>
      </p:sp>
      <p:sp>
        <p:nvSpPr>
          <p:cNvPr id="8" name="Slide Number Placeholder 7">
            <a:extLst>
              <a:ext uri="{FF2B5EF4-FFF2-40B4-BE49-F238E27FC236}">
                <a16:creationId xmlns:a16="http://schemas.microsoft.com/office/drawing/2014/main" id="{8DBFBD53-AA08-E2F3-2858-F4B325175994}"/>
              </a:ext>
            </a:extLst>
          </p:cNvPr>
          <p:cNvSpPr>
            <a:spLocks noGrp="1"/>
          </p:cNvSpPr>
          <p:nvPr>
            <p:ph type="sldNum" sz="quarter" idx="12"/>
          </p:nvPr>
        </p:nvSpPr>
        <p:spPr/>
        <p:txBody>
          <a:bodyPr/>
          <a:lstStyle/>
          <a:p>
            <a:fld id="{48F63A3B-78C7-47BE-AE5E-E10140E04643}" type="slidenum">
              <a:rPr lang="en-US" dirty="0"/>
              <a:t>12</a:t>
            </a:fld>
            <a:endParaRPr lang="en-US"/>
          </a:p>
        </p:txBody>
      </p:sp>
      <p:pic>
        <p:nvPicPr>
          <p:cNvPr id="3" name="Picture 2" descr="A close-up of a logo&#10;&#10;AI-generated content may be incorrect.">
            <a:extLst>
              <a:ext uri="{FF2B5EF4-FFF2-40B4-BE49-F238E27FC236}">
                <a16:creationId xmlns:a16="http://schemas.microsoft.com/office/drawing/2014/main" id="{C56FF0F0-E6DC-C27A-1740-22922D3D8108}"/>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97235A4B-22A4-F611-3163-BE3CBC7D0774}"/>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2" name="TextBox 1">
            <a:extLst>
              <a:ext uri="{FF2B5EF4-FFF2-40B4-BE49-F238E27FC236}">
                <a16:creationId xmlns:a16="http://schemas.microsoft.com/office/drawing/2014/main" id="{7A304F14-F39E-AC9E-CC2F-EDED352F94FF}"/>
              </a:ext>
            </a:extLst>
          </p:cNvPr>
          <p:cNvSpPr txBox="1"/>
          <p:nvPr/>
        </p:nvSpPr>
        <p:spPr>
          <a:xfrm>
            <a:off x="1901149" y="2151808"/>
            <a:ext cx="926858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Existing methods often stop at detection, if an image is forged or not. Our system provides forgery localization, marking the exact altered regions.</a:t>
            </a:r>
            <a:endParaRPr lang="en-US" sz="2400">
              <a:ea typeface="Calibri"/>
              <a:cs typeface="Calibri"/>
            </a:endParaRPr>
          </a:p>
          <a:p>
            <a:pPr marL="285750" indent="-285750">
              <a:buFont typeface="Arial"/>
              <a:buChar char="•"/>
            </a:pPr>
            <a:r>
              <a:rPr lang="en-US" sz="2400" dirty="0">
                <a:ea typeface="+mn-lt"/>
                <a:cs typeface="+mn-lt"/>
              </a:rPr>
              <a:t> Unlike many state-of-the-art approaches, this work supports both digital images and scanned documents.</a:t>
            </a:r>
            <a:endParaRPr lang="en-US" sz="2400" dirty="0">
              <a:ea typeface="Calibri" panose="020F0502020204030204"/>
              <a:cs typeface="Calibri" panose="020F0502020204030204"/>
            </a:endParaRPr>
          </a:p>
          <a:p>
            <a:pPr marL="285750" indent="-285750">
              <a:buFont typeface="Arial"/>
              <a:buChar char="•"/>
            </a:pPr>
            <a:r>
              <a:rPr lang="en-US" sz="2400" dirty="0">
                <a:ea typeface="+mn-lt"/>
                <a:cs typeface="+mn-lt"/>
              </a:rPr>
              <a:t> Achieves a practical balance between AUC and F1-score, unlike existing methods that prioritize only one metric or require heavy computation.</a:t>
            </a:r>
            <a:endParaRPr lang="en-US" sz="2400">
              <a:ea typeface="Calibri"/>
              <a:cs typeface="Calibri"/>
            </a:endParaRPr>
          </a:p>
          <a:p>
            <a:pPr algn="l"/>
            <a:endParaRPr lang="en-US" sz="2400" dirty="0">
              <a:ea typeface="Calibri"/>
              <a:cs typeface="Calibri"/>
            </a:endParaRPr>
          </a:p>
        </p:txBody>
      </p:sp>
    </p:spTree>
    <p:extLst>
      <p:ext uri="{BB962C8B-B14F-4D97-AF65-F5344CB8AC3E}">
        <p14:creationId xmlns:p14="http://schemas.microsoft.com/office/powerpoint/2010/main" val="329509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AFEF31-79A4-C02E-AF74-118ECB6ABB5F}"/>
              </a:ext>
            </a:extLst>
          </p:cNvPr>
          <p:cNvSpPr/>
          <p:nvPr/>
        </p:nvSpPr>
        <p:spPr>
          <a:xfrm>
            <a:off x="320736" y="988983"/>
            <a:ext cx="11432284" cy="5502772"/>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DFCAC29-7880-000E-6587-699F9A48E609}"/>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34858D91-A6E2-19BE-892E-F85A69FB6FBC}"/>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75360CB5-C725-807A-D25E-C29A3B74A0C2}"/>
              </a:ext>
            </a:extLst>
          </p:cNvPr>
          <p:cNvSpPr txBox="1"/>
          <p:nvPr/>
        </p:nvSpPr>
        <p:spPr>
          <a:xfrm>
            <a:off x="3622316" y="1237812"/>
            <a:ext cx="499915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E2E2E"/>
                </a:solidFill>
                <a:latin typeface="Calibri"/>
                <a:cs typeface="Calibri"/>
              </a:rPr>
              <a:t>WORK</a:t>
            </a:r>
            <a:r>
              <a:rPr lang="en-US" sz="3600" b="1" dirty="0">
                <a:solidFill>
                  <a:srgbClr val="2E2E2E"/>
                </a:solidFill>
                <a:ea typeface="+mn-lt"/>
                <a:cs typeface="+mn-lt"/>
              </a:rPr>
              <a:t> PLAN</a:t>
            </a:r>
            <a:endParaRPr lang="en-US" sz="3600" b="1">
              <a:latin typeface="Calibri"/>
              <a:ea typeface="Calibri"/>
              <a:cs typeface="Calibri"/>
            </a:endParaRPr>
          </a:p>
        </p:txBody>
      </p:sp>
      <p:sp>
        <p:nvSpPr>
          <p:cNvPr id="7" name="Date Placeholder 6">
            <a:extLst>
              <a:ext uri="{FF2B5EF4-FFF2-40B4-BE49-F238E27FC236}">
                <a16:creationId xmlns:a16="http://schemas.microsoft.com/office/drawing/2014/main" id="{B98CA720-0D20-9C0F-D98C-FB6E15FC03C8}"/>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C57CCC31-8355-A488-9E79-8FFAE5A9A6C2}"/>
              </a:ext>
            </a:extLst>
          </p:cNvPr>
          <p:cNvSpPr>
            <a:spLocks noGrp="1"/>
          </p:cNvSpPr>
          <p:nvPr>
            <p:ph type="sldNum" sz="quarter" idx="12"/>
          </p:nvPr>
        </p:nvSpPr>
        <p:spPr/>
        <p:txBody>
          <a:bodyPr/>
          <a:lstStyle/>
          <a:p>
            <a:fld id="{48F63A3B-78C7-47BE-AE5E-E10140E04643}" type="slidenum">
              <a:rPr lang="en-US" dirty="0"/>
              <a:t>13</a:t>
            </a:fld>
            <a:endParaRPr lang="en-US"/>
          </a:p>
        </p:txBody>
      </p:sp>
      <p:pic>
        <p:nvPicPr>
          <p:cNvPr id="3" name="Picture 2" descr="A close-up of a logo&#10;&#10;AI-generated content may be incorrect.">
            <a:extLst>
              <a:ext uri="{FF2B5EF4-FFF2-40B4-BE49-F238E27FC236}">
                <a16:creationId xmlns:a16="http://schemas.microsoft.com/office/drawing/2014/main" id="{F91A502A-93E8-191C-DBD2-28DAF7309F13}"/>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B6B1552A-F8CF-953E-FEAA-D7A917CCDC0E}"/>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2" name="TextBox 1">
            <a:extLst>
              <a:ext uri="{FF2B5EF4-FFF2-40B4-BE49-F238E27FC236}">
                <a16:creationId xmlns:a16="http://schemas.microsoft.com/office/drawing/2014/main" id="{20648B27-B859-AE70-BC70-AB8B0B447DFA}"/>
              </a:ext>
            </a:extLst>
          </p:cNvPr>
          <p:cNvSpPr txBox="1"/>
          <p:nvPr/>
        </p:nvSpPr>
        <p:spPr>
          <a:xfrm>
            <a:off x="2099072" y="2201932"/>
            <a:ext cx="11192598"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000" dirty="0">
                <a:ea typeface="+mn-lt"/>
                <a:cs typeface="+mn-lt"/>
              </a:rPr>
              <a:t>   Module 1: Literature Survey &amp; Model Trials </a:t>
            </a:r>
            <a:endParaRPr lang="en-US" dirty="0">
              <a:ea typeface="Calibri" panose="020F0502020204030204"/>
              <a:cs typeface="Calibri" panose="020F0502020204030204"/>
            </a:endParaRPr>
          </a:p>
          <a:p>
            <a:pPr lvl="1">
              <a:buFont typeface="Courier New"/>
              <a:buChar char="o"/>
            </a:pPr>
            <a:r>
              <a:rPr lang="en-US" sz="2000" dirty="0">
                <a:ea typeface="+mn-lt"/>
                <a:cs typeface="+mn-lt"/>
              </a:rPr>
              <a:t> Explore existing methods and test baseline models.</a:t>
            </a:r>
          </a:p>
          <a:p>
            <a:pPr>
              <a:buFont typeface="Arial"/>
              <a:buChar char="•"/>
            </a:pPr>
            <a:r>
              <a:rPr lang="en-US" sz="2000" dirty="0">
                <a:ea typeface="+mn-lt"/>
                <a:cs typeface="+mn-lt"/>
              </a:rPr>
              <a:t>   Module 2: ELA-CNN on CASIA Images</a:t>
            </a:r>
            <a:endParaRPr lang="en-US" dirty="0">
              <a:ea typeface="+mn-lt"/>
              <a:cs typeface="+mn-lt"/>
            </a:endParaRPr>
          </a:p>
          <a:p>
            <a:pPr lvl="1">
              <a:buFont typeface="Courier New"/>
              <a:buChar char="o"/>
            </a:pPr>
            <a:r>
              <a:rPr lang="en-US" sz="2000" dirty="0">
                <a:ea typeface="+mn-lt"/>
                <a:cs typeface="+mn-lt"/>
              </a:rPr>
              <a:t> Train lightweight CNN on ELA-transformed general images.</a:t>
            </a:r>
            <a:endParaRPr lang="en-US" dirty="0">
              <a:ea typeface="+mn-lt"/>
              <a:cs typeface="+mn-lt"/>
            </a:endParaRPr>
          </a:p>
          <a:p>
            <a:pPr>
              <a:buFont typeface="Arial"/>
              <a:buChar char="•"/>
            </a:pPr>
            <a:r>
              <a:rPr lang="en-US" sz="2000" dirty="0">
                <a:ea typeface="+mn-lt"/>
                <a:cs typeface="+mn-lt"/>
              </a:rPr>
              <a:t>   Module 3: Extension to Scanned Documents</a:t>
            </a:r>
            <a:endParaRPr lang="en-US" dirty="0">
              <a:ea typeface="+mn-lt"/>
              <a:cs typeface="+mn-lt"/>
            </a:endParaRPr>
          </a:p>
          <a:p>
            <a:pPr lvl="1">
              <a:buFont typeface="Courier New"/>
              <a:buChar char="o"/>
            </a:pPr>
            <a:r>
              <a:rPr lang="en-US" sz="2000" dirty="0">
                <a:ea typeface="+mn-lt"/>
                <a:cs typeface="+mn-lt"/>
              </a:rPr>
              <a:t> Apply ELA-CNN; shift approach due to low performance.</a:t>
            </a:r>
            <a:endParaRPr lang="en-US" dirty="0">
              <a:ea typeface="Calibri"/>
              <a:cs typeface="Calibri"/>
            </a:endParaRPr>
          </a:p>
          <a:p>
            <a:pPr>
              <a:buFont typeface="Arial"/>
              <a:buChar char="•"/>
            </a:pPr>
            <a:r>
              <a:rPr lang="en-US" sz="2000" dirty="0">
                <a:ea typeface="+mn-lt"/>
                <a:cs typeface="+mn-lt"/>
              </a:rPr>
              <a:t>   Module 4: YOLO for Document Forgery</a:t>
            </a:r>
            <a:endParaRPr lang="en-US" dirty="0">
              <a:ea typeface="+mn-lt"/>
              <a:cs typeface="+mn-lt"/>
            </a:endParaRPr>
          </a:p>
          <a:p>
            <a:pPr lvl="1">
              <a:buFont typeface="Courier New"/>
              <a:buChar char="o"/>
            </a:pPr>
            <a:r>
              <a:rPr lang="en-US" sz="2000" dirty="0">
                <a:ea typeface="+mn-lt"/>
                <a:cs typeface="+mn-lt"/>
              </a:rPr>
              <a:t> Use YOLO model for scanned documents.</a:t>
            </a:r>
            <a:endParaRPr lang="en-US" dirty="0">
              <a:ea typeface="+mn-lt"/>
              <a:cs typeface="+mn-lt"/>
            </a:endParaRPr>
          </a:p>
          <a:p>
            <a:pPr>
              <a:buFont typeface="Arial"/>
              <a:buChar char="•"/>
            </a:pPr>
            <a:r>
              <a:rPr lang="en-US" sz="2000" dirty="0">
                <a:ea typeface="+mn-lt"/>
                <a:cs typeface="+mn-lt"/>
              </a:rPr>
              <a:t>   Module 5: UI Integration</a:t>
            </a:r>
            <a:endParaRPr lang="en-US" dirty="0">
              <a:ea typeface="+mn-lt"/>
              <a:cs typeface="+mn-lt"/>
            </a:endParaRPr>
          </a:p>
          <a:p>
            <a:pPr lvl="1">
              <a:buFont typeface="Courier New"/>
              <a:buChar char="o"/>
            </a:pPr>
            <a:r>
              <a:rPr lang="en-US" sz="2000" dirty="0">
                <a:ea typeface="+mn-lt"/>
                <a:cs typeface="+mn-lt"/>
              </a:rPr>
              <a:t> Combine both models into a single web-based application.</a:t>
            </a:r>
            <a:endParaRPr lang="en-US" dirty="0">
              <a:ea typeface="+mn-lt"/>
              <a:cs typeface="+mn-lt"/>
            </a:endParaRPr>
          </a:p>
          <a:p>
            <a:pPr marL="285750" indent="-285750" algn="l">
              <a:buFont typeface="Arial"/>
              <a:buChar char="•"/>
            </a:pPr>
            <a:endParaRPr lang="en-US" sz="2000" dirty="0">
              <a:ea typeface="Calibri"/>
              <a:cs typeface="Calibri"/>
            </a:endParaRPr>
          </a:p>
        </p:txBody>
      </p:sp>
    </p:spTree>
    <p:extLst>
      <p:ext uri="{BB962C8B-B14F-4D97-AF65-F5344CB8AC3E}">
        <p14:creationId xmlns:p14="http://schemas.microsoft.com/office/powerpoint/2010/main" val="85412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484F2-AA0B-8AE7-0E1C-60FE681ABFC1}"/>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E8D470C-5FA4-36C6-7785-9BE77F51FC5B}"/>
              </a:ext>
            </a:extLst>
          </p:cNvPr>
          <p:cNvSpPr/>
          <p:nvPr/>
        </p:nvSpPr>
        <p:spPr>
          <a:xfrm>
            <a:off x="320736" y="988983"/>
            <a:ext cx="11432284" cy="5502772"/>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52F5A4F-60C0-A88D-9C7D-F98C0820250A}"/>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F3EE572E-85C3-08F4-8251-017B46D48EAF}"/>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37ED26B9-A801-2AA6-6710-8BEA32CA398F}"/>
              </a:ext>
            </a:extLst>
          </p:cNvPr>
          <p:cNvSpPr txBox="1"/>
          <p:nvPr/>
        </p:nvSpPr>
        <p:spPr>
          <a:xfrm>
            <a:off x="2004391" y="2949776"/>
            <a:ext cx="75479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solidFill>
                  <a:srgbClr val="2E2E2E"/>
                </a:solidFill>
                <a:latin typeface="Calibri"/>
                <a:cs typeface="Calibri"/>
              </a:rPr>
              <a:t>ELA-CNN Model</a:t>
            </a:r>
            <a:br>
              <a:rPr lang="en-US" sz="3600" b="1" dirty="0">
                <a:solidFill>
                  <a:srgbClr val="2E2E2E"/>
                </a:solidFill>
                <a:latin typeface="Calibri"/>
                <a:ea typeface="Calibri"/>
                <a:cs typeface="Calibri"/>
              </a:rPr>
            </a:br>
            <a:endParaRPr lang="en-US" sz="3600">
              <a:solidFill>
                <a:srgbClr val="000000"/>
              </a:solidFill>
              <a:latin typeface="Calibri"/>
              <a:ea typeface="Calibri"/>
              <a:cs typeface="Calibri"/>
            </a:endParaRPr>
          </a:p>
          <a:p>
            <a:pPr algn="ctr"/>
            <a:endParaRPr lang="en-US" sz="2400" b="1" dirty="0">
              <a:solidFill>
                <a:srgbClr val="2E2E2E"/>
              </a:solidFill>
              <a:latin typeface="Calibri"/>
              <a:ea typeface="Calibri"/>
              <a:cs typeface="Calibri"/>
            </a:endParaRPr>
          </a:p>
        </p:txBody>
      </p:sp>
      <p:sp>
        <p:nvSpPr>
          <p:cNvPr id="7" name="Date Placeholder 6">
            <a:extLst>
              <a:ext uri="{FF2B5EF4-FFF2-40B4-BE49-F238E27FC236}">
                <a16:creationId xmlns:a16="http://schemas.microsoft.com/office/drawing/2014/main" id="{EEAFCCE0-FF7D-6AB2-EF80-278F51879276}"/>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B6FDE75E-BB4F-26D2-9ED0-C15D60106A53}"/>
              </a:ext>
            </a:extLst>
          </p:cNvPr>
          <p:cNvSpPr>
            <a:spLocks noGrp="1"/>
          </p:cNvSpPr>
          <p:nvPr>
            <p:ph type="sldNum" sz="quarter" idx="12"/>
          </p:nvPr>
        </p:nvSpPr>
        <p:spPr/>
        <p:txBody>
          <a:bodyPr/>
          <a:lstStyle/>
          <a:p>
            <a:fld id="{48F63A3B-78C7-47BE-AE5E-E10140E04643}" type="slidenum">
              <a:rPr lang="en-US" dirty="0"/>
              <a:t>14</a:t>
            </a:fld>
            <a:endParaRPr lang="en-US"/>
          </a:p>
        </p:txBody>
      </p:sp>
      <p:pic>
        <p:nvPicPr>
          <p:cNvPr id="3" name="Picture 2" descr="A close-up of a logo&#10;&#10;AI-generated content may be incorrect.">
            <a:extLst>
              <a:ext uri="{FF2B5EF4-FFF2-40B4-BE49-F238E27FC236}">
                <a16:creationId xmlns:a16="http://schemas.microsoft.com/office/drawing/2014/main" id="{117B4762-5EC6-3F22-4E8E-C43CC2262637}"/>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3A66ADED-0C7F-75EF-6121-7DA60F0A02C0}"/>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Tree>
    <p:extLst>
      <p:ext uri="{BB962C8B-B14F-4D97-AF65-F5344CB8AC3E}">
        <p14:creationId xmlns:p14="http://schemas.microsoft.com/office/powerpoint/2010/main" val="397473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AFEF31-79A4-C02E-AF74-118ECB6ABB5F}"/>
              </a:ext>
            </a:extLst>
          </p:cNvPr>
          <p:cNvSpPr/>
          <p:nvPr/>
        </p:nvSpPr>
        <p:spPr>
          <a:xfrm>
            <a:off x="565977" y="692688"/>
            <a:ext cx="11187043" cy="5781550"/>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DFCAC29-7880-000E-6587-699F9A48E609}"/>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34858D91-A6E2-19BE-892E-F85A69FB6FBC}"/>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75360CB5-C725-807A-D25E-C29A3B74A0C2}"/>
              </a:ext>
            </a:extLst>
          </p:cNvPr>
          <p:cNvSpPr txBox="1"/>
          <p:nvPr/>
        </p:nvSpPr>
        <p:spPr>
          <a:xfrm>
            <a:off x="3395622" y="821299"/>
            <a:ext cx="64882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E2E2E"/>
                </a:solidFill>
                <a:ea typeface="Calibri"/>
                <a:cs typeface="Calibri"/>
              </a:rPr>
              <a:t>ARCHITECTURE DIAGRAM</a:t>
            </a:r>
          </a:p>
        </p:txBody>
      </p:sp>
      <p:sp>
        <p:nvSpPr>
          <p:cNvPr id="7" name="Date Placeholder 6">
            <a:extLst>
              <a:ext uri="{FF2B5EF4-FFF2-40B4-BE49-F238E27FC236}">
                <a16:creationId xmlns:a16="http://schemas.microsoft.com/office/drawing/2014/main" id="{DE64DE95-D940-2104-59A1-8DE768318F0F}"/>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00925B76-4F95-0474-E649-4D28E313D794}"/>
              </a:ext>
            </a:extLst>
          </p:cNvPr>
          <p:cNvSpPr>
            <a:spLocks noGrp="1"/>
          </p:cNvSpPr>
          <p:nvPr>
            <p:ph type="sldNum" sz="quarter" idx="12"/>
          </p:nvPr>
        </p:nvSpPr>
        <p:spPr/>
        <p:txBody>
          <a:bodyPr/>
          <a:lstStyle/>
          <a:p>
            <a:fld id="{48F63A3B-78C7-47BE-AE5E-E10140E04643}" type="slidenum">
              <a:rPr lang="en-US" dirty="0"/>
              <a:t>15</a:t>
            </a:fld>
            <a:endParaRPr lang="en-US"/>
          </a:p>
        </p:txBody>
      </p:sp>
      <p:pic>
        <p:nvPicPr>
          <p:cNvPr id="2" name="Picture 1" descr="A close-up of a logo&#10;&#10;AI-generated content may be incorrect.">
            <a:extLst>
              <a:ext uri="{FF2B5EF4-FFF2-40B4-BE49-F238E27FC236}">
                <a16:creationId xmlns:a16="http://schemas.microsoft.com/office/drawing/2014/main" id="{FEAD4BA8-F927-BD74-E154-6CE220005C93}"/>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60A24768-CED0-643F-4574-4A4EF0F74FE5}"/>
              </a:ext>
            </a:extLst>
          </p:cNvPr>
          <p:cNvSpPr txBox="1"/>
          <p:nvPr/>
        </p:nvSpPr>
        <p:spPr>
          <a:xfrm>
            <a:off x="2439682" y="365674"/>
            <a:ext cx="713324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pic>
        <p:nvPicPr>
          <p:cNvPr id="3" name="Picture 2">
            <a:extLst>
              <a:ext uri="{FF2B5EF4-FFF2-40B4-BE49-F238E27FC236}">
                <a16:creationId xmlns:a16="http://schemas.microsoft.com/office/drawing/2014/main" id="{87DDB8BC-CAAC-F129-9782-5A7838D33649}"/>
              </a:ext>
            </a:extLst>
          </p:cNvPr>
          <p:cNvPicPr>
            <a:picLocks noChangeAspect="1"/>
          </p:cNvPicPr>
          <p:nvPr/>
        </p:nvPicPr>
        <p:blipFill>
          <a:blip r:embed="rId3"/>
          <a:stretch>
            <a:fillRect/>
          </a:stretch>
        </p:blipFill>
        <p:spPr>
          <a:xfrm>
            <a:off x="1252645" y="1463592"/>
            <a:ext cx="10087302" cy="4752975"/>
          </a:xfrm>
          <a:prstGeom prst="rect">
            <a:avLst/>
          </a:prstGeom>
        </p:spPr>
      </p:pic>
    </p:spTree>
    <p:extLst>
      <p:ext uri="{BB962C8B-B14F-4D97-AF65-F5344CB8AC3E}">
        <p14:creationId xmlns:p14="http://schemas.microsoft.com/office/powerpoint/2010/main" val="280783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98703-9D50-72F8-C45A-A5DB4728D41F}"/>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2464A64-15E8-AE25-13FC-565531031C4B}"/>
              </a:ext>
            </a:extLst>
          </p:cNvPr>
          <p:cNvSpPr/>
          <p:nvPr/>
        </p:nvSpPr>
        <p:spPr>
          <a:xfrm>
            <a:off x="565977" y="692688"/>
            <a:ext cx="11187043" cy="5781550"/>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1FD3E7E-B72D-DE38-C210-1F3AAB798D6D}"/>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9DBC9B37-BC85-569F-50A9-F2A48261A93A}"/>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A93AA725-E674-153F-B7E2-BB6139737216}"/>
              </a:ext>
            </a:extLst>
          </p:cNvPr>
          <p:cNvSpPr txBox="1"/>
          <p:nvPr/>
        </p:nvSpPr>
        <p:spPr>
          <a:xfrm>
            <a:off x="3640863" y="873851"/>
            <a:ext cx="64882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E2E2E"/>
                </a:solidFill>
                <a:ea typeface="Calibri"/>
                <a:cs typeface="Calibri"/>
              </a:rPr>
              <a:t>Error Level Analysis</a:t>
            </a:r>
            <a:endParaRPr lang="en-US" dirty="0"/>
          </a:p>
        </p:txBody>
      </p:sp>
      <p:sp>
        <p:nvSpPr>
          <p:cNvPr id="7" name="Date Placeholder 6">
            <a:extLst>
              <a:ext uri="{FF2B5EF4-FFF2-40B4-BE49-F238E27FC236}">
                <a16:creationId xmlns:a16="http://schemas.microsoft.com/office/drawing/2014/main" id="{88C92B28-8397-CE67-451F-ACE794E54C66}"/>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EE44460F-6D75-7007-3386-31BE57DED325}"/>
              </a:ext>
            </a:extLst>
          </p:cNvPr>
          <p:cNvSpPr>
            <a:spLocks noGrp="1"/>
          </p:cNvSpPr>
          <p:nvPr>
            <p:ph type="sldNum" sz="quarter" idx="12"/>
          </p:nvPr>
        </p:nvSpPr>
        <p:spPr/>
        <p:txBody>
          <a:bodyPr/>
          <a:lstStyle/>
          <a:p>
            <a:fld id="{48F63A3B-78C7-47BE-AE5E-E10140E04643}" type="slidenum">
              <a:rPr lang="en-US" dirty="0"/>
              <a:t>16</a:t>
            </a:fld>
            <a:endParaRPr lang="en-US"/>
          </a:p>
        </p:txBody>
      </p:sp>
      <p:pic>
        <p:nvPicPr>
          <p:cNvPr id="2" name="Picture 1" descr="A close-up of a logo&#10;&#10;AI-generated content may be incorrect.">
            <a:extLst>
              <a:ext uri="{FF2B5EF4-FFF2-40B4-BE49-F238E27FC236}">
                <a16:creationId xmlns:a16="http://schemas.microsoft.com/office/drawing/2014/main" id="{BF096B51-EC7E-09EC-810D-9E1EDFE228DA}"/>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693FD201-D904-CBAF-FFBF-8B1ABF33B2AC}"/>
              </a:ext>
            </a:extLst>
          </p:cNvPr>
          <p:cNvSpPr txBox="1"/>
          <p:nvPr/>
        </p:nvSpPr>
        <p:spPr>
          <a:xfrm>
            <a:off x="2740472" y="295491"/>
            <a:ext cx="711318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endParaRPr lang="en-US" sz="1600" dirty="0">
              <a:latin typeface="Calibri"/>
              <a:ea typeface="+mn-lt"/>
              <a:cs typeface="Calibri"/>
            </a:endParaRPr>
          </a:p>
          <a:p>
            <a:endParaRPr lang="en-US" sz="1600" dirty="0">
              <a:latin typeface="Calibri"/>
              <a:ea typeface="+mn-lt"/>
              <a:cs typeface="Calibri"/>
            </a:endParaRPr>
          </a:p>
          <a:p>
            <a:endParaRPr lang="en-US" sz="1600" dirty="0">
              <a:latin typeface="Calibri"/>
              <a:ea typeface="+mn-lt"/>
              <a:cs typeface="Calibri"/>
            </a:endParaRPr>
          </a:p>
          <a:p>
            <a:endParaRPr lang="en-US" dirty="0">
              <a:latin typeface="Times New Roman"/>
              <a:ea typeface="Calibri"/>
              <a:cs typeface="Times New Roman"/>
            </a:endParaRPr>
          </a:p>
        </p:txBody>
      </p:sp>
      <p:sp>
        <p:nvSpPr>
          <p:cNvPr id="5" name="TextBox 7">
            <a:extLst>
              <a:ext uri="{FF2B5EF4-FFF2-40B4-BE49-F238E27FC236}">
                <a16:creationId xmlns:a16="http://schemas.microsoft.com/office/drawing/2014/main" id="{01EE683F-BDB7-C85E-12D2-C350203F1947}"/>
              </a:ext>
            </a:extLst>
          </p:cNvPr>
          <p:cNvSpPr txBox="1"/>
          <p:nvPr/>
        </p:nvSpPr>
        <p:spPr>
          <a:xfrm>
            <a:off x="1818591" y="5991554"/>
            <a:ext cx="274320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kern="100">
                <a:ea typeface="Calibri"/>
                <a:cs typeface="Calibri"/>
              </a:rPr>
              <a:t>X1(Tampered Image) </a:t>
            </a:r>
          </a:p>
        </p:txBody>
      </p:sp>
      <p:sp>
        <p:nvSpPr>
          <p:cNvPr id="6" name="TextBox 8">
            <a:extLst>
              <a:ext uri="{FF2B5EF4-FFF2-40B4-BE49-F238E27FC236}">
                <a16:creationId xmlns:a16="http://schemas.microsoft.com/office/drawing/2014/main" id="{7586BCB5-B7C0-A5A8-EEDD-7C80CEF16633}"/>
              </a:ext>
            </a:extLst>
          </p:cNvPr>
          <p:cNvSpPr txBox="1"/>
          <p:nvPr/>
        </p:nvSpPr>
        <p:spPr>
          <a:xfrm>
            <a:off x="5172750" y="5991554"/>
            <a:ext cx="274320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kern="100">
                <a:ea typeface="Calibri"/>
                <a:cs typeface="Calibri"/>
              </a:rPr>
              <a:t>X2(ELA Image) </a:t>
            </a:r>
          </a:p>
        </p:txBody>
      </p:sp>
      <p:pic>
        <p:nvPicPr>
          <p:cNvPr id="11" name="Picture 10" descr="A purple and black image&#10;&#10;AI-generated content may be incorrect.">
            <a:extLst>
              <a:ext uri="{FF2B5EF4-FFF2-40B4-BE49-F238E27FC236}">
                <a16:creationId xmlns:a16="http://schemas.microsoft.com/office/drawing/2014/main" id="{51507CF9-984F-91F1-21D4-23E7941299B6}"/>
              </a:ext>
            </a:extLst>
          </p:cNvPr>
          <p:cNvPicPr>
            <a:picLocks noChangeAspect="1"/>
          </p:cNvPicPr>
          <p:nvPr/>
        </p:nvPicPr>
        <p:blipFill>
          <a:blip r:embed="rId3"/>
          <a:stretch>
            <a:fillRect/>
          </a:stretch>
        </p:blipFill>
        <p:spPr>
          <a:xfrm>
            <a:off x="4831338" y="4295932"/>
            <a:ext cx="2525169" cy="1695104"/>
          </a:xfrm>
          <a:prstGeom prst="rect">
            <a:avLst/>
          </a:prstGeom>
        </p:spPr>
      </p:pic>
      <p:pic>
        <p:nvPicPr>
          <p:cNvPr id="12" name="Picture 11" descr="A group of birds flying in the sky&#10;&#10;AI-generated content may be incorrect.">
            <a:extLst>
              <a:ext uri="{FF2B5EF4-FFF2-40B4-BE49-F238E27FC236}">
                <a16:creationId xmlns:a16="http://schemas.microsoft.com/office/drawing/2014/main" id="{2DAB3153-B7B2-3253-E38B-564F5A998599}"/>
              </a:ext>
            </a:extLst>
          </p:cNvPr>
          <p:cNvPicPr>
            <a:picLocks noChangeAspect="1"/>
          </p:cNvPicPr>
          <p:nvPr/>
        </p:nvPicPr>
        <p:blipFill>
          <a:blip r:embed="rId4"/>
          <a:stretch>
            <a:fillRect/>
          </a:stretch>
        </p:blipFill>
        <p:spPr>
          <a:xfrm>
            <a:off x="1691372" y="4387045"/>
            <a:ext cx="2419491" cy="1604651"/>
          </a:xfrm>
          <a:prstGeom prst="rect">
            <a:avLst/>
          </a:prstGeom>
        </p:spPr>
      </p:pic>
      <p:pic>
        <p:nvPicPr>
          <p:cNvPr id="13" name="Picture 12" descr="A white birds flying in the sky&#10;&#10;AI-generated content may be incorrect.">
            <a:extLst>
              <a:ext uri="{FF2B5EF4-FFF2-40B4-BE49-F238E27FC236}">
                <a16:creationId xmlns:a16="http://schemas.microsoft.com/office/drawing/2014/main" id="{BB83AA68-1531-B78D-EFFD-D78EF5801929}"/>
              </a:ext>
            </a:extLst>
          </p:cNvPr>
          <p:cNvPicPr>
            <a:picLocks noChangeAspect="1"/>
          </p:cNvPicPr>
          <p:nvPr/>
        </p:nvPicPr>
        <p:blipFill>
          <a:blip r:embed="rId5"/>
          <a:stretch>
            <a:fillRect/>
          </a:stretch>
        </p:blipFill>
        <p:spPr>
          <a:xfrm>
            <a:off x="8236741" y="4339360"/>
            <a:ext cx="2422827" cy="1612437"/>
          </a:xfrm>
          <a:prstGeom prst="rect">
            <a:avLst/>
          </a:prstGeom>
        </p:spPr>
      </p:pic>
      <p:sp>
        <p:nvSpPr>
          <p:cNvPr id="14" name="TextBox 13">
            <a:extLst>
              <a:ext uri="{FF2B5EF4-FFF2-40B4-BE49-F238E27FC236}">
                <a16:creationId xmlns:a16="http://schemas.microsoft.com/office/drawing/2014/main" id="{468F68AC-9D8C-61F6-C510-0941B90A1E86}"/>
              </a:ext>
            </a:extLst>
          </p:cNvPr>
          <p:cNvSpPr txBox="1"/>
          <p:nvPr/>
        </p:nvSpPr>
        <p:spPr>
          <a:xfrm>
            <a:off x="8479491" y="5991554"/>
            <a:ext cx="2743200"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kern="100">
                <a:ea typeface="Calibri"/>
                <a:cs typeface="Calibri"/>
              </a:rPr>
              <a:t>Ground Truth Image </a:t>
            </a:r>
          </a:p>
        </p:txBody>
      </p:sp>
      <p:sp>
        <p:nvSpPr>
          <p:cNvPr id="15" name="TextBox 14">
            <a:extLst>
              <a:ext uri="{FF2B5EF4-FFF2-40B4-BE49-F238E27FC236}">
                <a16:creationId xmlns:a16="http://schemas.microsoft.com/office/drawing/2014/main" id="{6CACB908-E235-DA61-BF3C-704EBEEF89FB}"/>
              </a:ext>
            </a:extLst>
          </p:cNvPr>
          <p:cNvSpPr txBox="1"/>
          <p:nvPr/>
        </p:nvSpPr>
        <p:spPr>
          <a:xfrm>
            <a:off x="1282262" y="1711434"/>
            <a:ext cx="9750094" cy="3044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ts val="1650"/>
              </a:lnSpc>
              <a:buFont typeface="Arial" panose="020B0604020202020204" pitchFamily="34" charset="0"/>
              <a:buChar char="•"/>
            </a:pPr>
            <a:r>
              <a:rPr lang="en-US" dirty="0">
                <a:ea typeface="+mn-lt"/>
                <a:cs typeface="+mn-lt"/>
              </a:rPr>
              <a:t>ELA detects image manipulation by highlighting differences in compression levels, revealing tampered regions with distinct artifacts.​</a:t>
            </a:r>
            <a:endParaRPr lang="en-US" dirty="0">
              <a:ea typeface="Calibri" panose="020F0502020204030204"/>
              <a:cs typeface="Calibri" panose="020F0502020204030204"/>
            </a:endParaRPr>
          </a:p>
          <a:p>
            <a:pPr marL="285750" indent="-285750">
              <a:lnSpc>
                <a:spcPts val="1650"/>
              </a:lnSpc>
              <a:buFont typeface="Arial"/>
              <a:buChar char="•"/>
            </a:pPr>
            <a:endParaRPr lang="en-US" dirty="0">
              <a:ea typeface="+mn-lt"/>
              <a:cs typeface="+mn-lt"/>
            </a:endParaRPr>
          </a:p>
          <a:p>
            <a:pPr marL="285750" indent="-285750">
              <a:lnSpc>
                <a:spcPts val="1650"/>
              </a:lnSpc>
              <a:buFont typeface="Arial" panose="020B0604020202020204" pitchFamily="34" charset="0"/>
              <a:buChar char="•"/>
            </a:pPr>
            <a:r>
              <a:rPr lang="en-US" dirty="0">
                <a:ea typeface="+mn-lt"/>
                <a:cs typeface="+mn-lt"/>
              </a:rPr>
              <a:t>It provides critical evidence of forgery, making invisible manipulations detectable and aiding in identifying edited areas.​</a:t>
            </a:r>
          </a:p>
          <a:p>
            <a:pPr marL="285750" indent="-285750">
              <a:lnSpc>
                <a:spcPts val="1650"/>
              </a:lnSpc>
              <a:buFont typeface="Arial" panose="020B0604020202020204" pitchFamily="34" charset="0"/>
              <a:buChar char="•"/>
            </a:pPr>
            <a:endParaRPr lang="en-US" dirty="0">
              <a:ea typeface="+mn-lt"/>
              <a:cs typeface="+mn-lt"/>
            </a:endParaRPr>
          </a:p>
          <a:p>
            <a:pPr marL="285750" indent="-285750">
              <a:lnSpc>
                <a:spcPts val="1650"/>
              </a:lnSpc>
              <a:buFont typeface="Arial" panose="020B0604020202020204" pitchFamily="34" charset="0"/>
              <a:buChar char="•"/>
            </a:pPr>
            <a:r>
              <a:rPr lang="en-US" dirty="0">
                <a:ea typeface="+mn-lt"/>
                <a:cs typeface="+mn-lt"/>
              </a:rPr>
              <a:t>Using the tampered image (X1) and the ELA image (X2) together enhances the model's ability to detect and localize forgeries effectively.​</a:t>
            </a:r>
          </a:p>
          <a:p>
            <a:pPr marL="285750" indent="-285750">
              <a:lnSpc>
                <a:spcPts val="1650"/>
              </a:lnSpc>
              <a:buFont typeface="Arial" panose="020B0604020202020204" pitchFamily="34" charset="0"/>
              <a:buChar char="•"/>
            </a:pPr>
            <a:endParaRPr lang="en-US" dirty="0">
              <a:ea typeface="+mn-lt"/>
              <a:cs typeface="+mn-lt"/>
            </a:endParaRPr>
          </a:p>
          <a:p>
            <a:pPr marL="285750" indent="-285750">
              <a:lnSpc>
                <a:spcPts val="1650"/>
              </a:lnSpc>
              <a:buFont typeface="Arial" panose="020B0604020202020204" pitchFamily="34" charset="0"/>
              <a:buChar char="•"/>
            </a:pPr>
            <a:r>
              <a:rPr lang="en-US" dirty="0">
                <a:ea typeface="+mn-lt"/>
                <a:cs typeface="+mn-lt"/>
              </a:rPr>
              <a:t>X1 provides important visual features, while X2 highlights editing artifacts like compression differences, improving training and localization.​</a:t>
            </a:r>
          </a:p>
          <a:p>
            <a:pPr marL="285750" indent="-285750">
              <a:buFont typeface="Arial"/>
              <a:buChar char="•"/>
            </a:pPr>
            <a:endParaRPr lang="en-US">
              <a:latin typeface="Arial"/>
              <a:cs typeface="Arial"/>
            </a:endParaRPr>
          </a:p>
          <a:p>
            <a:pPr marL="285750" indent="-285750">
              <a:buFont typeface="Arial"/>
              <a:buChar char="•"/>
            </a:pPr>
            <a:endParaRPr lang="en-US">
              <a:latin typeface="Arial"/>
              <a:cs typeface="Arial"/>
            </a:endParaRPr>
          </a:p>
        </p:txBody>
      </p:sp>
    </p:spTree>
    <p:extLst>
      <p:ext uri="{BB962C8B-B14F-4D97-AF65-F5344CB8AC3E}">
        <p14:creationId xmlns:p14="http://schemas.microsoft.com/office/powerpoint/2010/main" val="1372481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18D38-029F-D6D6-788E-2D58B3BFF2BD}"/>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6F36639-FA6A-F316-4399-1DD251C1DB70}"/>
              </a:ext>
            </a:extLst>
          </p:cNvPr>
          <p:cNvSpPr/>
          <p:nvPr/>
        </p:nvSpPr>
        <p:spPr>
          <a:xfrm>
            <a:off x="565977" y="692688"/>
            <a:ext cx="11187043" cy="5781550"/>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69ADA2F-0367-3443-94FC-7353EA81A87C}"/>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90D388FD-9FFA-192C-A537-784CFA3715B3}"/>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19189D56-2D0E-9DAF-9AA0-9F447069F25F}"/>
              </a:ext>
            </a:extLst>
          </p:cNvPr>
          <p:cNvSpPr txBox="1"/>
          <p:nvPr/>
        </p:nvSpPr>
        <p:spPr>
          <a:xfrm>
            <a:off x="3640863" y="873851"/>
            <a:ext cx="648825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E2E2E"/>
                </a:solidFill>
                <a:ea typeface="Calibri"/>
                <a:cs typeface="Calibri"/>
              </a:rPr>
              <a:t>Model Performance</a:t>
            </a:r>
            <a:br>
              <a:rPr lang="en-US" sz="3600" b="1" dirty="0">
                <a:solidFill>
                  <a:srgbClr val="2E2E2E"/>
                </a:solidFill>
                <a:ea typeface="Calibri"/>
                <a:cs typeface="Calibri"/>
              </a:rPr>
            </a:br>
            <a:br>
              <a:rPr lang="en-US" sz="3600" b="1" dirty="0">
                <a:solidFill>
                  <a:srgbClr val="2E2E2E"/>
                </a:solidFill>
                <a:ea typeface="Calibri"/>
                <a:cs typeface="Calibri"/>
              </a:rPr>
            </a:br>
            <a:br>
              <a:rPr lang="en-US" sz="3600" b="1" dirty="0">
                <a:solidFill>
                  <a:srgbClr val="2E2E2E"/>
                </a:solidFill>
                <a:ea typeface="Calibri"/>
                <a:cs typeface="Calibri"/>
              </a:rPr>
            </a:br>
            <a:br>
              <a:rPr lang="en-US" sz="3600" b="1" dirty="0">
                <a:solidFill>
                  <a:srgbClr val="2E2E2E"/>
                </a:solidFill>
                <a:ea typeface="Calibri"/>
                <a:cs typeface="Calibri"/>
              </a:rPr>
            </a:br>
            <a:endParaRPr lang="en-US" sz="3600" b="1" dirty="0">
              <a:solidFill>
                <a:srgbClr val="2E2E2E"/>
              </a:solidFill>
              <a:ea typeface="Calibri"/>
              <a:cs typeface="Calibri"/>
            </a:endParaRPr>
          </a:p>
          <a:p>
            <a:endParaRPr lang="en-US" sz="3600" b="1" dirty="0">
              <a:solidFill>
                <a:srgbClr val="2E2E2E"/>
              </a:solidFill>
              <a:ea typeface="Calibri"/>
              <a:cs typeface="Calibri"/>
            </a:endParaRPr>
          </a:p>
        </p:txBody>
      </p:sp>
      <p:sp>
        <p:nvSpPr>
          <p:cNvPr id="7" name="Date Placeholder 6">
            <a:extLst>
              <a:ext uri="{FF2B5EF4-FFF2-40B4-BE49-F238E27FC236}">
                <a16:creationId xmlns:a16="http://schemas.microsoft.com/office/drawing/2014/main" id="{DE44521D-51F2-9F9C-82F5-05D700273391}"/>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FA66610F-9DE1-BDD4-0EC5-FDBFA1C684B9}"/>
              </a:ext>
            </a:extLst>
          </p:cNvPr>
          <p:cNvSpPr>
            <a:spLocks noGrp="1"/>
          </p:cNvSpPr>
          <p:nvPr>
            <p:ph type="sldNum" sz="quarter" idx="12"/>
          </p:nvPr>
        </p:nvSpPr>
        <p:spPr/>
        <p:txBody>
          <a:bodyPr/>
          <a:lstStyle/>
          <a:p>
            <a:fld id="{48F63A3B-78C7-47BE-AE5E-E10140E04643}" type="slidenum">
              <a:rPr lang="en-US" dirty="0"/>
              <a:t>17</a:t>
            </a:fld>
            <a:endParaRPr lang="en-US"/>
          </a:p>
        </p:txBody>
      </p:sp>
      <p:pic>
        <p:nvPicPr>
          <p:cNvPr id="2" name="Picture 1" descr="A close-up of a logo&#10;&#10;AI-generated content may be incorrect.">
            <a:extLst>
              <a:ext uri="{FF2B5EF4-FFF2-40B4-BE49-F238E27FC236}">
                <a16:creationId xmlns:a16="http://schemas.microsoft.com/office/drawing/2014/main" id="{35586F55-0F57-A763-7D5F-0B614FA3A816}"/>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4F780F53-4D0E-99F4-3F99-41821315437B}"/>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pic>
        <p:nvPicPr>
          <p:cNvPr id="3" name="Picture 2" descr="A graph of performance metrics&#10;&#10;AI-generated content may be incorrect.">
            <a:extLst>
              <a:ext uri="{FF2B5EF4-FFF2-40B4-BE49-F238E27FC236}">
                <a16:creationId xmlns:a16="http://schemas.microsoft.com/office/drawing/2014/main" id="{B2CA13CD-CEA6-E03C-61EF-9BBDDDC5B044}"/>
              </a:ext>
            </a:extLst>
          </p:cNvPr>
          <p:cNvPicPr>
            <a:picLocks noChangeAspect="1"/>
          </p:cNvPicPr>
          <p:nvPr/>
        </p:nvPicPr>
        <p:blipFill>
          <a:blip r:embed="rId3"/>
          <a:stretch>
            <a:fillRect/>
          </a:stretch>
        </p:blipFill>
        <p:spPr>
          <a:xfrm>
            <a:off x="2736741" y="1407183"/>
            <a:ext cx="6525828" cy="4954532"/>
          </a:xfrm>
          <a:prstGeom prst="rect">
            <a:avLst/>
          </a:prstGeom>
        </p:spPr>
      </p:pic>
    </p:spTree>
    <p:extLst>
      <p:ext uri="{BB962C8B-B14F-4D97-AF65-F5344CB8AC3E}">
        <p14:creationId xmlns:p14="http://schemas.microsoft.com/office/powerpoint/2010/main" val="295268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6DA9A-83EE-6CB2-1D2F-4DD13788E81F}"/>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5317AFF-C8B7-CEAB-6CB9-D102E9A21AE9}"/>
              </a:ext>
            </a:extLst>
          </p:cNvPr>
          <p:cNvSpPr/>
          <p:nvPr/>
        </p:nvSpPr>
        <p:spPr>
          <a:xfrm>
            <a:off x="565977" y="692688"/>
            <a:ext cx="11187043" cy="5781550"/>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0DD7F64-5EB2-8394-0F5F-3EF849B7D864}"/>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98C27F5D-415C-30AF-2E83-BCC0D04DC797}"/>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57AFD0AA-D74E-7671-86BA-63B76D1EC42E}"/>
              </a:ext>
            </a:extLst>
          </p:cNvPr>
          <p:cNvSpPr txBox="1"/>
          <p:nvPr/>
        </p:nvSpPr>
        <p:spPr>
          <a:xfrm>
            <a:off x="3640863" y="873851"/>
            <a:ext cx="648825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pPr>
            <a:r>
              <a:rPr lang="en-US" sz="3600" b="1" dirty="0">
                <a:ea typeface="+mn-lt"/>
                <a:cs typeface="+mn-lt"/>
              </a:rPr>
              <a:t>Why F1-Score is a good metric?</a:t>
            </a:r>
            <a:endParaRPr lang="en-US" sz="3600" dirty="0">
              <a:ea typeface="+mn-lt"/>
              <a:cs typeface="+mn-lt"/>
            </a:endParaRPr>
          </a:p>
          <a:p>
            <a:pPr algn="ctr">
              <a:spcBef>
                <a:spcPct val="0"/>
              </a:spcBef>
            </a:pPr>
            <a:endParaRPr lang="en-US" sz="3600" dirty="0">
              <a:ea typeface="+mn-lt"/>
              <a:cs typeface="+mn-lt"/>
            </a:endParaRPr>
          </a:p>
          <a:p>
            <a:pPr algn="ctr">
              <a:spcBef>
                <a:spcPct val="0"/>
              </a:spcBef>
            </a:pPr>
            <a:endParaRPr lang="en-US" sz="3600" dirty="0">
              <a:ea typeface="+mn-lt"/>
              <a:cs typeface="+mn-lt"/>
            </a:endParaRPr>
          </a:p>
          <a:p>
            <a:endParaRPr lang="en-US" sz="3600" b="1" dirty="0">
              <a:ea typeface="Calibri"/>
              <a:cs typeface="Calibri"/>
            </a:endParaRPr>
          </a:p>
        </p:txBody>
      </p:sp>
      <p:sp>
        <p:nvSpPr>
          <p:cNvPr id="7" name="Date Placeholder 6">
            <a:extLst>
              <a:ext uri="{FF2B5EF4-FFF2-40B4-BE49-F238E27FC236}">
                <a16:creationId xmlns:a16="http://schemas.microsoft.com/office/drawing/2014/main" id="{0F4AEB87-A993-8900-C7E8-2C56FDE4E331}"/>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BF011F86-8401-DC7E-EED8-33DE2D0D3BBF}"/>
              </a:ext>
            </a:extLst>
          </p:cNvPr>
          <p:cNvSpPr>
            <a:spLocks noGrp="1"/>
          </p:cNvSpPr>
          <p:nvPr>
            <p:ph type="sldNum" sz="quarter" idx="12"/>
          </p:nvPr>
        </p:nvSpPr>
        <p:spPr/>
        <p:txBody>
          <a:bodyPr/>
          <a:lstStyle/>
          <a:p>
            <a:fld id="{48F63A3B-78C7-47BE-AE5E-E10140E04643}" type="slidenum">
              <a:rPr lang="en-US" dirty="0"/>
              <a:t>18</a:t>
            </a:fld>
            <a:endParaRPr lang="en-US"/>
          </a:p>
        </p:txBody>
      </p:sp>
      <p:pic>
        <p:nvPicPr>
          <p:cNvPr id="2" name="Picture 1" descr="A close-up of a logo&#10;&#10;AI-generated content may be incorrect.">
            <a:extLst>
              <a:ext uri="{FF2B5EF4-FFF2-40B4-BE49-F238E27FC236}">
                <a16:creationId xmlns:a16="http://schemas.microsoft.com/office/drawing/2014/main" id="{8D8F9508-2E4D-8F01-07FC-5C51C0F3EF77}"/>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250ADFCD-4C5C-8CCC-DF20-D4F94872D9F3}"/>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graphicFrame>
        <p:nvGraphicFramePr>
          <p:cNvPr id="6" name="Table 5">
            <a:extLst>
              <a:ext uri="{FF2B5EF4-FFF2-40B4-BE49-F238E27FC236}">
                <a16:creationId xmlns:a16="http://schemas.microsoft.com/office/drawing/2014/main" id="{2A7BF162-91AF-3172-274D-C9ED82833C85}"/>
              </a:ext>
            </a:extLst>
          </p:cNvPr>
          <p:cNvGraphicFramePr>
            <a:graphicFrameLocks noGrp="1"/>
          </p:cNvGraphicFramePr>
          <p:nvPr>
            <p:extLst>
              <p:ext uri="{D42A27DB-BD31-4B8C-83A1-F6EECF244321}">
                <p14:modId xmlns:p14="http://schemas.microsoft.com/office/powerpoint/2010/main" val="831338806"/>
              </p:ext>
            </p:extLst>
          </p:nvPr>
        </p:nvGraphicFramePr>
        <p:xfrm>
          <a:off x="7182069" y="2680138"/>
          <a:ext cx="4297983" cy="1510293"/>
        </p:xfrm>
        <a:graphic>
          <a:graphicData uri="http://schemas.openxmlformats.org/drawingml/2006/table">
            <a:tbl>
              <a:tblPr bandRow="1">
                <a:tableStyleId>{5C22544A-7EE6-4342-B048-85BDC9FD1C3A}</a:tableStyleId>
              </a:tblPr>
              <a:tblGrid>
                <a:gridCol w="741032">
                  <a:extLst>
                    <a:ext uri="{9D8B030D-6E8A-4147-A177-3AD203B41FA5}">
                      <a16:colId xmlns:a16="http://schemas.microsoft.com/office/drawing/2014/main" val="2169142178"/>
                    </a:ext>
                  </a:extLst>
                </a:gridCol>
                <a:gridCol w="984513">
                  <a:extLst>
                    <a:ext uri="{9D8B030D-6E8A-4147-A177-3AD203B41FA5}">
                      <a16:colId xmlns:a16="http://schemas.microsoft.com/office/drawing/2014/main" val="3346303481"/>
                    </a:ext>
                  </a:extLst>
                </a:gridCol>
                <a:gridCol w="836307">
                  <a:extLst>
                    <a:ext uri="{9D8B030D-6E8A-4147-A177-3AD203B41FA5}">
                      <a16:colId xmlns:a16="http://schemas.microsoft.com/office/drawing/2014/main" val="3709934289"/>
                    </a:ext>
                  </a:extLst>
                </a:gridCol>
                <a:gridCol w="878652">
                  <a:extLst>
                    <a:ext uri="{9D8B030D-6E8A-4147-A177-3AD203B41FA5}">
                      <a16:colId xmlns:a16="http://schemas.microsoft.com/office/drawing/2014/main" val="3625671315"/>
                    </a:ext>
                  </a:extLst>
                </a:gridCol>
                <a:gridCol w="857479">
                  <a:extLst>
                    <a:ext uri="{9D8B030D-6E8A-4147-A177-3AD203B41FA5}">
                      <a16:colId xmlns:a16="http://schemas.microsoft.com/office/drawing/2014/main" val="2034407065"/>
                    </a:ext>
                  </a:extLst>
                </a:gridCol>
              </a:tblGrid>
              <a:tr h="503431">
                <a:tc>
                  <a:txBody>
                    <a:bodyPr/>
                    <a:lstStyle/>
                    <a:p>
                      <a:pPr algn="ctr" fontAlgn="auto">
                        <a:lnSpc>
                          <a:spcPts val="1425"/>
                        </a:lnSpc>
                        <a:buNone/>
                      </a:pPr>
                      <a:endParaRPr lang="en-US" sz="1200" b="1" dirty="0">
                        <a:solidFill>
                          <a:schemeClr val="tx1"/>
                        </a:solidFill>
                        <a:effectLst/>
                        <a:latin typeface="Calibri"/>
                      </a:endParaRPr>
                    </a:p>
                  </a:txBody>
                  <a:tcPr marL="9525" marR="9525" marT="9525">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ctr" fontAlgn="base">
                        <a:lnSpc>
                          <a:spcPts val="1425"/>
                        </a:lnSpc>
                        <a:buNone/>
                      </a:pPr>
                      <a:r>
                        <a:rPr lang="en-US" sz="1200" b="1" dirty="0">
                          <a:solidFill>
                            <a:schemeClr val="tx1"/>
                          </a:solidFill>
                          <a:effectLst/>
                          <a:latin typeface="Calibri"/>
                        </a:rPr>
                        <a:t>Train Data - F (Pred)</a:t>
                      </a:r>
                      <a:endParaRPr lang="en-US">
                        <a:solidFill>
                          <a:schemeClr val="tx1"/>
                        </a:solidFill>
                        <a:effectLst/>
                        <a:latin typeface="Calibri"/>
                      </a:endParaRPr>
                    </a:p>
                  </a:txBody>
                  <a:tcPr marL="9525" marR="9525" marT="9525">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ctr" fontAlgn="base">
                        <a:lnSpc>
                          <a:spcPts val="1425"/>
                        </a:lnSpc>
                        <a:buNone/>
                      </a:pPr>
                      <a:r>
                        <a:rPr lang="en-US" sz="1200" b="1" dirty="0">
                          <a:solidFill>
                            <a:schemeClr val="tx1"/>
                          </a:solidFill>
                          <a:effectLst/>
                          <a:latin typeface="Calibri"/>
                        </a:rPr>
                        <a:t>Train Data - R (Pred)</a:t>
                      </a:r>
                      <a:endParaRPr lang="en-US">
                        <a:solidFill>
                          <a:schemeClr val="tx1"/>
                        </a:solidFill>
                        <a:effectLst/>
                        <a:latin typeface="Calibri"/>
                      </a:endParaRPr>
                    </a:p>
                  </a:txBody>
                  <a:tcPr marL="9525" marR="9525" marT="9525">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ctr" fontAlgn="base">
                        <a:lnSpc>
                          <a:spcPts val="1425"/>
                        </a:lnSpc>
                        <a:buNone/>
                      </a:pPr>
                      <a:r>
                        <a:rPr lang="en-US" sz="1200" b="1" dirty="0">
                          <a:solidFill>
                            <a:schemeClr val="tx1"/>
                          </a:solidFill>
                          <a:effectLst/>
                          <a:latin typeface="Calibri"/>
                        </a:rPr>
                        <a:t>Test Data - F (Pred)</a:t>
                      </a:r>
                      <a:endParaRPr lang="en-US">
                        <a:solidFill>
                          <a:schemeClr val="tx1"/>
                        </a:solidFill>
                        <a:effectLst/>
                        <a:latin typeface="Calibri"/>
                      </a:endParaRPr>
                    </a:p>
                  </a:txBody>
                  <a:tcPr marL="9525" marR="9525" marT="9525">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ctr" fontAlgn="base">
                        <a:lnSpc>
                          <a:spcPts val="1425"/>
                        </a:lnSpc>
                        <a:buNone/>
                      </a:pPr>
                      <a:r>
                        <a:rPr lang="en-US" sz="1200" b="1" dirty="0">
                          <a:solidFill>
                            <a:schemeClr val="tx1"/>
                          </a:solidFill>
                          <a:effectLst/>
                          <a:latin typeface="Calibri"/>
                        </a:rPr>
                        <a:t>Test Data - R (Pred)</a:t>
                      </a:r>
                      <a:endParaRPr lang="en-US">
                        <a:solidFill>
                          <a:schemeClr val="tx1"/>
                        </a:solidFill>
                        <a:effectLst/>
                        <a:latin typeface="Calibri"/>
                      </a:endParaRPr>
                    </a:p>
                  </a:txBody>
                  <a:tcPr marL="9525" marR="9525" marT="9525">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010641120"/>
                  </a:ext>
                </a:extLst>
              </a:tr>
              <a:tr h="503431">
                <a:tc>
                  <a:txBody>
                    <a:bodyPr/>
                    <a:lstStyle/>
                    <a:p>
                      <a:pPr fontAlgn="base">
                        <a:lnSpc>
                          <a:spcPts val="1425"/>
                        </a:lnSpc>
                        <a:buNone/>
                      </a:pPr>
                      <a:r>
                        <a:rPr lang="en-US" sz="1200" b="1" dirty="0">
                          <a:solidFill>
                            <a:schemeClr val="tx1"/>
                          </a:solidFill>
                          <a:effectLst/>
                          <a:latin typeface="Calibri"/>
                        </a:rPr>
                        <a:t>F (Act)</a:t>
                      </a:r>
                      <a:endParaRPr lang="en-US" b="1">
                        <a:solidFill>
                          <a:schemeClr val="tx1"/>
                        </a:solidFill>
                        <a:effectLst/>
                        <a:latin typeface="Calibri"/>
                      </a:endParaRPr>
                    </a:p>
                  </a:txBody>
                  <a:tcPr marL="9525" marR="9525" marT="9525" anchor="b">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r" fontAlgn="base">
                        <a:lnSpc>
                          <a:spcPts val="1425"/>
                        </a:lnSpc>
                        <a:buNone/>
                      </a:pPr>
                      <a:r>
                        <a:rPr lang="en-US" sz="1200" dirty="0">
                          <a:solidFill>
                            <a:schemeClr val="tx1"/>
                          </a:solidFill>
                          <a:effectLst/>
                          <a:latin typeface="Calibri"/>
                        </a:rPr>
                        <a:t>49428117</a:t>
                      </a:r>
                      <a:endParaRPr lang="en-US">
                        <a:solidFill>
                          <a:schemeClr val="tx1"/>
                        </a:solidFill>
                        <a:effectLst/>
                        <a:latin typeface="Calibri"/>
                      </a:endParaRPr>
                    </a:p>
                  </a:txBody>
                  <a:tcPr marL="9525" marR="9525" marT="9525" anchor="b">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r" fontAlgn="base">
                        <a:lnSpc>
                          <a:spcPts val="1425"/>
                        </a:lnSpc>
                        <a:buNone/>
                      </a:pPr>
                      <a:r>
                        <a:rPr lang="en-US" sz="1200" dirty="0">
                          <a:solidFill>
                            <a:schemeClr val="tx1"/>
                          </a:solidFill>
                          <a:effectLst/>
                          <a:latin typeface="Calibri"/>
                        </a:rPr>
                        <a:t>616338</a:t>
                      </a:r>
                      <a:endParaRPr lang="en-US">
                        <a:solidFill>
                          <a:schemeClr val="tx1"/>
                        </a:solidFill>
                        <a:effectLst/>
                        <a:latin typeface="Calibri"/>
                      </a:endParaRPr>
                    </a:p>
                  </a:txBody>
                  <a:tcPr marL="9525" marR="9525" marT="9525" anchor="b">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r" fontAlgn="base">
                        <a:lnSpc>
                          <a:spcPts val="1425"/>
                        </a:lnSpc>
                        <a:buNone/>
                      </a:pPr>
                      <a:r>
                        <a:rPr lang="en-US" sz="1200" dirty="0">
                          <a:solidFill>
                            <a:schemeClr val="tx1"/>
                          </a:solidFill>
                          <a:effectLst/>
                          <a:latin typeface="Calibri"/>
                        </a:rPr>
                        <a:t>11556637</a:t>
                      </a:r>
                      <a:endParaRPr lang="en-US">
                        <a:solidFill>
                          <a:schemeClr val="tx1"/>
                        </a:solidFill>
                        <a:effectLst/>
                        <a:latin typeface="Calibri"/>
                      </a:endParaRPr>
                    </a:p>
                  </a:txBody>
                  <a:tcPr marL="9525" marR="9525" marT="9525" anchor="b">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r" fontAlgn="base">
                        <a:lnSpc>
                          <a:spcPts val="1425"/>
                        </a:lnSpc>
                        <a:buNone/>
                      </a:pPr>
                      <a:r>
                        <a:rPr lang="en-US" sz="1200" dirty="0">
                          <a:solidFill>
                            <a:schemeClr val="tx1"/>
                          </a:solidFill>
                          <a:effectLst/>
                          <a:latin typeface="Calibri"/>
                        </a:rPr>
                        <a:t>689399</a:t>
                      </a:r>
                      <a:endParaRPr lang="en-US">
                        <a:solidFill>
                          <a:schemeClr val="tx1"/>
                        </a:solidFill>
                        <a:effectLst/>
                        <a:latin typeface="Calibri"/>
                      </a:endParaRPr>
                    </a:p>
                  </a:txBody>
                  <a:tcPr marL="9525" marR="9525" marT="9525" anchor="b">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348369103"/>
                  </a:ext>
                </a:extLst>
              </a:tr>
              <a:tr h="503431">
                <a:tc>
                  <a:txBody>
                    <a:bodyPr/>
                    <a:lstStyle/>
                    <a:p>
                      <a:pPr fontAlgn="base">
                        <a:lnSpc>
                          <a:spcPts val="1425"/>
                        </a:lnSpc>
                        <a:buNone/>
                      </a:pPr>
                      <a:r>
                        <a:rPr lang="en-US" sz="1200" b="1" dirty="0">
                          <a:solidFill>
                            <a:schemeClr val="tx1"/>
                          </a:solidFill>
                          <a:effectLst/>
                          <a:latin typeface="Calibri"/>
                        </a:rPr>
                        <a:t>R (Act)</a:t>
                      </a:r>
                      <a:endParaRPr lang="en-US" b="1">
                        <a:solidFill>
                          <a:schemeClr val="tx1"/>
                        </a:solidFill>
                        <a:effectLst/>
                        <a:latin typeface="Calibri"/>
                      </a:endParaRPr>
                    </a:p>
                  </a:txBody>
                  <a:tcPr marL="9525" marR="9525" marT="9525" anchor="b">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r" fontAlgn="base">
                        <a:lnSpc>
                          <a:spcPts val="1425"/>
                        </a:lnSpc>
                        <a:buNone/>
                      </a:pPr>
                      <a:r>
                        <a:rPr lang="en-US" sz="1200" dirty="0">
                          <a:solidFill>
                            <a:schemeClr val="tx1"/>
                          </a:solidFill>
                          <a:effectLst/>
                          <a:latin typeface="Calibri"/>
                        </a:rPr>
                        <a:t>1625380</a:t>
                      </a:r>
                      <a:endParaRPr lang="en-US">
                        <a:solidFill>
                          <a:schemeClr val="tx1"/>
                        </a:solidFill>
                        <a:effectLst/>
                        <a:latin typeface="Calibri"/>
                      </a:endParaRPr>
                    </a:p>
                  </a:txBody>
                  <a:tcPr marL="9525" marR="9525" marT="9525" anchor="b">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r" fontAlgn="base">
                        <a:lnSpc>
                          <a:spcPts val="1425"/>
                        </a:lnSpc>
                        <a:buNone/>
                      </a:pPr>
                      <a:r>
                        <a:rPr lang="en-US" sz="1200" dirty="0">
                          <a:solidFill>
                            <a:schemeClr val="tx1"/>
                          </a:solidFill>
                          <a:effectLst/>
                          <a:latin typeface="Calibri"/>
                        </a:rPr>
                        <a:t>7312565</a:t>
                      </a:r>
                      <a:endParaRPr lang="en-US">
                        <a:solidFill>
                          <a:schemeClr val="tx1"/>
                        </a:solidFill>
                        <a:effectLst/>
                        <a:latin typeface="Calibri"/>
                      </a:endParaRPr>
                    </a:p>
                  </a:txBody>
                  <a:tcPr marL="9525" marR="9525" marT="9525" anchor="b">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r" fontAlgn="base">
                        <a:lnSpc>
                          <a:spcPts val="1425"/>
                        </a:lnSpc>
                        <a:buNone/>
                      </a:pPr>
                      <a:r>
                        <a:rPr lang="en-US" sz="1200" dirty="0">
                          <a:solidFill>
                            <a:schemeClr val="tx1"/>
                          </a:solidFill>
                          <a:effectLst/>
                          <a:latin typeface="Calibri"/>
                        </a:rPr>
                        <a:t>1224817</a:t>
                      </a:r>
                      <a:endParaRPr lang="en-US">
                        <a:solidFill>
                          <a:schemeClr val="tx1"/>
                        </a:solidFill>
                        <a:effectLst/>
                        <a:latin typeface="Calibri"/>
                      </a:endParaRPr>
                    </a:p>
                  </a:txBody>
                  <a:tcPr marL="9525" marR="9525" marT="9525" anchor="b">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tc>
                  <a:txBody>
                    <a:bodyPr/>
                    <a:lstStyle/>
                    <a:p>
                      <a:pPr algn="r" fontAlgn="base">
                        <a:lnSpc>
                          <a:spcPts val="1425"/>
                        </a:lnSpc>
                        <a:buNone/>
                      </a:pPr>
                      <a:r>
                        <a:rPr lang="en-US" sz="1200" dirty="0">
                          <a:solidFill>
                            <a:schemeClr val="tx1"/>
                          </a:solidFill>
                          <a:effectLst/>
                          <a:latin typeface="Calibri"/>
                        </a:rPr>
                        <a:t>1274747</a:t>
                      </a:r>
                      <a:endParaRPr lang="en-US">
                        <a:solidFill>
                          <a:schemeClr val="tx1"/>
                        </a:solidFill>
                        <a:effectLst/>
                        <a:latin typeface="Calibri"/>
                      </a:endParaRPr>
                    </a:p>
                  </a:txBody>
                  <a:tcPr marL="9525" marR="9525" marT="9525" anchor="b">
                    <a:lnL w="9649" cap="flat" cmpd="sng" algn="ctr">
                      <a:solidFill>
                        <a:srgbClr val="000000"/>
                      </a:solidFill>
                      <a:prstDash val="solid"/>
                      <a:round/>
                      <a:headEnd type="none" w="med" len="med"/>
                      <a:tailEnd type="none" w="med" len="med"/>
                    </a:lnL>
                    <a:lnR w="9649" cap="flat" cmpd="sng" algn="ctr">
                      <a:solidFill>
                        <a:srgbClr val="000000"/>
                      </a:solidFill>
                      <a:prstDash val="solid"/>
                      <a:round/>
                      <a:headEnd type="none" w="med" len="med"/>
                      <a:tailEnd type="none" w="med" len="med"/>
                    </a:lnR>
                    <a:lnT w="9649" cap="flat" cmpd="sng" algn="ctr">
                      <a:solidFill>
                        <a:srgbClr val="000000"/>
                      </a:solidFill>
                      <a:prstDash val="solid"/>
                      <a:round/>
                      <a:headEnd type="none" w="med" len="med"/>
                      <a:tailEnd type="none" w="med" len="med"/>
                    </a:lnT>
                    <a:lnB w="9649"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2313308363"/>
                  </a:ext>
                </a:extLst>
              </a:tr>
            </a:tbl>
          </a:graphicData>
        </a:graphic>
      </p:graphicFrame>
      <p:sp>
        <p:nvSpPr>
          <p:cNvPr id="12" name="TextBox 10">
            <a:extLst>
              <a:ext uri="{FF2B5EF4-FFF2-40B4-BE49-F238E27FC236}">
                <a16:creationId xmlns:a16="http://schemas.microsoft.com/office/drawing/2014/main" id="{A7D1C6A3-9BE5-D92C-737C-ADCCC607419E}"/>
              </a:ext>
            </a:extLst>
          </p:cNvPr>
          <p:cNvSpPr txBox="1"/>
          <p:nvPr/>
        </p:nvSpPr>
        <p:spPr>
          <a:xfrm>
            <a:off x="1081159" y="1825099"/>
            <a:ext cx="5790036" cy="45243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a:ea typeface="+mn-lt"/>
                <a:cs typeface="+mn-lt"/>
              </a:rPr>
              <a:t>Accuracy Limitation:</a:t>
            </a:r>
          </a:p>
          <a:p>
            <a:pPr marL="742950" lvl="1" indent="-285750">
              <a:buFont typeface="Courier New"/>
              <a:buChar char="o"/>
            </a:pPr>
            <a:r>
              <a:rPr lang="en-US">
                <a:ea typeface="+mn-lt"/>
                <a:cs typeface="+mn-lt"/>
              </a:rPr>
              <a:t>Black pixels dominate ground truth </a:t>
            </a:r>
            <a:r>
              <a:rPr lang="en-US" err="1">
                <a:ea typeface="+mn-lt"/>
                <a:cs typeface="+mn-lt"/>
              </a:rPr>
              <a:t>masks.Predicting</a:t>
            </a:r>
            <a:r>
              <a:rPr lang="en-US">
                <a:ea typeface="+mn-lt"/>
                <a:cs typeface="+mn-lt"/>
              </a:rPr>
              <a:t> all black yields high accuracy but misses tampered regions.</a:t>
            </a:r>
            <a:endParaRPr lang="en-US">
              <a:ea typeface="Calibri"/>
              <a:cs typeface="Calibri"/>
            </a:endParaRPr>
          </a:p>
          <a:p>
            <a:pPr marL="285750" indent="-285750">
              <a:buFont typeface="Arial"/>
              <a:buChar char="•"/>
            </a:pPr>
            <a:r>
              <a:rPr lang="en-US">
                <a:ea typeface="+mn-lt"/>
                <a:cs typeface="+mn-lt"/>
              </a:rPr>
              <a:t>F1-Score Advantages:</a:t>
            </a:r>
          </a:p>
          <a:p>
            <a:pPr marL="742950" lvl="1" indent="-285750">
              <a:buFont typeface="Courier New"/>
              <a:buChar char="o"/>
            </a:pPr>
            <a:r>
              <a:rPr lang="en-US">
                <a:ea typeface="+mn-lt"/>
                <a:cs typeface="+mn-lt"/>
              </a:rPr>
              <a:t>Balances Precision and Recall</a:t>
            </a:r>
          </a:p>
          <a:p>
            <a:pPr marL="742950" lvl="1" indent="-285750">
              <a:buFont typeface="Courier New"/>
              <a:buChar char="o"/>
            </a:pPr>
            <a:r>
              <a:rPr lang="en-US">
                <a:ea typeface="+mn-lt"/>
                <a:cs typeface="+mn-lt"/>
              </a:rPr>
              <a:t>Precision: Accuracy in predicting non-tampered regions (black pixels, labeled 0).</a:t>
            </a:r>
          </a:p>
          <a:p>
            <a:pPr marL="742950" lvl="1" indent="-285750">
              <a:buFont typeface="Courier New"/>
              <a:buChar char="o"/>
            </a:pPr>
            <a:r>
              <a:rPr lang="en-US">
                <a:ea typeface="+mn-lt"/>
                <a:cs typeface="+mn-lt"/>
              </a:rPr>
              <a:t>Recall: Effectiveness in identifying tampered regions (white pixels, labeled 1).</a:t>
            </a:r>
            <a:endParaRPr lang="en-US">
              <a:ea typeface="Calibri"/>
              <a:cs typeface="Calibri"/>
            </a:endParaRPr>
          </a:p>
          <a:p>
            <a:pPr marL="285750" indent="-285750">
              <a:buFont typeface="Arial"/>
              <a:buChar char="•"/>
            </a:pPr>
            <a:r>
              <a:rPr lang="en-US">
                <a:ea typeface="+mn-lt"/>
                <a:cs typeface="+mn-lt"/>
              </a:rPr>
              <a:t>F1-score ensures better evaluation by focusing on both false positives and false negatives.</a:t>
            </a:r>
          </a:p>
          <a:p>
            <a:pPr marL="285750" indent="-285750">
              <a:buFont typeface="Arial"/>
              <a:buChar char="•"/>
            </a:pPr>
            <a:r>
              <a:rPr lang="en-US">
                <a:ea typeface="+mn-lt"/>
                <a:cs typeface="+mn-lt"/>
              </a:rPr>
              <a:t>AUC Score is also considered for comparison as Measures how well the model separates classes (positive vs. negative).</a:t>
            </a:r>
            <a:endParaRPr lang="en-US">
              <a:ea typeface="Calibri"/>
              <a:cs typeface="Calibri"/>
            </a:endParaRPr>
          </a:p>
          <a:p>
            <a:pPr marL="285750" indent="-285750" algn="l">
              <a:buFont typeface="Arial"/>
              <a:buChar char="•"/>
            </a:pPr>
            <a:endParaRPr lang="en-US">
              <a:ea typeface="Calibri"/>
              <a:cs typeface="Calibri"/>
            </a:endParaRPr>
          </a:p>
        </p:txBody>
      </p:sp>
    </p:spTree>
    <p:extLst>
      <p:ext uri="{BB962C8B-B14F-4D97-AF65-F5344CB8AC3E}">
        <p14:creationId xmlns:p14="http://schemas.microsoft.com/office/powerpoint/2010/main" val="3687624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B4C2D-5F8C-0B02-C289-F1EF87F40FC3}"/>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707C139-4EBB-7415-1F44-95F76B2DB2B5}"/>
              </a:ext>
            </a:extLst>
          </p:cNvPr>
          <p:cNvSpPr/>
          <p:nvPr/>
        </p:nvSpPr>
        <p:spPr>
          <a:xfrm>
            <a:off x="382046" y="701447"/>
            <a:ext cx="11283388" cy="5790307"/>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2394E23-D30C-432C-9BE1-DBA82F279857}"/>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A11C0B8B-9496-6BD7-95EE-C4C82A27E793}"/>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Team: Group 31</a:t>
            </a:r>
            <a:r>
              <a:rPr lang="en-US" dirty="0">
                <a:latin typeface="Times New Roman"/>
                <a:cs typeface="Times New Roman"/>
              </a:rPr>
              <a:t>  </a:t>
            </a:r>
          </a:p>
          <a:p>
            <a:endParaRPr lang="en-US" dirty="0">
              <a:ea typeface="Calibri"/>
              <a:cs typeface="Calibri"/>
            </a:endParaRPr>
          </a:p>
        </p:txBody>
      </p:sp>
      <p:sp>
        <p:nvSpPr>
          <p:cNvPr id="7" name="Date Placeholder 6">
            <a:extLst>
              <a:ext uri="{FF2B5EF4-FFF2-40B4-BE49-F238E27FC236}">
                <a16:creationId xmlns:a16="http://schemas.microsoft.com/office/drawing/2014/main" id="{95473DE8-7F20-59F8-D801-DD2E2DC973B7}"/>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58D989CC-567F-434C-EA43-0AF28049DCB9}"/>
              </a:ext>
            </a:extLst>
          </p:cNvPr>
          <p:cNvSpPr>
            <a:spLocks noGrp="1"/>
          </p:cNvSpPr>
          <p:nvPr>
            <p:ph type="sldNum" sz="quarter" idx="12"/>
          </p:nvPr>
        </p:nvSpPr>
        <p:spPr/>
        <p:txBody>
          <a:bodyPr/>
          <a:lstStyle/>
          <a:p>
            <a:fld id="{48F63A3B-78C7-47BE-AE5E-E10140E04643}" type="slidenum">
              <a:rPr lang="en-US" dirty="0"/>
              <a:t>19</a:t>
            </a:fld>
            <a:endParaRPr lang="en-US"/>
          </a:p>
        </p:txBody>
      </p:sp>
      <p:pic>
        <p:nvPicPr>
          <p:cNvPr id="2" name="Picture 1" descr="A close-up of a logo&#10;&#10;AI-generated content may be incorrect.">
            <a:extLst>
              <a:ext uri="{FF2B5EF4-FFF2-40B4-BE49-F238E27FC236}">
                <a16:creationId xmlns:a16="http://schemas.microsoft.com/office/drawing/2014/main" id="{8CCAC564-A351-59D1-2F05-DB4757601165}"/>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574D03EE-9BAF-5E7F-30C6-500D65711054}"/>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pic>
        <p:nvPicPr>
          <p:cNvPr id="5" name="Picture 4" descr="A close-up of a black and purple image&#10;&#10;AI-generated content may be incorrect.">
            <a:extLst>
              <a:ext uri="{FF2B5EF4-FFF2-40B4-BE49-F238E27FC236}">
                <a16:creationId xmlns:a16="http://schemas.microsoft.com/office/drawing/2014/main" id="{434C64A5-5B7F-40CC-F541-A9A793FCBD3A}"/>
              </a:ext>
            </a:extLst>
          </p:cNvPr>
          <p:cNvPicPr>
            <a:picLocks noChangeAspect="1"/>
          </p:cNvPicPr>
          <p:nvPr/>
        </p:nvPicPr>
        <p:blipFill>
          <a:blip r:embed="rId3"/>
          <a:stretch>
            <a:fillRect/>
          </a:stretch>
        </p:blipFill>
        <p:spPr>
          <a:xfrm>
            <a:off x="1984922" y="2151336"/>
            <a:ext cx="8001000" cy="1933575"/>
          </a:xfrm>
          <a:prstGeom prst="rect">
            <a:avLst/>
          </a:prstGeom>
        </p:spPr>
      </p:pic>
      <p:pic>
        <p:nvPicPr>
          <p:cNvPr id="11" name="Picture 10" descr="A close-up of a black and white image&#10;&#10;AI-generated content may be incorrect.">
            <a:extLst>
              <a:ext uri="{FF2B5EF4-FFF2-40B4-BE49-F238E27FC236}">
                <a16:creationId xmlns:a16="http://schemas.microsoft.com/office/drawing/2014/main" id="{04747763-D935-364D-10B9-734BA63DC61B}"/>
              </a:ext>
            </a:extLst>
          </p:cNvPr>
          <p:cNvPicPr>
            <a:picLocks noChangeAspect="1"/>
          </p:cNvPicPr>
          <p:nvPr/>
        </p:nvPicPr>
        <p:blipFill>
          <a:blip r:embed="rId4"/>
          <a:stretch>
            <a:fillRect/>
          </a:stretch>
        </p:blipFill>
        <p:spPr>
          <a:xfrm>
            <a:off x="1891315" y="4562694"/>
            <a:ext cx="7991475" cy="1857375"/>
          </a:xfrm>
          <a:prstGeom prst="rect">
            <a:avLst/>
          </a:prstGeom>
        </p:spPr>
      </p:pic>
      <p:sp>
        <p:nvSpPr>
          <p:cNvPr id="16" name="TextBox 15">
            <a:extLst>
              <a:ext uri="{FF2B5EF4-FFF2-40B4-BE49-F238E27FC236}">
                <a16:creationId xmlns:a16="http://schemas.microsoft.com/office/drawing/2014/main" id="{6DD9C865-5A51-3005-1797-7BA0248F7E00}"/>
              </a:ext>
            </a:extLst>
          </p:cNvPr>
          <p:cNvSpPr txBox="1"/>
          <p:nvPr/>
        </p:nvSpPr>
        <p:spPr>
          <a:xfrm>
            <a:off x="1477483" y="1276748"/>
            <a:ext cx="992163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pPr>
            <a:r>
              <a:rPr lang="en-US" sz="3600" b="1" dirty="0">
                <a:ea typeface="+mn-lt"/>
                <a:cs typeface="+mn-lt"/>
              </a:rPr>
              <a:t>Model Results on Tampered and Real images</a:t>
            </a:r>
          </a:p>
          <a:p>
            <a:pPr algn="ctr">
              <a:spcBef>
                <a:spcPct val="0"/>
              </a:spcBef>
            </a:pPr>
            <a:endParaRPr lang="en-US" sz="3600" dirty="0">
              <a:ea typeface="+mn-lt"/>
              <a:cs typeface="+mn-lt"/>
            </a:endParaRPr>
          </a:p>
          <a:p>
            <a:pPr algn="ctr">
              <a:spcBef>
                <a:spcPct val="0"/>
              </a:spcBef>
            </a:pPr>
            <a:endParaRPr lang="en-US" sz="3600" b="1" dirty="0">
              <a:ea typeface="Calibri"/>
              <a:cs typeface="Calibri"/>
            </a:endParaRPr>
          </a:p>
        </p:txBody>
      </p:sp>
    </p:spTree>
    <p:extLst>
      <p:ext uri="{BB962C8B-B14F-4D97-AF65-F5344CB8AC3E}">
        <p14:creationId xmlns:p14="http://schemas.microsoft.com/office/powerpoint/2010/main" val="2060154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AFEF31-79A4-C02E-AF74-118ECB6ABB5F}"/>
              </a:ext>
            </a:extLst>
          </p:cNvPr>
          <p:cNvSpPr/>
          <p:nvPr/>
        </p:nvSpPr>
        <p:spPr>
          <a:xfrm>
            <a:off x="174951" y="836305"/>
            <a:ext cx="11828726" cy="5517617"/>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4858D91-A6E2-19BE-892E-F85A69FB6FBC}"/>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latin typeface="Times New Roman"/>
              <a:cs typeface="Times New Roman"/>
            </a:endParaRPr>
          </a:p>
        </p:txBody>
      </p:sp>
      <p:sp>
        <p:nvSpPr>
          <p:cNvPr id="15" name="TextBox 14">
            <a:extLst>
              <a:ext uri="{FF2B5EF4-FFF2-40B4-BE49-F238E27FC236}">
                <a16:creationId xmlns:a16="http://schemas.microsoft.com/office/drawing/2014/main" id="{AFC55A92-1450-E8E4-8103-1FF07B22F63D}"/>
              </a:ext>
            </a:extLst>
          </p:cNvPr>
          <p:cNvSpPr txBox="1"/>
          <p:nvPr/>
        </p:nvSpPr>
        <p:spPr>
          <a:xfrm>
            <a:off x="11771453" y="6678592"/>
            <a:ext cx="462987" cy="324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9" name="TextBox 18">
            <a:extLst>
              <a:ext uri="{FF2B5EF4-FFF2-40B4-BE49-F238E27FC236}">
                <a16:creationId xmlns:a16="http://schemas.microsoft.com/office/drawing/2014/main" id="{33503C51-6218-01AB-98CA-AFCC33F49E7B}"/>
              </a:ext>
            </a:extLst>
          </p:cNvPr>
          <p:cNvSpPr txBox="1"/>
          <p:nvPr/>
        </p:nvSpPr>
        <p:spPr>
          <a:xfrm>
            <a:off x="10903352" y="381964"/>
            <a:ext cx="555584" cy="4514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5" name="Date Placeholder 4">
            <a:extLst>
              <a:ext uri="{FF2B5EF4-FFF2-40B4-BE49-F238E27FC236}">
                <a16:creationId xmlns:a16="http://schemas.microsoft.com/office/drawing/2014/main" id="{3A8D7036-2C4B-DEC6-7FF2-382D35BF1B84}"/>
              </a:ext>
            </a:extLst>
          </p:cNvPr>
          <p:cNvSpPr>
            <a:spLocks noGrp="1"/>
          </p:cNvSpPr>
          <p:nvPr>
            <p:ph type="dt" sz="half" idx="10"/>
          </p:nvPr>
        </p:nvSpPr>
        <p:spPr/>
        <p:txBody>
          <a:bodyPr/>
          <a:lstStyle/>
          <a:p>
            <a:fld id="{B393DD05-BD28-489B-8B84-ED2BAEA86DCB}" type="datetime1">
              <a:rPr lang="en-US" smtClean="0"/>
              <a:t>4/21/2025</a:t>
            </a:fld>
            <a:endParaRPr lang="en-US"/>
          </a:p>
        </p:txBody>
      </p:sp>
      <p:sp>
        <p:nvSpPr>
          <p:cNvPr id="7" name="Slide Number Placeholder 6">
            <a:extLst>
              <a:ext uri="{FF2B5EF4-FFF2-40B4-BE49-F238E27FC236}">
                <a16:creationId xmlns:a16="http://schemas.microsoft.com/office/drawing/2014/main" id="{4AA1D3F0-C794-539A-D7DA-840EC311E55E}"/>
              </a:ext>
            </a:extLst>
          </p:cNvPr>
          <p:cNvSpPr>
            <a:spLocks noGrp="1"/>
          </p:cNvSpPr>
          <p:nvPr>
            <p:ph type="sldNum" sz="quarter" idx="12"/>
          </p:nvPr>
        </p:nvSpPr>
        <p:spPr/>
        <p:txBody>
          <a:bodyPr/>
          <a:lstStyle/>
          <a:p>
            <a:fld id="{48F63A3B-78C7-47BE-AE5E-E10140E04643}" type="slidenum">
              <a:rPr lang="en-US" dirty="0"/>
              <a:t>2</a:t>
            </a:fld>
            <a:endParaRPr lang="en-US"/>
          </a:p>
        </p:txBody>
      </p:sp>
      <p:sp>
        <p:nvSpPr>
          <p:cNvPr id="17" name="TextBox 16">
            <a:extLst>
              <a:ext uri="{FF2B5EF4-FFF2-40B4-BE49-F238E27FC236}">
                <a16:creationId xmlns:a16="http://schemas.microsoft.com/office/drawing/2014/main" id="{D2431B7A-D645-F758-374F-0BCA20398713}"/>
              </a:ext>
            </a:extLst>
          </p:cNvPr>
          <p:cNvSpPr txBox="1"/>
          <p:nvPr/>
        </p:nvSpPr>
        <p:spPr>
          <a:xfrm>
            <a:off x="2738855" y="884990"/>
            <a:ext cx="64135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cs typeface="Calibri"/>
              </a:rPr>
              <a:t>INTRODUCTION</a:t>
            </a:r>
          </a:p>
        </p:txBody>
      </p:sp>
      <p:pic>
        <p:nvPicPr>
          <p:cNvPr id="6" name="Picture 5" descr="A close-up of a logo&#10;&#10;AI-generated content may be incorrect.">
            <a:extLst>
              <a:ext uri="{FF2B5EF4-FFF2-40B4-BE49-F238E27FC236}">
                <a16:creationId xmlns:a16="http://schemas.microsoft.com/office/drawing/2014/main" id="{488CD255-01E9-588C-54EE-5500894084BE}"/>
              </a:ext>
            </a:extLst>
          </p:cNvPr>
          <p:cNvPicPr>
            <a:picLocks noChangeAspect="1"/>
          </p:cNvPicPr>
          <p:nvPr/>
        </p:nvPicPr>
        <p:blipFill>
          <a:blip r:embed="rId2"/>
          <a:stretch>
            <a:fillRect/>
          </a:stretch>
        </p:blipFill>
        <p:spPr>
          <a:xfrm>
            <a:off x="1" y="54524"/>
            <a:ext cx="2503714" cy="621059"/>
          </a:xfrm>
          <a:prstGeom prst="rect">
            <a:avLst/>
          </a:prstGeom>
        </p:spPr>
      </p:pic>
      <p:sp>
        <p:nvSpPr>
          <p:cNvPr id="8" name="TextBox 7">
            <a:extLst>
              <a:ext uri="{FF2B5EF4-FFF2-40B4-BE49-F238E27FC236}">
                <a16:creationId xmlns:a16="http://schemas.microsoft.com/office/drawing/2014/main" id="{82086DCF-2558-C8E5-A2B1-370B7EE620C9}"/>
              </a:ext>
            </a:extLst>
          </p:cNvPr>
          <p:cNvSpPr txBox="1"/>
          <p:nvPr/>
        </p:nvSpPr>
        <p:spPr>
          <a:xfrm>
            <a:off x="2740472" y="295491"/>
            <a:ext cx="71131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endParaRPr lang="en-US" dirty="0"/>
          </a:p>
        </p:txBody>
      </p:sp>
      <p:sp>
        <p:nvSpPr>
          <p:cNvPr id="2" name="TextBox 1">
            <a:extLst>
              <a:ext uri="{FF2B5EF4-FFF2-40B4-BE49-F238E27FC236}">
                <a16:creationId xmlns:a16="http://schemas.microsoft.com/office/drawing/2014/main" id="{46DE3614-9F5F-2322-5532-7BCF1227EC3B}"/>
              </a:ext>
            </a:extLst>
          </p:cNvPr>
          <p:cNvSpPr txBox="1"/>
          <p:nvPr/>
        </p:nvSpPr>
        <p:spPr>
          <a:xfrm>
            <a:off x="569186" y="1712473"/>
            <a:ext cx="648357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today’s world, images and videos are shared everywhere  from news and social media to official reports. This makes it important to check whether such content is real or edited. With powerful editing tools and AI, spotting fake visuals has become more difficult.</a:t>
            </a:r>
            <a:endParaRPr lang="en-US" dirty="0"/>
          </a:p>
          <a:p>
            <a:r>
              <a:rPr lang="en-US" b="1" dirty="0">
                <a:ea typeface="+mn-lt"/>
                <a:cs typeface="+mn-lt"/>
              </a:rPr>
              <a:t>Key Areas Affected:</a:t>
            </a:r>
            <a:endParaRPr lang="en-US" dirty="0"/>
          </a:p>
          <a:p>
            <a:pPr marL="285750" indent="-285750">
              <a:buFont typeface="Arial"/>
              <a:buChar char="•"/>
            </a:pPr>
            <a:r>
              <a:rPr lang="en-US" b="1" dirty="0">
                <a:ea typeface="+mn-lt"/>
                <a:cs typeface="+mn-lt"/>
              </a:rPr>
              <a:t>Crime Investigations:</a:t>
            </a:r>
            <a:r>
              <a:rPr lang="en-US" dirty="0">
                <a:ea typeface="+mn-lt"/>
                <a:cs typeface="+mn-lt"/>
              </a:rPr>
              <a:t> Edited images or videos can mislead legal processes.</a:t>
            </a:r>
            <a:endParaRPr lang="en-US" dirty="0"/>
          </a:p>
          <a:p>
            <a:pPr marL="285750" indent="-285750">
              <a:buFont typeface="Arial"/>
              <a:buChar char="•"/>
            </a:pPr>
            <a:r>
              <a:rPr lang="en-US" b="1" dirty="0">
                <a:ea typeface="+mn-lt"/>
                <a:cs typeface="+mn-lt"/>
              </a:rPr>
              <a:t>Insurance and Journalism:</a:t>
            </a:r>
            <a:r>
              <a:rPr lang="en-US" dirty="0">
                <a:ea typeface="+mn-lt"/>
                <a:cs typeface="+mn-lt"/>
              </a:rPr>
              <a:t> Fake visuals can affect claims and reduce public trust.</a:t>
            </a:r>
            <a:endParaRPr lang="en-US" dirty="0"/>
          </a:p>
          <a:p>
            <a:pPr marL="285750" indent="-285750">
              <a:buFont typeface="Arial"/>
              <a:buChar char="•"/>
            </a:pPr>
            <a:r>
              <a:rPr lang="en-US" b="1" dirty="0">
                <a:ea typeface="+mn-lt"/>
                <a:cs typeface="+mn-lt"/>
              </a:rPr>
              <a:t>Survey Findings:</a:t>
            </a:r>
            <a:r>
              <a:rPr lang="en-US" dirty="0">
                <a:ea typeface="+mn-lt"/>
                <a:cs typeface="+mn-lt"/>
              </a:rPr>
              <a:t> According to a </a:t>
            </a:r>
            <a:r>
              <a:rPr lang="en-US" b="1" dirty="0" err="1">
                <a:ea typeface="+mn-lt"/>
                <a:cs typeface="+mn-lt"/>
              </a:rPr>
              <a:t>LocalCircles</a:t>
            </a:r>
            <a:r>
              <a:rPr lang="en-US" b="1" dirty="0">
                <a:ea typeface="+mn-lt"/>
                <a:cs typeface="+mn-lt"/>
              </a:rPr>
              <a:t> report</a:t>
            </a:r>
            <a:r>
              <a:rPr lang="en-US" dirty="0">
                <a:ea typeface="+mn-lt"/>
                <a:cs typeface="+mn-lt"/>
              </a:rPr>
              <a:t>, </a:t>
            </a:r>
            <a:r>
              <a:rPr lang="en-US" b="1" dirty="0">
                <a:ea typeface="+mn-lt"/>
                <a:cs typeface="+mn-lt"/>
              </a:rPr>
              <a:t>30%</a:t>
            </a:r>
            <a:r>
              <a:rPr lang="en-US" dirty="0">
                <a:ea typeface="+mn-lt"/>
                <a:cs typeface="+mn-lt"/>
              </a:rPr>
              <a:t> of people say that </a:t>
            </a:r>
            <a:r>
              <a:rPr lang="en-US" b="1" dirty="0">
                <a:ea typeface="+mn-lt"/>
                <a:cs typeface="+mn-lt"/>
              </a:rPr>
              <a:t>1 in every 4 videos</a:t>
            </a:r>
            <a:r>
              <a:rPr lang="en-US" dirty="0">
                <a:ea typeface="+mn-lt"/>
                <a:cs typeface="+mn-lt"/>
              </a:rPr>
              <a:t> they see is fake.</a:t>
            </a:r>
            <a:endParaRPr lang="en-US" dirty="0"/>
          </a:p>
          <a:p>
            <a:r>
              <a:rPr lang="en-US" b="1" dirty="0">
                <a:ea typeface="+mn-lt"/>
                <a:cs typeface="+mn-lt"/>
              </a:rPr>
              <a:t>Major Consequences:</a:t>
            </a:r>
            <a:endParaRPr lang="en-US" dirty="0"/>
          </a:p>
          <a:p>
            <a:pPr marL="285750" indent="-285750">
              <a:buFont typeface="Arial"/>
              <a:buChar char="•"/>
            </a:pPr>
            <a:r>
              <a:rPr lang="en-US" b="1" dirty="0">
                <a:ea typeface="+mn-lt"/>
                <a:cs typeface="+mn-lt"/>
              </a:rPr>
              <a:t>Politics:</a:t>
            </a:r>
            <a:r>
              <a:rPr lang="en-US" dirty="0">
                <a:ea typeface="+mn-lt"/>
                <a:cs typeface="+mn-lt"/>
              </a:rPr>
              <a:t> Misinformation can affect elections and public thinking.</a:t>
            </a:r>
            <a:endParaRPr lang="en-US" dirty="0"/>
          </a:p>
          <a:p>
            <a:pPr marL="285750" indent="-285750">
              <a:buFont typeface="Arial"/>
              <a:buChar char="•"/>
            </a:pPr>
            <a:r>
              <a:rPr lang="en-US" b="1" dirty="0">
                <a:ea typeface="+mn-lt"/>
                <a:cs typeface="+mn-lt"/>
              </a:rPr>
              <a:t>Social Harm:</a:t>
            </a:r>
            <a:r>
              <a:rPr lang="en-US" dirty="0">
                <a:ea typeface="+mn-lt"/>
                <a:cs typeface="+mn-lt"/>
              </a:rPr>
              <a:t> Fake content is used to spread hate and cause harm, especially through deepfakes and gender-based violence.</a:t>
            </a:r>
            <a:endParaRPr lang="en-US" dirty="0"/>
          </a:p>
          <a:p>
            <a:pPr algn="l"/>
            <a:endParaRPr lang="en-US" dirty="0">
              <a:ea typeface="Calibri"/>
              <a:cs typeface="Calibri"/>
            </a:endParaRPr>
          </a:p>
        </p:txBody>
      </p:sp>
      <p:pic>
        <p:nvPicPr>
          <p:cNvPr id="11" name="Picture 10" descr="How AI Document Verification Technology Helps Combat Document Fraud">
            <a:extLst>
              <a:ext uri="{FF2B5EF4-FFF2-40B4-BE49-F238E27FC236}">
                <a16:creationId xmlns:a16="http://schemas.microsoft.com/office/drawing/2014/main" id="{D9FABDC4-30DA-AFEA-0361-CD1CF93B4693}"/>
              </a:ext>
            </a:extLst>
          </p:cNvPr>
          <p:cNvPicPr>
            <a:picLocks noChangeAspect="1"/>
          </p:cNvPicPr>
          <p:nvPr/>
        </p:nvPicPr>
        <p:blipFill>
          <a:blip r:embed="rId3"/>
          <a:stretch>
            <a:fillRect/>
          </a:stretch>
        </p:blipFill>
        <p:spPr>
          <a:xfrm>
            <a:off x="7306678" y="1391152"/>
            <a:ext cx="4298281" cy="2041358"/>
          </a:xfrm>
          <a:prstGeom prst="rect">
            <a:avLst/>
          </a:prstGeom>
        </p:spPr>
      </p:pic>
      <p:pic>
        <p:nvPicPr>
          <p:cNvPr id="12" name="Picture 11" descr="A collage of several men&#10;&#10;Description automatically generated">
            <a:extLst>
              <a:ext uri="{FF2B5EF4-FFF2-40B4-BE49-F238E27FC236}">
                <a16:creationId xmlns:a16="http://schemas.microsoft.com/office/drawing/2014/main" id="{4CEDF8EA-C093-BF67-7AF9-26FF0D7C8440}"/>
              </a:ext>
            </a:extLst>
          </p:cNvPr>
          <p:cNvPicPr>
            <a:picLocks noChangeAspect="1"/>
          </p:cNvPicPr>
          <p:nvPr/>
        </p:nvPicPr>
        <p:blipFill>
          <a:blip r:embed="rId4"/>
          <a:stretch>
            <a:fillRect/>
          </a:stretch>
        </p:blipFill>
        <p:spPr>
          <a:xfrm>
            <a:off x="7669380" y="3427747"/>
            <a:ext cx="3520741" cy="2940218"/>
          </a:xfrm>
          <a:prstGeom prst="rect">
            <a:avLst/>
          </a:prstGeom>
        </p:spPr>
      </p:pic>
    </p:spTree>
    <p:extLst>
      <p:ext uri="{BB962C8B-B14F-4D97-AF65-F5344CB8AC3E}">
        <p14:creationId xmlns:p14="http://schemas.microsoft.com/office/powerpoint/2010/main" val="3745895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0FDF8-8332-D23E-6599-DFA24D327E60}"/>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0984967-9387-9200-58E2-D20F5771DC58}"/>
              </a:ext>
            </a:extLst>
          </p:cNvPr>
          <p:cNvSpPr/>
          <p:nvPr/>
        </p:nvSpPr>
        <p:spPr>
          <a:xfrm>
            <a:off x="382046" y="701447"/>
            <a:ext cx="11283388" cy="5790307"/>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11BA49B-0A91-3D9B-DA69-9F421358FCD2}"/>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D2DE1110-9FA0-01E4-CB15-E6B5AACCED87}"/>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7" name="Date Placeholder 6">
            <a:extLst>
              <a:ext uri="{FF2B5EF4-FFF2-40B4-BE49-F238E27FC236}">
                <a16:creationId xmlns:a16="http://schemas.microsoft.com/office/drawing/2014/main" id="{E36A91CB-5EE3-B8DF-A1F3-AC456ED940F2}"/>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58B9A19C-627A-1D50-44E2-FBC884E72F37}"/>
              </a:ext>
            </a:extLst>
          </p:cNvPr>
          <p:cNvSpPr>
            <a:spLocks noGrp="1"/>
          </p:cNvSpPr>
          <p:nvPr>
            <p:ph type="sldNum" sz="quarter" idx="12"/>
          </p:nvPr>
        </p:nvSpPr>
        <p:spPr/>
        <p:txBody>
          <a:bodyPr/>
          <a:lstStyle/>
          <a:p>
            <a:fld id="{48F63A3B-78C7-47BE-AE5E-E10140E04643}" type="slidenum">
              <a:rPr lang="en-US" dirty="0"/>
              <a:t>20</a:t>
            </a:fld>
            <a:endParaRPr lang="en-US"/>
          </a:p>
        </p:txBody>
      </p:sp>
      <p:pic>
        <p:nvPicPr>
          <p:cNvPr id="2" name="Picture 1" descr="A close-up of a logo&#10;&#10;AI-generated content may be incorrect.">
            <a:extLst>
              <a:ext uri="{FF2B5EF4-FFF2-40B4-BE49-F238E27FC236}">
                <a16:creationId xmlns:a16="http://schemas.microsoft.com/office/drawing/2014/main" id="{0FE02C36-3404-4620-115F-768A9DFA1C22}"/>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003300EB-6818-D23B-06E4-B2D36F84F9C2}"/>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pic>
        <p:nvPicPr>
          <p:cNvPr id="12" name="Picture 11" descr="A picture of a deer with a black background&#10;&#10;AI-generated content may be incorrect.">
            <a:extLst>
              <a:ext uri="{FF2B5EF4-FFF2-40B4-BE49-F238E27FC236}">
                <a16:creationId xmlns:a16="http://schemas.microsoft.com/office/drawing/2014/main" id="{D51D3E3D-30EB-1EB0-574A-FDF607CE5F47}"/>
              </a:ext>
            </a:extLst>
          </p:cNvPr>
          <p:cNvPicPr>
            <a:picLocks noChangeAspect="1"/>
          </p:cNvPicPr>
          <p:nvPr/>
        </p:nvPicPr>
        <p:blipFill>
          <a:blip r:embed="rId3"/>
          <a:stretch>
            <a:fillRect/>
          </a:stretch>
        </p:blipFill>
        <p:spPr>
          <a:xfrm>
            <a:off x="1929634" y="703427"/>
            <a:ext cx="7896225" cy="1390650"/>
          </a:xfrm>
          <a:prstGeom prst="rect">
            <a:avLst/>
          </a:prstGeom>
        </p:spPr>
      </p:pic>
      <p:pic>
        <p:nvPicPr>
          <p:cNvPr id="13" name="Picture 12" descr="A close-up of a black and white image&#10;&#10;AI-generated content may be incorrect.">
            <a:extLst>
              <a:ext uri="{FF2B5EF4-FFF2-40B4-BE49-F238E27FC236}">
                <a16:creationId xmlns:a16="http://schemas.microsoft.com/office/drawing/2014/main" id="{A4FB0DBB-4F79-0703-F5D5-1BD4C2C21727}"/>
              </a:ext>
            </a:extLst>
          </p:cNvPr>
          <p:cNvPicPr>
            <a:picLocks noChangeAspect="1"/>
          </p:cNvPicPr>
          <p:nvPr/>
        </p:nvPicPr>
        <p:blipFill>
          <a:blip r:embed="rId4"/>
          <a:stretch>
            <a:fillRect/>
          </a:stretch>
        </p:blipFill>
        <p:spPr>
          <a:xfrm>
            <a:off x="1949888" y="2081267"/>
            <a:ext cx="7886700" cy="1438275"/>
          </a:xfrm>
          <a:prstGeom prst="rect">
            <a:avLst/>
          </a:prstGeom>
        </p:spPr>
      </p:pic>
      <p:pic>
        <p:nvPicPr>
          <p:cNvPr id="14" name="Picture 13" descr="A collage of images of a white animal&#10;&#10;AI-generated content may be incorrect.">
            <a:extLst>
              <a:ext uri="{FF2B5EF4-FFF2-40B4-BE49-F238E27FC236}">
                <a16:creationId xmlns:a16="http://schemas.microsoft.com/office/drawing/2014/main" id="{33C97E89-15AF-7B00-C17C-09CFDFD829F0}"/>
              </a:ext>
            </a:extLst>
          </p:cNvPr>
          <p:cNvPicPr>
            <a:picLocks noChangeAspect="1"/>
          </p:cNvPicPr>
          <p:nvPr/>
        </p:nvPicPr>
        <p:blipFill>
          <a:blip r:embed="rId5"/>
          <a:stretch>
            <a:fillRect/>
          </a:stretch>
        </p:blipFill>
        <p:spPr>
          <a:xfrm>
            <a:off x="1952625" y="3520418"/>
            <a:ext cx="7886700" cy="1428750"/>
          </a:xfrm>
          <a:prstGeom prst="rect">
            <a:avLst/>
          </a:prstGeom>
        </p:spPr>
      </p:pic>
      <p:pic>
        <p:nvPicPr>
          <p:cNvPr id="15" name="Picture 14" descr="A collage of images of two people&#10;&#10;AI-generated content may be incorrect.">
            <a:extLst>
              <a:ext uri="{FF2B5EF4-FFF2-40B4-BE49-F238E27FC236}">
                <a16:creationId xmlns:a16="http://schemas.microsoft.com/office/drawing/2014/main" id="{9566FD00-2039-7CA4-4D51-C864B5FC72BA}"/>
              </a:ext>
            </a:extLst>
          </p:cNvPr>
          <p:cNvPicPr>
            <a:picLocks noChangeAspect="1"/>
          </p:cNvPicPr>
          <p:nvPr/>
        </p:nvPicPr>
        <p:blipFill>
          <a:blip r:embed="rId6"/>
          <a:stretch>
            <a:fillRect/>
          </a:stretch>
        </p:blipFill>
        <p:spPr>
          <a:xfrm>
            <a:off x="1955362" y="4950810"/>
            <a:ext cx="7896225" cy="1524000"/>
          </a:xfrm>
          <a:prstGeom prst="rect">
            <a:avLst/>
          </a:prstGeom>
        </p:spPr>
      </p:pic>
    </p:spTree>
    <p:extLst>
      <p:ext uri="{BB962C8B-B14F-4D97-AF65-F5344CB8AC3E}">
        <p14:creationId xmlns:p14="http://schemas.microsoft.com/office/powerpoint/2010/main" val="3309846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2CEE9-D61E-1511-0BB0-8E81353417B3}"/>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D41E03A-FBD2-3457-D833-5E510EE44FD8}"/>
              </a:ext>
            </a:extLst>
          </p:cNvPr>
          <p:cNvSpPr/>
          <p:nvPr/>
        </p:nvSpPr>
        <p:spPr>
          <a:xfrm>
            <a:off x="382046" y="701447"/>
            <a:ext cx="11283388" cy="5790307"/>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3795923-B579-0EA3-19F4-4A64602A8B39}"/>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FEBF99A9-7A0E-DE81-AFB6-89C7233734FD}"/>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7" name="Date Placeholder 6">
            <a:extLst>
              <a:ext uri="{FF2B5EF4-FFF2-40B4-BE49-F238E27FC236}">
                <a16:creationId xmlns:a16="http://schemas.microsoft.com/office/drawing/2014/main" id="{59D6E43C-36CF-FCA8-199E-BA3327B31A3D}"/>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D53EC247-3BA2-BADB-E297-FDF19B83DD6F}"/>
              </a:ext>
            </a:extLst>
          </p:cNvPr>
          <p:cNvSpPr>
            <a:spLocks noGrp="1"/>
          </p:cNvSpPr>
          <p:nvPr>
            <p:ph type="sldNum" sz="quarter" idx="12"/>
          </p:nvPr>
        </p:nvSpPr>
        <p:spPr/>
        <p:txBody>
          <a:bodyPr/>
          <a:lstStyle/>
          <a:p>
            <a:fld id="{48F63A3B-78C7-47BE-AE5E-E10140E04643}" type="slidenum">
              <a:rPr lang="en-US" dirty="0"/>
              <a:t>21</a:t>
            </a:fld>
            <a:endParaRPr lang="en-US"/>
          </a:p>
        </p:txBody>
      </p:sp>
      <p:pic>
        <p:nvPicPr>
          <p:cNvPr id="2" name="Picture 1" descr="A close-up of a logo&#10;&#10;AI-generated content may be incorrect.">
            <a:extLst>
              <a:ext uri="{FF2B5EF4-FFF2-40B4-BE49-F238E27FC236}">
                <a16:creationId xmlns:a16="http://schemas.microsoft.com/office/drawing/2014/main" id="{DBD10FDC-3097-A8AA-100B-5AC165ED6077}"/>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0A599886-D647-6882-B383-6D2548912988}"/>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9" name="TextBox 8">
            <a:extLst>
              <a:ext uri="{FF2B5EF4-FFF2-40B4-BE49-F238E27FC236}">
                <a16:creationId xmlns:a16="http://schemas.microsoft.com/office/drawing/2014/main" id="{0C6A5D28-AC6A-3E2F-0DDE-4F40ED837689}"/>
              </a:ext>
            </a:extLst>
          </p:cNvPr>
          <p:cNvSpPr txBox="1"/>
          <p:nvPr/>
        </p:nvSpPr>
        <p:spPr>
          <a:xfrm>
            <a:off x="1153414" y="943920"/>
            <a:ext cx="9895361" cy="15338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pPr>
            <a:r>
              <a:rPr lang="en-US" sz="3600" b="1" dirty="0">
                <a:ea typeface="+mn-lt"/>
                <a:cs typeface="+mn-lt"/>
              </a:rPr>
              <a:t>Comparison with State of the Art Models</a:t>
            </a:r>
            <a:endParaRPr lang="en-US" sz="3600" dirty="0">
              <a:ea typeface="+mn-lt"/>
              <a:cs typeface="+mn-lt"/>
            </a:endParaRPr>
          </a:p>
          <a:p>
            <a:pPr algn="ctr">
              <a:spcBef>
                <a:spcPct val="0"/>
              </a:spcBef>
            </a:pPr>
            <a:endParaRPr lang="en-US" sz="3600" dirty="0">
              <a:ea typeface="+mn-lt"/>
              <a:cs typeface="+mn-lt"/>
            </a:endParaRPr>
          </a:p>
          <a:p>
            <a:pPr algn="ctr">
              <a:lnSpc>
                <a:spcPts val="2175"/>
              </a:lnSpc>
            </a:pPr>
            <a:endParaRPr lang="en-US" sz="3600" dirty="0">
              <a:ea typeface="Calibri"/>
              <a:cs typeface="Calibri"/>
            </a:endParaRPr>
          </a:p>
        </p:txBody>
      </p:sp>
      <p:pic>
        <p:nvPicPr>
          <p:cNvPr id="3" name="Picture 2" descr="A graph of different models&#10;&#10;AI-generated content may be incorrect.">
            <a:extLst>
              <a:ext uri="{FF2B5EF4-FFF2-40B4-BE49-F238E27FC236}">
                <a16:creationId xmlns:a16="http://schemas.microsoft.com/office/drawing/2014/main" id="{C177B8C0-F9C7-6408-0CBD-C069BF249ACD}"/>
              </a:ext>
            </a:extLst>
          </p:cNvPr>
          <p:cNvPicPr>
            <a:picLocks noChangeAspect="1"/>
          </p:cNvPicPr>
          <p:nvPr/>
        </p:nvPicPr>
        <p:blipFill>
          <a:blip r:embed="rId3"/>
          <a:stretch>
            <a:fillRect/>
          </a:stretch>
        </p:blipFill>
        <p:spPr>
          <a:xfrm>
            <a:off x="2168744" y="1841993"/>
            <a:ext cx="7486650" cy="4505325"/>
          </a:xfrm>
          <a:prstGeom prst="rect">
            <a:avLst/>
          </a:prstGeom>
        </p:spPr>
      </p:pic>
    </p:spTree>
    <p:extLst>
      <p:ext uri="{BB962C8B-B14F-4D97-AF65-F5344CB8AC3E}">
        <p14:creationId xmlns:p14="http://schemas.microsoft.com/office/powerpoint/2010/main" val="363269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3452-422F-EAB4-D80F-4EABB4C63E93}"/>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7B74F40-A2E4-D265-3429-D1E2B6B6984F}"/>
              </a:ext>
            </a:extLst>
          </p:cNvPr>
          <p:cNvSpPr/>
          <p:nvPr/>
        </p:nvSpPr>
        <p:spPr>
          <a:xfrm>
            <a:off x="382046" y="701447"/>
            <a:ext cx="11283388" cy="5790307"/>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982B5D5-318F-9B80-7EE7-103AE7CC719A}"/>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8EDF1B13-F9CD-C870-59ED-C75B93AE47CB}"/>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7" name="Date Placeholder 6">
            <a:extLst>
              <a:ext uri="{FF2B5EF4-FFF2-40B4-BE49-F238E27FC236}">
                <a16:creationId xmlns:a16="http://schemas.microsoft.com/office/drawing/2014/main" id="{2A76FE41-9C99-239E-D3AB-155E92CD7844}"/>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2727F588-CF03-7A4A-06A9-5F04EC4D2CE4}"/>
              </a:ext>
            </a:extLst>
          </p:cNvPr>
          <p:cNvSpPr>
            <a:spLocks noGrp="1"/>
          </p:cNvSpPr>
          <p:nvPr>
            <p:ph type="sldNum" sz="quarter" idx="12"/>
          </p:nvPr>
        </p:nvSpPr>
        <p:spPr/>
        <p:txBody>
          <a:bodyPr/>
          <a:lstStyle/>
          <a:p>
            <a:fld id="{48F63A3B-78C7-47BE-AE5E-E10140E04643}" type="slidenum">
              <a:rPr lang="en-US" dirty="0"/>
              <a:t>22</a:t>
            </a:fld>
            <a:endParaRPr lang="en-US"/>
          </a:p>
        </p:txBody>
      </p:sp>
      <p:pic>
        <p:nvPicPr>
          <p:cNvPr id="2" name="Picture 1" descr="A close-up of a logo&#10;&#10;AI-generated content may be incorrect.">
            <a:extLst>
              <a:ext uri="{FF2B5EF4-FFF2-40B4-BE49-F238E27FC236}">
                <a16:creationId xmlns:a16="http://schemas.microsoft.com/office/drawing/2014/main" id="{E4244C65-1EA5-3553-5627-87557C7B2F51}"/>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27E6E467-22CE-316C-F49D-8924A67942E7}"/>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9" name="TextBox 8">
            <a:extLst>
              <a:ext uri="{FF2B5EF4-FFF2-40B4-BE49-F238E27FC236}">
                <a16:creationId xmlns:a16="http://schemas.microsoft.com/office/drawing/2014/main" id="{3D58746C-E75D-2891-4DDB-1CF6D65BF50B}"/>
              </a:ext>
            </a:extLst>
          </p:cNvPr>
          <p:cNvSpPr txBox="1"/>
          <p:nvPr/>
        </p:nvSpPr>
        <p:spPr>
          <a:xfrm>
            <a:off x="1074586" y="943920"/>
            <a:ext cx="9895361" cy="15338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pPr>
            <a:r>
              <a:rPr lang="en-US" sz="3600" b="1" dirty="0">
                <a:ea typeface="+mn-lt"/>
                <a:cs typeface="+mn-lt"/>
              </a:rPr>
              <a:t>Comparison with State of the Art Models</a:t>
            </a:r>
            <a:endParaRPr lang="en-US" sz="3600" dirty="0">
              <a:ea typeface="+mn-lt"/>
              <a:cs typeface="+mn-lt"/>
            </a:endParaRPr>
          </a:p>
          <a:p>
            <a:pPr algn="ctr">
              <a:spcBef>
                <a:spcPct val="0"/>
              </a:spcBef>
            </a:pPr>
            <a:endParaRPr lang="en-US" sz="3600" dirty="0">
              <a:ea typeface="+mn-lt"/>
              <a:cs typeface="+mn-lt"/>
            </a:endParaRPr>
          </a:p>
          <a:p>
            <a:pPr algn="ctr">
              <a:lnSpc>
                <a:spcPts val="2175"/>
              </a:lnSpc>
            </a:pPr>
            <a:endParaRPr lang="en-US" sz="3600" dirty="0">
              <a:ea typeface="Calibri"/>
              <a:cs typeface="Calibri"/>
            </a:endParaRPr>
          </a:p>
        </p:txBody>
      </p:sp>
      <p:pic>
        <p:nvPicPr>
          <p:cNvPr id="5" name="Picture 4" descr="A graph of different models&#10;&#10;AI-generated content may be incorrect.">
            <a:extLst>
              <a:ext uri="{FF2B5EF4-FFF2-40B4-BE49-F238E27FC236}">
                <a16:creationId xmlns:a16="http://schemas.microsoft.com/office/drawing/2014/main" id="{93ED3E0D-A81C-5E98-E945-D258E4551B22}"/>
              </a:ext>
            </a:extLst>
          </p:cNvPr>
          <p:cNvPicPr>
            <a:picLocks noChangeAspect="1"/>
          </p:cNvPicPr>
          <p:nvPr/>
        </p:nvPicPr>
        <p:blipFill>
          <a:blip r:embed="rId3"/>
          <a:stretch>
            <a:fillRect/>
          </a:stretch>
        </p:blipFill>
        <p:spPr>
          <a:xfrm>
            <a:off x="2016946" y="1814184"/>
            <a:ext cx="7667625" cy="4543425"/>
          </a:xfrm>
          <a:prstGeom prst="rect">
            <a:avLst/>
          </a:prstGeom>
        </p:spPr>
      </p:pic>
    </p:spTree>
    <p:extLst>
      <p:ext uri="{BB962C8B-B14F-4D97-AF65-F5344CB8AC3E}">
        <p14:creationId xmlns:p14="http://schemas.microsoft.com/office/powerpoint/2010/main" val="1088678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5DC73-5A06-1200-F200-AD6B3F96D57D}"/>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701790-E3D0-0222-DD5D-344DD2807BF4}"/>
              </a:ext>
            </a:extLst>
          </p:cNvPr>
          <p:cNvSpPr/>
          <p:nvPr/>
        </p:nvSpPr>
        <p:spPr>
          <a:xfrm>
            <a:off x="382046" y="701447"/>
            <a:ext cx="11283388" cy="5790307"/>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05F66B8-0694-6125-9A90-687350497214}"/>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ED326F84-1C46-75C8-064F-263547439350}"/>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7" name="Date Placeholder 6">
            <a:extLst>
              <a:ext uri="{FF2B5EF4-FFF2-40B4-BE49-F238E27FC236}">
                <a16:creationId xmlns:a16="http://schemas.microsoft.com/office/drawing/2014/main" id="{1C9E22BE-6ADD-90AF-0835-9108DB843EDC}"/>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51A90A76-E4F1-25D8-31DB-6555EC7D941B}"/>
              </a:ext>
            </a:extLst>
          </p:cNvPr>
          <p:cNvSpPr>
            <a:spLocks noGrp="1"/>
          </p:cNvSpPr>
          <p:nvPr>
            <p:ph type="sldNum" sz="quarter" idx="12"/>
          </p:nvPr>
        </p:nvSpPr>
        <p:spPr/>
        <p:txBody>
          <a:bodyPr/>
          <a:lstStyle/>
          <a:p>
            <a:fld id="{48F63A3B-78C7-47BE-AE5E-E10140E04643}" type="slidenum">
              <a:rPr lang="en-US" dirty="0"/>
              <a:t>23</a:t>
            </a:fld>
            <a:endParaRPr lang="en-US"/>
          </a:p>
        </p:txBody>
      </p:sp>
      <p:pic>
        <p:nvPicPr>
          <p:cNvPr id="2" name="Picture 1" descr="A close-up of a logo&#10;&#10;AI-generated content may be incorrect.">
            <a:extLst>
              <a:ext uri="{FF2B5EF4-FFF2-40B4-BE49-F238E27FC236}">
                <a16:creationId xmlns:a16="http://schemas.microsoft.com/office/drawing/2014/main" id="{C19ACA98-3B99-DB6B-04D1-B7E006CEFB72}"/>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0166E77C-11C6-9810-94E9-CAC4C63A608E}"/>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9" name="TextBox 8">
            <a:extLst>
              <a:ext uri="{FF2B5EF4-FFF2-40B4-BE49-F238E27FC236}">
                <a16:creationId xmlns:a16="http://schemas.microsoft.com/office/drawing/2014/main" id="{A0F92003-0194-B4F2-88C6-8149975431AE}"/>
              </a:ext>
            </a:extLst>
          </p:cNvPr>
          <p:cNvSpPr txBox="1"/>
          <p:nvPr/>
        </p:nvSpPr>
        <p:spPr>
          <a:xfrm>
            <a:off x="1074586" y="943920"/>
            <a:ext cx="9895361" cy="15338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pPr>
            <a:r>
              <a:rPr lang="en-US" sz="3600" b="1" dirty="0">
                <a:ea typeface="+mn-lt"/>
                <a:cs typeface="+mn-lt"/>
              </a:rPr>
              <a:t>Comparison with State of the Art Models</a:t>
            </a:r>
            <a:endParaRPr lang="en-US" sz="3600" dirty="0">
              <a:ea typeface="+mn-lt"/>
              <a:cs typeface="+mn-lt"/>
            </a:endParaRPr>
          </a:p>
          <a:p>
            <a:pPr algn="ctr">
              <a:spcBef>
                <a:spcPct val="0"/>
              </a:spcBef>
            </a:pPr>
            <a:endParaRPr lang="en-US" sz="3600" dirty="0">
              <a:ea typeface="+mn-lt"/>
              <a:cs typeface="+mn-lt"/>
            </a:endParaRPr>
          </a:p>
          <a:p>
            <a:pPr algn="ctr">
              <a:lnSpc>
                <a:spcPts val="2175"/>
              </a:lnSpc>
            </a:pPr>
            <a:endParaRPr lang="en-US" sz="3600" dirty="0">
              <a:ea typeface="Calibri"/>
              <a:cs typeface="Calibri"/>
            </a:endParaRPr>
          </a:p>
        </p:txBody>
      </p:sp>
      <p:pic>
        <p:nvPicPr>
          <p:cNvPr id="5" name="Picture 4" descr="A graph of different models&#10;&#10;AI-generated content may be incorrect.">
            <a:extLst>
              <a:ext uri="{FF2B5EF4-FFF2-40B4-BE49-F238E27FC236}">
                <a16:creationId xmlns:a16="http://schemas.microsoft.com/office/drawing/2014/main" id="{B4C71D55-EB48-C51D-C3A3-40A025BD841A}"/>
              </a:ext>
            </a:extLst>
          </p:cNvPr>
          <p:cNvPicPr>
            <a:picLocks noChangeAspect="1"/>
          </p:cNvPicPr>
          <p:nvPr/>
        </p:nvPicPr>
        <p:blipFill>
          <a:blip r:embed="rId3"/>
          <a:stretch>
            <a:fillRect/>
          </a:stretch>
        </p:blipFill>
        <p:spPr>
          <a:xfrm>
            <a:off x="2016946" y="1814184"/>
            <a:ext cx="7667625" cy="4543425"/>
          </a:xfrm>
          <a:prstGeom prst="rect">
            <a:avLst/>
          </a:prstGeom>
        </p:spPr>
      </p:pic>
    </p:spTree>
    <p:extLst>
      <p:ext uri="{BB962C8B-B14F-4D97-AF65-F5344CB8AC3E}">
        <p14:creationId xmlns:p14="http://schemas.microsoft.com/office/powerpoint/2010/main" val="2720968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2E127-2970-3F34-5D36-4728684F3A7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4FE401D-181D-0CC9-C261-FDF856D3352F}"/>
              </a:ext>
            </a:extLst>
          </p:cNvPr>
          <p:cNvSpPr/>
          <p:nvPr/>
        </p:nvSpPr>
        <p:spPr>
          <a:xfrm>
            <a:off x="382046" y="701447"/>
            <a:ext cx="11283388" cy="5790307"/>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1626CB6-D675-2342-1A4C-F44D1ED64FDB}"/>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5ED7A221-B2A2-EA45-06F9-026C0E71263D}"/>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latin typeface="Times New Roman"/>
              <a:ea typeface="Calibri"/>
              <a:cs typeface="Times New Roman"/>
            </a:endParaRPr>
          </a:p>
        </p:txBody>
      </p:sp>
      <p:sp>
        <p:nvSpPr>
          <p:cNvPr id="7" name="Date Placeholder 6">
            <a:extLst>
              <a:ext uri="{FF2B5EF4-FFF2-40B4-BE49-F238E27FC236}">
                <a16:creationId xmlns:a16="http://schemas.microsoft.com/office/drawing/2014/main" id="{D56C5795-E8CD-7494-1E83-E5B29C06E2D1}"/>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E37B6AF3-2F43-FF39-7C06-D780C5FCCCDB}"/>
              </a:ext>
            </a:extLst>
          </p:cNvPr>
          <p:cNvSpPr>
            <a:spLocks noGrp="1"/>
          </p:cNvSpPr>
          <p:nvPr>
            <p:ph type="sldNum" sz="quarter" idx="12"/>
          </p:nvPr>
        </p:nvSpPr>
        <p:spPr/>
        <p:txBody>
          <a:bodyPr/>
          <a:lstStyle/>
          <a:p>
            <a:fld id="{48F63A3B-78C7-47BE-AE5E-E10140E04643}" type="slidenum">
              <a:rPr lang="en-US" dirty="0"/>
              <a:t>24</a:t>
            </a:fld>
            <a:endParaRPr lang="en-US"/>
          </a:p>
        </p:txBody>
      </p:sp>
      <p:pic>
        <p:nvPicPr>
          <p:cNvPr id="2" name="Picture 1" descr="A close-up of a logo&#10;&#10;AI-generated content may be incorrect.">
            <a:extLst>
              <a:ext uri="{FF2B5EF4-FFF2-40B4-BE49-F238E27FC236}">
                <a16:creationId xmlns:a16="http://schemas.microsoft.com/office/drawing/2014/main" id="{B6D8080B-C646-6523-32B3-FD3FD925A60C}"/>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7B31E68E-33EE-80EC-B8EE-E07520F987FA}"/>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9" name="TextBox 8">
            <a:extLst>
              <a:ext uri="{FF2B5EF4-FFF2-40B4-BE49-F238E27FC236}">
                <a16:creationId xmlns:a16="http://schemas.microsoft.com/office/drawing/2014/main" id="{5FADF753-B2F2-E465-A95E-661A43515763}"/>
              </a:ext>
            </a:extLst>
          </p:cNvPr>
          <p:cNvSpPr txBox="1"/>
          <p:nvPr/>
        </p:nvSpPr>
        <p:spPr>
          <a:xfrm>
            <a:off x="1153414" y="970196"/>
            <a:ext cx="9895361" cy="12105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ts val="2175"/>
              </a:lnSpc>
            </a:pPr>
            <a:r>
              <a:rPr lang="en-US" sz="3600" b="1" dirty="0">
                <a:ea typeface="+mn-lt"/>
                <a:cs typeface="+mn-lt"/>
              </a:rPr>
              <a:t>Performance Evaluation of Model 1(ELA+CNN) </a:t>
            </a:r>
            <a:r>
              <a:rPr lang="en-US" sz="3600" dirty="0">
                <a:ea typeface="+mn-lt"/>
                <a:cs typeface="+mn-lt"/>
              </a:rPr>
              <a:t> </a:t>
            </a:r>
          </a:p>
          <a:p>
            <a:pPr algn="ctr">
              <a:lnSpc>
                <a:spcPts val="2175"/>
              </a:lnSpc>
            </a:pPr>
            <a:endParaRPr lang="en-US" sz="3600">
              <a:ea typeface="+mn-lt"/>
              <a:cs typeface="+mn-lt"/>
            </a:endParaRPr>
          </a:p>
          <a:p>
            <a:pPr algn="ctr">
              <a:spcBef>
                <a:spcPct val="0"/>
              </a:spcBef>
            </a:pPr>
            <a:endParaRPr lang="en-US" sz="3600" b="1" dirty="0">
              <a:ea typeface="Calibri"/>
              <a:cs typeface="Calibri"/>
            </a:endParaRPr>
          </a:p>
        </p:txBody>
      </p:sp>
      <p:pic>
        <p:nvPicPr>
          <p:cNvPr id="11" name="Picture 10" descr="A graph of a number of images and a number of numbers&#10;&#10;AI-generated content may be incorrect.">
            <a:extLst>
              <a:ext uri="{FF2B5EF4-FFF2-40B4-BE49-F238E27FC236}">
                <a16:creationId xmlns:a16="http://schemas.microsoft.com/office/drawing/2014/main" id="{678E61EC-3570-4B09-00BE-98E32DE6F291}"/>
              </a:ext>
            </a:extLst>
          </p:cNvPr>
          <p:cNvPicPr>
            <a:picLocks noChangeAspect="1"/>
          </p:cNvPicPr>
          <p:nvPr/>
        </p:nvPicPr>
        <p:blipFill>
          <a:blip r:embed="rId3"/>
          <a:stretch>
            <a:fillRect/>
          </a:stretch>
        </p:blipFill>
        <p:spPr>
          <a:xfrm>
            <a:off x="2276475" y="1581698"/>
            <a:ext cx="8190843" cy="4894536"/>
          </a:xfrm>
          <a:prstGeom prst="rect">
            <a:avLst/>
          </a:prstGeom>
        </p:spPr>
      </p:pic>
    </p:spTree>
    <p:extLst>
      <p:ext uri="{BB962C8B-B14F-4D97-AF65-F5344CB8AC3E}">
        <p14:creationId xmlns:p14="http://schemas.microsoft.com/office/powerpoint/2010/main" val="1322134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0906D-B5A0-37C1-CFE8-A4B55F856CB2}"/>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D52D58D-5257-E30A-B976-681BA57A6DF8}"/>
              </a:ext>
            </a:extLst>
          </p:cNvPr>
          <p:cNvSpPr/>
          <p:nvPr/>
        </p:nvSpPr>
        <p:spPr>
          <a:xfrm>
            <a:off x="382046" y="701447"/>
            <a:ext cx="11283388" cy="5790307"/>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90DDDDF-4C63-E74B-73EB-4A0038E960AB}"/>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CAC9945E-9AC1-D24E-8927-E5AD6F15ABB5}"/>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7" name="Date Placeholder 6">
            <a:extLst>
              <a:ext uri="{FF2B5EF4-FFF2-40B4-BE49-F238E27FC236}">
                <a16:creationId xmlns:a16="http://schemas.microsoft.com/office/drawing/2014/main" id="{4D99AF00-2876-0572-FB9A-CA5DCEC31F09}"/>
              </a:ext>
            </a:extLst>
          </p:cNvPr>
          <p:cNvSpPr>
            <a:spLocks noGrp="1"/>
          </p:cNvSpPr>
          <p:nvPr>
            <p:ph type="dt" sz="half" idx="10"/>
          </p:nvPr>
        </p:nvSpPr>
        <p:spPr/>
        <p:txBody>
          <a:bodyPr/>
          <a:lstStyle/>
          <a:p>
            <a:fld id="{49F5BBA2-DF07-4E17-AC96-F70C18ED6817}" type="datetime1">
              <a:rPr lang="en-US" smtClean="0"/>
              <a:t>4/21/2025</a:t>
            </a:fld>
            <a:endParaRPr lang="en-US"/>
          </a:p>
        </p:txBody>
      </p:sp>
      <p:sp>
        <p:nvSpPr>
          <p:cNvPr id="8" name="Slide Number Placeholder 7">
            <a:extLst>
              <a:ext uri="{FF2B5EF4-FFF2-40B4-BE49-F238E27FC236}">
                <a16:creationId xmlns:a16="http://schemas.microsoft.com/office/drawing/2014/main" id="{A0E14006-C7AB-5447-DA6D-93676B174B44}"/>
              </a:ext>
            </a:extLst>
          </p:cNvPr>
          <p:cNvSpPr>
            <a:spLocks noGrp="1"/>
          </p:cNvSpPr>
          <p:nvPr>
            <p:ph type="sldNum" sz="quarter" idx="12"/>
          </p:nvPr>
        </p:nvSpPr>
        <p:spPr/>
        <p:txBody>
          <a:bodyPr/>
          <a:lstStyle/>
          <a:p>
            <a:fld id="{48F63A3B-78C7-47BE-AE5E-E10140E04643}" type="slidenum">
              <a:rPr lang="en-US" dirty="0"/>
              <a:t>25</a:t>
            </a:fld>
            <a:endParaRPr lang="en-US"/>
          </a:p>
        </p:txBody>
      </p:sp>
      <p:pic>
        <p:nvPicPr>
          <p:cNvPr id="2" name="Picture 1" descr="A close-up of a logo&#10;&#10;AI-generated content may be incorrect.">
            <a:extLst>
              <a:ext uri="{FF2B5EF4-FFF2-40B4-BE49-F238E27FC236}">
                <a16:creationId xmlns:a16="http://schemas.microsoft.com/office/drawing/2014/main" id="{1061CBD8-F08C-945A-D9C8-1C7E30155E7B}"/>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1907A5E5-C65F-E7F0-0CF8-C7BF7DA9598E}"/>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9" name="TextBox 8">
            <a:extLst>
              <a:ext uri="{FF2B5EF4-FFF2-40B4-BE49-F238E27FC236}">
                <a16:creationId xmlns:a16="http://schemas.microsoft.com/office/drawing/2014/main" id="{FA2FC1C1-3880-4EDB-FC83-81C6BE25051E}"/>
              </a:ext>
            </a:extLst>
          </p:cNvPr>
          <p:cNvSpPr txBox="1"/>
          <p:nvPr/>
        </p:nvSpPr>
        <p:spPr>
          <a:xfrm>
            <a:off x="1153414" y="970196"/>
            <a:ext cx="9895361" cy="4258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ts val="2175"/>
              </a:lnSpc>
            </a:pPr>
            <a:r>
              <a:rPr lang="en-US" sz="3600" b="1" dirty="0">
                <a:ea typeface="Calibri"/>
                <a:cs typeface="Calibri"/>
              </a:rPr>
              <a:t>Inferences from proposed work 1</a:t>
            </a:r>
          </a:p>
        </p:txBody>
      </p:sp>
      <p:sp>
        <p:nvSpPr>
          <p:cNvPr id="3" name="TextBox 2">
            <a:extLst>
              <a:ext uri="{FF2B5EF4-FFF2-40B4-BE49-F238E27FC236}">
                <a16:creationId xmlns:a16="http://schemas.microsoft.com/office/drawing/2014/main" id="{6E61CFFF-A908-BDF3-F2BC-B6C4634ECC62}"/>
              </a:ext>
            </a:extLst>
          </p:cNvPr>
          <p:cNvSpPr txBox="1"/>
          <p:nvPr/>
        </p:nvSpPr>
        <p:spPr>
          <a:xfrm>
            <a:off x="1476521" y="2030816"/>
            <a:ext cx="977766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The ELA-CNN model's F1-score significantly improves when tampering exceeds 20%, indicating better localization performance for larger forged regions.</a:t>
            </a:r>
            <a:endParaRPr lang="en-US" dirty="0">
              <a:ea typeface="Calibri"/>
              <a:cs typeface="Calibri"/>
            </a:endParaRPr>
          </a:p>
          <a:p>
            <a:endParaRPr lang="en-US" dirty="0">
              <a:ea typeface="+mn-lt"/>
              <a:cs typeface="+mn-lt"/>
            </a:endParaRPr>
          </a:p>
          <a:p>
            <a:pPr marL="285750" indent="-285750">
              <a:buFont typeface="Arial"/>
              <a:buChar char="•"/>
            </a:pPr>
            <a:r>
              <a:rPr lang="en-US" dirty="0">
                <a:ea typeface="+mn-lt"/>
                <a:cs typeface="+mn-lt"/>
              </a:rPr>
              <a:t>As shown, the F1-score rises from 0.4789 (0–20%) to 0.8099+ for higher tampering levels.</a:t>
            </a:r>
            <a:endParaRPr lang="en-US" dirty="0">
              <a:ea typeface="Calibri"/>
              <a:cs typeface="Calibri"/>
            </a:endParaRPr>
          </a:p>
          <a:p>
            <a:endParaRPr lang="en-US" dirty="0">
              <a:ea typeface="+mn-lt"/>
              <a:cs typeface="+mn-lt"/>
            </a:endParaRPr>
          </a:p>
          <a:p>
            <a:pPr marL="285750" indent="-285750">
              <a:buFont typeface="Arial"/>
              <a:buChar char="•"/>
            </a:pPr>
            <a:r>
              <a:rPr lang="en-US" dirty="0">
                <a:ea typeface="+mn-lt"/>
                <a:cs typeface="+mn-lt"/>
              </a:rPr>
              <a:t>However, the same model underperforms on scanned documents, likely due to:</a:t>
            </a:r>
            <a:endParaRPr lang="en-US" dirty="0">
              <a:ea typeface="Calibri"/>
              <a:cs typeface="Calibri"/>
            </a:endParaRPr>
          </a:p>
          <a:p>
            <a:pPr marL="742950" lvl="1" indent="-285750">
              <a:buFont typeface="Courier New"/>
              <a:buChar char="o"/>
            </a:pPr>
            <a:r>
              <a:rPr lang="en-US" dirty="0">
                <a:ea typeface="+mn-lt"/>
                <a:cs typeface="+mn-lt"/>
              </a:rPr>
              <a:t>Different feature characteristics in scanned data.</a:t>
            </a:r>
            <a:endParaRPr lang="en-US" dirty="0">
              <a:ea typeface="Calibri"/>
              <a:cs typeface="Calibri"/>
            </a:endParaRPr>
          </a:p>
          <a:p>
            <a:pPr marL="742950" lvl="1" indent="-285750">
              <a:buFont typeface="Courier New"/>
              <a:buChar char="o"/>
            </a:pPr>
            <a:r>
              <a:rPr lang="en-US" dirty="0">
                <a:ea typeface="+mn-lt"/>
                <a:cs typeface="+mn-lt"/>
              </a:rPr>
              <a:t>Most tampered regions in scanned documents fall within the 10–20% range.</a:t>
            </a:r>
            <a:endParaRPr lang="en-US" dirty="0">
              <a:ea typeface="Calibri"/>
              <a:cs typeface="Calibri"/>
            </a:endParaRPr>
          </a:p>
          <a:p>
            <a:pPr lvl="1"/>
            <a:endParaRPr lang="en-US" dirty="0">
              <a:ea typeface="+mn-lt"/>
              <a:cs typeface="+mn-lt"/>
            </a:endParaRPr>
          </a:p>
          <a:p>
            <a:pPr marL="285750" indent="-285750">
              <a:buFont typeface="Arial"/>
              <a:buChar char="•"/>
            </a:pPr>
            <a:r>
              <a:rPr lang="en-US" dirty="0">
                <a:ea typeface="+mn-lt"/>
                <a:cs typeface="+mn-lt"/>
              </a:rPr>
              <a:t>A dedicated model was developed using YOLOv8, specifically optimized for detecting small, localized tampering in scanned documents, ensuring enhanced adaptability discussed in proposed work 2</a:t>
            </a:r>
          </a:p>
          <a:p>
            <a:pPr algn="l"/>
            <a:endParaRPr lang="en-US" dirty="0">
              <a:ea typeface="Calibri"/>
              <a:cs typeface="Calibri"/>
            </a:endParaRPr>
          </a:p>
        </p:txBody>
      </p:sp>
    </p:spTree>
    <p:extLst>
      <p:ext uri="{BB962C8B-B14F-4D97-AF65-F5344CB8AC3E}">
        <p14:creationId xmlns:p14="http://schemas.microsoft.com/office/powerpoint/2010/main" val="20049562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A3E1A-EDA2-3040-2D70-BDF1BF121D0F}"/>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361EBFA-E42F-DFCF-6C56-655A11B65193}"/>
              </a:ext>
            </a:extLst>
          </p:cNvPr>
          <p:cNvSpPr/>
          <p:nvPr/>
        </p:nvSpPr>
        <p:spPr>
          <a:xfrm>
            <a:off x="320736" y="988983"/>
            <a:ext cx="11432284" cy="5502772"/>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6235808-7C7E-9A57-3ED3-7F785A40865E}"/>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3684ADDC-6744-1D60-54AE-6C1FB9FD2FE5}"/>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2280DF4A-5824-4A90-8BF6-A8793E0A6DEB}"/>
              </a:ext>
            </a:extLst>
          </p:cNvPr>
          <p:cNvSpPr txBox="1"/>
          <p:nvPr/>
        </p:nvSpPr>
        <p:spPr>
          <a:xfrm>
            <a:off x="3047128" y="2949777"/>
            <a:ext cx="75479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Calibri"/>
                <a:cs typeface="Calibri"/>
              </a:rPr>
              <a:t>Fine Tuned YOLOv8 Model</a:t>
            </a:r>
            <a:br>
              <a:rPr lang="en-US" sz="3600" b="1" dirty="0">
                <a:solidFill>
                  <a:srgbClr val="2E2E2E"/>
                </a:solidFill>
                <a:latin typeface="Calibri"/>
                <a:ea typeface="Calibri"/>
                <a:cs typeface="Calibri"/>
              </a:rPr>
            </a:br>
            <a:endParaRPr lang="en-US" sz="3600">
              <a:solidFill>
                <a:srgbClr val="000000"/>
              </a:solidFill>
              <a:latin typeface="Calibri"/>
              <a:ea typeface="Calibri"/>
              <a:cs typeface="Calibri"/>
            </a:endParaRPr>
          </a:p>
          <a:p>
            <a:endParaRPr lang="en-US" sz="2400" b="1" dirty="0">
              <a:solidFill>
                <a:srgbClr val="2E2E2E"/>
              </a:solidFill>
              <a:latin typeface="Calibri"/>
              <a:ea typeface="Calibri"/>
              <a:cs typeface="Calibri"/>
            </a:endParaRPr>
          </a:p>
        </p:txBody>
      </p:sp>
      <p:sp>
        <p:nvSpPr>
          <p:cNvPr id="7" name="Date Placeholder 6">
            <a:extLst>
              <a:ext uri="{FF2B5EF4-FFF2-40B4-BE49-F238E27FC236}">
                <a16:creationId xmlns:a16="http://schemas.microsoft.com/office/drawing/2014/main" id="{FFA9AEC2-0108-DFA7-511C-D4717C019168}"/>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395A3295-B925-1CAB-D7D4-A8DAF25CA5D9}"/>
              </a:ext>
            </a:extLst>
          </p:cNvPr>
          <p:cNvSpPr>
            <a:spLocks noGrp="1"/>
          </p:cNvSpPr>
          <p:nvPr>
            <p:ph type="sldNum" sz="quarter" idx="12"/>
          </p:nvPr>
        </p:nvSpPr>
        <p:spPr/>
        <p:txBody>
          <a:bodyPr/>
          <a:lstStyle/>
          <a:p>
            <a:fld id="{48F63A3B-78C7-47BE-AE5E-E10140E04643}" type="slidenum">
              <a:rPr lang="en-US" dirty="0"/>
              <a:t>26</a:t>
            </a:fld>
            <a:endParaRPr lang="en-US"/>
          </a:p>
        </p:txBody>
      </p:sp>
      <p:pic>
        <p:nvPicPr>
          <p:cNvPr id="3" name="Picture 2" descr="A close-up of a logo&#10;&#10;AI-generated content may be incorrect.">
            <a:extLst>
              <a:ext uri="{FF2B5EF4-FFF2-40B4-BE49-F238E27FC236}">
                <a16:creationId xmlns:a16="http://schemas.microsoft.com/office/drawing/2014/main" id="{E9E48586-4894-29B8-51DE-C720820EB0BA}"/>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E5E42E78-A368-3C0A-AF44-FCDDD2394FCB}"/>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Tree>
    <p:extLst>
      <p:ext uri="{BB962C8B-B14F-4D97-AF65-F5344CB8AC3E}">
        <p14:creationId xmlns:p14="http://schemas.microsoft.com/office/powerpoint/2010/main" val="36410640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D615D-6BF9-E192-BD37-24758B7E9BD7}"/>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9193C8E-9066-7F9E-EB5E-B81EEC75A2F6}"/>
              </a:ext>
            </a:extLst>
          </p:cNvPr>
          <p:cNvSpPr/>
          <p:nvPr/>
        </p:nvSpPr>
        <p:spPr>
          <a:xfrm>
            <a:off x="320736" y="988983"/>
            <a:ext cx="11432284" cy="5502772"/>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0C293EC-C8E5-00F4-240B-B0042CD08215}"/>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85A5F821-3BB0-1D36-13FB-A02BDFB31218}"/>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9B5BCFC3-5795-7AFD-CAB0-968424E31D62}"/>
              </a:ext>
            </a:extLst>
          </p:cNvPr>
          <p:cNvSpPr txBox="1"/>
          <p:nvPr/>
        </p:nvSpPr>
        <p:spPr>
          <a:xfrm>
            <a:off x="2527487" y="1395467"/>
            <a:ext cx="754791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ea typeface="+mn-lt"/>
                <a:cs typeface="+mn-lt"/>
              </a:rPr>
              <a:t>PROPOSED SYSTEM ARCHITECTURE</a:t>
            </a:r>
            <a:br>
              <a:rPr lang="en-US" sz="3600" b="1" dirty="0">
                <a:ea typeface="+mn-lt"/>
                <a:cs typeface="+mn-lt"/>
              </a:rPr>
            </a:br>
            <a:endParaRPr lang="en-US" sz="3600">
              <a:ea typeface="+mn-lt"/>
              <a:cs typeface="+mn-lt"/>
            </a:endParaRPr>
          </a:p>
          <a:p>
            <a:br>
              <a:rPr lang="en-US" sz="3600" b="1" dirty="0">
                <a:solidFill>
                  <a:srgbClr val="2E2E2E"/>
                </a:solidFill>
                <a:latin typeface="Calibri"/>
                <a:ea typeface="Calibri"/>
                <a:cs typeface="Calibri"/>
              </a:rPr>
            </a:br>
            <a:endParaRPr lang="en-US" sz="3600">
              <a:solidFill>
                <a:srgbClr val="000000"/>
              </a:solidFill>
              <a:latin typeface="Calibri"/>
              <a:ea typeface="Calibri"/>
              <a:cs typeface="Calibri"/>
            </a:endParaRPr>
          </a:p>
          <a:p>
            <a:endParaRPr lang="en-US" sz="2400" b="1" dirty="0">
              <a:solidFill>
                <a:srgbClr val="2E2E2E"/>
              </a:solidFill>
              <a:latin typeface="Calibri"/>
              <a:ea typeface="Calibri"/>
              <a:cs typeface="Calibri"/>
            </a:endParaRPr>
          </a:p>
        </p:txBody>
      </p:sp>
      <p:sp>
        <p:nvSpPr>
          <p:cNvPr id="7" name="Date Placeholder 6">
            <a:extLst>
              <a:ext uri="{FF2B5EF4-FFF2-40B4-BE49-F238E27FC236}">
                <a16:creationId xmlns:a16="http://schemas.microsoft.com/office/drawing/2014/main" id="{F6D6B405-2D0D-1EA7-4D9F-AA54D80E0A5B}"/>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730C3515-B33A-920B-F64E-11CF2CB2E65E}"/>
              </a:ext>
            </a:extLst>
          </p:cNvPr>
          <p:cNvSpPr>
            <a:spLocks noGrp="1"/>
          </p:cNvSpPr>
          <p:nvPr>
            <p:ph type="sldNum" sz="quarter" idx="12"/>
          </p:nvPr>
        </p:nvSpPr>
        <p:spPr/>
        <p:txBody>
          <a:bodyPr/>
          <a:lstStyle/>
          <a:p>
            <a:fld id="{48F63A3B-78C7-47BE-AE5E-E10140E04643}" type="slidenum">
              <a:rPr lang="en-US" dirty="0"/>
              <a:t>27</a:t>
            </a:fld>
            <a:endParaRPr lang="en-US"/>
          </a:p>
        </p:txBody>
      </p:sp>
      <p:pic>
        <p:nvPicPr>
          <p:cNvPr id="3" name="Picture 2" descr="A close-up of a logo&#10;&#10;AI-generated content may be incorrect.">
            <a:extLst>
              <a:ext uri="{FF2B5EF4-FFF2-40B4-BE49-F238E27FC236}">
                <a16:creationId xmlns:a16="http://schemas.microsoft.com/office/drawing/2014/main" id="{D7EEA0A2-BE65-4DB7-05D0-11D9FA720DBB}"/>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20F13CC2-53BE-EAB1-C548-613CC60CB312}"/>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5" name="Rectangle 4">
            <a:extLst>
              <a:ext uri="{FF2B5EF4-FFF2-40B4-BE49-F238E27FC236}">
                <a16:creationId xmlns:a16="http://schemas.microsoft.com/office/drawing/2014/main" id="{2D33B930-FDD6-E4F6-73C1-268AA3C1001A}"/>
              </a:ext>
            </a:extLst>
          </p:cNvPr>
          <p:cNvSpPr/>
          <p:nvPr/>
        </p:nvSpPr>
        <p:spPr>
          <a:xfrm>
            <a:off x="2907031" y="3077604"/>
            <a:ext cx="1754327" cy="605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ea typeface="Calibri"/>
                <a:cs typeface="Calibri"/>
              </a:rPr>
              <a:t>Pre trained YOLOv8</a:t>
            </a:r>
            <a:endParaRPr lang="en-US">
              <a:ea typeface="Calibri"/>
              <a:cs typeface="Calibri"/>
            </a:endParaRPr>
          </a:p>
        </p:txBody>
      </p:sp>
      <p:sp>
        <p:nvSpPr>
          <p:cNvPr id="6" name="Rectangle 5">
            <a:extLst>
              <a:ext uri="{FF2B5EF4-FFF2-40B4-BE49-F238E27FC236}">
                <a16:creationId xmlns:a16="http://schemas.microsoft.com/office/drawing/2014/main" id="{02107A88-B70A-43E7-4E5B-7C4492009AA1}"/>
              </a:ext>
            </a:extLst>
          </p:cNvPr>
          <p:cNvSpPr/>
          <p:nvPr/>
        </p:nvSpPr>
        <p:spPr>
          <a:xfrm>
            <a:off x="6657499" y="3077604"/>
            <a:ext cx="1754327" cy="605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ea typeface="Calibri"/>
                <a:cs typeface="Calibri"/>
              </a:rPr>
              <a:t>weights</a:t>
            </a:r>
          </a:p>
        </p:txBody>
      </p:sp>
      <p:sp>
        <p:nvSpPr>
          <p:cNvPr id="11" name="TextBox 8">
            <a:extLst>
              <a:ext uri="{FF2B5EF4-FFF2-40B4-BE49-F238E27FC236}">
                <a16:creationId xmlns:a16="http://schemas.microsoft.com/office/drawing/2014/main" id="{A90EF585-3BDB-32EE-1490-2F34017E829B}"/>
              </a:ext>
            </a:extLst>
          </p:cNvPr>
          <p:cNvSpPr txBox="1"/>
          <p:nvPr/>
        </p:nvSpPr>
        <p:spPr>
          <a:xfrm>
            <a:off x="4656695" y="3077964"/>
            <a:ext cx="269332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Calibri"/>
                <a:cs typeface="Calibri"/>
              </a:rPr>
              <a:t>Training on dataset</a:t>
            </a:r>
            <a:endParaRPr lang="en-US" dirty="0"/>
          </a:p>
        </p:txBody>
      </p:sp>
      <p:sp>
        <p:nvSpPr>
          <p:cNvPr id="12" name="Rectangle 11">
            <a:extLst>
              <a:ext uri="{FF2B5EF4-FFF2-40B4-BE49-F238E27FC236}">
                <a16:creationId xmlns:a16="http://schemas.microsoft.com/office/drawing/2014/main" id="{29F7E499-9524-CAAA-CFC3-4D1B58665E09}"/>
              </a:ext>
            </a:extLst>
          </p:cNvPr>
          <p:cNvSpPr/>
          <p:nvPr/>
        </p:nvSpPr>
        <p:spPr>
          <a:xfrm>
            <a:off x="6686619" y="4684948"/>
            <a:ext cx="1754327" cy="605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ea typeface="Calibri"/>
                <a:cs typeface="Calibri"/>
              </a:rPr>
              <a:t>Hyperparameter tuning</a:t>
            </a:r>
          </a:p>
        </p:txBody>
      </p:sp>
      <p:sp>
        <p:nvSpPr>
          <p:cNvPr id="13" name="Rectangle 12">
            <a:extLst>
              <a:ext uri="{FF2B5EF4-FFF2-40B4-BE49-F238E27FC236}">
                <a16:creationId xmlns:a16="http://schemas.microsoft.com/office/drawing/2014/main" id="{E7B7A745-BF4D-3802-C67A-B8CEB32F2455}"/>
              </a:ext>
            </a:extLst>
          </p:cNvPr>
          <p:cNvSpPr/>
          <p:nvPr/>
        </p:nvSpPr>
        <p:spPr>
          <a:xfrm>
            <a:off x="2918290" y="4684948"/>
            <a:ext cx="1754327" cy="6052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ea typeface="Calibri"/>
                <a:cs typeface="Calibri"/>
              </a:rPr>
              <a:t>Best Model</a:t>
            </a:r>
          </a:p>
        </p:txBody>
      </p:sp>
      <p:cxnSp>
        <p:nvCxnSpPr>
          <p:cNvPr id="14" name="Straight Arrow Connector 13">
            <a:extLst>
              <a:ext uri="{FF2B5EF4-FFF2-40B4-BE49-F238E27FC236}">
                <a16:creationId xmlns:a16="http://schemas.microsoft.com/office/drawing/2014/main" id="{4637D7D8-294D-8067-9F84-353B4DD57234}"/>
              </a:ext>
            </a:extLst>
          </p:cNvPr>
          <p:cNvCxnSpPr>
            <a:cxnSpLocks/>
          </p:cNvCxnSpPr>
          <p:nvPr/>
        </p:nvCxnSpPr>
        <p:spPr>
          <a:xfrm flipH="1" flipV="1">
            <a:off x="4677508" y="5010901"/>
            <a:ext cx="1975135" cy="202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6">
            <a:extLst>
              <a:ext uri="{FF2B5EF4-FFF2-40B4-BE49-F238E27FC236}">
                <a16:creationId xmlns:a16="http://schemas.microsoft.com/office/drawing/2014/main" id="{B429A873-EF4E-781A-B183-C75979328A16}"/>
              </a:ext>
            </a:extLst>
          </p:cNvPr>
          <p:cNvSpPr txBox="1"/>
          <p:nvPr/>
        </p:nvSpPr>
        <p:spPr>
          <a:xfrm>
            <a:off x="5087650" y="4667448"/>
            <a:ext cx="269332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Calibri"/>
                <a:cs typeface="Calibri"/>
              </a:rPr>
              <a:t>Evaluation</a:t>
            </a:r>
            <a:endParaRPr lang="en-US" dirty="0"/>
          </a:p>
        </p:txBody>
      </p:sp>
      <p:cxnSp>
        <p:nvCxnSpPr>
          <p:cNvPr id="16" name="Straight Arrow Connector 15">
            <a:extLst>
              <a:ext uri="{FF2B5EF4-FFF2-40B4-BE49-F238E27FC236}">
                <a16:creationId xmlns:a16="http://schemas.microsoft.com/office/drawing/2014/main" id="{C88017A2-CE61-7A92-132E-4CF46A0CAEFF}"/>
              </a:ext>
            </a:extLst>
          </p:cNvPr>
          <p:cNvCxnSpPr>
            <a:cxnSpLocks/>
          </p:cNvCxnSpPr>
          <p:nvPr/>
        </p:nvCxnSpPr>
        <p:spPr>
          <a:xfrm>
            <a:off x="7578997" y="3682600"/>
            <a:ext cx="7427" cy="98897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 name="TextBox 12">
            <a:extLst>
              <a:ext uri="{FF2B5EF4-FFF2-40B4-BE49-F238E27FC236}">
                <a16:creationId xmlns:a16="http://schemas.microsoft.com/office/drawing/2014/main" id="{F5C2B47A-598C-658A-BDD8-FBBEE132E341}"/>
              </a:ext>
            </a:extLst>
          </p:cNvPr>
          <p:cNvSpPr txBox="1"/>
          <p:nvPr/>
        </p:nvSpPr>
        <p:spPr>
          <a:xfrm>
            <a:off x="7563141" y="3854845"/>
            <a:ext cx="3113022"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ea typeface="Calibri"/>
                <a:cs typeface="Calibri"/>
              </a:rPr>
              <a:t>Experimenting the model with different set of configurations</a:t>
            </a:r>
            <a:endParaRPr lang="en-US" dirty="0"/>
          </a:p>
        </p:txBody>
      </p:sp>
      <p:cxnSp>
        <p:nvCxnSpPr>
          <p:cNvPr id="20" name="Straight Arrow Connector 19">
            <a:extLst>
              <a:ext uri="{FF2B5EF4-FFF2-40B4-BE49-F238E27FC236}">
                <a16:creationId xmlns:a16="http://schemas.microsoft.com/office/drawing/2014/main" id="{A68ECA2A-BD72-0D09-5869-78C26E5648EF}"/>
              </a:ext>
            </a:extLst>
          </p:cNvPr>
          <p:cNvCxnSpPr/>
          <p:nvPr/>
        </p:nvCxnSpPr>
        <p:spPr>
          <a:xfrm flipV="1">
            <a:off x="4658990" y="3469701"/>
            <a:ext cx="1998746" cy="22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18694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3CB30-0A09-34AB-4E9A-77803B6D68E8}"/>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7FDA7DA-240D-8FCB-95BA-3947AF4E6E05}"/>
              </a:ext>
            </a:extLst>
          </p:cNvPr>
          <p:cNvSpPr/>
          <p:nvPr/>
        </p:nvSpPr>
        <p:spPr>
          <a:xfrm>
            <a:off x="320736" y="988983"/>
            <a:ext cx="11432284" cy="5502772"/>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DB9EBBB-151D-4BA9-8EFC-35B1D151B406}"/>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0A603C92-9AC4-9EC4-78A9-6B3FC419E09F}"/>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8FE1C10F-FEED-084C-A3FB-B17E7C151364}"/>
              </a:ext>
            </a:extLst>
          </p:cNvPr>
          <p:cNvSpPr txBox="1"/>
          <p:nvPr/>
        </p:nvSpPr>
        <p:spPr>
          <a:xfrm>
            <a:off x="2187168" y="1293359"/>
            <a:ext cx="75479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ea typeface="+mn-lt"/>
                <a:cs typeface="+mn-lt"/>
              </a:rPr>
              <a:t>Why YOLO?</a:t>
            </a:r>
            <a:endParaRPr lang="en-US" dirty="0"/>
          </a:p>
        </p:txBody>
      </p:sp>
      <p:sp>
        <p:nvSpPr>
          <p:cNvPr id="7" name="Date Placeholder 6">
            <a:extLst>
              <a:ext uri="{FF2B5EF4-FFF2-40B4-BE49-F238E27FC236}">
                <a16:creationId xmlns:a16="http://schemas.microsoft.com/office/drawing/2014/main" id="{D4F85F09-3CA5-6D0E-3F96-F957AE096D6F}"/>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05E7EA74-4A5F-36F8-818C-281FED07133D}"/>
              </a:ext>
            </a:extLst>
          </p:cNvPr>
          <p:cNvSpPr>
            <a:spLocks noGrp="1"/>
          </p:cNvSpPr>
          <p:nvPr>
            <p:ph type="sldNum" sz="quarter" idx="12"/>
          </p:nvPr>
        </p:nvSpPr>
        <p:spPr/>
        <p:txBody>
          <a:bodyPr/>
          <a:lstStyle/>
          <a:p>
            <a:fld id="{48F63A3B-78C7-47BE-AE5E-E10140E04643}" type="slidenum">
              <a:rPr lang="en-US" dirty="0"/>
              <a:t>28</a:t>
            </a:fld>
            <a:endParaRPr lang="en-US"/>
          </a:p>
        </p:txBody>
      </p:sp>
      <p:pic>
        <p:nvPicPr>
          <p:cNvPr id="3" name="Picture 2" descr="A close-up of a logo&#10;&#10;AI-generated content may be incorrect.">
            <a:extLst>
              <a:ext uri="{FF2B5EF4-FFF2-40B4-BE49-F238E27FC236}">
                <a16:creationId xmlns:a16="http://schemas.microsoft.com/office/drawing/2014/main" id="{B94D8F06-D72A-D415-A9C1-D99D7801DEB0}"/>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F91FC6A7-4553-5E05-3870-25CA7246EE5E}"/>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21" name="Content Placeholder 2">
            <a:extLst>
              <a:ext uri="{FF2B5EF4-FFF2-40B4-BE49-F238E27FC236}">
                <a16:creationId xmlns:a16="http://schemas.microsoft.com/office/drawing/2014/main" id="{95808DCA-4F04-CFC7-4E10-05387A364DBD}"/>
              </a:ext>
            </a:extLst>
          </p:cNvPr>
          <p:cNvSpPr>
            <a:spLocks noGrp="1"/>
          </p:cNvSpPr>
          <p:nvPr/>
        </p:nvSpPr>
        <p:spPr>
          <a:xfrm>
            <a:off x="2183109" y="2093020"/>
            <a:ext cx="8229600" cy="47545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ea typeface="+mn-lt"/>
                <a:cs typeface="+mn-lt"/>
              </a:rPr>
              <a:t>What is YOLO?</a:t>
            </a:r>
            <a:r>
              <a:rPr lang="en-US" sz="2000" dirty="0">
                <a:ea typeface="+mn-lt"/>
                <a:cs typeface="+mn-lt"/>
              </a:rPr>
              <a:t>:</a:t>
            </a:r>
            <a:endParaRPr lang="en-US" sz="2000" dirty="0">
              <a:ea typeface="Calibri"/>
              <a:cs typeface="Calibri"/>
            </a:endParaRPr>
          </a:p>
          <a:p>
            <a:pPr lvl="1">
              <a:buFont typeface="Courier New" pitchFamily="34" charset="0"/>
              <a:buChar char="o"/>
            </a:pPr>
            <a:r>
              <a:rPr lang="en-US" sz="2000" dirty="0">
                <a:ea typeface="+mn-lt"/>
                <a:cs typeface="+mn-lt"/>
              </a:rPr>
              <a:t>YOLO(You Only Look Once) is a state-of-the-art object detection algorithm that performs real-time detection and localization.</a:t>
            </a:r>
            <a:endParaRPr lang="en-US" sz="2000" dirty="0">
              <a:ea typeface="Calibri"/>
              <a:cs typeface="Calibri"/>
            </a:endParaRPr>
          </a:p>
          <a:p>
            <a:pPr lvl="1">
              <a:buFont typeface="Courier New" pitchFamily="34" charset="0"/>
              <a:buChar char="o"/>
            </a:pPr>
            <a:r>
              <a:rPr lang="en-US" sz="2000" dirty="0">
                <a:ea typeface="+mn-lt"/>
                <a:cs typeface="+mn-lt"/>
              </a:rPr>
              <a:t>Known for its speed and accuracy.</a:t>
            </a:r>
            <a:endParaRPr lang="en-US" sz="2000" dirty="0">
              <a:ea typeface="Calibri"/>
              <a:cs typeface="Calibri"/>
            </a:endParaRPr>
          </a:p>
          <a:p>
            <a:r>
              <a:rPr lang="en-US" sz="2000" b="1" dirty="0">
                <a:ea typeface="+mn-lt"/>
                <a:cs typeface="+mn-lt"/>
              </a:rPr>
              <a:t>Why YOLO for this Project?</a:t>
            </a:r>
            <a:r>
              <a:rPr lang="en-US" sz="2000" dirty="0">
                <a:ea typeface="+mn-lt"/>
                <a:cs typeface="+mn-lt"/>
              </a:rPr>
              <a:t>:</a:t>
            </a:r>
            <a:endParaRPr lang="en-US" sz="2000" dirty="0"/>
          </a:p>
          <a:p>
            <a:pPr lvl="1">
              <a:buFont typeface="Courier New" pitchFamily="34" charset="0"/>
              <a:buChar char="o"/>
            </a:pPr>
            <a:r>
              <a:rPr lang="en-US" sz="2000" dirty="0">
                <a:ea typeface="+mn-lt"/>
                <a:cs typeface="+mn-lt"/>
              </a:rPr>
              <a:t>Its ability to perform both object detection and localization in one forward pass.</a:t>
            </a:r>
            <a:endParaRPr lang="en-US" sz="2000" dirty="0">
              <a:ea typeface="Calibri"/>
              <a:cs typeface="Calibri"/>
            </a:endParaRPr>
          </a:p>
          <a:p>
            <a:pPr lvl="1">
              <a:buFont typeface="Courier New" pitchFamily="34" charset="0"/>
              <a:buChar char="o"/>
            </a:pPr>
            <a:r>
              <a:rPr lang="en-US" sz="2000" dirty="0">
                <a:ea typeface="+mn-lt"/>
                <a:cs typeface="+mn-lt"/>
              </a:rPr>
              <a:t>Pre-trained weights that can be fine-tuned to our custom dataset.</a:t>
            </a:r>
            <a:endParaRPr lang="en-US" sz="2000" dirty="0">
              <a:ea typeface="Calibri"/>
              <a:cs typeface="Calibri"/>
            </a:endParaRPr>
          </a:p>
          <a:p>
            <a:pPr lvl="1">
              <a:buFont typeface="Courier New" pitchFamily="34" charset="0"/>
              <a:buChar char="o"/>
            </a:pPr>
            <a:r>
              <a:rPr lang="en-US" sz="2000" dirty="0">
                <a:ea typeface="Calibri"/>
                <a:cs typeface="Calibri"/>
              </a:rPr>
              <a:t>Proven Performance in this field</a:t>
            </a:r>
          </a:p>
          <a:p>
            <a:endParaRPr lang="en-US" sz="2000" dirty="0">
              <a:ea typeface="Calibri"/>
              <a:cs typeface="Calibri"/>
            </a:endParaRPr>
          </a:p>
        </p:txBody>
      </p:sp>
    </p:spTree>
    <p:extLst>
      <p:ext uri="{BB962C8B-B14F-4D97-AF65-F5344CB8AC3E}">
        <p14:creationId xmlns:p14="http://schemas.microsoft.com/office/powerpoint/2010/main" val="2868798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D4E99-CE70-3842-EC46-D7576CDD825D}"/>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34C4E2B-B47A-0060-07C4-15E2A625F216}"/>
              </a:ext>
            </a:extLst>
          </p:cNvPr>
          <p:cNvSpPr/>
          <p:nvPr/>
        </p:nvSpPr>
        <p:spPr>
          <a:xfrm>
            <a:off x="320736" y="988983"/>
            <a:ext cx="11432284" cy="5502772"/>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A84C070-9D26-B3D4-7680-63DA5FB85FB9}"/>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1E396825-2867-CA68-2B72-F11C5C57CE65}"/>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91462B7D-C84B-5ADB-7C93-D89CE1FB6FDE}"/>
              </a:ext>
            </a:extLst>
          </p:cNvPr>
          <p:cNvSpPr txBox="1"/>
          <p:nvPr/>
        </p:nvSpPr>
        <p:spPr>
          <a:xfrm>
            <a:off x="2177142" y="992570"/>
            <a:ext cx="75479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ea typeface="+mn-lt"/>
                <a:cs typeface="+mn-lt"/>
              </a:rPr>
              <a:t>YOLOv8 Architecture</a:t>
            </a:r>
            <a:endParaRPr lang="en-US" dirty="0"/>
          </a:p>
        </p:txBody>
      </p:sp>
      <p:sp>
        <p:nvSpPr>
          <p:cNvPr id="7" name="Date Placeholder 6">
            <a:extLst>
              <a:ext uri="{FF2B5EF4-FFF2-40B4-BE49-F238E27FC236}">
                <a16:creationId xmlns:a16="http://schemas.microsoft.com/office/drawing/2014/main" id="{33C4D24C-424B-9826-F623-BA884E27F9BE}"/>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0BF7CD4C-0A82-6004-1C88-0E51126C001D}"/>
              </a:ext>
            </a:extLst>
          </p:cNvPr>
          <p:cNvSpPr>
            <a:spLocks noGrp="1"/>
          </p:cNvSpPr>
          <p:nvPr>
            <p:ph type="sldNum" sz="quarter" idx="12"/>
          </p:nvPr>
        </p:nvSpPr>
        <p:spPr/>
        <p:txBody>
          <a:bodyPr/>
          <a:lstStyle/>
          <a:p>
            <a:fld id="{48F63A3B-78C7-47BE-AE5E-E10140E04643}" type="slidenum">
              <a:rPr lang="en-US" dirty="0"/>
              <a:t>29</a:t>
            </a:fld>
            <a:endParaRPr lang="en-US" dirty="0"/>
          </a:p>
        </p:txBody>
      </p:sp>
      <p:pic>
        <p:nvPicPr>
          <p:cNvPr id="3" name="Picture 2" descr="A close-up of a logo&#10;&#10;AI-generated content may be incorrect.">
            <a:extLst>
              <a:ext uri="{FF2B5EF4-FFF2-40B4-BE49-F238E27FC236}">
                <a16:creationId xmlns:a16="http://schemas.microsoft.com/office/drawing/2014/main" id="{4B912506-B1E2-6A3E-B488-FBF2B270602B}"/>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A553015E-3800-2135-ADEE-4FC80538D33E}"/>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21" name="Content Placeholder 2">
            <a:extLst>
              <a:ext uri="{FF2B5EF4-FFF2-40B4-BE49-F238E27FC236}">
                <a16:creationId xmlns:a16="http://schemas.microsoft.com/office/drawing/2014/main" id="{00A2C3DD-4304-846F-921B-64FB47EAD5FF}"/>
              </a:ext>
            </a:extLst>
          </p:cNvPr>
          <p:cNvSpPr>
            <a:spLocks noGrp="1"/>
          </p:cNvSpPr>
          <p:nvPr/>
        </p:nvSpPr>
        <p:spPr>
          <a:xfrm>
            <a:off x="2086303" y="1957146"/>
            <a:ext cx="8229600" cy="47545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ea typeface="+mn-lt"/>
                <a:cs typeface="+mn-lt"/>
              </a:rPr>
              <a:t>Backbone extracts features, Neck enhances them, and Head makes final predictions!</a:t>
            </a:r>
            <a:endParaRPr lang="en-US" sz="2000" dirty="0">
              <a:ea typeface="Calibri"/>
              <a:cs typeface="Calibri"/>
            </a:endParaRPr>
          </a:p>
        </p:txBody>
      </p:sp>
      <p:pic>
        <p:nvPicPr>
          <p:cNvPr id="2" name="Picture 1" descr="A diagram of a diagram of a structure&#10;&#10;AI-generated content may be incorrect.">
            <a:extLst>
              <a:ext uri="{FF2B5EF4-FFF2-40B4-BE49-F238E27FC236}">
                <a16:creationId xmlns:a16="http://schemas.microsoft.com/office/drawing/2014/main" id="{EC84F5C2-D5BD-B6B9-7F7F-513CE7717473}"/>
              </a:ext>
            </a:extLst>
          </p:cNvPr>
          <p:cNvPicPr>
            <a:picLocks noChangeAspect="1"/>
          </p:cNvPicPr>
          <p:nvPr/>
        </p:nvPicPr>
        <p:blipFill>
          <a:blip r:embed="rId3"/>
          <a:stretch>
            <a:fillRect/>
          </a:stretch>
        </p:blipFill>
        <p:spPr>
          <a:xfrm>
            <a:off x="1587883" y="2999335"/>
            <a:ext cx="9226439" cy="2970156"/>
          </a:xfrm>
          <a:prstGeom prst="rect">
            <a:avLst/>
          </a:prstGeom>
        </p:spPr>
      </p:pic>
    </p:spTree>
    <p:extLst>
      <p:ext uri="{BB962C8B-B14F-4D97-AF65-F5344CB8AC3E}">
        <p14:creationId xmlns:p14="http://schemas.microsoft.com/office/powerpoint/2010/main" val="144299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AFEF31-79A4-C02E-AF74-118ECB6ABB5F}"/>
              </a:ext>
            </a:extLst>
          </p:cNvPr>
          <p:cNvSpPr/>
          <p:nvPr/>
        </p:nvSpPr>
        <p:spPr>
          <a:xfrm>
            <a:off x="565977" y="1304293"/>
            <a:ext cx="11187043" cy="5169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4858D91-A6E2-19BE-892E-F85A69FB6FBC}"/>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75360CB5-C725-807A-D25E-C29A3B74A0C2}"/>
              </a:ext>
            </a:extLst>
          </p:cNvPr>
          <p:cNvSpPr txBox="1"/>
          <p:nvPr/>
        </p:nvSpPr>
        <p:spPr>
          <a:xfrm>
            <a:off x="1828673" y="1390894"/>
            <a:ext cx="894782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E2E2E"/>
                </a:solidFill>
                <a:ea typeface="+mn-lt"/>
                <a:cs typeface="+mn-lt"/>
              </a:rPr>
              <a:t>PROBLEM STATEMENT &amp; MOTIVATION</a:t>
            </a:r>
            <a:endParaRPr lang="en-US" sz="3600" b="1">
              <a:latin typeface="Calibri Light"/>
              <a:cs typeface="Calibri"/>
            </a:endParaRPr>
          </a:p>
        </p:txBody>
      </p:sp>
      <p:sp>
        <p:nvSpPr>
          <p:cNvPr id="5" name="TextBox 4">
            <a:extLst>
              <a:ext uri="{FF2B5EF4-FFF2-40B4-BE49-F238E27FC236}">
                <a16:creationId xmlns:a16="http://schemas.microsoft.com/office/drawing/2014/main" id="{04319026-7654-8EA1-E4BD-941AC153A5FE}"/>
              </a:ext>
            </a:extLst>
          </p:cNvPr>
          <p:cNvSpPr txBox="1"/>
          <p:nvPr/>
        </p:nvSpPr>
        <p:spPr>
          <a:xfrm>
            <a:off x="2740472" y="295491"/>
            <a:ext cx="711318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endParaRPr lang="en-US" dirty="0"/>
          </a:p>
        </p:txBody>
      </p:sp>
      <p:sp>
        <p:nvSpPr>
          <p:cNvPr id="7" name="Date Placeholder 6">
            <a:extLst>
              <a:ext uri="{FF2B5EF4-FFF2-40B4-BE49-F238E27FC236}">
                <a16:creationId xmlns:a16="http://schemas.microsoft.com/office/drawing/2014/main" id="{533056DB-B5D0-82BF-ED79-C23D8D582832}"/>
              </a:ext>
            </a:extLst>
          </p:cNvPr>
          <p:cNvSpPr>
            <a:spLocks noGrp="1"/>
          </p:cNvSpPr>
          <p:nvPr>
            <p:ph type="dt" sz="half" idx="10"/>
          </p:nvPr>
        </p:nvSpPr>
        <p:spPr/>
        <p:txBody>
          <a:bodyPr/>
          <a:lstStyle/>
          <a:p>
            <a:fld id="{16CEDF75-BA0B-46F2-9934-DC7119806732}" type="datetime1">
              <a:rPr lang="en-US" smtClean="0"/>
              <a:t>4/21/2025</a:t>
            </a:fld>
            <a:endParaRPr lang="en-US"/>
          </a:p>
        </p:txBody>
      </p:sp>
      <p:sp>
        <p:nvSpPr>
          <p:cNvPr id="8" name="Slide Number Placeholder 7">
            <a:extLst>
              <a:ext uri="{FF2B5EF4-FFF2-40B4-BE49-F238E27FC236}">
                <a16:creationId xmlns:a16="http://schemas.microsoft.com/office/drawing/2014/main" id="{97053F54-5048-68D3-7048-A66C32C257D2}"/>
              </a:ext>
            </a:extLst>
          </p:cNvPr>
          <p:cNvSpPr>
            <a:spLocks noGrp="1"/>
          </p:cNvSpPr>
          <p:nvPr>
            <p:ph type="sldNum" sz="quarter" idx="12"/>
          </p:nvPr>
        </p:nvSpPr>
        <p:spPr/>
        <p:txBody>
          <a:bodyPr/>
          <a:lstStyle/>
          <a:p>
            <a:fld id="{48F63A3B-78C7-47BE-AE5E-E10140E04643}" type="slidenum">
              <a:rPr lang="en-US" dirty="0"/>
              <a:t>3</a:t>
            </a:fld>
            <a:endParaRPr lang="en-US"/>
          </a:p>
        </p:txBody>
      </p:sp>
      <p:pic>
        <p:nvPicPr>
          <p:cNvPr id="3" name="Picture 2" descr="A close-up of a logo&#10;&#10;AI-generated content may be incorrect.">
            <a:extLst>
              <a:ext uri="{FF2B5EF4-FFF2-40B4-BE49-F238E27FC236}">
                <a16:creationId xmlns:a16="http://schemas.microsoft.com/office/drawing/2014/main" id="{A42F6A37-7DED-FA50-C6A7-812E6D59C395}"/>
              </a:ext>
            </a:extLst>
          </p:cNvPr>
          <p:cNvPicPr>
            <a:picLocks noChangeAspect="1"/>
          </p:cNvPicPr>
          <p:nvPr/>
        </p:nvPicPr>
        <p:blipFill>
          <a:blip r:embed="rId2"/>
          <a:stretch>
            <a:fillRect/>
          </a:stretch>
        </p:blipFill>
        <p:spPr>
          <a:xfrm>
            <a:off x="1" y="54524"/>
            <a:ext cx="2503714" cy="621059"/>
          </a:xfrm>
          <a:prstGeom prst="rect">
            <a:avLst/>
          </a:prstGeom>
        </p:spPr>
      </p:pic>
      <p:sp>
        <p:nvSpPr>
          <p:cNvPr id="10" name="Content Placeholder 2">
            <a:extLst>
              <a:ext uri="{FF2B5EF4-FFF2-40B4-BE49-F238E27FC236}">
                <a16:creationId xmlns:a16="http://schemas.microsoft.com/office/drawing/2014/main" id="{362410E6-CDB7-56B9-BF9E-D79D101D4D78}"/>
              </a:ext>
            </a:extLst>
          </p:cNvPr>
          <p:cNvSpPr>
            <a:spLocks noGrp="1"/>
          </p:cNvSpPr>
          <p:nvPr/>
        </p:nvSpPr>
        <p:spPr>
          <a:xfrm>
            <a:off x="1253172" y="2570707"/>
            <a:ext cx="4712400" cy="4830763"/>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ea typeface="+mn-lt"/>
                <a:cs typeface="+mn-lt"/>
              </a:rPr>
              <a:t>Image forgeries pose significant threats to public trust and safety.</a:t>
            </a:r>
            <a:endParaRPr lang="en-US" sz="2000">
              <a:ea typeface="+mn-lt"/>
              <a:cs typeface="+mn-lt"/>
            </a:endParaRPr>
          </a:p>
          <a:p>
            <a:r>
              <a:rPr lang="en-US" sz="2000" dirty="0">
                <a:ea typeface="+mn-lt"/>
                <a:cs typeface="+mn-lt"/>
              </a:rPr>
              <a:t>To build an AI model for accurate forgery localization in images and documents, addressing critical impacts like misinformation, social harm, and public trust..</a:t>
            </a:r>
          </a:p>
        </p:txBody>
      </p:sp>
      <p:pic>
        <p:nvPicPr>
          <p:cNvPr id="11" name="Picture 10" descr="A white dog on a black background&#10;&#10;AI-generated content may be incorrect.">
            <a:extLst>
              <a:ext uri="{FF2B5EF4-FFF2-40B4-BE49-F238E27FC236}">
                <a16:creationId xmlns:a16="http://schemas.microsoft.com/office/drawing/2014/main" id="{30EE4C32-2DC6-4418-A59C-FF39A43E2C12}"/>
              </a:ext>
            </a:extLst>
          </p:cNvPr>
          <p:cNvPicPr>
            <a:picLocks noChangeAspect="1"/>
          </p:cNvPicPr>
          <p:nvPr/>
        </p:nvPicPr>
        <p:blipFill>
          <a:blip r:embed="rId3"/>
          <a:stretch>
            <a:fillRect/>
          </a:stretch>
        </p:blipFill>
        <p:spPr>
          <a:xfrm>
            <a:off x="9091362" y="2146133"/>
            <a:ext cx="2571750" cy="1924050"/>
          </a:xfrm>
          <a:prstGeom prst="rect">
            <a:avLst/>
          </a:prstGeom>
        </p:spPr>
      </p:pic>
      <p:pic>
        <p:nvPicPr>
          <p:cNvPr id="12" name="Picture 11" descr="A sheep standing in a field with a tree in the background&#10;&#10;AI-generated content may be incorrect.">
            <a:extLst>
              <a:ext uri="{FF2B5EF4-FFF2-40B4-BE49-F238E27FC236}">
                <a16:creationId xmlns:a16="http://schemas.microsoft.com/office/drawing/2014/main" id="{F0A9D8F2-29D5-C88C-40E6-9624942A9D36}"/>
              </a:ext>
            </a:extLst>
          </p:cNvPr>
          <p:cNvPicPr>
            <a:picLocks noChangeAspect="1"/>
          </p:cNvPicPr>
          <p:nvPr/>
        </p:nvPicPr>
        <p:blipFill>
          <a:blip r:embed="rId4"/>
          <a:stretch>
            <a:fillRect/>
          </a:stretch>
        </p:blipFill>
        <p:spPr>
          <a:xfrm>
            <a:off x="6160420" y="2170948"/>
            <a:ext cx="2638425" cy="1914525"/>
          </a:xfrm>
          <a:prstGeom prst="rect">
            <a:avLst/>
          </a:prstGeom>
        </p:spPr>
      </p:pic>
      <p:pic>
        <p:nvPicPr>
          <p:cNvPr id="13" name="Picture 12">
            <a:extLst>
              <a:ext uri="{FF2B5EF4-FFF2-40B4-BE49-F238E27FC236}">
                <a16:creationId xmlns:a16="http://schemas.microsoft.com/office/drawing/2014/main" id="{52521545-0C69-0DB2-264D-0B250569DBCF}"/>
              </a:ext>
            </a:extLst>
          </p:cNvPr>
          <p:cNvPicPr>
            <a:picLocks noChangeAspect="1"/>
          </p:cNvPicPr>
          <p:nvPr/>
        </p:nvPicPr>
        <p:blipFill>
          <a:blip r:embed="rId5"/>
          <a:stretch>
            <a:fillRect/>
          </a:stretch>
        </p:blipFill>
        <p:spPr>
          <a:xfrm rot="16200000">
            <a:off x="7693944" y="3823288"/>
            <a:ext cx="2248402" cy="2901112"/>
          </a:xfrm>
          <a:prstGeom prst="rect">
            <a:avLst/>
          </a:prstGeom>
        </p:spPr>
      </p:pic>
    </p:spTree>
    <p:extLst>
      <p:ext uri="{BB962C8B-B14F-4D97-AF65-F5344CB8AC3E}">
        <p14:creationId xmlns:p14="http://schemas.microsoft.com/office/powerpoint/2010/main" val="3921386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D6E10-130D-226B-BCD1-FC273F7CB5A3}"/>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DE6E345-FA4E-5C90-6083-92A9DF7326C0}"/>
              </a:ext>
            </a:extLst>
          </p:cNvPr>
          <p:cNvSpPr/>
          <p:nvPr/>
        </p:nvSpPr>
        <p:spPr>
          <a:xfrm>
            <a:off x="320736" y="988983"/>
            <a:ext cx="11432284" cy="5502772"/>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353CAB6-1CFA-1343-388F-C991AEBB12AD}"/>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A34E93DA-71FE-5D67-50A6-48E42229F665}"/>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699C30FD-30EF-4A79-EFAD-38FCE9778728}"/>
              </a:ext>
            </a:extLst>
          </p:cNvPr>
          <p:cNvSpPr txBox="1"/>
          <p:nvPr/>
        </p:nvSpPr>
        <p:spPr>
          <a:xfrm>
            <a:off x="2177142" y="992570"/>
            <a:ext cx="75479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ea typeface="+mn-lt"/>
                <a:cs typeface="+mn-lt"/>
              </a:rPr>
              <a:t>Fine Tuning Pre trained Model</a:t>
            </a:r>
            <a:endParaRPr lang="en-US" dirty="0"/>
          </a:p>
        </p:txBody>
      </p:sp>
      <p:sp>
        <p:nvSpPr>
          <p:cNvPr id="7" name="Date Placeholder 6">
            <a:extLst>
              <a:ext uri="{FF2B5EF4-FFF2-40B4-BE49-F238E27FC236}">
                <a16:creationId xmlns:a16="http://schemas.microsoft.com/office/drawing/2014/main" id="{34414ACB-8F0B-94EF-5EA5-97BA5CC576A7}"/>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83A6933E-457A-5F25-29C0-3540C4593013}"/>
              </a:ext>
            </a:extLst>
          </p:cNvPr>
          <p:cNvSpPr>
            <a:spLocks noGrp="1"/>
          </p:cNvSpPr>
          <p:nvPr>
            <p:ph type="sldNum" sz="quarter" idx="12"/>
          </p:nvPr>
        </p:nvSpPr>
        <p:spPr/>
        <p:txBody>
          <a:bodyPr/>
          <a:lstStyle/>
          <a:p>
            <a:fld id="{48F63A3B-78C7-47BE-AE5E-E10140E04643}" type="slidenum">
              <a:rPr lang="en-US" dirty="0"/>
              <a:t>30</a:t>
            </a:fld>
            <a:endParaRPr lang="en-US" dirty="0"/>
          </a:p>
        </p:txBody>
      </p:sp>
      <p:pic>
        <p:nvPicPr>
          <p:cNvPr id="3" name="Picture 2" descr="A close-up of a logo&#10;&#10;AI-generated content may be incorrect.">
            <a:extLst>
              <a:ext uri="{FF2B5EF4-FFF2-40B4-BE49-F238E27FC236}">
                <a16:creationId xmlns:a16="http://schemas.microsoft.com/office/drawing/2014/main" id="{C02C981C-8AD8-32C8-7E04-897594B81750}"/>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52D9FDD4-1B63-8AD5-6C93-CBA5F805FB41}"/>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
        <p:nvSpPr>
          <p:cNvPr id="21" name="Content Placeholder 2">
            <a:extLst>
              <a:ext uri="{FF2B5EF4-FFF2-40B4-BE49-F238E27FC236}">
                <a16:creationId xmlns:a16="http://schemas.microsoft.com/office/drawing/2014/main" id="{28F407E0-7787-5E8A-516C-F01146775EDD}"/>
              </a:ext>
            </a:extLst>
          </p:cNvPr>
          <p:cNvSpPr>
            <a:spLocks noGrp="1"/>
          </p:cNvSpPr>
          <p:nvPr/>
        </p:nvSpPr>
        <p:spPr>
          <a:xfrm>
            <a:off x="1893613" y="2132318"/>
            <a:ext cx="8807668" cy="4728288"/>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ea typeface="+mn-lt"/>
                <a:cs typeface="+mn-lt"/>
              </a:rPr>
              <a:t>• Pre-Trained Model: – </a:t>
            </a:r>
            <a:endParaRPr lang="en-US" dirty="0">
              <a:ea typeface="+mn-lt"/>
              <a:cs typeface="+mn-lt"/>
            </a:endParaRPr>
          </a:p>
          <a:p>
            <a:pPr marL="0" indent="0">
              <a:buNone/>
            </a:pPr>
            <a:r>
              <a:rPr lang="en-US" sz="2000" dirty="0">
                <a:ea typeface="+mn-lt"/>
                <a:cs typeface="+mn-lt"/>
              </a:rPr>
              <a:t>  Utilized YOLOv8l.pt, pre-trained on the COCO dataset with 80 classes.</a:t>
            </a:r>
            <a:endParaRPr lang="en-US" dirty="0">
              <a:ea typeface="+mn-lt"/>
              <a:cs typeface="+mn-lt"/>
            </a:endParaRPr>
          </a:p>
          <a:p>
            <a:pPr marL="0" indent="0">
              <a:buNone/>
            </a:pPr>
            <a:r>
              <a:rPr lang="en-US" sz="2000" dirty="0">
                <a:ea typeface="+mn-lt"/>
                <a:cs typeface="+mn-lt"/>
              </a:rPr>
              <a:t> • Fine-Tuning Strategy: – </a:t>
            </a:r>
            <a:endParaRPr lang="en-US">
              <a:ea typeface="+mn-lt"/>
              <a:cs typeface="+mn-lt"/>
            </a:endParaRPr>
          </a:p>
          <a:p>
            <a:pPr marL="0" indent="0">
              <a:buNone/>
            </a:pPr>
            <a:r>
              <a:rPr lang="en-US" sz="2000" dirty="0">
                <a:ea typeface="+mn-lt"/>
                <a:cs typeface="+mn-lt"/>
              </a:rPr>
              <a:t>Training the model on our dataset to adapt the weights accordingly. </a:t>
            </a:r>
            <a:endParaRPr lang="en-US">
              <a:ea typeface="+mn-lt"/>
              <a:cs typeface="+mn-lt"/>
            </a:endParaRPr>
          </a:p>
          <a:p>
            <a:pPr marL="0" indent="0">
              <a:buNone/>
            </a:pPr>
            <a:r>
              <a:rPr lang="en-US" sz="2000" dirty="0">
                <a:ea typeface="+mn-lt"/>
                <a:cs typeface="+mn-lt"/>
              </a:rPr>
              <a:t> – Customizing the final layers for better alignment with our specific data.</a:t>
            </a:r>
            <a:endParaRPr lang="en-US" dirty="0">
              <a:ea typeface="+mn-lt"/>
              <a:cs typeface="+mn-lt"/>
            </a:endParaRPr>
          </a:p>
          <a:p>
            <a:pPr marL="0" indent="0">
              <a:buNone/>
            </a:pPr>
            <a:r>
              <a:rPr lang="en-US" sz="2000" dirty="0">
                <a:ea typeface="+mn-lt"/>
                <a:cs typeface="+mn-lt"/>
              </a:rPr>
              <a:t>    – Modified various hyperparameters (learning rate, batch size, etc.) to enhance      accuracy. </a:t>
            </a:r>
          </a:p>
          <a:p>
            <a:pPr marL="0" indent="0">
              <a:buNone/>
            </a:pPr>
            <a:r>
              <a:rPr lang="en-US" sz="2000" dirty="0">
                <a:ea typeface="+mn-lt"/>
                <a:cs typeface="+mn-lt"/>
              </a:rPr>
              <a:t>• Experimented with eight different configurations to refine performance.</a:t>
            </a:r>
            <a:endParaRPr lang="en-US">
              <a:ea typeface="Calibri"/>
              <a:cs typeface="Calibri"/>
            </a:endParaRPr>
          </a:p>
        </p:txBody>
      </p:sp>
    </p:spTree>
    <p:extLst>
      <p:ext uri="{BB962C8B-B14F-4D97-AF65-F5344CB8AC3E}">
        <p14:creationId xmlns:p14="http://schemas.microsoft.com/office/powerpoint/2010/main" val="2355815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6A0C3-1900-75CF-AC62-4911C355C80B}"/>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092A20-96A2-DD89-57E0-87416D36BF4E}"/>
              </a:ext>
            </a:extLst>
          </p:cNvPr>
          <p:cNvSpPr/>
          <p:nvPr/>
        </p:nvSpPr>
        <p:spPr>
          <a:xfrm>
            <a:off x="320736" y="988983"/>
            <a:ext cx="11432284" cy="5502772"/>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0DD07E8-A3E0-969D-AE2B-30934F3B9069}"/>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1BE55B4F-A60F-82D2-BA6E-32E6EFB5D0BF}"/>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0B216213-5FCE-AC49-8B90-778D9FA61382}"/>
              </a:ext>
            </a:extLst>
          </p:cNvPr>
          <p:cNvSpPr txBox="1"/>
          <p:nvPr/>
        </p:nvSpPr>
        <p:spPr>
          <a:xfrm>
            <a:off x="2177142" y="992570"/>
            <a:ext cx="75479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ea typeface="Calibri"/>
                <a:cs typeface="Calibri"/>
              </a:rPr>
              <a:t>Configurations Used</a:t>
            </a:r>
          </a:p>
        </p:txBody>
      </p:sp>
      <p:sp>
        <p:nvSpPr>
          <p:cNvPr id="7" name="Date Placeholder 6">
            <a:extLst>
              <a:ext uri="{FF2B5EF4-FFF2-40B4-BE49-F238E27FC236}">
                <a16:creationId xmlns:a16="http://schemas.microsoft.com/office/drawing/2014/main" id="{D7D45FA6-C9B2-8536-0D44-2D5B4A10BBCC}"/>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05A04935-E788-AE52-B376-3B9331E01E01}"/>
              </a:ext>
            </a:extLst>
          </p:cNvPr>
          <p:cNvSpPr>
            <a:spLocks noGrp="1"/>
          </p:cNvSpPr>
          <p:nvPr>
            <p:ph type="sldNum" sz="quarter" idx="12"/>
          </p:nvPr>
        </p:nvSpPr>
        <p:spPr/>
        <p:txBody>
          <a:bodyPr/>
          <a:lstStyle/>
          <a:p>
            <a:fld id="{48F63A3B-78C7-47BE-AE5E-E10140E04643}" type="slidenum">
              <a:rPr lang="en-US" dirty="0"/>
              <a:t>31</a:t>
            </a:fld>
            <a:endParaRPr lang="en-US" dirty="0"/>
          </a:p>
        </p:txBody>
      </p:sp>
      <p:pic>
        <p:nvPicPr>
          <p:cNvPr id="3" name="Picture 2" descr="A close-up of a logo&#10;&#10;AI-generated content may be incorrect.">
            <a:extLst>
              <a:ext uri="{FF2B5EF4-FFF2-40B4-BE49-F238E27FC236}">
                <a16:creationId xmlns:a16="http://schemas.microsoft.com/office/drawing/2014/main" id="{18BFBBEB-10AE-79FF-CDBA-3308E840F34A}"/>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6A339708-0A7F-1FBD-A069-A30D569F0652}"/>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
        <p:nvSpPr>
          <p:cNvPr id="21" name="Content Placeholder 2">
            <a:extLst>
              <a:ext uri="{FF2B5EF4-FFF2-40B4-BE49-F238E27FC236}">
                <a16:creationId xmlns:a16="http://schemas.microsoft.com/office/drawing/2014/main" id="{E2A196D1-0943-A516-33EE-98AC4224D101}"/>
              </a:ext>
            </a:extLst>
          </p:cNvPr>
          <p:cNvSpPr>
            <a:spLocks noGrp="1"/>
          </p:cNvSpPr>
          <p:nvPr/>
        </p:nvSpPr>
        <p:spPr>
          <a:xfrm>
            <a:off x="1893613" y="2132318"/>
            <a:ext cx="8807668" cy="4728288"/>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ea typeface="Calibri"/>
              <a:cs typeface="Calibri"/>
            </a:endParaRPr>
          </a:p>
        </p:txBody>
      </p:sp>
      <p:graphicFrame>
        <p:nvGraphicFramePr>
          <p:cNvPr id="11" name="Table 10">
            <a:extLst>
              <a:ext uri="{FF2B5EF4-FFF2-40B4-BE49-F238E27FC236}">
                <a16:creationId xmlns:a16="http://schemas.microsoft.com/office/drawing/2014/main" id="{61092F45-A2F5-6B19-2F98-AD413E3B4871}"/>
              </a:ext>
            </a:extLst>
          </p:cNvPr>
          <p:cNvGraphicFramePr>
            <a:graphicFrameLocks noGrp="1"/>
          </p:cNvGraphicFramePr>
          <p:nvPr>
            <p:extLst>
              <p:ext uri="{D42A27DB-BD31-4B8C-83A1-F6EECF244321}">
                <p14:modId xmlns:p14="http://schemas.microsoft.com/office/powerpoint/2010/main" val="46249131"/>
              </p:ext>
            </p:extLst>
          </p:nvPr>
        </p:nvGraphicFramePr>
        <p:xfrm>
          <a:off x="2206904" y="1900974"/>
          <a:ext cx="7783701" cy="4288885"/>
        </p:xfrm>
        <a:graphic>
          <a:graphicData uri="http://schemas.openxmlformats.org/drawingml/2006/table">
            <a:tbl>
              <a:tblPr bandRow="1">
                <a:tableStyleId>{5C22544A-7EE6-4342-B048-85BDC9FD1C3A}</a:tableStyleId>
              </a:tblPr>
              <a:tblGrid>
                <a:gridCol w="4248651">
                  <a:extLst>
                    <a:ext uri="{9D8B030D-6E8A-4147-A177-3AD203B41FA5}">
                      <a16:colId xmlns:a16="http://schemas.microsoft.com/office/drawing/2014/main" val="320784142"/>
                    </a:ext>
                  </a:extLst>
                </a:gridCol>
                <a:gridCol w="3535050">
                  <a:extLst>
                    <a:ext uri="{9D8B030D-6E8A-4147-A177-3AD203B41FA5}">
                      <a16:colId xmlns:a16="http://schemas.microsoft.com/office/drawing/2014/main" val="993314916"/>
                    </a:ext>
                  </a:extLst>
                </a:gridCol>
              </a:tblGrid>
              <a:tr h="448582">
                <a:tc>
                  <a:txBody>
                    <a:bodyPr/>
                    <a:lstStyle/>
                    <a:p>
                      <a:pPr rtl="0" fontAlgn="base">
                        <a:lnSpc>
                          <a:spcPts val="1125"/>
                        </a:lnSpc>
                        <a:buNone/>
                      </a:pPr>
                      <a:r>
                        <a:rPr lang="en-US" sz="1200" b="1" dirty="0">
                          <a:solidFill>
                            <a:srgbClr val="FFFFFF"/>
                          </a:solidFill>
                          <a:effectLst/>
                          <a:latin typeface="Calibri"/>
                        </a:rPr>
                        <a:t>Key Hyperparameters</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solidFill>
                  </a:tcPr>
                </a:tc>
                <a:tc>
                  <a:txBody>
                    <a:bodyPr/>
                    <a:lstStyle/>
                    <a:p>
                      <a:pPr rtl="0" fontAlgn="base">
                        <a:lnSpc>
                          <a:spcPts val="1125"/>
                        </a:lnSpc>
                        <a:buNone/>
                      </a:pPr>
                      <a:r>
                        <a:rPr lang="en-US" sz="1200" b="1" dirty="0">
                          <a:solidFill>
                            <a:srgbClr val="FFFFFF"/>
                          </a:solidFill>
                          <a:effectLst/>
                          <a:latin typeface="Calibri"/>
                        </a:rPr>
                        <a:t>Reason for Choosing These Settings</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accent1"/>
                    </a:solidFill>
                  </a:tcPr>
                </a:tc>
                <a:extLst>
                  <a:ext uri="{0D108BD9-81ED-4DB2-BD59-A6C34878D82A}">
                    <a16:rowId xmlns:a16="http://schemas.microsoft.com/office/drawing/2014/main" val="3483743431"/>
                  </a:ext>
                </a:extLst>
              </a:tr>
              <a:tr h="623639">
                <a:tc>
                  <a:txBody>
                    <a:bodyPr/>
                    <a:lstStyle/>
                    <a:p>
                      <a:pPr rtl="0" fontAlgn="base">
                        <a:lnSpc>
                          <a:spcPts val="1125"/>
                        </a:lnSpc>
                        <a:buNone/>
                      </a:pPr>
                      <a:r>
                        <a:rPr lang="en-US" sz="1200" dirty="0">
                          <a:effectLst/>
                          <a:latin typeface="Calibri"/>
                        </a:rPr>
                        <a:t>epochs=100, batch=16, </a:t>
                      </a:r>
                      <a:r>
                        <a:rPr lang="en-US" sz="1200" dirty="0" err="1">
                          <a:effectLst/>
                          <a:latin typeface="Calibri"/>
                        </a:rPr>
                        <a:t>imgsz</a:t>
                      </a:r>
                      <a:r>
                        <a:rPr lang="en-US" sz="1200" dirty="0">
                          <a:effectLst/>
                          <a:latin typeface="Calibri"/>
                        </a:rPr>
                        <a:t>=320, optimizer=</a:t>
                      </a:r>
                      <a:r>
                        <a:rPr lang="en-US" sz="1200" dirty="0" err="1">
                          <a:effectLst/>
                          <a:latin typeface="Calibri"/>
                        </a:rPr>
                        <a:t>AdamW</a:t>
                      </a:r>
                      <a:endParaRPr lang="en-US" dirty="0" err="1">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rtl="0" fontAlgn="base">
                        <a:lnSpc>
                          <a:spcPts val="1125"/>
                        </a:lnSpc>
                        <a:buNone/>
                      </a:pPr>
                      <a:r>
                        <a:rPr lang="en-US" sz="1200" dirty="0">
                          <a:effectLst/>
                          <a:latin typeface="Calibri"/>
                        </a:rPr>
                        <a:t>Standard settings for balanced datasets. Provides stable training without aggressive tuning.</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2520800075"/>
                  </a:ext>
                </a:extLst>
              </a:tr>
              <a:tr h="568934">
                <a:tc>
                  <a:txBody>
                    <a:bodyPr/>
                    <a:lstStyle/>
                    <a:p>
                      <a:pPr rtl="0" fontAlgn="base">
                        <a:lnSpc>
                          <a:spcPts val="1125"/>
                        </a:lnSpc>
                        <a:buNone/>
                      </a:pPr>
                      <a:r>
                        <a:rPr lang="en-US" sz="1200" dirty="0" err="1">
                          <a:effectLst/>
                          <a:latin typeface="Calibri"/>
                        </a:rPr>
                        <a:t>imgsz</a:t>
                      </a:r>
                      <a:r>
                        <a:rPr lang="en-US" sz="1200" dirty="0">
                          <a:effectLst/>
                          <a:latin typeface="Calibri"/>
                        </a:rPr>
                        <a:t>=640, </a:t>
                      </a:r>
                      <a:r>
                        <a:rPr lang="en-US" sz="1200" dirty="0" err="1">
                          <a:effectLst/>
                          <a:latin typeface="Calibri"/>
                        </a:rPr>
                        <a:t>iou</a:t>
                      </a:r>
                      <a:r>
                        <a:rPr lang="en-US" sz="1200" dirty="0">
                          <a:effectLst/>
                          <a:latin typeface="Calibri"/>
                        </a:rPr>
                        <a:t>=0.8, lr0=0.005, optimizer=SGD</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rtl="0" fontAlgn="base">
                        <a:lnSpc>
                          <a:spcPts val="1125"/>
                        </a:lnSpc>
                        <a:buNone/>
                      </a:pPr>
                      <a:r>
                        <a:rPr lang="en-US" sz="1200" dirty="0">
                          <a:effectLst/>
                          <a:latin typeface="Calibri"/>
                        </a:rPr>
                        <a:t>Larger image size &amp; </a:t>
                      </a:r>
                      <a:r>
                        <a:rPr lang="en-US" sz="1200" dirty="0" err="1">
                          <a:effectLst/>
                          <a:latin typeface="Calibri"/>
                        </a:rPr>
                        <a:t>IoU</a:t>
                      </a:r>
                      <a:r>
                        <a:rPr lang="en-US" sz="1200" dirty="0">
                          <a:effectLst/>
                          <a:latin typeface="Calibri"/>
                        </a:rPr>
                        <a:t> improve small object detection, SGD ensures stability.</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3758280672"/>
                  </a:ext>
                </a:extLst>
              </a:tr>
              <a:tr h="568934">
                <a:tc>
                  <a:txBody>
                    <a:bodyPr/>
                    <a:lstStyle/>
                    <a:p>
                      <a:pPr rtl="0" fontAlgn="base">
                        <a:lnSpc>
                          <a:spcPts val="1125"/>
                        </a:lnSpc>
                        <a:buNone/>
                      </a:pPr>
                      <a:r>
                        <a:rPr lang="en-US" sz="1200" dirty="0">
                          <a:effectLst/>
                          <a:latin typeface="Calibri"/>
                        </a:rPr>
                        <a:t>batch=32, epochs=50, augment=false, optimizer=</a:t>
                      </a:r>
                      <a:r>
                        <a:rPr lang="en-US" sz="1200" dirty="0" err="1">
                          <a:effectLst/>
                          <a:latin typeface="Calibri"/>
                        </a:rPr>
                        <a:t>AdamW</a:t>
                      </a:r>
                      <a:endParaRPr lang="en-US" dirty="0" err="1">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rtl="0" fontAlgn="base">
                        <a:lnSpc>
                          <a:spcPts val="1125"/>
                        </a:lnSpc>
                        <a:buNone/>
                      </a:pPr>
                      <a:r>
                        <a:rPr lang="en-US" sz="1200" dirty="0" err="1">
                          <a:effectLst/>
                          <a:latin typeface="Calibri"/>
                        </a:rPr>
                        <a:t>AdamW</a:t>
                      </a:r>
                      <a:r>
                        <a:rPr lang="en-US" sz="1200" dirty="0">
                          <a:effectLst/>
                          <a:latin typeface="Calibri"/>
                        </a:rPr>
                        <a:t> speeds up training, reducing augmentation improves training speed.</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995203776"/>
                  </a:ext>
                </a:extLst>
              </a:tr>
              <a:tr h="568934">
                <a:tc>
                  <a:txBody>
                    <a:bodyPr/>
                    <a:lstStyle/>
                    <a:p>
                      <a:pPr rtl="0" fontAlgn="base">
                        <a:lnSpc>
                          <a:spcPts val="1125"/>
                        </a:lnSpc>
                        <a:buNone/>
                      </a:pPr>
                      <a:r>
                        <a:rPr lang="en-US" sz="1200" dirty="0">
                          <a:effectLst/>
                          <a:latin typeface="Calibri"/>
                        </a:rPr>
                        <a:t>lr0=0.005, dropout=0.2, </a:t>
                      </a:r>
                      <a:r>
                        <a:rPr lang="en-US" sz="1200" dirty="0" err="1">
                          <a:effectLst/>
                          <a:latin typeface="Calibri"/>
                        </a:rPr>
                        <a:t>weight_decay</a:t>
                      </a:r>
                      <a:r>
                        <a:rPr lang="en-US" sz="1200" dirty="0">
                          <a:effectLst/>
                          <a:latin typeface="Calibri"/>
                        </a:rPr>
                        <a:t>=0.001, optimizer=SGD</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rtl="0" fontAlgn="base">
                        <a:lnSpc>
                          <a:spcPts val="1125"/>
                        </a:lnSpc>
                        <a:buNone/>
                      </a:pPr>
                      <a:r>
                        <a:rPr lang="en-US" sz="1200" dirty="0">
                          <a:effectLst/>
                          <a:latin typeface="Calibri"/>
                        </a:rPr>
                        <a:t>SGD with weight decay prevents overfitting, dropout improves generalization.</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3045824444"/>
                  </a:ext>
                </a:extLst>
              </a:tr>
              <a:tr h="459523">
                <a:tc>
                  <a:txBody>
                    <a:bodyPr/>
                    <a:lstStyle/>
                    <a:p>
                      <a:pPr rtl="0" fontAlgn="base">
                        <a:lnSpc>
                          <a:spcPts val="1125"/>
                        </a:lnSpc>
                        <a:buNone/>
                      </a:pPr>
                      <a:r>
                        <a:rPr lang="en-US" sz="1200" dirty="0" err="1">
                          <a:effectLst/>
                          <a:latin typeface="Calibri"/>
                        </a:rPr>
                        <a:t>imgsz</a:t>
                      </a:r>
                      <a:r>
                        <a:rPr lang="en-US" sz="1200" dirty="0">
                          <a:effectLst/>
                          <a:latin typeface="Calibri"/>
                        </a:rPr>
                        <a:t>=1024, </a:t>
                      </a:r>
                      <a:r>
                        <a:rPr lang="en-US" sz="1200" dirty="0" err="1">
                          <a:effectLst/>
                          <a:latin typeface="Calibri"/>
                        </a:rPr>
                        <a:t>iou</a:t>
                      </a:r>
                      <a:r>
                        <a:rPr lang="en-US" sz="1200" dirty="0">
                          <a:effectLst/>
                          <a:latin typeface="Calibri"/>
                        </a:rPr>
                        <a:t>=0.85, batch=4, optimizer=</a:t>
                      </a:r>
                      <a:r>
                        <a:rPr lang="en-US" sz="1200" dirty="0" err="1">
                          <a:effectLst/>
                          <a:latin typeface="Calibri"/>
                        </a:rPr>
                        <a:t>AdamW</a:t>
                      </a:r>
                      <a:endParaRPr lang="en-US" dirty="0" err="1">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rtl="0" fontAlgn="base">
                        <a:lnSpc>
                          <a:spcPts val="1125"/>
                        </a:lnSpc>
                        <a:buNone/>
                      </a:pPr>
                      <a:r>
                        <a:rPr lang="en-US" sz="1200" dirty="0">
                          <a:effectLst/>
                          <a:latin typeface="Calibri"/>
                        </a:rPr>
                        <a:t>Large image size captures fine text details, </a:t>
                      </a:r>
                      <a:r>
                        <a:rPr lang="en-US" sz="1200" dirty="0" err="1">
                          <a:effectLst/>
                          <a:latin typeface="Calibri"/>
                        </a:rPr>
                        <a:t>AdamW</a:t>
                      </a:r>
                      <a:r>
                        <a:rPr lang="en-US" sz="1200" dirty="0">
                          <a:effectLst/>
                          <a:latin typeface="Calibri"/>
                        </a:rPr>
                        <a:t> helps stable training.</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431347629"/>
                  </a:ext>
                </a:extLst>
              </a:tr>
              <a:tr h="415759">
                <a:tc>
                  <a:txBody>
                    <a:bodyPr/>
                    <a:lstStyle/>
                    <a:p>
                      <a:pPr rtl="0" fontAlgn="base">
                        <a:lnSpc>
                          <a:spcPts val="1125"/>
                        </a:lnSpc>
                        <a:buNone/>
                      </a:pPr>
                      <a:r>
                        <a:rPr lang="en-US" sz="1200" dirty="0" err="1">
                          <a:effectLst/>
                          <a:latin typeface="Calibri"/>
                        </a:rPr>
                        <a:t>hsv_v</a:t>
                      </a:r>
                      <a:r>
                        <a:rPr lang="en-US" sz="1200" dirty="0">
                          <a:effectLst/>
                          <a:latin typeface="Calibri"/>
                        </a:rPr>
                        <a:t>=0.5, </a:t>
                      </a:r>
                      <a:r>
                        <a:rPr lang="en-US" sz="1200" dirty="0" err="1">
                          <a:effectLst/>
                          <a:latin typeface="Calibri"/>
                        </a:rPr>
                        <a:t>auto_augment</a:t>
                      </a:r>
                      <a:r>
                        <a:rPr lang="en-US" sz="1200" dirty="0">
                          <a:effectLst/>
                          <a:latin typeface="Calibri"/>
                        </a:rPr>
                        <a:t>=true, optimizer=</a:t>
                      </a:r>
                      <a:r>
                        <a:rPr lang="en-US" sz="1200" dirty="0" err="1">
                          <a:effectLst/>
                          <a:latin typeface="Calibri"/>
                        </a:rPr>
                        <a:t>AdamW</a:t>
                      </a:r>
                      <a:endParaRPr lang="en-US" dirty="0" err="1">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tc>
                  <a:txBody>
                    <a:bodyPr/>
                    <a:lstStyle/>
                    <a:p>
                      <a:pPr rtl="0" fontAlgn="base">
                        <a:lnSpc>
                          <a:spcPts val="1125"/>
                        </a:lnSpc>
                        <a:buNone/>
                      </a:pPr>
                      <a:r>
                        <a:rPr lang="en-US" sz="1200" dirty="0">
                          <a:effectLst/>
                          <a:latin typeface="Calibri"/>
                        </a:rPr>
                        <a:t>Auto augmentation &amp; brightness adjustments enhance robustness.</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4217214046"/>
                  </a:ext>
                </a:extLst>
              </a:tr>
              <a:tr h="634580">
                <a:tc>
                  <a:txBody>
                    <a:bodyPr/>
                    <a:lstStyle/>
                    <a:p>
                      <a:pPr rtl="0" fontAlgn="base">
                        <a:lnSpc>
                          <a:spcPts val="1125"/>
                        </a:lnSpc>
                        <a:buNone/>
                      </a:pPr>
                      <a:r>
                        <a:rPr lang="en-US" sz="1200" dirty="0">
                          <a:effectLst/>
                          <a:latin typeface="Calibri"/>
                        </a:rPr>
                        <a:t>mosaic=1.2, </a:t>
                      </a:r>
                      <a:r>
                        <a:rPr lang="en-US" sz="1200" dirty="0" err="1">
                          <a:effectLst/>
                          <a:latin typeface="Calibri"/>
                        </a:rPr>
                        <a:t>mixup</a:t>
                      </a:r>
                      <a:r>
                        <a:rPr lang="en-US" sz="1200" dirty="0">
                          <a:effectLst/>
                          <a:latin typeface="Calibri"/>
                        </a:rPr>
                        <a:t>=0.5, scale=0.6, optimizer=SGD</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717" cap="flat" cmpd="sng" algn="ctr">
                      <a:solidFill>
                        <a:srgbClr val="FFFFFF"/>
                      </a:solidFill>
                      <a:prstDash val="solid"/>
                      <a:round/>
                      <a:headEnd type="none" w="med" len="med"/>
                      <a:tailEnd type="none" w="med" len="med"/>
                    </a:lnB>
                    <a:solidFill>
                      <a:schemeClr val="bg2"/>
                    </a:solidFill>
                  </a:tcPr>
                </a:tc>
                <a:tc>
                  <a:txBody>
                    <a:bodyPr/>
                    <a:lstStyle/>
                    <a:p>
                      <a:pPr rtl="0" fontAlgn="base">
                        <a:lnSpc>
                          <a:spcPts val="1125"/>
                        </a:lnSpc>
                        <a:buNone/>
                      </a:pPr>
                      <a:r>
                        <a:rPr lang="en-US" sz="1200" dirty="0">
                          <a:effectLst/>
                          <a:latin typeface="Calibri"/>
                        </a:rPr>
                        <a:t>SGD stabilizes aggressive augmentations, improving adaptability across datasets.</a:t>
                      </a:r>
                      <a:endParaRPr lang="en-US" dirty="0">
                        <a:effectLst/>
                        <a:latin typeface="Calibri"/>
                      </a:endParaRPr>
                    </a:p>
                  </a:txBody>
                  <a:tcPr marL="69494" marR="69494" marT="34747" marB="34747">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21717"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2578541239"/>
                  </a:ext>
                </a:extLst>
              </a:tr>
            </a:tbl>
          </a:graphicData>
        </a:graphic>
      </p:graphicFrame>
    </p:spTree>
    <p:extLst>
      <p:ext uri="{BB962C8B-B14F-4D97-AF65-F5344CB8AC3E}">
        <p14:creationId xmlns:p14="http://schemas.microsoft.com/office/powerpoint/2010/main" val="423323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EDAD2-7914-1CF6-7920-E799806F8A4F}"/>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4D9C1F7-B2A3-AC1F-1B1E-6892087AAFE8}"/>
              </a:ext>
            </a:extLst>
          </p:cNvPr>
          <p:cNvSpPr/>
          <p:nvPr/>
        </p:nvSpPr>
        <p:spPr>
          <a:xfrm>
            <a:off x="320736" y="805052"/>
            <a:ext cx="11432284" cy="5677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FA348D7-235E-7248-E22C-50D7F7689FC9}"/>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031BDCAC-E2C7-D566-92F7-8F306A0DD361}"/>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B4262E30-8CCC-9103-714C-A4F0C87AE8FD}"/>
              </a:ext>
            </a:extLst>
          </p:cNvPr>
          <p:cNvSpPr txBox="1"/>
          <p:nvPr/>
        </p:nvSpPr>
        <p:spPr>
          <a:xfrm>
            <a:off x="2177142" y="677260"/>
            <a:ext cx="75479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ea typeface="Calibri"/>
                <a:cs typeface="Calibri"/>
              </a:rPr>
              <a:t>Test Results</a:t>
            </a:r>
            <a:endParaRPr lang="en-US" dirty="0"/>
          </a:p>
        </p:txBody>
      </p:sp>
      <p:sp>
        <p:nvSpPr>
          <p:cNvPr id="7" name="Date Placeholder 6">
            <a:extLst>
              <a:ext uri="{FF2B5EF4-FFF2-40B4-BE49-F238E27FC236}">
                <a16:creationId xmlns:a16="http://schemas.microsoft.com/office/drawing/2014/main" id="{3C819589-AE86-8B25-C999-E30CF646E074}"/>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F8BCE7D0-A7A4-1275-D662-DFD37683F637}"/>
              </a:ext>
            </a:extLst>
          </p:cNvPr>
          <p:cNvSpPr>
            <a:spLocks noGrp="1"/>
          </p:cNvSpPr>
          <p:nvPr>
            <p:ph type="sldNum" sz="quarter" idx="12"/>
          </p:nvPr>
        </p:nvSpPr>
        <p:spPr/>
        <p:txBody>
          <a:bodyPr/>
          <a:lstStyle/>
          <a:p>
            <a:fld id="{48F63A3B-78C7-47BE-AE5E-E10140E04643}" type="slidenum">
              <a:rPr lang="en-US" dirty="0"/>
              <a:t>32</a:t>
            </a:fld>
            <a:endParaRPr lang="en-US"/>
          </a:p>
        </p:txBody>
      </p:sp>
      <p:pic>
        <p:nvPicPr>
          <p:cNvPr id="3" name="Picture 2" descr="A close-up of a logo&#10;&#10;AI-generated content may be incorrect.">
            <a:extLst>
              <a:ext uri="{FF2B5EF4-FFF2-40B4-BE49-F238E27FC236}">
                <a16:creationId xmlns:a16="http://schemas.microsoft.com/office/drawing/2014/main" id="{B511D5BF-141D-A8E9-A23F-3A650666D3E6}"/>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51FF7CA4-42D9-3A6D-2E77-98BE19856439}"/>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
        <p:nvSpPr>
          <p:cNvPr id="21" name="Content Placeholder 2">
            <a:extLst>
              <a:ext uri="{FF2B5EF4-FFF2-40B4-BE49-F238E27FC236}">
                <a16:creationId xmlns:a16="http://schemas.microsoft.com/office/drawing/2014/main" id="{AECC305D-3275-5B61-5715-B5D681710CFF}"/>
              </a:ext>
            </a:extLst>
          </p:cNvPr>
          <p:cNvSpPr>
            <a:spLocks noGrp="1"/>
          </p:cNvSpPr>
          <p:nvPr/>
        </p:nvSpPr>
        <p:spPr>
          <a:xfrm>
            <a:off x="1893613" y="2132318"/>
            <a:ext cx="8807668" cy="4728288"/>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ea typeface="Calibri"/>
              <a:cs typeface="Calibri"/>
            </a:endParaRPr>
          </a:p>
        </p:txBody>
      </p:sp>
      <p:pic>
        <p:nvPicPr>
          <p:cNvPr id="2" name="Picture 1" descr="A collage of several invoice papers&#10;&#10;AI-generated content may be incorrect.">
            <a:extLst>
              <a:ext uri="{FF2B5EF4-FFF2-40B4-BE49-F238E27FC236}">
                <a16:creationId xmlns:a16="http://schemas.microsoft.com/office/drawing/2014/main" id="{96958D1B-7DD7-92EE-5863-5A80CF6969D4}"/>
              </a:ext>
            </a:extLst>
          </p:cNvPr>
          <p:cNvPicPr>
            <a:picLocks noChangeAspect="1"/>
          </p:cNvPicPr>
          <p:nvPr/>
        </p:nvPicPr>
        <p:blipFill>
          <a:blip r:embed="rId3"/>
          <a:stretch>
            <a:fillRect/>
          </a:stretch>
        </p:blipFill>
        <p:spPr>
          <a:xfrm>
            <a:off x="1771979" y="1342806"/>
            <a:ext cx="4987050" cy="5005333"/>
          </a:xfrm>
          <a:prstGeom prst="rect">
            <a:avLst/>
          </a:prstGeom>
        </p:spPr>
      </p:pic>
      <p:pic>
        <p:nvPicPr>
          <p:cNvPr id="6" name="Picture 5" descr="A collage of papers&#10;&#10;AI-generated content may be incorrect.">
            <a:extLst>
              <a:ext uri="{FF2B5EF4-FFF2-40B4-BE49-F238E27FC236}">
                <a16:creationId xmlns:a16="http://schemas.microsoft.com/office/drawing/2014/main" id="{8F92C222-DA76-7FDD-AB17-6BDD339AA458}"/>
              </a:ext>
            </a:extLst>
          </p:cNvPr>
          <p:cNvPicPr>
            <a:picLocks noChangeAspect="1"/>
          </p:cNvPicPr>
          <p:nvPr/>
        </p:nvPicPr>
        <p:blipFill>
          <a:blip r:embed="rId4"/>
          <a:srcRect l="134" r="25282" b="-125"/>
          <a:stretch/>
        </p:blipFill>
        <p:spPr>
          <a:xfrm>
            <a:off x="6768171" y="1324851"/>
            <a:ext cx="2784619" cy="5029467"/>
          </a:xfrm>
          <a:prstGeom prst="rect">
            <a:avLst/>
          </a:prstGeom>
        </p:spPr>
      </p:pic>
    </p:spTree>
    <p:extLst>
      <p:ext uri="{BB962C8B-B14F-4D97-AF65-F5344CB8AC3E}">
        <p14:creationId xmlns:p14="http://schemas.microsoft.com/office/powerpoint/2010/main" val="369124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B52D0-A771-1CF8-E833-A9FA7593DEAE}"/>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3CB0525-976D-E62E-351C-23EEA3E43A94}"/>
              </a:ext>
            </a:extLst>
          </p:cNvPr>
          <p:cNvSpPr/>
          <p:nvPr/>
        </p:nvSpPr>
        <p:spPr>
          <a:xfrm>
            <a:off x="320736" y="805052"/>
            <a:ext cx="11432284" cy="5677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4A38902-C18A-4A19-E013-EF9FF5C9F035}"/>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3CB10E6D-A9CF-208C-83FC-5409532156A3}"/>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48E36E48-5FD2-5471-82D1-F8B3A3D354DB}"/>
              </a:ext>
            </a:extLst>
          </p:cNvPr>
          <p:cNvSpPr txBox="1"/>
          <p:nvPr/>
        </p:nvSpPr>
        <p:spPr>
          <a:xfrm>
            <a:off x="2264728" y="808639"/>
            <a:ext cx="75479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ea typeface="Calibri"/>
                <a:cs typeface="Calibri"/>
              </a:rPr>
              <a:t>Performance Metrics</a:t>
            </a:r>
            <a:endParaRPr lang="en-US" dirty="0"/>
          </a:p>
        </p:txBody>
      </p:sp>
      <p:sp>
        <p:nvSpPr>
          <p:cNvPr id="7" name="Date Placeholder 6">
            <a:extLst>
              <a:ext uri="{FF2B5EF4-FFF2-40B4-BE49-F238E27FC236}">
                <a16:creationId xmlns:a16="http://schemas.microsoft.com/office/drawing/2014/main" id="{007E6DA0-92CC-33C7-E74C-5A3F77AAA8D7}"/>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C4176EC9-73DC-5133-07DD-B8086F68E83E}"/>
              </a:ext>
            </a:extLst>
          </p:cNvPr>
          <p:cNvSpPr>
            <a:spLocks noGrp="1"/>
          </p:cNvSpPr>
          <p:nvPr>
            <p:ph type="sldNum" sz="quarter" idx="12"/>
          </p:nvPr>
        </p:nvSpPr>
        <p:spPr/>
        <p:txBody>
          <a:bodyPr/>
          <a:lstStyle/>
          <a:p>
            <a:fld id="{48F63A3B-78C7-47BE-AE5E-E10140E04643}" type="slidenum">
              <a:rPr lang="en-US" dirty="0"/>
              <a:t>33</a:t>
            </a:fld>
            <a:endParaRPr lang="en-US"/>
          </a:p>
        </p:txBody>
      </p:sp>
      <p:pic>
        <p:nvPicPr>
          <p:cNvPr id="3" name="Picture 2" descr="A close-up of a logo&#10;&#10;AI-generated content may be incorrect.">
            <a:extLst>
              <a:ext uri="{FF2B5EF4-FFF2-40B4-BE49-F238E27FC236}">
                <a16:creationId xmlns:a16="http://schemas.microsoft.com/office/drawing/2014/main" id="{AFB14C6F-70D0-1A11-C8B5-D636D1A16A6F}"/>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EE78183B-E8B8-D46F-212E-5AE48B33C227}"/>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
        <p:nvSpPr>
          <p:cNvPr id="21" name="Content Placeholder 2">
            <a:extLst>
              <a:ext uri="{FF2B5EF4-FFF2-40B4-BE49-F238E27FC236}">
                <a16:creationId xmlns:a16="http://schemas.microsoft.com/office/drawing/2014/main" id="{3F42CAEC-FC59-59B5-FF06-B2A3B1167B91}"/>
              </a:ext>
            </a:extLst>
          </p:cNvPr>
          <p:cNvSpPr>
            <a:spLocks noGrp="1"/>
          </p:cNvSpPr>
          <p:nvPr/>
        </p:nvSpPr>
        <p:spPr>
          <a:xfrm>
            <a:off x="1893613" y="2132318"/>
            <a:ext cx="8807668" cy="4728288"/>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ea typeface="Calibri"/>
              <a:cs typeface="Calibri"/>
            </a:endParaRPr>
          </a:p>
        </p:txBody>
      </p:sp>
      <p:pic>
        <p:nvPicPr>
          <p:cNvPr id="5" name="Picture 4" descr="A screenshot of a graph&#10;&#10;AI-generated content may be incorrect.">
            <a:extLst>
              <a:ext uri="{FF2B5EF4-FFF2-40B4-BE49-F238E27FC236}">
                <a16:creationId xmlns:a16="http://schemas.microsoft.com/office/drawing/2014/main" id="{8E3A5336-1CCF-FFCF-6EE6-D0B07FD10C8B}"/>
              </a:ext>
            </a:extLst>
          </p:cNvPr>
          <p:cNvPicPr>
            <a:picLocks noChangeAspect="1"/>
          </p:cNvPicPr>
          <p:nvPr/>
        </p:nvPicPr>
        <p:blipFill>
          <a:blip r:embed="rId3"/>
          <a:stretch>
            <a:fillRect/>
          </a:stretch>
        </p:blipFill>
        <p:spPr>
          <a:xfrm>
            <a:off x="1249745" y="1822340"/>
            <a:ext cx="9429750" cy="4667250"/>
          </a:xfrm>
          <a:prstGeom prst="rect">
            <a:avLst/>
          </a:prstGeom>
        </p:spPr>
      </p:pic>
      <p:sp>
        <p:nvSpPr>
          <p:cNvPr id="11" name="TextBox 10">
            <a:extLst>
              <a:ext uri="{FF2B5EF4-FFF2-40B4-BE49-F238E27FC236}">
                <a16:creationId xmlns:a16="http://schemas.microsoft.com/office/drawing/2014/main" id="{B2B99546-393A-EA0C-E8DC-F1FA1F6A54DD}"/>
              </a:ext>
            </a:extLst>
          </p:cNvPr>
          <p:cNvSpPr txBox="1"/>
          <p:nvPr/>
        </p:nvSpPr>
        <p:spPr>
          <a:xfrm>
            <a:off x="1252062" y="1349534"/>
            <a:ext cx="820207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Out of all models the best model got a  Precision: 0.93 and Recall: 0.29</a:t>
            </a:r>
            <a:endParaRPr lang="en-US" dirty="0"/>
          </a:p>
        </p:txBody>
      </p:sp>
    </p:spTree>
    <p:extLst>
      <p:ext uri="{BB962C8B-B14F-4D97-AF65-F5344CB8AC3E}">
        <p14:creationId xmlns:p14="http://schemas.microsoft.com/office/powerpoint/2010/main" val="6800148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7B0C4-2787-F04C-4F88-136C60F5D43B}"/>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24C729E6-E485-BBF8-D418-71F604463513}"/>
              </a:ext>
            </a:extLst>
          </p:cNvPr>
          <p:cNvSpPr/>
          <p:nvPr/>
        </p:nvSpPr>
        <p:spPr>
          <a:xfrm>
            <a:off x="320736" y="805052"/>
            <a:ext cx="11432284" cy="5677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7D8CF490-1850-4F57-4664-4505352BEDE0}"/>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E631A279-F7E7-FB58-81F5-CFA00CC20FFB}"/>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F2A3FBC7-9A2E-22AB-68B2-FB89F372A3A1}"/>
              </a:ext>
            </a:extLst>
          </p:cNvPr>
          <p:cNvSpPr txBox="1"/>
          <p:nvPr/>
        </p:nvSpPr>
        <p:spPr>
          <a:xfrm>
            <a:off x="2264728" y="808639"/>
            <a:ext cx="75479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ea typeface="Calibri"/>
                <a:cs typeface="Calibri"/>
              </a:rPr>
              <a:t>Performance Metrics</a:t>
            </a:r>
            <a:endParaRPr lang="en-US" dirty="0"/>
          </a:p>
        </p:txBody>
      </p:sp>
      <p:sp>
        <p:nvSpPr>
          <p:cNvPr id="7" name="Date Placeholder 6">
            <a:extLst>
              <a:ext uri="{FF2B5EF4-FFF2-40B4-BE49-F238E27FC236}">
                <a16:creationId xmlns:a16="http://schemas.microsoft.com/office/drawing/2014/main" id="{71B7D81F-4E65-F8B6-40CF-74F7EC28BB74}"/>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58622F98-F38A-65C5-E2C2-C0C0016522A6}"/>
              </a:ext>
            </a:extLst>
          </p:cNvPr>
          <p:cNvSpPr>
            <a:spLocks noGrp="1"/>
          </p:cNvSpPr>
          <p:nvPr>
            <p:ph type="sldNum" sz="quarter" idx="12"/>
          </p:nvPr>
        </p:nvSpPr>
        <p:spPr/>
        <p:txBody>
          <a:bodyPr/>
          <a:lstStyle/>
          <a:p>
            <a:fld id="{48F63A3B-78C7-47BE-AE5E-E10140E04643}" type="slidenum">
              <a:rPr lang="en-US" dirty="0"/>
              <a:t>34</a:t>
            </a:fld>
            <a:endParaRPr lang="en-US"/>
          </a:p>
        </p:txBody>
      </p:sp>
      <p:pic>
        <p:nvPicPr>
          <p:cNvPr id="3" name="Picture 2" descr="A close-up of a logo&#10;&#10;AI-generated content may be incorrect.">
            <a:extLst>
              <a:ext uri="{FF2B5EF4-FFF2-40B4-BE49-F238E27FC236}">
                <a16:creationId xmlns:a16="http://schemas.microsoft.com/office/drawing/2014/main" id="{382A7418-4A15-4A77-B300-F555BF4ECA5C}"/>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62F1F0AE-0BA9-B2BA-7480-3A70D78CAEB1}"/>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
        <p:nvSpPr>
          <p:cNvPr id="21" name="Content Placeholder 2">
            <a:extLst>
              <a:ext uri="{FF2B5EF4-FFF2-40B4-BE49-F238E27FC236}">
                <a16:creationId xmlns:a16="http://schemas.microsoft.com/office/drawing/2014/main" id="{63D107BB-E347-81D2-3B17-ED5B079959E7}"/>
              </a:ext>
            </a:extLst>
          </p:cNvPr>
          <p:cNvSpPr>
            <a:spLocks noGrp="1"/>
          </p:cNvSpPr>
          <p:nvPr/>
        </p:nvSpPr>
        <p:spPr>
          <a:xfrm>
            <a:off x="1893613" y="2132318"/>
            <a:ext cx="8807668" cy="4728288"/>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ea typeface="Calibri"/>
              <a:cs typeface="Calibri"/>
            </a:endParaRPr>
          </a:p>
        </p:txBody>
      </p:sp>
      <p:sp>
        <p:nvSpPr>
          <p:cNvPr id="11" name="TextBox 10">
            <a:extLst>
              <a:ext uri="{FF2B5EF4-FFF2-40B4-BE49-F238E27FC236}">
                <a16:creationId xmlns:a16="http://schemas.microsoft.com/office/drawing/2014/main" id="{F6653B83-7558-DD9A-1204-C59C551306C1}"/>
              </a:ext>
            </a:extLst>
          </p:cNvPr>
          <p:cNvSpPr txBox="1"/>
          <p:nvPr/>
        </p:nvSpPr>
        <p:spPr>
          <a:xfrm>
            <a:off x="533855" y="1778707"/>
            <a:ext cx="593359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Among all  models the best model  was effectively detecting tampered areas and key elements in documents like invoices, even with challenging dataset conditions.</a:t>
            </a:r>
          </a:p>
          <a:p>
            <a:r>
              <a:rPr lang="en-US" b="1" dirty="0">
                <a:ea typeface="Calibri"/>
                <a:cs typeface="Calibri"/>
              </a:rPr>
              <a:t>Limitations:</a:t>
            </a:r>
            <a:endParaRPr lang="en-US" dirty="0">
              <a:ea typeface="Calibri"/>
              <a:cs typeface="Calibri"/>
            </a:endParaRPr>
          </a:p>
          <a:p>
            <a:pPr marL="285750" indent="-285750">
              <a:buFont typeface="Arial,Sans-Serif"/>
              <a:buChar char="•"/>
            </a:pPr>
            <a:r>
              <a:rPr lang="en-US" dirty="0">
                <a:ea typeface="Calibri"/>
                <a:cs typeface="Calibri"/>
              </a:rPr>
              <a:t>Struggles with </a:t>
            </a:r>
            <a:r>
              <a:rPr lang="en-US" b="1" dirty="0">
                <a:ea typeface="Calibri"/>
                <a:cs typeface="Calibri"/>
              </a:rPr>
              <a:t>extremely blurred images</a:t>
            </a:r>
            <a:r>
              <a:rPr lang="en-US" dirty="0">
                <a:ea typeface="Calibri"/>
                <a:cs typeface="Calibri"/>
              </a:rPr>
              <a:t>, especially when details are unreadable even to the human eye.</a:t>
            </a:r>
          </a:p>
          <a:p>
            <a:pPr marL="285750" indent="-285750">
              <a:buFont typeface="Arial,Sans-Serif"/>
              <a:buChar char="•"/>
            </a:pPr>
            <a:r>
              <a:rPr lang="en-US" dirty="0">
                <a:ea typeface="Calibri"/>
                <a:cs typeface="Calibri"/>
              </a:rPr>
              <a:t>Despite lower performance metrics, it </a:t>
            </a:r>
            <a:r>
              <a:rPr lang="en-US" b="1" dirty="0">
                <a:ea typeface="Calibri"/>
                <a:cs typeface="Calibri"/>
              </a:rPr>
              <a:t>visually highlights tampered regions well for images such as invoices with different </a:t>
            </a:r>
            <a:r>
              <a:rPr lang="en-US" b="1" err="1">
                <a:ea typeface="Calibri"/>
                <a:cs typeface="Calibri"/>
              </a:rPr>
              <a:t>colours</a:t>
            </a:r>
            <a:r>
              <a:rPr lang="en-US" b="1">
                <a:ea typeface="Calibri"/>
                <a:cs typeface="Calibri"/>
              </a:rPr>
              <a:t> rather than grayscale.</a:t>
            </a:r>
            <a:r>
              <a:rPr lang="en-US" dirty="0">
                <a:ea typeface="Calibri"/>
                <a:cs typeface="Calibri"/>
              </a:rPr>
              <a:t> </a:t>
            </a:r>
          </a:p>
          <a:p>
            <a:pPr marL="285750" indent="-285750">
              <a:buFont typeface="Arial,Sans-Serif"/>
              <a:buChar char="•"/>
            </a:pPr>
            <a:r>
              <a:rPr lang="en-US">
                <a:ea typeface="Calibri"/>
                <a:cs typeface="Calibri"/>
              </a:rPr>
              <a:t>Performance:</a:t>
            </a:r>
          </a:p>
          <a:p>
            <a:pPr marL="742950" lvl="1" indent="-285750">
              <a:buFont typeface="Courier New"/>
              <a:buChar char="o"/>
            </a:pPr>
            <a:r>
              <a:rPr lang="en-US" dirty="0">
                <a:ea typeface="Calibri"/>
                <a:cs typeface="Calibri"/>
              </a:rPr>
              <a:t>  Precision: 0.93  </a:t>
            </a:r>
          </a:p>
          <a:p>
            <a:pPr marL="742950" lvl="1" indent="-285750">
              <a:buFont typeface="Courier New"/>
              <a:buChar char="o"/>
            </a:pPr>
            <a:r>
              <a:rPr lang="en-US" dirty="0">
                <a:ea typeface="Calibri"/>
                <a:cs typeface="Calibri"/>
              </a:rPr>
              <a:t>Recall: 0.29</a:t>
            </a:r>
            <a:endParaRPr lang="en-US" dirty="0"/>
          </a:p>
        </p:txBody>
      </p:sp>
      <p:pic>
        <p:nvPicPr>
          <p:cNvPr id="2" name="Picture 1" descr="A close-up of a receipt&#10;&#10;AI-generated content may be incorrect.">
            <a:extLst>
              <a:ext uri="{FF2B5EF4-FFF2-40B4-BE49-F238E27FC236}">
                <a16:creationId xmlns:a16="http://schemas.microsoft.com/office/drawing/2014/main" id="{99813911-972F-D5A8-7C1E-E06D51E921E0}"/>
              </a:ext>
            </a:extLst>
          </p:cNvPr>
          <p:cNvPicPr>
            <a:picLocks noChangeAspect="1"/>
          </p:cNvPicPr>
          <p:nvPr/>
        </p:nvPicPr>
        <p:blipFill>
          <a:blip r:embed="rId3"/>
          <a:stretch>
            <a:fillRect/>
          </a:stretch>
        </p:blipFill>
        <p:spPr>
          <a:xfrm>
            <a:off x="9260598" y="2315013"/>
            <a:ext cx="2891878" cy="2921986"/>
          </a:xfrm>
          <a:prstGeom prst="rect">
            <a:avLst/>
          </a:prstGeom>
        </p:spPr>
      </p:pic>
      <p:pic>
        <p:nvPicPr>
          <p:cNvPr id="6" name="Picture 5" descr="A close-up of a paper ticket&#10;&#10;AI-generated content may be incorrect.">
            <a:extLst>
              <a:ext uri="{FF2B5EF4-FFF2-40B4-BE49-F238E27FC236}">
                <a16:creationId xmlns:a16="http://schemas.microsoft.com/office/drawing/2014/main" id="{F15A7871-EF3E-5357-C30A-2EBB175F4D2A}"/>
              </a:ext>
            </a:extLst>
          </p:cNvPr>
          <p:cNvPicPr>
            <a:picLocks noChangeAspect="1"/>
          </p:cNvPicPr>
          <p:nvPr/>
        </p:nvPicPr>
        <p:blipFill>
          <a:blip r:embed="rId4"/>
          <a:stretch>
            <a:fillRect/>
          </a:stretch>
        </p:blipFill>
        <p:spPr>
          <a:xfrm>
            <a:off x="6302922" y="2317751"/>
            <a:ext cx="2884652" cy="2878193"/>
          </a:xfrm>
          <a:prstGeom prst="rect">
            <a:avLst/>
          </a:prstGeom>
        </p:spPr>
      </p:pic>
    </p:spTree>
    <p:extLst>
      <p:ext uri="{BB962C8B-B14F-4D97-AF65-F5344CB8AC3E}">
        <p14:creationId xmlns:p14="http://schemas.microsoft.com/office/powerpoint/2010/main" val="5860744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371B4-F6BB-1CBD-B8C8-D8A98001513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A3E14A0-1884-600E-11FB-07B58C8B13A0}"/>
              </a:ext>
            </a:extLst>
          </p:cNvPr>
          <p:cNvSpPr/>
          <p:nvPr/>
        </p:nvSpPr>
        <p:spPr>
          <a:xfrm>
            <a:off x="320736" y="805052"/>
            <a:ext cx="11432284" cy="5677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314DC9D-83E5-4A37-0780-BF328C092B8C}"/>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49BD54F2-29A9-92E3-238E-A444F1E89336}"/>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D5D3A444-6D27-58D3-6C52-0E23E12E03DC}"/>
              </a:ext>
            </a:extLst>
          </p:cNvPr>
          <p:cNvSpPr txBox="1"/>
          <p:nvPr/>
        </p:nvSpPr>
        <p:spPr>
          <a:xfrm>
            <a:off x="2264728" y="808639"/>
            <a:ext cx="75479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ea typeface="Calibri"/>
                <a:cs typeface="Calibri"/>
              </a:rPr>
              <a:t>Model Combination UI</a:t>
            </a:r>
            <a:endParaRPr lang="en-US" dirty="0"/>
          </a:p>
        </p:txBody>
      </p:sp>
      <p:sp>
        <p:nvSpPr>
          <p:cNvPr id="7" name="Date Placeholder 6">
            <a:extLst>
              <a:ext uri="{FF2B5EF4-FFF2-40B4-BE49-F238E27FC236}">
                <a16:creationId xmlns:a16="http://schemas.microsoft.com/office/drawing/2014/main" id="{9D9BAD74-6BF9-3C08-4841-EAC0DA5CC89B}"/>
              </a:ext>
            </a:extLst>
          </p:cNvPr>
          <p:cNvSpPr>
            <a:spLocks noGrp="1"/>
          </p:cNvSpPr>
          <p:nvPr>
            <p:ph type="dt" sz="half" idx="10"/>
          </p:nvPr>
        </p:nvSpPr>
        <p:spPr/>
        <p:txBody>
          <a:bodyPr/>
          <a:lstStyle/>
          <a:p>
            <a:fld id="{384C25EC-F9AF-4A87-8CBD-B73BC8DAC8B6}" type="datetime1">
              <a:rPr lang="en-US" smtClean="0"/>
              <a:t>4/21/2025</a:t>
            </a:fld>
            <a:endParaRPr lang="en-US"/>
          </a:p>
        </p:txBody>
      </p:sp>
      <p:sp>
        <p:nvSpPr>
          <p:cNvPr id="8" name="Slide Number Placeholder 7">
            <a:extLst>
              <a:ext uri="{FF2B5EF4-FFF2-40B4-BE49-F238E27FC236}">
                <a16:creationId xmlns:a16="http://schemas.microsoft.com/office/drawing/2014/main" id="{55A643EA-7CB5-D4B7-0F79-BAFC4DE0A21F}"/>
              </a:ext>
            </a:extLst>
          </p:cNvPr>
          <p:cNvSpPr>
            <a:spLocks noGrp="1"/>
          </p:cNvSpPr>
          <p:nvPr>
            <p:ph type="sldNum" sz="quarter" idx="12"/>
          </p:nvPr>
        </p:nvSpPr>
        <p:spPr/>
        <p:txBody>
          <a:bodyPr/>
          <a:lstStyle/>
          <a:p>
            <a:fld id="{48F63A3B-78C7-47BE-AE5E-E10140E04643}" type="slidenum">
              <a:rPr lang="en-US" dirty="0"/>
              <a:t>35</a:t>
            </a:fld>
            <a:endParaRPr lang="en-US"/>
          </a:p>
        </p:txBody>
      </p:sp>
      <p:pic>
        <p:nvPicPr>
          <p:cNvPr id="3" name="Picture 2" descr="A close-up of a logo&#10;&#10;AI-generated content may be incorrect.">
            <a:extLst>
              <a:ext uri="{FF2B5EF4-FFF2-40B4-BE49-F238E27FC236}">
                <a16:creationId xmlns:a16="http://schemas.microsoft.com/office/drawing/2014/main" id="{8158B32F-758E-6D9C-6B8F-26D9A87B6067}"/>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E1D0B7B7-36BF-8028-DD68-BAB02FACA52A}"/>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
        <p:nvSpPr>
          <p:cNvPr id="21" name="Content Placeholder 2">
            <a:extLst>
              <a:ext uri="{FF2B5EF4-FFF2-40B4-BE49-F238E27FC236}">
                <a16:creationId xmlns:a16="http://schemas.microsoft.com/office/drawing/2014/main" id="{9289CC98-8DB3-3A54-E3D7-017752FA335D}"/>
              </a:ext>
            </a:extLst>
          </p:cNvPr>
          <p:cNvSpPr>
            <a:spLocks noGrp="1"/>
          </p:cNvSpPr>
          <p:nvPr/>
        </p:nvSpPr>
        <p:spPr>
          <a:xfrm>
            <a:off x="1893613" y="2132318"/>
            <a:ext cx="8807668" cy="4728288"/>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000" dirty="0">
              <a:ea typeface="Calibri"/>
              <a:cs typeface="Calibri"/>
            </a:endParaRPr>
          </a:p>
        </p:txBody>
      </p:sp>
      <p:pic>
        <p:nvPicPr>
          <p:cNvPr id="2" name="Picture 1" descr="Screens screenshot of a computer&#10;&#10;AI-generated content may be incorrect.">
            <a:extLst>
              <a:ext uri="{FF2B5EF4-FFF2-40B4-BE49-F238E27FC236}">
                <a16:creationId xmlns:a16="http://schemas.microsoft.com/office/drawing/2014/main" id="{5FFB325F-6977-8AF8-1486-718A6927ACAC}"/>
              </a:ext>
            </a:extLst>
          </p:cNvPr>
          <p:cNvPicPr>
            <a:picLocks noChangeAspect="1"/>
          </p:cNvPicPr>
          <p:nvPr/>
        </p:nvPicPr>
        <p:blipFill>
          <a:blip r:embed="rId3"/>
          <a:srcRect l="2882" r="-184" b="56204"/>
          <a:stretch/>
        </p:blipFill>
        <p:spPr>
          <a:xfrm>
            <a:off x="994152" y="1935078"/>
            <a:ext cx="5304137" cy="3517347"/>
          </a:xfrm>
          <a:prstGeom prst="rect">
            <a:avLst/>
          </a:prstGeom>
        </p:spPr>
      </p:pic>
      <p:pic>
        <p:nvPicPr>
          <p:cNvPr id="5" name="Picture 4" descr="Screens screenshot of a computer&#10;&#10;AI-generated content may be incorrect.">
            <a:extLst>
              <a:ext uri="{FF2B5EF4-FFF2-40B4-BE49-F238E27FC236}">
                <a16:creationId xmlns:a16="http://schemas.microsoft.com/office/drawing/2014/main" id="{8BFA09FF-E1B9-BFCC-82CE-C08D0E31CE9D}"/>
              </a:ext>
            </a:extLst>
          </p:cNvPr>
          <p:cNvPicPr>
            <a:picLocks noChangeAspect="1"/>
          </p:cNvPicPr>
          <p:nvPr/>
        </p:nvPicPr>
        <p:blipFill>
          <a:blip r:embed="rId3"/>
          <a:srcRect t="43777" r="-225" b="2447"/>
          <a:stretch/>
        </p:blipFill>
        <p:spPr>
          <a:xfrm>
            <a:off x="6308100" y="1935079"/>
            <a:ext cx="4889767" cy="3918570"/>
          </a:xfrm>
          <a:prstGeom prst="rect">
            <a:avLst/>
          </a:prstGeom>
        </p:spPr>
      </p:pic>
    </p:spTree>
    <p:extLst>
      <p:ext uri="{BB962C8B-B14F-4D97-AF65-F5344CB8AC3E}">
        <p14:creationId xmlns:p14="http://schemas.microsoft.com/office/powerpoint/2010/main" val="31630749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02336-E8F1-99D5-F8DB-BC83C3FDC573}"/>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BF7565F-3C9E-F695-F23B-E2437266E4E1}"/>
              </a:ext>
            </a:extLst>
          </p:cNvPr>
          <p:cNvSpPr/>
          <p:nvPr/>
        </p:nvSpPr>
        <p:spPr>
          <a:xfrm>
            <a:off x="565977" y="1304293"/>
            <a:ext cx="11187043" cy="5169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2FFE63E-9B72-AC27-B197-2AD307684BF3}"/>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F7ACC13A-21EF-6ED6-D17A-708BF4519D0E}"/>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4B8D000F-7ED7-37F0-9ED8-2B2E4DD8C924}"/>
              </a:ext>
            </a:extLst>
          </p:cNvPr>
          <p:cNvSpPr txBox="1"/>
          <p:nvPr/>
        </p:nvSpPr>
        <p:spPr>
          <a:xfrm>
            <a:off x="1621350" y="1550242"/>
            <a:ext cx="89475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2E2E2E"/>
                </a:solidFill>
                <a:ea typeface="Calibri"/>
                <a:cs typeface="Calibri"/>
              </a:rPr>
              <a:t>CONCLUSION </a:t>
            </a:r>
            <a:endParaRPr lang="en-US" sz="3600" dirty="0">
              <a:cs typeface="Calibri"/>
            </a:endParaRPr>
          </a:p>
        </p:txBody>
      </p:sp>
      <p:sp>
        <p:nvSpPr>
          <p:cNvPr id="7" name="Date Placeholder 6">
            <a:extLst>
              <a:ext uri="{FF2B5EF4-FFF2-40B4-BE49-F238E27FC236}">
                <a16:creationId xmlns:a16="http://schemas.microsoft.com/office/drawing/2014/main" id="{4F6C202F-F069-C64A-C8D4-E0D223405086}"/>
              </a:ext>
            </a:extLst>
          </p:cNvPr>
          <p:cNvSpPr>
            <a:spLocks noGrp="1"/>
          </p:cNvSpPr>
          <p:nvPr>
            <p:ph type="dt" sz="half" idx="10"/>
          </p:nvPr>
        </p:nvSpPr>
        <p:spPr/>
        <p:txBody>
          <a:bodyPr/>
          <a:lstStyle/>
          <a:p>
            <a:fld id="{8C6B16C0-AF62-4469-AFD7-70098A69D550}" type="datetime1">
              <a:rPr lang="en-US" smtClean="0"/>
              <a:t>4/21/2025</a:t>
            </a:fld>
            <a:endParaRPr lang="en-US"/>
          </a:p>
        </p:txBody>
      </p:sp>
      <p:sp>
        <p:nvSpPr>
          <p:cNvPr id="2" name="Slide Number Placeholder 1">
            <a:extLst>
              <a:ext uri="{FF2B5EF4-FFF2-40B4-BE49-F238E27FC236}">
                <a16:creationId xmlns:a16="http://schemas.microsoft.com/office/drawing/2014/main" id="{D989AAB0-E8CD-FBB7-462E-B4CE0691BD61}"/>
              </a:ext>
            </a:extLst>
          </p:cNvPr>
          <p:cNvSpPr>
            <a:spLocks noGrp="1"/>
          </p:cNvSpPr>
          <p:nvPr>
            <p:ph type="sldNum" sz="quarter" idx="12"/>
          </p:nvPr>
        </p:nvSpPr>
        <p:spPr/>
        <p:txBody>
          <a:bodyPr/>
          <a:lstStyle/>
          <a:p>
            <a:fld id="{48F63A3B-78C7-47BE-AE5E-E10140E04643}" type="slidenum">
              <a:rPr lang="en-US" dirty="0"/>
              <a:t>36</a:t>
            </a:fld>
            <a:endParaRPr lang="en-US"/>
          </a:p>
        </p:txBody>
      </p:sp>
      <p:pic>
        <p:nvPicPr>
          <p:cNvPr id="3" name="Picture 2" descr="A close-up of a logo&#10;&#10;AI-generated content may be incorrect.">
            <a:extLst>
              <a:ext uri="{FF2B5EF4-FFF2-40B4-BE49-F238E27FC236}">
                <a16:creationId xmlns:a16="http://schemas.microsoft.com/office/drawing/2014/main" id="{36B626A6-CEE9-4DD2-1824-55ADDB3FE4C3}"/>
              </a:ext>
            </a:extLst>
          </p:cNvPr>
          <p:cNvPicPr>
            <a:picLocks noChangeAspect="1"/>
          </p:cNvPicPr>
          <p:nvPr/>
        </p:nvPicPr>
        <p:blipFill>
          <a:blip r:embed="rId2"/>
          <a:stretch>
            <a:fillRect/>
          </a:stretch>
        </p:blipFill>
        <p:spPr>
          <a:xfrm>
            <a:off x="1" y="54524"/>
            <a:ext cx="2503714" cy="621059"/>
          </a:xfrm>
          <a:prstGeom prst="rect">
            <a:avLst/>
          </a:prstGeom>
        </p:spPr>
      </p:pic>
      <p:sp>
        <p:nvSpPr>
          <p:cNvPr id="5" name="TextBox 4">
            <a:extLst>
              <a:ext uri="{FF2B5EF4-FFF2-40B4-BE49-F238E27FC236}">
                <a16:creationId xmlns:a16="http://schemas.microsoft.com/office/drawing/2014/main" id="{E7F7B0FE-CE64-BBD1-7E10-2F8BDDC33BF2}"/>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
        <p:nvSpPr>
          <p:cNvPr id="6" name="TextBox 5">
            <a:extLst>
              <a:ext uri="{FF2B5EF4-FFF2-40B4-BE49-F238E27FC236}">
                <a16:creationId xmlns:a16="http://schemas.microsoft.com/office/drawing/2014/main" id="{0C684BBB-3261-8F6B-7344-7009F353728C}"/>
              </a:ext>
            </a:extLst>
          </p:cNvPr>
          <p:cNvSpPr txBox="1"/>
          <p:nvPr/>
        </p:nvSpPr>
        <p:spPr>
          <a:xfrm>
            <a:off x="940206" y="2241648"/>
            <a:ext cx="1071144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dirty="0">
                <a:ea typeface="+mn-lt"/>
                <a:cs typeface="+mn-lt"/>
              </a:rPr>
              <a:t>  Proposed two separate models for forgery localization in digital and scanned images.</a:t>
            </a:r>
          </a:p>
          <a:p>
            <a:endParaRPr lang="en-US" dirty="0">
              <a:ea typeface="+mn-lt"/>
              <a:cs typeface="+mn-lt"/>
            </a:endParaRPr>
          </a:p>
          <a:p>
            <a:pPr>
              <a:buFont typeface="Arial"/>
              <a:buChar char="•"/>
            </a:pPr>
            <a:r>
              <a:rPr lang="en-US" dirty="0">
                <a:ea typeface="+mn-lt"/>
                <a:cs typeface="+mn-lt"/>
              </a:rPr>
              <a:t>  Developed a lightweight ELA-CNN model for tampering detection in natural images using ELA features.</a:t>
            </a:r>
          </a:p>
          <a:p>
            <a:endParaRPr lang="en-US" dirty="0">
              <a:ea typeface="+mn-lt"/>
              <a:cs typeface="+mn-lt"/>
            </a:endParaRPr>
          </a:p>
          <a:p>
            <a:pPr>
              <a:buFont typeface="Arial"/>
              <a:buChar char="•"/>
            </a:pPr>
            <a:r>
              <a:rPr lang="en-US" dirty="0">
                <a:ea typeface="+mn-lt"/>
                <a:cs typeface="+mn-lt"/>
              </a:rPr>
              <a:t>  Achieved a balanced F1-score of 0.5712 and AUC of 0.7678 on the CASIA v2.0 dataset.</a:t>
            </a:r>
          </a:p>
          <a:p>
            <a:endParaRPr lang="en-US" dirty="0">
              <a:ea typeface="+mn-lt"/>
              <a:cs typeface="+mn-lt"/>
            </a:endParaRPr>
          </a:p>
          <a:p>
            <a:pPr>
              <a:buFont typeface="Arial"/>
              <a:buChar char="•"/>
            </a:pPr>
            <a:r>
              <a:rPr lang="en-US" dirty="0">
                <a:ea typeface="+mn-lt"/>
                <a:cs typeface="+mn-lt"/>
              </a:rPr>
              <a:t>  Designed a YOLOv8-based model for scanned document forgery detection, reaching a    precision of 0.93.</a:t>
            </a:r>
          </a:p>
          <a:p>
            <a:endParaRPr lang="en-US" dirty="0">
              <a:ea typeface="+mn-lt"/>
              <a:cs typeface="+mn-lt"/>
            </a:endParaRPr>
          </a:p>
          <a:p>
            <a:pPr>
              <a:buFont typeface="Arial"/>
              <a:buChar char="•"/>
            </a:pPr>
            <a:r>
              <a:rPr lang="en-US" dirty="0">
                <a:ea typeface="+mn-lt"/>
                <a:cs typeface="+mn-lt"/>
              </a:rPr>
              <a:t>  Both models worked well and computationally efficient and adaptable to real-world scenarios.</a:t>
            </a:r>
          </a:p>
          <a:p>
            <a:endParaRPr lang="en-US" dirty="0">
              <a:ea typeface="+mn-lt"/>
              <a:cs typeface="+mn-lt"/>
            </a:endParaRPr>
          </a:p>
          <a:p>
            <a:pPr>
              <a:buFont typeface="Arial"/>
              <a:buChar char="•"/>
            </a:pPr>
            <a:r>
              <a:rPr lang="en-US" dirty="0">
                <a:ea typeface="+mn-lt"/>
                <a:cs typeface="+mn-lt"/>
              </a:rPr>
              <a:t>  The system shows strong potential for applications in media, legal, forensic, and document verification.</a:t>
            </a:r>
          </a:p>
          <a:p>
            <a:pPr algn="l">
              <a:buFont typeface="Arial"/>
              <a:buChar char="•"/>
            </a:pPr>
            <a:endParaRPr lang="en-US" dirty="0">
              <a:ea typeface="Calibri"/>
              <a:cs typeface="Calibri"/>
            </a:endParaRPr>
          </a:p>
          <a:p>
            <a:pPr>
              <a:buFont typeface="Arial"/>
              <a:buChar char="•"/>
            </a:pPr>
            <a:r>
              <a:rPr lang="en-US" dirty="0">
                <a:ea typeface="+mn-lt"/>
                <a:cs typeface="+mn-lt"/>
              </a:rPr>
              <a:t>   Both models were deployed into an integrated user interface, providing a seamless experience .</a:t>
            </a:r>
          </a:p>
          <a:p>
            <a:pPr marL="285750" indent="-285750">
              <a:buFont typeface="Arial"/>
              <a:buChar char="•"/>
            </a:pPr>
            <a:endParaRPr lang="en-US" dirty="0">
              <a:ea typeface="Calibri"/>
              <a:cs typeface="Calibri"/>
            </a:endParaRPr>
          </a:p>
        </p:txBody>
      </p:sp>
    </p:spTree>
    <p:extLst>
      <p:ext uri="{BB962C8B-B14F-4D97-AF65-F5344CB8AC3E}">
        <p14:creationId xmlns:p14="http://schemas.microsoft.com/office/powerpoint/2010/main" val="1120340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1AEDF-36B1-295D-56EF-C0E27235A58F}"/>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2EA75B7-8876-69DD-FB15-1FDF9753D4FD}"/>
              </a:ext>
            </a:extLst>
          </p:cNvPr>
          <p:cNvSpPr/>
          <p:nvPr/>
        </p:nvSpPr>
        <p:spPr>
          <a:xfrm>
            <a:off x="565977" y="853109"/>
            <a:ext cx="11187043" cy="5621129"/>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23CFAB5-F041-70C7-B896-B4BC0741E8CC}"/>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A3BDD129-D03F-C5F4-6C0F-48F31501AB0E}"/>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C7A46B35-5732-A12B-4EFD-5AE7BDD0FC1F}"/>
              </a:ext>
            </a:extLst>
          </p:cNvPr>
          <p:cNvSpPr txBox="1"/>
          <p:nvPr/>
        </p:nvSpPr>
        <p:spPr>
          <a:xfrm>
            <a:off x="1480981" y="858426"/>
            <a:ext cx="89475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2E2E2E"/>
                </a:solidFill>
                <a:ea typeface="Calibri"/>
                <a:cs typeface="Calibri"/>
              </a:rPr>
              <a:t>FUTURE ENHANCEMENT </a:t>
            </a:r>
            <a:endParaRPr lang="en-US" sz="3200" dirty="0">
              <a:solidFill>
                <a:srgbClr val="2E2E2E"/>
              </a:solidFill>
              <a:ea typeface="Calibri"/>
              <a:cs typeface="Calibri"/>
            </a:endParaRPr>
          </a:p>
          <a:p>
            <a:pPr algn="ctr"/>
            <a:endParaRPr lang="en-US" sz="3200" b="1" dirty="0">
              <a:solidFill>
                <a:srgbClr val="2E2E2E"/>
              </a:solidFill>
              <a:ea typeface="Calibri"/>
              <a:cs typeface="Calibri"/>
            </a:endParaRPr>
          </a:p>
        </p:txBody>
      </p:sp>
      <p:sp>
        <p:nvSpPr>
          <p:cNvPr id="7" name="Date Placeholder 6">
            <a:extLst>
              <a:ext uri="{FF2B5EF4-FFF2-40B4-BE49-F238E27FC236}">
                <a16:creationId xmlns:a16="http://schemas.microsoft.com/office/drawing/2014/main" id="{14E3D83B-3E6B-6B61-026E-BBF7C1874BAD}"/>
              </a:ext>
            </a:extLst>
          </p:cNvPr>
          <p:cNvSpPr>
            <a:spLocks noGrp="1"/>
          </p:cNvSpPr>
          <p:nvPr>
            <p:ph type="dt" sz="half" idx="10"/>
          </p:nvPr>
        </p:nvSpPr>
        <p:spPr/>
        <p:txBody>
          <a:bodyPr/>
          <a:lstStyle/>
          <a:p>
            <a:fld id="{D968DE35-5A63-4D32-B4FA-AAC33C743205}" type="datetime1">
              <a:rPr lang="en-US" smtClean="0"/>
              <a:t>4/21/2025</a:t>
            </a:fld>
            <a:endParaRPr lang="en-US"/>
          </a:p>
        </p:txBody>
      </p:sp>
      <p:sp>
        <p:nvSpPr>
          <p:cNvPr id="2" name="Slide Number Placeholder 1">
            <a:extLst>
              <a:ext uri="{FF2B5EF4-FFF2-40B4-BE49-F238E27FC236}">
                <a16:creationId xmlns:a16="http://schemas.microsoft.com/office/drawing/2014/main" id="{67F2D0A2-2D0F-E2DE-02D8-F3C2216C702F}"/>
              </a:ext>
            </a:extLst>
          </p:cNvPr>
          <p:cNvSpPr>
            <a:spLocks noGrp="1"/>
          </p:cNvSpPr>
          <p:nvPr>
            <p:ph type="sldNum" sz="quarter" idx="12"/>
          </p:nvPr>
        </p:nvSpPr>
        <p:spPr/>
        <p:txBody>
          <a:bodyPr/>
          <a:lstStyle/>
          <a:p>
            <a:fld id="{48F63A3B-78C7-47BE-AE5E-E10140E04643}" type="slidenum">
              <a:rPr lang="en-US" dirty="0"/>
              <a:t>37</a:t>
            </a:fld>
            <a:endParaRPr lang="en-US"/>
          </a:p>
        </p:txBody>
      </p:sp>
      <p:pic>
        <p:nvPicPr>
          <p:cNvPr id="3" name="Picture 2" descr="A close-up of a logo&#10;&#10;AI-generated content may be incorrect.">
            <a:extLst>
              <a:ext uri="{FF2B5EF4-FFF2-40B4-BE49-F238E27FC236}">
                <a16:creationId xmlns:a16="http://schemas.microsoft.com/office/drawing/2014/main" id="{69D15949-5536-0089-4BCB-E5F97438C18B}"/>
              </a:ext>
            </a:extLst>
          </p:cNvPr>
          <p:cNvPicPr>
            <a:picLocks noChangeAspect="1"/>
          </p:cNvPicPr>
          <p:nvPr/>
        </p:nvPicPr>
        <p:blipFill>
          <a:blip r:embed="rId2"/>
          <a:stretch>
            <a:fillRect/>
          </a:stretch>
        </p:blipFill>
        <p:spPr>
          <a:xfrm>
            <a:off x="1" y="54524"/>
            <a:ext cx="2503714" cy="621059"/>
          </a:xfrm>
          <a:prstGeom prst="rect">
            <a:avLst/>
          </a:prstGeom>
        </p:spPr>
      </p:pic>
      <p:sp>
        <p:nvSpPr>
          <p:cNvPr id="5" name="TextBox 4">
            <a:extLst>
              <a:ext uri="{FF2B5EF4-FFF2-40B4-BE49-F238E27FC236}">
                <a16:creationId xmlns:a16="http://schemas.microsoft.com/office/drawing/2014/main" id="{A1A44CFF-E674-8B08-22D1-D03DF1F9E03D}"/>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
        <p:nvSpPr>
          <p:cNvPr id="6" name="TextBox 5">
            <a:extLst>
              <a:ext uri="{FF2B5EF4-FFF2-40B4-BE49-F238E27FC236}">
                <a16:creationId xmlns:a16="http://schemas.microsoft.com/office/drawing/2014/main" id="{C31AC788-E5C3-F8A0-36C6-9F4DDFD19760}"/>
              </a:ext>
            </a:extLst>
          </p:cNvPr>
          <p:cNvSpPr txBox="1"/>
          <p:nvPr/>
        </p:nvSpPr>
        <p:spPr>
          <a:xfrm>
            <a:off x="2261166" y="1511866"/>
            <a:ext cx="926637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rPr>
              <a:t>Improve ELA-CNN’s detection performance for low-percentage tampering (&lt;20%).</a:t>
            </a:r>
            <a:endParaRPr lang="en-US" dirty="0">
              <a:ea typeface="Calibri"/>
              <a:cs typeface="Calibri"/>
            </a:endParaRPr>
          </a:p>
          <a:p>
            <a:endParaRPr lang="en-US" dirty="0">
              <a:ea typeface="+mn-lt"/>
              <a:cs typeface="+mn-lt"/>
            </a:endParaRPr>
          </a:p>
          <a:p>
            <a:pPr marL="285750" indent="-285750">
              <a:buFont typeface="Arial"/>
              <a:buChar char="•"/>
            </a:pPr>
            <a:r>
              <a:rPr lang="en-US" dirty="0">
                <a:ea typeface="+mn-lt"/>
                <a:cs typeface="+mn-lt"/>
              </a:rPr>
              <a:t>Extend compatibility beyond JPEG format to include lossless image types.</a:t>
            </a:r>
            <a:endParaRPr lang="en-US" dirty="0">
              <a:ea typeface="Calibri"/>
              <a:cs typeface="Calibri"/>
            </a:endParaRPr>
          </a:p>
          <a:p>
            <a:endParaRPr lang="en-US" dirty="0">
              <a:ea typeface="+mn-lt"/>
              <a:cs typeface="+mn-lt"/>
            </a:endParaRPr>
          </a:p>
          <a:p>
            <a:pPr marL="285750" indent="-285750">
              <a:buFont typeface="Arial"/>
              <a:buChar char="•"/>
            </a:pPr>
            <a:r>
              <a:rPr lang="en-US" dirty="0">
                <a:ea typeface="+mn-lt"/>
                <a:cs typeface="+mn-lt"/>
              </a:rPr>
              <a:t>Enhance document model's recall while maintaining high precision.</a:t>
            </a:r>
            <a:endParaRPr lang="en-US" dirty="0">
              <a:ea typeface="Calibri"/>
              <a:cs typeface="Calibri"/>
            </a:endParaRPr>
          </a:p>
          <a:p>
            <a:endParaRPr lang="en-US" dirty="0">
              <a:ea typeface="+mn-lt"/>
              <a:cs typeface="+mn-lt"/>
            </a:endParaRPr>
          </a:p>
          <a:p>
            <a:pPr marL="285750" indent="-285750">
              <a:buFont typeface="Arial"/>
              <a:buChar char="•"/>
            </a:pPr>
            <a:r>
              <a:rPr lang="en-US" dirty="0">
                <a:ea typeface="+mn-lt"/>
                <a:cs typeface="+mn-lt"/>
              </a:rPr>
              <a:t>Integrate Explainable AI (XAI) to increase trust and interpretability in predictions.</a:t>
            </a:r>
            <a:endParaRPr lang="en-US" dirty="0">
              <a:ea typeface="Calibri"/>
              <a:cs typeface="Calibri"/>
            </a:endParaRPr>
          </a:p>
          <a:p>
            <a:endParaRPr lang="en-US" dirty="0">
              <a:ea typeface="+mn-lt"/>
              <a:cs typeface="+mn-lt"/>
            </a:endParaRPr>
          </a:p>
          <a:p>
            <a:endParaRPr lang="en-US" dirty="0">
              <a:ea typeface="Calibri"/>
              <a:cs typeface="Calibri"/>
            </a:endParaRPr>
          </a:p>
        </p:txBody>
      </p:sp>
      <p:sp>
        <p:nvSpPr>
          <p:cNvPr id="8" name="TextBox 7">
            <a:extLst>
              <a:ext uri="{FF2B5EF4-FFF2-40B4-BE49-F238E27FC236}">
                <a16:creationId xmlns:a16="http://schemas.microsoft.com/office/drawing/2014/main" id="{75F80967-3129-6C8E-AC0B-A754F1EB87F3}"/>
              </a:ext>
            </a:extLst>
          </p:cNvPr>
          <p:cNvSpPr txBox="1"/>
          <p:nvPr/>
        </p:nvSpPr>
        <p:spPr>
          <a:xfrm>
            <a:off x="1621349" y="3906426"/>
            <a:ext cx="894758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2E2E2E"/>
                </a:solidFill>
                <a:ea typeface="Calibri"/>
                <a:cs typeface="Calibri"/>
              </a:rPr>
              <a:t>Research and Publications</a:t>
            </a:r>
            <a:endParaRPr lang="en-US" dirty="0"/>
          </a:p>
        </p:txBody>
      </p:sp>
      <p:sp>
        <p:nvSpPr>
          <p:cNvPr id="10" name="TextBox 9">
            <a:extLst>
              <a:ext uri="{FF2B5EF4-FFF2-40B4-BE49-F238E27FC236}">
                <a16:creationId xmlns:a16="http://schemas.microsoft.com/office/drawing/2014/main" id="{0A6BEFBE-88AF-8CD1-240D-1A684C37C82E}"/>
              </a:ext>
            </a:extLst>
          </p:cNvPr>
          <p:cNvSpPr txBox="1"/>
          <p:nvPr/>
        </p:nvSpPr>
        <p:spPr>
          <a:xfrm>
            <a:off x="2448428" y="4604084"/>
            <a:ext cx="811730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A"/>
                </a:solidFill>
                <a:latin typeface="Times New Roman"/>
                <a:cs typeface="Times New Roman"/>
              </a:rPr>
              <a:t>Cheruvu, S. V., Nadimpall, U. S. V., Khaji, M. S., Vs, V., &amp; Aarthi, R. (2025). Region-wise image forgery localization using CNNs and error level analysis. In Proceedings of the 3rd International Conference on Power Engineering and Intelligent Systems (PEIS2025).</a:t>
            </a:r>
            <a:endParaRPr lang="en-US"/>
          </a:p>
        </p:txBody>
      </p:sp>
    </p:spTree>
    <p:extLst>
      <p:ext uri="{BB962C8B-B14F-4D97-AF65-F5344CB8AC3E}">
        <p14:creationId xmlns:p14="http://schemas.microsoft.com/office/powerpoint/2010/main" val="19716179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C49FA-B00E-C459-FCEF-DEFD205D9116}"/>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75F8BD9-55FE-2EAE-833E-8DC0519A79A2}"/>
              </a:ext>
            </a:extLst>
          </p:cNvPr>
          <p:cNvSpPr/>
          <p:nvPr/>
        </p:nvSpPr>
        <p:spPr>
          <a:xfrm>
            <a:off x="276944" y="787535"/>
            <a:ext cx="11431148" cy="5703787"/>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7AD6AEC-5F6F-F544-06B7-E15C797FFAF7}"/>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58B3628F-C90E-170C-24D8-DD99AEDFAA14}"/>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449E63E6-0E4D-4476-D4A7-D102952E775A}"/>
              </a:ext>
            </a:extLst>
          </p:cNvPr>
          <p:cNvSpPr txBox="1"/>
          <p:nvPr/>
        </p:nvSpPr>
        <p:spPr>
          <a:xfrm>
            <a:off x="4392997" y="868057"/>
            <a:ext cx="27654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E2E2E"/>
                </a:solidFill>
                <a:ea typeface="Calibri"/>
                <a:cs typeface="Calibri"/>
              </a:rPr>
              <a:t>REFERENCES</a:t>
            </a:r>
          </a:p>
        </p:txBody>
      </p:sp>
      <p:sp>
        <p:nvSpPr>
          <p:cNvPr id="3" name="TextBox 2">
            <a:extLst>
              <a:ext uri="{FF2B5EF4-FFF2-40B4-BE49-F238E27FC236}">
                <a16:creationId xmlns:a16="http://schemas.microsoft.com/office/drawing/2014/main" id="{32F15AC3-B1CA-046E-2B5E-6A1CC844EB1E}"/>
              </a:ext>
            </a:extLst>
          </p:cNvPr>
          <p:cNvSpPr txBox="1"/>
          <p:nvPr/>
        </p:nvSpPr>
        <p:spPr>
          <a:xfrm>
            <a:off x="673462" y="1519727"/>
            <a:ext cx="1049730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000000"/>
                </a:solidFill>
                <a:latin typeface="Calibri"/>
                <a:ea typeface="Calibri"/>
                <a:cs typeface="Calibri"/>
              </a:rPr>
              <a:t>[1]</a:t>
            </a:r>
            <a:r>
              <a:rPr lang="en-US" sz="1400" dirty="0">
                <a:solidFill>
                  <a:srgbClr val="000000"/>
                </a:solidFill>
                <a:latin typeface="Calibri"/>
                <a:ea typeface="Calibri"/>
                <a:cs typeface="Calibri"/>
              </a:rPr>
              <a:t> Document forgery detection, "Document Forgery Detection Dataset," </a:t>
            </a:r>
            <a:r>
              <a:rPr lang="en-US" sz="1400" i="1" dirty="0" err="1">
                <a:solidFill>
                  <a:srgbClr val="000000"/>
                </a:solidFill>
                <a:latin typeface="Calibri"/>
                <a:ea typeface="Calibri"/>
                <a:cs typeface="Calibri"/>
              </a:rPr>
              <a:t>Roboflow</a:t>
            </a:r>
            <a:r>
              <a:rPr lang="en-US" sz="1400" i="1" dirty="0">
                <a:solidFill>
                  <a:srgbClr val="000000"/>
                </a:solidFill>
                <a:latin typeface="Calibri"/>
                <a:ea typeface="Calibri"/>
                <a:cs typeface="Calibri"/>
              </a:rPr>
              <a:t> Universe</a:t>
            </a:r>
            <a:r>
              <a:rPr lang="en-US" sz="1400" dirty="0">
                <a:solidFill>
                  <a:srgbClr val="000000"/>
                </a:solidFill>
                <a:latin typeface="Calibri"/>
                <a:ea typeface="Calibri"/>
                <a:cs typeface="Calibri"/>
              </a:rPr>
              <a:t>, Apr. 2024. [Online]. Available: </a:t>
            </a:r>
            <a:r>
              <a:rPr lang="en-US" sz="1400" dirty="0">
                <a:solidFill>
                  <a:srgbClr val="000000"/>
                </a:solidFill>
                <a:latin typeface="Calibri"/>
                <a:ea typeface="Calibri"/>
                <a:cs typeface="Calibri"/>
                <a:hlinkClick r:id="rId2"/>
              </a:rPr>
              <a:t>https://universe.roboflow.com/document-forgery-detection/document-forgery-detection</a:t>
            </a:r>
            <a:r>
              <a:rPr lang="en-US" sz="1400" dirty="0">
                <a:solidFill>
                  <a:srgbClr val="000000"/>
                </a:solidFill>
                <a:latin typeface="Calibri"/>
                <a:ea typeface="Calibri"/>
                <a:cs typeface="Calibri"/>
              </a:rPr>
              <a:t>. [Accessed: Mar. 6, 2025].</a:t>
            </a:r>
          </a:p>
          <a:p>
            <a:r>
              <a:rPr lang="en-US" sz="1400" b="1" dirty="0">
                <a:solidFill>
                  <a:srgbClr val="000000"/>
                </a:solidFill>
                <a:latin typeface="Calibri"/>
                <a:ea typeface="Calibri"/>
                <a:cs typeface="Calibri"/>
              </a:rPr>
              <a:t>[2]</a:t>
            </a:r>
            <a:r>
              <a:rPr lang="en-US" sz="1400" dirty="0">
                <a:solidFill>
                  <a:srgbClr val="000000"/>
                </a:solidFill>
                <a:latin typeface="Calibri"/>
                <a:ea typeface="Calibri"/>
                <a:cs typeface="Calibri"/>
              </a:rPr>
              <a:t> M. Sohan, T. Sai Ram, R. Reddy, and C. Venkata, "A review on YOLOv8 and its advancements," in </a:t>
            </a:r>
            <a:r>
              <a:rPr lang="en-US" sz="1400" i="1" dirty="0">
                <a:solidFill>
                  <a:srgbClr val="000000"/>
                </a:solidFill>
                <a:latin typeface="Calibri"/>
                <a:ea typeface="Calibri"/>
                <a:cs typeface="Calibri"/>
              </a:rPr>
              <a:t>International Conference on Data Intelligence and Cognitive Informatics</a:t>
            </a:r>
            <a:r>
              <a:rPr lang="en-US" sz="1400" dirty="0">
                <a:solidFill>
                  <a:srgbClr val="000000"/>
                </a:solidFill>
                <a:latin typeface="Calibri"/>
                <a:ea typeface="Calibri"/>
                <a:cs typeface="Calibri"/>
              </a:rPr>
              <a:t>, Springer, 2024, pp. 529–545.</a:t>
            </a:r>
          </a:p>
          <a:p>
            <a:r>
              <a:rPr lang="en-US" sz="1400" b="1" dirty="0">
                <a:solidFill>
                  <a:srgbClr val="000000"/>
                </a:solidFill>
                <a:latin typeface="Calibri"/>
                <a:ea typeface="Calibri"/>
                <a:cs typeface="Calibri"/>
              </a:rPr>
              <a:t>[3]</a:t>
            </a:r>
            <a:r>
              <a:rPr lang="en-US" sz="1400" dirty="0">
                <a:solidFill>
                  <a:srgbClr val="000000"/>
                </a:solidFill>
                <a:latin typeface="Calibri"/>
                <a:ea typeface="Calibri"/>
                <a:cs typeface="Calibri"/>
              </a:rPr>
              <a:t> G. </a:t>
            </a:r>
            <a:r>
              <a:rPr lang="en-US" sz="1400" dirty="0" err="1">
                <a:solidFill>
                  <a:srgbClr val="000000"/>
                </a:solidFill>
                <a:latin typeface="Calibri"/>
                <a:ea typeface="Calibri"/>
                <a:cs typeface="Calibri"/>
              </a:rPr>
              <a:t>Jocher</a:t>
            </a:r>
            <a:r>
              <a:rPr lang="en-US" sz="1400" dirty="0">
                <a:solidFill>
                  <a:srgbClr val="000000"/>
                </a:solidFill>
                <a:latin typeface="Calibri"/>
                <a:ea typeface="Calibri"/>
                <a:cs typeface="Calibri"/>
              </a:rPr>
              <a:t>, A. Chaurasia, and J. Qiu, </a:t>
            </a:r>
            <a:r>
              <a:rPr lang="en-US" sz="1400" i="1" dirty="0" err="1">
                <a:solidFill>
                  <a:srgbClr val="000000"/>
                </a:solidFill>
                <a:latin typeface="Calibri"/>
                <a:ea typeface="Calibri"/>
                <a:cs typeface="Calibri"/>
              </a:rPr>
              <a:t>Ultralytics</a:t>
            </a:r>
            <a:r>
              <a:rPr lang="en-US" sz="1400" i="1" dirty="0">
                <a:solidFill>
                  <a:srgbClr val="000000"/>
                </a:solidFill>
                <a:latin typeface="Calibri"/>
                <a:ea typeface="Calibri"/>
                <a:cs typeface="Calibri"/>
              </a:rPr>
              <a:t> YOLOv8</a:t>
            </a:r>
            <a:r>
              <a:rPr lang="en-US" sz="1400" dirty="0">
                <a:solidFill>
                  <a:srgbClr val="000000"/>
                </a:solidFill>
                <a:latin typeface="Calibri"/>
                <a:ea typeface="Calibri"/>
                <a:cs typeface="Calibri"/>
              </a:rPr>
              <a:t>, version 8.0.0, 2023. [Online]. Available: </a:t>
            </a:r>
            <a:r>
              <a:rPr lang="en-US" sz="1400" dirty="0">
                <a:solidFill>
                  <a:srgbClr val="000000"/>
                </a:solidFill>
                <a:latin typeface="Calibri"/>
                <a:ea typeface="Calibri"/>
                <a:cs typeface="Calibri"/>
                <a:hlinkClick r:id="rId3"/>
              </a:rPr>
              <a:t>https://github.com/ultralytics/ultralytics</a:t>
            </a:r>
            <a:r>
              <a:rPr lang="en-US" sz="1400" dirty="0">
                <a:solidFill>
                  <a:srgbClr val="000000"/>
                </a:solidFill>
                <a:latin typeface="Calibri"/>
                <a:ea typeface="Calibri"/>
                <a:cs typeface="Calibri"/>
              </a:rPr>
              <a:t>.</a:t>
            </a:r>
          </a:p>
          <a:p>
            <a:r>
              <a:rPr lang="en-US" sz="1400" b="1" dirty="0">
                <a:solidFill>
                  <a:srgbClr val="000000"/>
                </a:solidFill>
                <a:latin typeface="Calibri"/>
                <a:ea typeface="Calibri"/>
                <a:cs typeface="Calibri"/>
              </a:rPr>
              <a:t>[4]</a:t>
            </a:r>
            <a:r>
              <a:rPr lang="en-US" sz="1400" dirty="0">
                <a:solidFill>
                  <a:srgbClr val="000000"/>
                </a:solidFill>
                <a:latin typeface="Calibri"/>
                <a:ea typeface="Calibri"/>
                <a:cs typeface="Calibri"/>
              </a:rPr>
              <a:t> E. Xie, W. Wang, Z. Yu, A. Anandkumar, J. M. Alvarez, and P. Luo, "</a:t>
            </a:r>
            <a:r>
              <a:rPr lang="en-US" sz="1400" dirty="0" err="1">
                <a:solidFill>
                  <a:srgbClr val="000000"/>
                </a:solidFill>
                <a:latin typeface="Calibri"/>
                <a:ea typeface="Calibri"/>
                <a:cs typeface="Calibri"/>
              </a:rPr>
              <a:t>SegFormer</a:t>
            </a:r>
            <a:r>
              <a:rPr lang="en-US" sz="1400" dirty="0">
                <a:solidFill>
                  <a:srgbClr val="000000"/>
                </a:solidFill>
                <a:latin typeface="Calibri"/>
                <a:ea typeface="Calibri"/>
                <a:cs typeface="Calibri"/>
              </a:rPr>
              <a:t>: Simple and efficient design for semantic segmentation with transformers," </a:t>
            </a:r>
            <a:r>
              <a:rPr lang="en-US" sz="1400" i="1" dirty="0">
                <a:solidFill>
                  <a:srgbClr val="000000"/>
                </a:solidFill>
                <a:latin typeface="Calibri"/>
                <a:ea typeface="Calibri"/>
                <a:cs typeface="Calibri"/>
              </a:rPr>
              <a:t>Advances in Neural Information Processing Systems</a:t>
            </a:r>
            <a:r>
              <a:rPr lang="en-US" sz="1400" dirty="0">
                <a:solidFill>
                  <a:srgbClr val="000000"/>
                </a:solidFill>
                <a:latin typeface="Calibri"/>
                <a:ea typeface="Calibri"/>
                <a:cs typeface="Calibri"/>
              </a:rPr>
              <a:t>, vol. 34, pp. 12077–12090, 2021.</a:t>
            </a:r>
          </a:p>
          <a:p>
            <a:r>
              <a:rPr lang="en-US" sz="1400" b="1" dirty="0">
                <a:solidFill>
                  <a:srgbClr val="000000"/>
                </a:solidFill>
                <a:latin typeface="Calibri"/>
                <a:ea typeface="Calibri"/>
                <a:cs typeface="Calibri"/>
              </a:rPr>
              <a:t>[5]</a:t>
            </a:r>
            <a:r>
              <a:rPr lang="en-US" sz="1400" dirty="0">
                <a:solidFill>
                  <a:srgbClr val="000000"/>
                </a:solidFill>
                <a:latin typeface="Calibri"/>
                <a:ea typeface="Calibri"/>
                <a:cs typeface="Calibri"/>
              </a:rPr>
              <a:t> T. R. Hayes and J. M. Henderson, "Deep saliency models learn low-, mid-, and high-level features to predict scene attention," </a:t>
            </a:r>
            <a:r>
              <a:rPr lang="en-US" sz="1400" i="1" dirty="0">
                <a:solidFill>
                  <a:srgbClr val="000000"/>
                </a:solidFill>
                <a:latin typeface="Calibri"/>
                <a:ea typeface="Calibri"/>
                <a:cs typeface="Calibri"/>
              </a:rPr>
              <a:t>Scientific Reports</a:t>
            </a:r>
            <a:r>
              <a:rPr lang="en-US" sz="1400" dirty="0">
                <a:solidFill>
                  <a:srgbClr val="000000"/>
                </a:solidFill>
                <a:latin typeface="Calibri"/>
                <a:ea typeface="Calibri"/>
                <a:cs typeface="Calibri"/>
              </a:rPr>
              <a:t>, vol. 11, no. 1, p. 18434, 2021.</a:t>
            </a:r>
          </a:p>
          <a:p>
            <a:r>
              <a:rPr lang="en-US" sz="1400" b="1" dirty="0">
                <a:solidFill>
                  <a:srgbClr val="000000"/>
                </a:solidFill>
                <a:latin typeface="Calibri"/>
                <a:ea typeface="Calibri"/>
                <a:cs typeface="Calibri"/>
              </a:rPr>
              <a:t>[6]</a:t>
            </a:r>
            <a:r>
              <a:rPr lang="en-US" sz="1400" dirty="0">
                <a:solidFill>
                  <a:srgbClr val="000000"/>
                </a:solidFill>
                <a:latin typeface="Calibri"/>
                <a:ea typeface="Calibri"/>
                <a:cs typeface="Calibri"/>
              </a:rPr>
              <a:t> D. N. </a:t>
            </a:r>
            <a:r>
              <a:rPr lang="en-US" sz="1400" dirty="0" err="1">
                <a:solidFill>
                  <a:srgbClr val="000000"/>
                </a:solidFill>
                <a:latin typeface="Calibri"/>
                <a:ea typeface="Calibri"/>
                <a:cs typeface="Calibri"/>
              </a:rPr>
              <a:t>Raković</a:t>
            </a:r>
            <a:r>
              <a:rPr lang="en-US" sz="1400" dirty="0">
                <a:solidFill>
                  <a:srgbClr val="000000"/>
                </a:solidFill>
                <a:latin typeface="Calibri"/>
                <a:ea typeface="Calibri"/>
                <a:cs typeface="Calibri"/>
              </a:rPr>
              <a:t>, "Error level analysis (ELA)," </a:t>
            </a:r>
            <a:r>
              <a:rPr lang="en-US" sz="1400" i="1" dirty="0" err="1">
                <a:solidFill>
                  <a:srgbClr val="000000"/>
                </a:solidFill>
                <a:latin typeface="Calibri"/>
                <a:ea typeface="Calibri"/>
                <a:cs typeface="Calibri"/>
              </a:rPr>
              <a:t>Tehnika</a:t>
            </a:r>
            <a:r>
              <a:rPr lang="en-US" sz="1400" dirty="0">
                <a:solidFill>
                  <a:srgbClr val="000000"/>
                </a:solidFill>
                <a:latin typeface="Calibri"/>
                <a:ea typeface="Calibri"/>
                <a:cs typeface="Calibri"/>
              </a:rPr>
              <a:t>, vol. 78, no. 4, pp. 445–451, 2023.</a:t>
            </a:r>
          </a:p>
          <a:p>
            <a:pPr algn="just"/>
            <a:r>
              <a:rPr lang="en-US" sz="1400" dirty="0">
                <a:solidFill>
                  <a:srgbClr val="00000A"/>
                </a:solidFill>
                <a:latin typeface="Times New Roman"/>
                <a:ea typeface="Calibri"/>
                <a:cs typeface="Times New Roman"/>
              </a:rPr>
              <a:t>[7] Hrudya, P., Nair, L. S., Adithya, S., Unni, R., &amp; Poornachandran, P., et al. (2013). Digital image forgery detection on artificially blurred images. In 2013 International Conference on Emerging Trends in Communication, Control, Signal Processing and Computing Applications (C2SPCA) (pp. 1–5). IEEE.</a:t>
            </a:r>
            <a:endParaRPr lang="en-US" sz="1400" dirty="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[8] Jaiswal, A. K., &amp; Srivastava, R. (2023). Fake region identification in an image using deep learning segmentation model. Multimedia Tools and Applications, 82(25), 38901–38921.</a:t>
            </a:r>
            <a:endParaRPr lang="en-US" sz="1400" dirty="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[9] Kasim, O. (2024). Deep learning-based efficient and robust image forgery detection. Multimedia Tools and Applications, 1–20.</a:t>
            </a:r>
            <a:endParaRPr lang="en-US" sz="1400" dirty="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[10] Kumar, A. A., </a:t>
            </a:r>
            <a:r>
              <a:rPr lang="en-US" sz="1400" dirty="0" err="1">
                <a:solidFill>
                  <a:srgbClr val="00000A"/>
                </a:solidFill>
                <a:latin typeface="Times New Roman"/>
                <a:ea typeface="Calibri"/>
                <a:cs typeface="Times New Roman"/>
              </a:rPr>
              <a:t>Priyangha</a:t>
            </a:r>
            <a:r>
              <a:rPr lang="en-US" sz="1400" dirty="0">
                <a:solidFill>
                  <a:srgbClr val="00000A"/>
                </a:solidFill>
                <a:latin typeface="Times New Roman"/>
                <a:ea typeface="Calibri"/>
                <a:cs typeface="Times New Roman"/>
              </a:rPr>
              <a:t>, S. D., Meghana, P., Dheeraj, M., &amp; Aarthi, R. (2024). XAI–empowered ensemble deep learning for deepfake detection. In 2024 15th International Conference on Computing Communication and Networking Technologies (ICCCNT) (pp. 1–7). IEEE. </a:t>
            </a:r>
            <a:endParaRPr lang="en-US" sz="1400" dirty="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[11] Liu, Y., Guan, Q., Zhao, X., &amp; Cao, Y. (2018). Image forgery localization based on multiscale convolutional neural networks. In Proceedings of the 6th ACM workshop on information hiding and multimedia security (pp. 85–90).</a:t>
            </a:r>
            <a:endParaRPr lang="en-US" sz="1400" dirty="0">
              <a:solidFill>
                <a:srgbClr val="000000"/>
              </a:solidFill>
              <a:latin typeface="Times New Roman"/>
              <a:ea typeface="Calibri"/>
              <a:cs typeface="Times New Roman"/>
            </a:endParaRPr>
          </a:p>
          <a:p>
            <a:pPr algn="just"/>
            <a:endParaRPr lang="en-US" sz="1400" dirty="0">
              <a:solidFill>
                <a:srgbClr val="00000A"/>
              </a:solidFill>
              <a:latin typeface="Times New Roman"/>
              <a:ea typeface="Calibri"/>
              <a:cs typeface="Times New Roman"/>
            </a:endParaRPr>
          </a:p>
          <a:p>
            <a:endParaRPr lang="en-US" sz="1400" dirty="0">
              <a:solidFill>
                <a:srgbClr val="000000"/>
              </a:solidFill>
              <a:latin typeface="Calibri"/>
              <a:ea typeface="Calibri"/>
              <a:cs typeface="Calibri"/>
            </a:endParaRPr>
          </a:p>
          <a:p>
            <a:pPr marL="285750" indent="-285750">
              <a:buFont typeface="Arial,Sans-Serif"/>
              <a:buChar char="•"/>
            </a:pPr>
            <a:endParaRPr lang="en-US" sz="1400" dirty="0">
              <a:solidFill>
                <a:srgbClr val="000000"/>
              </a:solidFill>
              <a:latin typeface="Calibri"/>
              <a:ea typeface="Calibri"/>
              <a:cs typeface="Calibri"/>
            </a:endParaRPr>
          </a:p>
          <a:p>
            <a:pPr algn="just"/>
            <a:endParaRPr lang="en-US" sz="1400" dirty="0">
              <a:solidFill>
                <a:srgbClr val="222222"/>
              </a:solidFill>
              <a:latin typeface="Arial"/>
              <a:cs typeface="Arial"/>
            </a:endParaRPr>
          </a:p>
        </p:txBody>
      </p:sp>
      <p:sp>
        <p:nvSpPr>
          <p:cNvPr id="7" name="Date Placeholder 6">
            <a:extLst>
              <a:ext uri="{FF2B5EF4-FFF2-40B4-BE49-F238E27FC236}">
                <a16:creationId xmlns:a16="http://schemas.microsoft.com/office/drawing/2014/main" id="{6A506558-D1CB-365A-31C4-C584FF146503}"/>
              </a:ext>
            </a:extLst>
          </p:cNvPr>
          <p:cNvSpPr>
            <a:spLocks noGrp="1"/>
          </p:cNvSpPr>
          <p:nvPr>
            <p:ph type="dt" sz="half" idx="10"/>
          </p:nvPr>
        </p:nvSpPr>
        <p:spPr/>
        <p:txBody>
          <a:bodyPr/>
          <a:lstStyle/>
          <a:p>
            <a:fld id="{8C144A5D-2B69-4290-B50E-40A2EF0879AC}" type="datetime1">
              <a:rPr lang="en-US" smtClean="0"/>
              <a:t>4/21/2025</a:t>
            </a:fld>
            <a:endParaRPr lang="en-US"/>
          </a:p>
        </p:txBody>
      </p:sp>
      <p:sp>
        <p:nvSpPr>
          <p:cNvPr id="8" name="Slide Number Placeholder 7">
            <a:extLst>
              <a:ext uri="{FF2B5EF4-FFF2-40B4-BE49-F238E27FC236}">
                <a16:creationId xmlns:a16="http://schemas.microsoft.com/office/drawing/2014/main" id="{EA48ABB7-A88D-FD59-6917-B7CE16FF2F5F}"/>
              </a:ext>
            </a:extLst>
          </p:cNvPr>
          <p:cNvSpPr>
            <a:spLocks noGrp="1"/>
          </p:cNvSpPr>
          <p:nvPr>
            <p:ph type="sldNum" sz="quarter" idx="12"/>
          </p:nvPr>
        </p:nvSpPr>
        <p:spPr/>
        <p:txBody>
          <a:bodyPr/>
          <a:lstStyle/>
          <a:p>
            <a:fld id="{48F63A3B-78C7-47BE-AE5E-E10140E04643}" type="slidenum">
              <a:rPr lang="en-US" dirty="0"/>
              <a:t>38</a:t>
            </a:fld>
            <a:endParaRPr lang="en-US"/>
          </a:p>
        </p:txBody>
      </p:sp>
      <p:pic>
        <p:nvPicPr>
          <p:cNvPr id="2" name="Picture 1" descr="A close-up of a logo&#10;&#10;AI-generated content may be incorrect.">
            <a:extLst>
              <a:ext uri="{FF2B5EF4-FFF2-40B4-BE49-F238E27FC236}">
                <a16:creationId xmlns:a16="http://schemas.microsoft.com/office/drawing/2014/main" id="{6D33E633-EC10-0BC4-1F30-D7430AA80016}"/>
              </a:ext>
            </a:extLst>
          </p:cNvPr>
          <p:cNvPicPr>
            <a:picLocks noChangeAspect="1"/>
          </p:cNvPicPr>
          <p:nvPr/>
        </p:nvPicPr>
        <p:blipFill>
          <a:blip r:embed="rId4"/>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5F499754-C1C6-3866-6E30-44FB339B50B0}"/>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Tree>
    <p:extLst>
      <p:ext uri="{BB962C8B-B14F-4D97-AF65-F5344CB8AC3E}">
        <p14:creationId xmlns:p14="http://schemas.microsoft.com/office/powerpoint/2010/main" val="5354827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39938-0658-B254-E701-FF35BA0402F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9658D1B-C1AE-C3AF-F031-40AD6E0B040D}"/>
              </a:ext>
            </a:extLst>
          </p:cNvPr>
          <p:cNvSpPr/>
          <p:nvPr/>
        </p:nvSpPr>
        <p:spPr>
          <a:xfrm>
            <a:off x="276944" y="787536"/>
            <a:ext cx="11412294" cy="5449114"/>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02AF88E-5825-0831-8603-73E7B9392A4D}"/>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307E7AF7-EBCA-F1A1-D6D3-09E5EE18BE27}"/>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744BB456-8C05-E484-82C0-05C70518D925}"/>
              </a:ext>
            </a:extLst>
          </p:cNvPr>
          <p:cNvSpPr txBox="1"/>
          <p:nvPr/>
        </p:nvSpPr>
        <p:spPr>
          <a:xfrm>
            <a:off x="4217824" y="981919"/>
            <a:ext cx="27654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E2E2E"/>
                </a:solidFill>
                <a:ea typeface="Calibri"/>
                <a:cs typeface="Calibri"/>
              </a:rPr>
              <a:t>REFERENCES</a:t>
            </a:r>
          </a:p>
        </p:txBody>
      </p:sp>
      <p:sp>
        <p:nvSpPr>
          <p:cNvPr id="3" name="TextBox 2">
            <a:extLst>
              <a:ext uri="{FF2B5EF4-FFF2-40B4-BE49-F238E27FC236}">
                <a16:creationId xmlns:a16="http://schemas.microsoft.com/office/drawing/2014/main" id="{7ACF453C-F582-18F1-5937-03CABA7F825A}"/>
              </a:ext>
            </a:extLst>
          </p:cNvPr>
          <p:cNvSpPr txBox="1"/>
          <p:nvPr/>
        </p:nvSpPr>
        <p:spPr>
          <a:xfrm>
            <a:off x="673462" y="1633588"/>
            <a:ext cx="1067839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00000A"/>
                </a:solidFill>
                <a:latin typeface="Times New Roman"/>
                <a:ea typeface="Calibri"/>
                <a:cs typeface="Times New Roman"/>
              </a:rPr>
              <a:t>[12] Liu, Y., </a:t>
            </a:r>
            <a:r>
              <a:rPr lang="en-US" sz="1400" dirty="0" err="1">
                <a:solidFill>
                  <a:srgbClr val="00000A"/>
                </a:solidFill>
                <a:latin typeface="Times New Roman"/>
                <a:ea typeface="Calibri"/>
                <a:cs typeface="Times New Roman"/>
              </a:rPr>
              <a:t>Lv</a:t>
            </a:r>
            <a:r>
              <a:rPr lang="en-US" sz="1400" dirty="0">
                <a:solidFill>
                  <a:srgbClr val="00000A"/>
                </a:solidFill>
                <a:latin typeface="Times New Roman"/>
                <a:ea typeface="Calibri"/>
                <a:cs typeface="Times New Roman"/>
              </a:rPr>
              <a:t>, B., Jin, X., Chen, X., &amp; Zhang, X. (2023). </a:t>
            </a:r>
            <a:r>
              <a:rPr lang="en-US" sz="1400" dirty="0" err="1">
                <a:solidFill>
                  <a:srgbClr val="00000A"/>
                </a:solidFill>
                <a:latin typeface="Times New Roman"/>
                <a:ea typeface="Calibri"/>
                <a:cs typeface="Times New Roman"/>
              </a:rPr>
              <a:t>Tbformer</a:t>
            </a:r>
            <a:r>
              <a:rPr lang="en-US" sz="1400" dirty="0">
                <a:solidFill>
                  <a:srgbClr val="00000A"/>
                </a:solidFill>
                <a:latin typeface="Times New Roman"/>
                <a:ea typeface="Calibri"/>
                <a:cs typeface="Times New Roman"/>
              </a:rPr>
              <a:t>: Two-branch transformer for image forgery localization. IEEE Signal Processing Letters, 30, 623–627.</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[13] Menon, S. S., Mary, N., &amp; Saana, J. (2019). Image forgery detection using hash functions. International Journal of Recent Technology and Engineering (IJRTE), 8(1).</a:t>
            </a:r>
            <a:endParaRPr lang="en-US" dirty="0"/>
          </a:p>
          <a:p>
            <a:pPr algn="just"/>
            <a:r>
              <a:rPr lang="en-US" sz="1400" dirty="0">
                <a:solidFill>
                  <a:srgbClr val="00000A"/>
                </a:solidFill>
                <a:latin typeface="Times New Roman"/>
                <a:ea typeface="Calibri"/>
                <a:cs typeface="Times New Roman"/>
              </a:rPr>
              <a:t>[14] </a:t>
            </a:r>
            <a:r>
              <a:rPr lang="en-US" sz="1400" dirty="0" err="1">
                <a:solidFill>
                  <a:srgbClr val="00000A"/>
                </a:solidFill>
                <a:latin typeface="Times New Roman"/>
                <a:ea typeface="Calibri"/>
                <a:cs typeface="Times New Roman"/>
              </a:rPr>
              <a:t>Nagm</a:t>
            </a:r>
            <a:r>
              <a:rPr lang="en-US" sz="1400" dirty="0">
                <a:solidFill>
                  <a:srgbClr val="00000A"/>
                </a:solidFill>
                <a:latin typeface="Times New Roman"/>
                <a:ea typeface="Calibri"/>
                <a:cs typeface="Times New Roman"/>
              </a:rPr>
              <a:t>, A. M., Moussa, M. M., </a:t>
            </a:r>
            <a:r>
              <a:rPr lang="en-US" sz="1400" dirty="0" err="1">
                <a:solidFill>
                  <a:srgbClr val="00000A"/>
                </a:solidFill>
                <a:latin typeface="Times New Roman"/>
                <a:ea typeface="Calibri"/>
                <a:cs typeface="Times New Roman"/>
              </a:rPr>
              <a:t>Shoitan</a:t>
            </a:r>
            <a:r>
              <a:rPr lang="en-US" sz="1400" dirty="0">
                <a:solidFill>
                  <a:srgbClr val="00000A"/>
                </a:solidFill>
                <a:latin typeface="Times New Roman"/>
                <a:ea typeface="Calibri"/>
                <a:cs typeface="Times New Roman"/>
              </a:rPr>
              <a:t>, R., Ali, A., Mashhour, M., Salama, A. S., &amp; </a:t>
            </a:r>
            <a:r>
              <a:rPr lang="en-US" sz="1400" dirty="0" err="1">
                <a:solidFill>
                  <a:srgbClr val="00000A"/>
                </a:solidFill>
                <a:latin typeface="Times New Roman"/>
                <a:ea typeface="Calibri"/>
                <a:cs typeface="Times New Roman"/>
              </a:rPr>
              <a:t>AbdulWakel</a:t>
            </a:r>
            <a:r>
              <a:rPr lang="en-US" sz="1400" dirty="0">
                <a:solidFill>
                  <a:srgbClr val="00000A"/>
                </a:solidFill>
                <a:latin typeface="Times New Roman"/>
                <a:ea typeface="Calibri"/>
                <a:cs typeface="Times New Roman"/>
              </a:rPr>
              <a:t>, H. I. (2024). Detecting image manipulation with ELA-CNN integration: A powerful framework for authenticity verification. </a:t>
            </a:r>
            <a:r>
              <a:rPr lang="en-US" sz="1400" dirty="0" err="1">
                <a:solidFill>
                  <a:srgbClr val="00000A"/>
                </a:solidFill>
                <a:latin typeface="Times New Roman"/>
                <a:ea typeface="Calibri"/>
                <a:cs typeface="Times New Roman"/>
              </a:rPr>
              <a:t>PeerJ</a:t>
            </a:r>
            <a:r>
              <a:rPr lang="en-US" sz="1400" dirty="0">
                <a:solidFill>
                  <a:srgbClr val="00000A"/>
                </a:solidFill>
                <a:latin typeface="Times New Roman"/>
                <a:ea typeface="Calibri"/>
                <a:cs typeface="Times New Roman"/>
              </a:rPr>
              <a:t> Computer Science, 10, e2205.</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[15] Narayanan, S. S., &amp; </a:t>
            </a:r>
            <a:r>
              <a:rPr lang="en-US" sz="1400" dirty="0" err="1">
                <a:solidFill>
                  <a:srgbClr val="00000A"/>
                </a:solidFill>
                <a:latin typeface="Times New Roman"/>
                <a:ea typeface="Calibri"/>
                <a:cs typeface="Times New Roman"/>
              </a:rPr>
              <a:t>Gopakumar</a:t>
            </a:r>
            <a:r>
              <a:rPr lang="en-US" sz="1400" dirty="0">
                <a:solidFill>
                  <a:srgbClr val="00000A"/>
                </a:solidFill>
                <a:latin typeface="Times New Roman"/>
                <a:ea typeface="Calibri"/>
                <a:cs typeface="Times New Roman"/>
              </a:rPr>
              <a:t>, G. (2020). Recursive block based </a:t>
            </a:r>
            <a:r>
              <a:rPr lang="en-US" sz="1400" dirty="0" err="1">
                <a:solidFill>
                  <a:srgbClr val="00000A"/>
                </a:solidFill>
                <a:latin typeface="Times New Roman"/>
                <a:ea typeface="Calibri"/>
                <a:cs typeface="Times New Roman"/>
              </a:rPr>
              <a:t>keypoint</a:t>
            </a:r>
            <a:r>
              <a:rPr lang="en-US" sz="1400" dirty="0">
                <a:solidFill>
                  <a:srgbClr val="00000A"/>
                </a:solidFill>
                <a:latin typeface="Times New Roman"/>
                <a:ea typeface="Calibri"/>
                <a:cs typeface="Times New Roman"/>
              </a:rPr>
              <a:t> matching for copy move image forgery detection. In 2020 11th International Conference on Computing, Communication and Networking Technologies (ICCCNT) (pp. 1–6). IEEE.</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[16] Niloy, F. F., Bhaumik, K. K., &amp; Woo, S. S. (2023). CFL-Net: Image forgery localization using contrastive learning. In Proceedings of the IEEE/CVF Winter Conference on Applications of Computer Vision (pp. 4642–4651).</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[17] Pham, N. T., Lee, J. W., Kwon, G. R., &amp; Park, C. S. (2019). Hybrid image-retrieval method for image-splicing validation. Symmetry, 11(1), 83.</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[18] </a:t>
            </a:r>
            <a:r>
              <a:rPr lang="en-US" sz="1400" dirty="0" err="1">
                <a:solidFill>
                  <a:srgbClr val="00000A"/>
                </a:solidFill>
                <a:latin typeface="Times New Roman"/>
                <a:ea typeface="Calibri"/>
                <a:cs typeface="Times New Roman"/>
              </a:rPr>
              <a:t>Raković</a:t>
            </a:r>
            <a:r>
              <a:rPr lang="en-US" sz="1400" dirty="0">
                <a:solidFill>
                  <a:srgbClr val="00000A"/>
                </a:solidFill>
                <a:latin typeface="Times New Roman"/>
                <a:ea typeface="Calibri"/>
                <a:cs typeface="Times New Roman"/>
              </a:rPr>
              <a:t>, D. N. (2023). Error level analysis (ELA). </a:t>
            </a:r>
            <a:r>
              <a:rPr lang="en-US" sz="1400" dirty="0" err="1">
                <a:solidFill>
                  <a:srgbClr val="00000A"/>
                </a:solidFill>
                <a:latin typeface="Times New Roman"/>
                <a:ea typeface="Calibri"/>
                <a:cs typeface="Times New Roman"/>
              </a:rPr>
              <a:t>Tehnika</a:t>
            </a:r>
            <a:r>
              <a:rPr lang="en-US" sz="1400" dirty="0">
                <a:solidFill>
                  <a:srgbClr val="00000A"/>
                </a:solidFill>
                <a:latin typeface="Times New Roman"/>
                <a:ea typeface="Calibri"/>
                <a:cs typeface="Times New Roman"/>
              </a:rPr>
              <a:t>, 78(4), 445–451.</a:t>
            </a:r>
            <a:endParaRPr lang="en-US" sz="1400" dirty="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[19] Shi, Z., Shen, X., Kang, H., &amp; </a:t>
            </a:r>
            <a:r>
              <a:rPr lang="en-US" sz="1400" dirty="0" err="1">
                <a:solidFill>
                  <a:srgbClr val="00000A"/>
                </a:solidFill>
                <a:latin typeface="Times New Roman"/>
                <a:ea typeface="Calibri"/>
                <a:cs typeface="Times New Roman"/>
              </a:rPr>
              <a:t>Lv</a:t>
            </a:r>
            <a:r>
              <a:rPr lang="en-US" sz="1400" dirty="0">
                <a:solidFill>
                  <a:srgbClr val="00000A"/>
                </a:solidFill>
                <a:latin typeface="Times New Roman"/>
                <a:ea typeface="Calibri"/>
                <a:cs typeface="Times New Roman"/>
              </a:rPr>
              <a:t>, Y. (2018). Image manipulation detection and localization based on the dual-domain convolutional neural networks. IEEE Access, 6, 76437–76453.</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[20] Shinde, V., </a:t>
            </a:r>
            <a:r>
              <a:rPr lang="en-US" sz="1400" dirty="0" err="1">
                <a:solidFill>
                  <a:srgbClr val="00000A"/>
                </a:solidFill>
                <a:latin typeface="Times New Roman"/>
                <a:ea typeface="Calibri"/>
                <a:cs typeface="Times New Roman"/>
              </a:rPr>
              <a:t>Dhanawat</a:t>
            </a:r>
            <a:r>
              <a:rPr lang="en-US" sz="1400" dirty="0">
                <a:solidFill>
                  <a:srgbClr val="00000A"/>
                </a:solidFill>
                <a:latin typeface="Times New Roman"/>
                <a:ea typeface="Calibri"/>
                <a:cs typeface="Times New Roman"/>
              </a:rPr>
              <a:t>, V., </a:t>
            </a:r>
            <a:r>
              <a:rPr lang="en-US" sz="1400" dirty="0" err="1">
                <a:solidFill>
                  <a:srgbClr val="00000A"/>
                </a:solidFill>
                <a:latin typeface="Times New Roman"/>
                <a:ea typeface="Calibri"/>
                <a:cs typeface="Times New Roman"/>
              </a:rPr>
              <a:t>Almogren</a:t>
            </a:r>
            <a:r>
              <a:rPr lang="en-US" sz="1400" dirty="0">
                <a:solidFill>
                  <a:srgbClr val="00000A"/>
                </a:solidFill>
                <a:latin typeface="Times New Roman"/>
                <a:ea typeface="Calibri"/>
                <a:cs typeface="Times New Roman"/>
              </a:rPr>
              <a:t>, A., Biswas, A., Bilal, M., Naqvi, R. A., &amp; Rehman, A. U. (2024). Copy-move forgery detection technique using graph convolutional networks feature extraction. IEEE Access.</a:t>
            </a:r>
            <a:endParaRPr lang="en-US" sz="1400" dirty="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[21] Varshni, I., &amp; </a:t>
            </a:r>
            <a:r>
              <a:rPr lang="en-US" sz="1400" dirty="0" err="1">
                <a:solidFill>
                  <a:srgbClr val="00000A"/>
                </a:solidFill>
                <a:latin typeface="Times New Roman"/>
                <a:ea typeface="Calibri"/>
                <a:cs typeface="Times New Roman"/>
              </a:rPr>
              <a:t>Sathyalakshmi</a:t>
            </a:r>
            <a:r>
              <a:rPr lang="en-US" sz="1400" dirty="0">
                <a:solidFill>
                  <a:srgbClr val="00000A"/>
                </a:solidFill>
                <a:latin typeface="Times New Roman"/>
                <a:ea typeface="Calibri"/>
                <a:cs typeface="Times New Roman"/>
              </a:rPr>
              <a:t>, S. (2024). Fine–grained forgery localization in images using CNN-SVM approach. In 2024 International Conference on Advances in Data Engineering and Intelligent Computing Systems (ADICS) (pp. 1–5). IEEE.</a:t>
            </a:r>
            <a:endParaRPr lang="en-US" sz="1400" dirty="0">
              <a:solidFill>
                <a:srgbClr val="000000"/>
              </a:solidFill>
              <a:latin typeface="Times New Roman"/>
              <a:ea typeface="Calibri"/>
              <a:cs typeface="Times New Roman"/>
            </a:endParaRPr>
          </a:p>
          <a:p>
            <a:pPr algn="just"/>
            <a:endParaRPr lang="en-US" sz="1400" dirty="0">
              <a:solidFill>
                <a:srgbClr val="00000A"/>
              </a:solidFill>
              <a:latin typeface="Times New Roman"/>
              <a:ea typeface="Calibri"/>
              <a:cs typeface="Times New Roman"/>
            </a:endParaRPr>
          </a:p>
          <a:p>
            <a:pPr algn="just"/>
            <a:endParaRPr lang="en-US" sz="1400" dirty="0">
              <a:solidFill>
                <a:srgbClr val="000000"/>
              </a:solidFill>
              <a:latin typeface="Times New Roman"/>
              <a:ea typeface="Calibri"/>
              <a:cs typeface="Times New Roman"/>
            </a:endParaRPr>
          </a:p>
          <a:p>
            <a:endParaRPr lang="en-US" sz="1400" dirty="0">
              <a:solidFill>
                <a:srgbClr val="000000"/>
              </a:solidFill>
              <a:latin typeface="Calibri"/>
              <a:ea typeface="Calibri"/>
              <a:cs typeface="Calibri"/>
            </a:endParaRPr>
          </a:p>
        </p:txBody>
      </p:sp>
      <p:sp>
        <p:nvSpPr>
          <p:cNvPr id="7" name="Date Placeholder 6">
            <a:extLst>
              <a:ext uri="{FF2B5EF4-FFF2-40B4-BE49-F238E27FC236}">
                <a16:creationId xmlns:a16="http://schemas.microsoft.com/office/drawing/2014/main" id="{C331481D-942C-F457-3060-5578D8C8C1FA}"/>
              </a:ext>
            </a:extLst>
          </p:cNvPr>
          <p:cNvSpPr>
            <a:spLocks noGrp="1"/>
          </p:cNvSpPr>
          <p:nvPr>
            <p:ph type="dt" sz="half" idx="10"/>
          </p:nvPr>
        </p:nvSpPr>
        <p:spPr/>
        <p:txBody>
          <a:bodyPr/>
          <a:lstStyle/>
          <a:p>
            <a:fld id="{8C144A5D-2B69-4290-B50E-40A2EF0879AC}" type="datetime1">
              <a:rPr lang="en-US" smtClean="0"/>
              <a:t>4/21/2025</a:t>
            </a:fld>
            <a:endParaRPr lang="en-US"/>
          </a:p>
        </p:txBody>
      </p:sp>
      <p:sp>
        <p:nvSpPr>
          <p:cNvPr id="8" name="Slide Number Placeholder 7">
            <a:extLst>
              <a:ext uri="{FF2B5EF4-FFF2-40B4-BE49-F238E27FC236}">
                <a16:creationId xmlns:a16="http://schemas.microsoft.com/office/drawing/2014/main" id="{B84EEC52-E81E-0ED0-B002-CD7C14F759D2}"/>
              </a:ext>
            </a:extLst>
          </p:cNvPr>
          <p:cNvSpPr>
            <a:spLocks noGrp="1"/>
          </p:cNvSpPr>
          <p:nvPr>
            <p:ph type="sldNum" sz="quarter" idx="12"/>
          </p:nvPr>
        </p:nvSpPr>
        <p:spPr/>
        <p:txBody>
          <a:bodyPr/>
          <a:lstStyle/>
          <a:p>
            <a:fld id="{48F63A3B-78C7-47BE-AE5E-E10140E04643}" type="slidenum">
              <a:rPr lang="en-US" dirty="0"/>
              <a:t>39</a:t>
            </a:fld>
            <a:endParaRPr lang="en-US"/>
          </a:p>
        </p:txBody>
      </p:sp>
      <p:pic>
        <p:nvPicPr>
          <p:cNvPr id="2" name="Picture 1" descr="A close-up of a logo&#10;&#10;AI-generated content may be incorrect.">
            <a:extLst>
              <a:ext uri="{FF2B5EF4-FFF2-40B4-BE49-F238E27FC236}">
                <a16:creationId xmlns:a16="http://schemas.microsoft.com/office/drawing/2014/main" id="{E54F01C7-0855-5AF2-433F-4D96B423452F}"/>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52AA67E3-F1BF-02AF-5E56-EE6462395634}"/>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Tree>
    <p:extLst>
      <p:ext uri="{BB962C8B-B14F-4D97-AF65-F5344CB8AC3E}">
        <p14:creationId xmlns:p14="http://schemas.microsoft.com/office/powerpoint/2010/main" val="160969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AFEF31-79A4-C02E-AF74-118ECB6ABB5F}"/>
              </a:ext>
            </a:extLst>
          </p:cNvPr>
          <p:cNvSpPr/>
          <p:nvPr/>
        </p:nvSpPr>
        <p:spPr>
          <a:xfrm>
            <a:off x="565977" y="1304293"/>
            <a:ext cx="11187043" cy="5169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DFCAC29-7880-000E-6587-699F9A48E609}"/>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34858D91-A6E2-19BE-892E-F85A69FB6FBC}"/>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75360CB5-C725-807A-D25E-C29A3B74A0C2}"/>
              </a:ext>
            </a:extLst>
          </p:cNvPr>
          <p:cNvSpPr txBox="1"/>
          <p:nvPr/>
        </p:nvSpPr>
        <p:spPr>
          <a:xfrm>
            <a:off x="2892019" y="1390894"/>
            <a:ext cx="72998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E2E2E"/>
                </a:solidFill>
                <a:ea typeface="+mn-lt"/>
                <a:cs typeface="+mn-lt"/>
              </a:rPr>
              <a:t>DATASET DESCRIPTION </a:t>
            </a:r>
            <a:r>
              <a:rPr lang="en-US" sz="3600" b="1" dirty="0">
                <a:solidFill>
                  <a:srgbClr val="2E2E2E"/>
                </a:solidFill>
                <a:latin typeface="Calibri"/>
                <a:ea typeface="+mn-lt"/>
                <a:cs typeface="Calibri"/>
              </a:rPr>
              <a:t>- CASIA.V2.0</a:t>
            </a:r>
            <a:br>
              <a:rPr lang="en-US" sz="3600" b="1" dirty="0">
                <a:solidFill>
                  <a:srgbClr val="2E2E2E"/>
                </a:solidFill>
                <a:latin typeface="Calibri"/>
                <a:ea typeface="+mn-lt"/>
                <a:cs typeface="Calibri"/>
              </a:rPr>
            </a:br>
            <a:endParaRPr lang="en-US" sz="3600" b="1" dirty="0">
              <a:solidFill>
                <a:srgbClr val="2E2E2E"/>
              </a:solidFill>
              <a:latin typeface="Calibri"/>
              <a:ea typeface="Calibri"/>
              <a:cs typeface="Calibri"/>
            </a:endParaRPr>
          </a:p>
        </p:txBody>
      </p:sp>
      <p:sp>
        <p:nvSpPr>
          <p:cNvPr id="8" name="Date Placeholder 7">
            <a:extLst>
              <a:ext uri="{FF2B5EF4-FFF2-40B4-BE49-F238E27FC236}">
                <a16:creationId xmlns:a16="http://schemas.microsoft.com/office/drawing/2014/main" id="{29B1CF74-2CB6-0D05-C4CF-81F751DB2BF2}"/>
              </a:ext>
            </a:extLst>
          </p:cNvPr>
          <p:cNvSpPr>
            <a:spLocks noGrp="1"/>
          </p:cNvSpPr>
          <p:nvPr>
            <p:ph type="dt" sz="half" idx="10"/>
          </p:nvPr>
        </p:nvSpPr>
        <p:spPr/>
        <p:txBody>
          <a:bodyPr/>
          <a:lstStyle/>
          <a:p>
            <a:fld id="{20E1F8A1-A260-43E4-B67A-5CE8FA911EE5}" type="datetime1">
              <a:rPr lang="en-US" smtClean="0"/>
              <a:t>4/21/2025</a:t>
            </a:fld>
            <a:endParaRPr lang="en-US"/>
          </a:p>
        </p:txBody>
      </p:sp>
      <p:sp>
        <p:nvSpPr>
          <p:cNvPr id="11" name="Slide Number Placeholder 10">
            <a:extLst>
              <a:ext uri="{FF2B5EF4-FFF2-40B4-BE49-F238E27FC236}">
                <a16:creationId xmlns:a16="http://schemas.microsoft.com/office/drawing/2014/main" id="{8365A448-22DB-1E8D-0430-EA8AFB2D0463}"/>
              </a:ext>
            </a:extLst>
          </p:cNvPr>
          <p:cNvSpPr>
            <a:spLocks noGrp="1"/>
          </p:cNvSpPr>
          <p:nvPr>
            <p:ph type="sldNum" sz="quarter" idx="12"/>
          </p:nvPr>
        </p:nvSpPr>
        <p:spPr/>
        <p:txBody>
          <a:bodyPr/>
          <a:lstStyle/>
          <a:p>
            <a:fld id="{48F63A3B-78C7-47BE-AE5E-E10140E04643}" type="slidenum">
              <a:rPr lang="en-US" dirty="0"/>
              <a:t>4</a:t>
            </a:fld>
            <a:endParaRPr lang="en-US"/>
          </a:p>
        </p:txBody>
      </p:sp>
      <p:pic>
        <p:nvPicPr>
          <p:cNvPr id="6" name="Picture 5" descr="A close-up of a logo&#10;&#10;AI-generated content may be incorrect.">
            <a:extLst>
              <a:ext uri="{FF2B5EF4-FFF2-40B4-BE49-F238E27FC236}">
                <a16:creationId xmlns:a16="http://schemas.microsoft.com/office/drawing/2014/main" id="{35B3D8AF-5E26-6FDA-36C6-0A4542340137}"/>
              </a:ext>
            </a:extLst>
          </p:cNvPr>
          <p:cNvPicPr>
            <a:picLocks noChangeAspect="1"/>
          </p:cNvPicPr>
          <p:nvPr/>
        </p:nvPicPr>
        <p:blipFill>
          <a:blip r:embed="rId2"/>
          <a:stretch>
            <a:fillRect/>
          </a:stretch>
        </p:blipFill>
        <p:spPr>
          <a:xfrm>
            <a:off x="1" y="54524"/>
            <a:ext cx="2503714" cy="621059"/>
          </a:xfrm>
          <a:prstGeom prst="rect">
            <a:avLst/>
          </a:prstGeom>
        </p:spPr>
      </p:pic>
      <p:sp>
        <p:nvSpPr>
          <p:cNvPr id="12" name="TextBox 11">
            <a:extLst>
              <a:ext uri="{FF2B5EF4-FFF2-40B4-BE49-F238E27FC236}">
                <a16:creationId xmlns:a16="http://schemas.microsoft.com/office/drawing/2014/main" id="{2372FEB8-AAB1-FF4F-A7E0-3966A1F7F361}"/>
              </a:ext>
            </a:extLst>
          </p:cNvPr>
          <p:cNvSpPr txBox="1"/>
          <p:nvPr/>
        </p:nvSpPr>
        <p:spPr>
          <a:xfrm>
            <a:off x="2740472" y="295491"/>
            <a:ext cx="71131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Calibri"/>
              <a:cs typeface="Calibri"/>
            </a:endParaRPr>
          </a:p>
        </p:txBody>
      </p:sp>
      <p:pic>
        <p:nvPicPr>
          <p:cNvPr id="2" name="Picture 1">
            <a:extLst>
              <a:ext uri="{FF2B5EF4-FFF2-40B4-BE49-F238E27FC236}">
                <a16:creationId xmlns:a16="http://schemas.microsoft.com/office/drawing/2014/main" id="{4EB8C61C-6AF4-E9EB-BFDF-5121D633DBC1}"/>
              </a:ext>
            </a:extLst>
          </p:cNvPr>
          <p:cNvPicPr>
            <a:picLocks noChangeAspect="1"/>
          </p:cNvPicPr>
          <p:nvPr/>
        </p:nvPicPr>
        <p:blipFill>
          <a:blip r:embed="rId3"/>
          <a:stretch>
            <a:fillRect/>
          </a:stretch>
        </p:blipFill>
        <p:spPr>
          <a:xfrm>
            <a:off x="3937334" y="5928811"/>
            <a:ext cx="4457700" cy="314325"/>
          </a:xfrm>
          <a:prstGeom prst="rect">
            <a:avLst/>
          </a:prstGeom>
        </p:spPr>
      </p:pic>
      <p:pic>
        <p:nvPicPr>
          <p:cNvPr id="5" name="Picture 4" descr="A pie chart with numbers and text&#10;&#10;AI-generated content may be incorrect.">
            <a:extLst>
              <a:ext uri="{FF2B5EF4-FFF2-40B4-BE49-F238E27FC236}">
                <a16:creationId xmlns:a16="http://schemas.microsoft.com/office/drawing/2014/main" id="{2F2CB5B6-88C8-730F-4C5F-8B48A0487DBF}"/>
              </a:ext>
            </a:extLst>
          </p:cNvPr>
          <p:cNvPicPr>
            <a:picLocks noChangeAspect="1"/>
          </p:cNvPicPr>
          <p:nvPr/>
        </p:nvPicPr>
        <p:blipFill>
          <a:blip r:embed="rId4"/>
          <a:stretch>
            <a:fillRect/>
          </a:stretch>
        </p:blipFill>
        <p:spPr>
          <a:xfrm>
            <a:off x="1124703" y="2704599"/>
            <a:ext cx="4067175" cy="2952750"/>
          </a:xfrm>
          <a:prstGeom prst="rect">
            <a:avLst/>
          </a:prstGeom>
        </p:spPr>
      </p:pic>
      <p:sp>
        <p:nvSpPr>
          <p:cNvPr id="10" name="TextBox 9">
            <a:extLst>
              <a:ext uri="{FF2B5EF4-FFF2-40B4-BE49-F238E27FC236}">
                <a16:creationId xmlns:a16="http://schemas.microsoft.com/office/drawing/2014/main" id="{88AA1F06-5010-A96C-9DFB-63AE5A3B24F0}"/>
              </a:ext>
            </a:extLst>
          </p:cNvPr>
          <p:cNvSpPr txBox="1"/>
          <p:nvPr/>
        </p:nvSpPr>
        <p:spPr>
          <a:xfrm>
            <a:off x="5937584" y="3190374"/>
            <a:ext cx="4447673" cy="16248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650"/>
              </a:lnSpc>
            </a:pPr>
            <a:r>
              <a:rPr lang="en-US" b="1">
                <a:cs typeface="Segoe UI"/>
              </a:rPr>
              <a:t>Au (Authentic)</a:t>
            </a:r>
            <a:r>
              <a:rPr lang="en-US">
                <a:cs typeface="Segoe UI"/>
              </a:rPr>
              <a:t>: Original, unaltered images. ​</a:t>
            </a:r>
          </a:p>
          <a:p>
            <a:pPr>
              <a:lnSpc>
                <a:spcPts val="1650"/>
              </a:lnSpc>
            </a:pPr>
            <a:r>
              <a:rPr lang="en-US">
                <a:cs typeface="Segoe UI"/>
              </a:rPr>
              <a:t>​</a:t>
            </a:r>
          </a:p>
          <a:p>
            <a:pPr>
              <a:lnSpc>
                <a:spcPts val="1650"/>
              </a:lnSpc>
            </a:pPr>
            <a:r>
              <a:rPr lang="en-US" b="1">
                <a:cs typeface="Segoe UI"/>
              </a:rPr>
              <a:t>Tp (Tampered)</a:t>
            </a:r>
            <a:r>
              <a:rPr lang="en-US">
                <a:cs typeface="Segoe UI"/>
              </a:rPr>
              <a:t>: Images that have undergone some form of manipulation. ​</a:t>
            </a:r>
          </a:p>
          <a:p>
            <a:pPr>
              <a:lnSpc>
                <a:spcPts val="1650"/>
              </a:lnSpc>
            </a:pPr>
            <a:r>
              <a:rPr lang="en-US">
                <a:cs typeface="Segoe UI"/>
              </a:rPr>
              <a:t>​</a:t>
            </a:r>
          </a:p>
          <a:p>
            <a:pPr>
              <a:lnSpc>
                <a:spcPts val="1650"/>
              </a:lnSpc>
            </a:pPr>
            <a:r>
              <a:rPr lang="en-US" b="1">
                <a:cs typeface="Segoe UI"/>
              </a:rPr>
              <a:t>Gt (Ground Truth)</a:t>
            </a:r>
            <a:r>
              <a:rPr lang="en-US">
                <a:cs typeface="Segoe UI"/>
              </a:rPr>
              <a:t>: Binary masks highlighting tampered regions. ​</a:t>
            </a:r>
          </a:p>
        </p:txBody>
      </p:sp>
      <p:sp>
        <p:nvSpPr>
          <p:cNvPr id="13" name="TextBox 12">
            <a:extLst>
              <a:ext uri="{FF2B5EF4-FFF2-40B4-BE49-F238E27FC236}">
                <a16:creationId xmlns:a16="http://schemas.microsoft.com/office/drawing/2014/main" id="{A52072B8-F89A-414B-5703-591A32739455}"/>
              </a:ext>
            </a:extLst>
          </p:cNvPr>
          <p:cNvSpPr txBox="1"/>
          <p:nvPr/>
        </p:nvSpPr>
        <p:spPr>
          <a:xfrm>
            <a:off x="1125724" y="2216248"/>
            <a:ext cx="72204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Two different datasets were chosen the first dataset is CASIAv2.0</a:t>
            </a:r>
            <a:endParaRPr lang="en-US" dirty="0"/>
          </a:p>
        </p:txBody>
      </p:sp>
    </p:spTree>
    <p:extLst>
      <p:ext uri="{BB962C8B-B14F-4D97-AF65-F5344CB8AC3E}">
        <p14:creationId xmlns:p14="http://schemas.microsoft.com/office/powerpoint/2010/main" val="4184615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2366A-B3FD-E8B0-3126-AAFC708A06A2}"/>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28D15C7-D69E-17BD-6AE6-CB1450952591}"/>
              </a:ext>
            </a:extLst>
          </p:cNvPr>
          <p:cNvSpPr/>
          <p:nvPr/>
        </p:nvSpPr>
        <p:spPr>
          <a:xfrm>
            <a:off x="565977" y="1304293"/>
            <a:ext cx="11187043" cy="5169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8BF82E8-DF3E-F364-9359-B6B4834EEF64}"/>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4AEC224D-A4A6-AA2A-12BD-55C3053C67F8}"/>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67D36776-7CD0-D064-54A3-B5B97C749C8E}"/>
              </a:ext>
            </a:extLst>
          </p:cNvPr>
          <p:cNvSpPr txBox="1"/>
          <p:nvPr/>
        </p:nvSpPr>
        <p:spPr>
          <a:xfrm>
            <a:off x="4708307" y="1305988"/>
            <a:ext cx="27654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E2E2E"/>
                </a:solidFill>
                <a:ea typeface="Calibri"/>
                <a:cs typeface="Calibri"/>
              </a:rPr>
              <a:t>REFERENCES</a:t>
            </a:r>
          </a:p>
        </p:txBody>
      </p:sp>
      <p:sp>
        <p:nvSpPr>
          <p:cNvPr id="3" name="TextBox 2">
            <a:extLst>
              <a:ext uri="{FF2B5EF4-FFF2-40B4-BE49-F238E27FC236}">
                <a16:creationId xmlns:a16="http://schemas.microsoft.com/office/drawing/2014/main" id="{AE7CCEE9-3AF4-1F4B-E111-6E0D3AD0574D}"/>
              </a:ext>
            </a:extLst>
          </p:cNvPr>
          <p:cNvSpPr txBox="1"/>
          <p:nvPr/>
        </p:nvSpPr>
        <p:spPr>
          <a:xfrm>
            <a:off x="962497" y="2080277"/>
            <a:ext cx="1026674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dirty="0">
                <a:solidFill>
                  <a:srgbClr val="00000A"/>
                </a:solidFill>
                <a:latin typeface="Times New Roman"/>
                <a:ea typeface="Calibri"/>
                <a:cs typeface="Times New Roman"/>
              </a:rPr>
              <a:t>[22] Vijayalakshmi, K. N., Sasikala, J., &amp; Shanmuganathan, C. (2024). Copy-paste forgery detection using deep learning with error level analysis. Multimedia Tools and Applications, 83(2), 3425–3449. </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[23] Wu, Y., AbdAlmageed, W., &amp; Natarajan, P. (2019). ManTra-Net: Manipulation tracing network for detection and localization of image forgeries with anomalous features. In Proceedings of the IEEE/CVF Conference on Computer Vision and Pattern Recognition (pp. 9543–9552).</a:t>
            </a:r>
            <a:endParaRPr lang="en-US" sz="1400" dirty="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[24] Xia, X., Su, L. C., Wang, S. P., &amp; Li, X. Y. (2024). DMFF-Net: Double-stream multilevel feature fusion network for image forgery localization. Engineering Applications of Artificial Intelligence, 127, 107200. </a:t>
            </a:r>
            <a:endParaRPr lang="en-US" sz="1400" dirty="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[25] Yang, Z., Liu, B., Bi, X., Xiao, B., Li, W., Wang, G., &amp; Gao, X. (2024). D-Net: A dual-encoder network for image splicing forgery detection and localization. Pattern Recognition, 155, 110727.</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[26] Yao, H., Xu, M., Qiao, T., Wu, Y., &amp; Zheng, N. (2020). Image forgery detection and localization via a reliability fusion map. Sensors, 20(22), 6668.</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[27] Fault detection and quality inspection of printed circuit board using YOLO-v7 algorithm of deep learning - Scientific figure on ResearchGate. (n.d.). ResearchGate. Retrieved April 14, 2025, from </a:t>
            </a:r>
            <a:r>
              <a:rPr lang="en-US" sz="1400" dirty="0">
                <a:solidFill>
                  <a:srgbClr val="000000"/>
                </a:solidFill>
                <a:latin typeface="Times New Roman"/>
                <a:ea typeface="Calibri"/>
                <a:cs typeface="Times New Roman"/>
                <a:hlinkClick r:id="rId2"/>
              </a:rPr>
              <a:t>https://www.researchgate.net/figure/b-Shows-the-architecture-of-the-Yolo-v7-Model-18_fig1_372431932.</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[28] Document forgery detection. (2024, April). Document forgery detection dataset [Open source dataset]. </a:t>
            </a:r>
            <a:r>
              <a:rPr lang="en-US" sz="1400" dirty="0" err="1">
                <a:solidFill>
                  <a:srgbClr val="00000A"/>
                </a:solidFill>
                <a:latin typeface="Times New Roman"/>
                <a:ea typeface="Calibri"/>
                <a:cs typeface="Times New Roman"/>
              </a:rPr>
              <a:t>Roboflow</a:t>
            </a:r>
            <a:r>
              <a:rPr lang="en-US" sz="1400" dirty="0">
                <a:solidFill>
                  <a:srgbClr val="00000A"/>
                </a:solidFill>
                <a:latin typeface="Times New Roman"/>
                <a:ea typeface="Calibri"/>
                <a:cs typeface="Times New Roman"/>
              </a:rPr>
              <a:t> Universe. </a:t>
            </a:r>
            <a:r>
              <a:rPr lang="en-US" sz="1400" dirty="0" err="1">
                <a:solidFill>
                  <a:srgbClr val="00000A"/>
                </a:solidFill>
                <a:latin typeface="Times New Roman"/>
                <a:ea typeface="Calibri"/>
                <a:cs typeface="Times New Roman"/>
              </a:rPr>
              <a:t>Roboflow</a:t>
            </a:r>
            <a:r>
              <a:rPr lang="en-US" sz="1400" dirty="0">
                <a:solidFill>
                  <a:srgbClr val="00000A"/>
                </a:solidFill>
                <a:latin typeface="Times New Roman"/>
                <a:ea typeface="Calibri"/>
                <a:cs typeface="Times New Roman"/>
              </a:rPr>
              <a:t>. Retrieved April 14, 2025, from </a:t>
            </a:r>
            <a:r>
              <a:rPr lang="en-US" sz="1400" dirty="0">
                <a:solidFill>
                  <a:srgbClr val="000000"/>
                </a:solidFill>
                <a:latin typeface="Times New Roman"/>
                <a:ea typeface="Calibri"/>
                <a:cs typeface="Times New Roman"/>
                <a:hlinkClick r:id="rId3"/>
              </a:rPr>
              <a:t>https://universe.roboflow.com/document-forgery-detection/document-forgery-detection</a:t>
            </a:r>
            <a:r>
              <a:rPr lang="en-US" sz="1400" dirty="0">
                <a:solidFill>
                  <a:srgbClr val="00000A"/>
                </a:solidFill>
                <a:latin typeface="Times New Roman"/>
                <a:ea typeface="Calibri"/>
                <a:cs typeface="Times New Roman"/>
                <a:hlinkClick r:id="rId3">
                  <a:extLst>
                    <a:ext uri="{A12FA001-AC4F-418D-AE19-62706E023703}">
                      <ahyp:hlinkClr xmlns:ahyp="http://schemas.microsoft.com/office/drawing/2018/hyperlinkcolor" val="tx"/>
                    </a:ext>
                  </a:extLst>
                </a:hlinkClick>
              </a:rPr>
              <a:t>.</a:t>
            </a:r>
            <a:endParaRPr lang="en-US" sz="1400">
              <a:solidFill>
                <a:srgbClr val="000000"/>
              </a:solidFill>
              <a:latin typeface="Times New Roman"/>
              <a:ea typeface="Calibri"/>
              <a:cs typeface="Times New Roman"/>
            </a:endParaRPr>
          </a:p>
          <a:p>
            <a:pPr algn="just"/>
            <a:r>
              <a:rPr lang="en-US" sz="1400" dirty="0">
                <a:solidFill>
                  <a:srgbClr val="00000A"/>
                </a:solidFill>
                <a:latin typeface="Times New Roman"/>
                <a:ea typeface="Calibri"/>
                <a:cs typeface="Times New Roman"/>
              </a:rPr>
              <a:t>[29] Han, B., Han, X., Zhang, H., Li, J., &amp; Cao, X. (2021). Fighting fake news: two stream network for deepfake detection via learnable SRM. </a:t>
            </a:r>
            <a:r>
              <a:rPr lang="en-US" sz="1400" i="1" dirty="0">
                <a:solidFill>
                  <a:srgbClr val="00000A"/>
                </a:solidFill>
                <a:latin typeface="Times New Roman"/>
                <a:ea typeface="Calibri"/>
                <a:cs typeface="Times New Roman"/>
              </a:rPr>
              <a:t>IEEE Transactions on Biometrics, Behavior, and Identity Science</a:t>
            </a:r>
            <a:r>
              <a:rPr lang="en-US" sz="1400" dirty="0">
                <a:solidFill>
                  <a:srgbClr val="00000A"/>
                </a:solidFill>
                <a:latin typeface="Times New Roman"/>
                <a:ea typeface="Calibri"/>
                <a:cs typeface="Times New Roman"/>
              </a:rPr>
              <a:t>, </a:t>
            </a:r>
            <a:r>
              <a:rPr lang="en-US" sz="1400" i="1" dirty="0">
                <a:solidFill>
                  <a:srgbClr val="00000A"/>
                </a:solidFill>
                <a:latin typeface="Times New Roman"/>
                <a:ea typeface="Calibri"/>
                <a:cs typeface="Times New Roman"/>
              </a:rPr>
              <a:t>3</a:t>
            </a:r>
            <a:r>
              <a:rPr lang="en-US" sz="1400" dirty="0">
                <a:solidFill>
                  <a:srgbClr val="00000A"/>
                </a:solidFill>
                <a:latin typeface="Times New Roman"/>
                <a:ea typeface="Calibri"/>
                <a:cs typeface="Times New Roman"/>
              </a:rPr>
              <a:t>(3), 320-331.</a:t>
            </a:r>
            <a:endParaRPr lang="en-US" sz="1400" dirty="0">
              <a:solidFill>
                <a:srgbClr val="000000"/>
              </a:solidFill>
              <a:latin typeface="Times New Roman"/>
              <a:ea typeface="Calibri"/>
              <a:cs typeface="Times New Roman"/>
            </a:endParaRPr>
          </a:p>
          <a:p>
            <a:endParaRPr lang="en-US" sz="1400" dirty="0">
              <a:solidFill>
                <a:srgbClr val="000000"/>
              </a:solidFill>
              <a:latin typeface="Calibri"/>
              <a:ea typeface="Calibri"/>
              <a:cs typeface="Calibri"/>
            </a:endParaRPr>
          </a:p>
          <a:p>
            <a:pPr algn="just"/>
            <a:endParaRPr lang="en-US" sz="1400" dirty="0">
              <a:solidFill>
                <a:srgbClr val="00000A"/>
              </a:solidFill>
              <a:latin typeface="Times New Roman"/>
              <a:ea typeface="Calibri"/>
              <a:cs typeface="Times New Roman"/>
            </a:endParaRPr>
          </a:p>
        </p:txBody>
      </p:sp>
      <p:sp>
        <p:nvSpPr>
          <p:cNvPr id="7" name="Date Placeholder 6">
            <a:extLst>
              <a:ext uri="{FF2B5EF4-FFF2-40B4-BE49-F238E27FC236}">
                <a16:creationId xmlns:a16="http://schemas.microsoft.com/office/drawing/2014/main" id="{5AD3E359-DDBA-554C-1956-FF73CCD177A2}"/>
              </a:ext>
            </a:extLst>
          </p:cNvPr>
          <p:cNvSpPr>
            <a:spLocks noGrp="1"/>
          </p:cNvSpPr>
          <p:nvPr>
            <p:ph type="dt" sz="half" idx="10"/>
          </p:nvPr>
        </p:nvSpPr>
        <p:spPr/>
        <p:txBody>
          <a:bodyPr/>
          <a:lstStyle/>
          <a:p>
            <a:fld id="{8C144A5D-2B69-4290-B50E-40A2EF0879AC}" type="datetime1">
              <a:rPr lang="en-US" smtClean="0"/>
              <a:t>4/21/2025</a:t>
            </a:fld>
            <a:endParaRPr lang="en-US"/>
          </a:p>
        </p:txBody>
      </p:sp>
      <p:sp>
        <p:nvSpPr>
          <p:cNvPr id="8" name="Slide Number Placeholder 7">
            <a:extLst>
              <a:ext uri="{FF2B5EF4-FFF2-40B4-BE49-F238E27FC236}">
                <a16:creationId xmlns:a16="http://schemas.microsoft.com/office/drawing/2014/main" id="{40A59884-9EAC-8A8A-4BF7-DE926188ED6B}"/>
              </a:ext>
            </a:extLst>
          </p:cNvPr>
          <p:cNvSpPr>
            <a:spLocks noGrp="1"/>
          </p:cNvSpPr>
          <p:nvPr>
            <p:ph type="sldNum" sz="quarter" idx="12"/>
          </p:nvPr>
        </p:nvSpPr>
        <p:spPr/>
        <p:txBody>
          <a:bodyPr/>
          <a:lstStyle/>
          <a:p>
            <a:fld id="{48F63A3B-78C7-47BE-AE5E-E10140E04643}" type="slidenum">
              <a:rPr lang="en-US" dirty="0"/>
              <a:t>40</a:t>
            </a:fld>
            <a:endParaRPr lang="en-US"/>
          </a:p>
        </p:txBody>
      </p:sp>
      <p:pic>
        <p:nvPicPr>
          <p:cNvPr id="2" name="Picture 1" descr="A close-up of a logo&#10;&#10;AI-generated content may be incorrect.">
            <a:extLst>
              <a:ext uri="{FF2B5EF4-FFF2-40B4-BE49-F238E27FC236}">
                <a16:creationId xmlns:a16="http://schemas.microsoft.com/office/drawing/2014/main" id="{0705BCF7-9387-EC55-AE5D-B9C35C9B5872}"/>
              </a:ext>
            </a:extLst>
          </p:cNvPr>
          <p:cNvPicPr>
            <a:picLocks noChangeAspect="1"/>
          </p:cNvPicPr>
          <p:nvPr/>
        </p:nvPicPr>
        <p:blipFill>
          <a:blip r:embed="rId4"/>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0882BA47-A90E-1562-AF21-E8E6E68D3497}"/>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Tree>
    <p:extLst>
      <p:ext uri="{BB962C8B-B14F-4D97-AF65-F5344CB8AC3E}">
        <p14:creationId xmlns:p14="http://schemas.microsoft.com/office/powerpoint/2010/main" val="13617064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AFEF31-79A4-C02E-AF74-118ECB6ABB5F}"/>
              </a:ext>
            </a:extLst>
          </p:cNvPr>
          <p:cNvSpPr/>
          <p:nvPr/>
        </p:nvSpPr>
        <p:spPr>
          <a:xfrm>
            <a:off x="565977" y="1304293"/>
            <a:ext cx="11187043" cy="5169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DFCAC29-7880-000E-6587-699F9A48E609}"/>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34858D91-A6E2-19BE-892E-F85A69FB6FBC}"/>
              </a:ext>
            </a:extLst>
          </p:cNvPr>
          <p:cNvSpPr txBox="1"/>
          <p:nvPr/>
        </p:nvSpPr>
        <p:spPr>
          <a:xfrm>
            <a:off x="9451092" y="6471844"/>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9" name="TextBox 8">
            <a:extLst>
              <a:ext uri="{FF2B5EF4-FFF2-40B4-BE49-F238E27FC236}">
                <a16:creationId xmlns:a16="http://schemas.microsoft.com/office/drawing/2014/main" id="{75360CB5-C725-807A-D25E-C29A3B74A0C2}"/>
              </a:ext>
            </a:extLst>
          </p:cNvPr>
          <p:cNvSpPr txBox="1"/>
          <p:nvPr/>
        </p:nvSpPr>
        <p:spPr>
          <a:xfrm>
            <a:off x="4636345" y="3320135"/>
            <a:ext cx="25430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E2E2E"/>
                </a:solidFill>
                <a:ea typeface="+mn-lt"/>
                <a:cs typeface="+mn-lt"/>
              </a:rPr>
              <a:t>QUESTIONS</a:t>
            </a:r>
            <a:endParaRPr lang="en-US"/>
          </a:p>
        </p:txBody>
      </p:sp>
      <p:sp>
        <p:nvSpPr>
          <p:cNvPr id="6" name="Date Placeholder 5">
            <a:extLst>
              <a:ext uri="{FF2B5EF4-FFF2-40B4-BE49-F238E27FC236}">
                <a16:creationId xmlns:a16="http://schemas.microsoft.com/office/drawing/2014/main" id="{C57E055E-65D5-3FE3-B2E9-0A432E3B036A}"/>
              </a:ext>
            </a:extLst>
          </p:cNvPr>
          <p:cNvSpPr>
            <a:spLocks noGrp="1"/>
          </p:cNvSpPr>
          <p:nvPr>
            <p:ph type="dt" sz="half" idx="10"/>
          </p:nvPr>
        </p:nvSpPr>
        <p:spPr/>
        <p:txBody>
          <a:bodyPr/>
          <a:lstStyle/>
          <a:p>
            <a:fld id="{B6E3CC4C-8C0F-4C75-A216-76B5B61916EF}" type="datetime1">
              <a:rPr lang="en-US" smtClean="0"/>
              <a:t>4/21/2025</a:t>
            </a:fld>
            <a:endParaRPr lang="en-US"/>
          </a:p>
        </p:txBody>
      </p:sp>
      <p:sp>
        <p:nvSpPr>
          <p:cNvPr id="7" name="Slide Number Placeholder 6">
            <a:extLst>
              <a:ext uri="{FF2B5EF4-FFF2-40B4-BE49-F238E27FC236}">
                <a16:creationId xmlns:a16="http://schemas.microsoft.com/office/drawing/2014/main" id="{3F10F809-ECCC-A16D-59D5-A775EFF99FCD}"/>
              </a:ext>
            </a:extLst>
          </p:cNvPr>
          <p:cNvSpPr>
            <a:spLocks noGrp="1"/>
          </p:cNvSpPr>
          <p:nvPr>
            <p:ph type="sldNum" sz="quarter" idx="12"/>
          </p:nvPr>
        </p:nvSpPr>
        <p:spPr/>
        <p:txBody>
          <a:bodyPr/>
          <a:lstStyle/>
          <a:p>
            <a:fld id="{48F63A3B-78C7-47BE-AE5E-E10140E04643}" type="slidenum">
              <a:rPr lang="en-US" dirty="0"/>
              <a:t>41</a:t>
            </a:fld>
            <a:endParaRPr lang="en-US"/>
          </a:p>
        </p:txBody>
      </p:sp>
      <p:pic>
        <p:nvPicPr>
          <p:cNvPr id="2" name="Picture 1" descr="A close-up of a logo&#10;&#10;AI-generated content may be incorrect.">
            <a:extLst>
              <a:ext uri="{FF2B5EF4-FFF2-40B4-BE49-F238E27FC236}">
                <a16:creationId xmlns:a16="http://schemas.microsoft.com/office/drawing/2014/main" id="{BCEC2170-7D1B-C85C-E22C-7FCBE4CFF826}"/>
              </a:ext>
            </a:extLst>
          </p:cNvPr>
          <p:cNvPicPr>
            <a:picLocks noChangeAspect="1"/>
          </p:cNvPicPr>
          <p:nvPr/>
        </p:nvPicPr>
        <p:blipFill>
          <a:blip r:embed="rId2"/>
          <a:stretch>
            <a:fillRect/>
          </a:stretch>
        </p:blipFill>
        <p:spPr>
          <a:xfrm>
            <a:off x="1" y="54524"/>
            <a:ext cx="2503714" cy="621059"/>
          </a:xfrm>
          <a:prstGeom prst="rect">
            <a:avLst/>
          </a:prstGeom>
        </p:spPr>
      </p:pic>
      <p:sp>
        <p:nvSpPr>
          <p:cNvPr id="8" name="TextBox 7">
            <a:extLst>
              <a:ext uri="{FF2B5EF4-FFF2-40B4-BE49-F238E27FC236}">
                <a16:creationId xmlns:a16="http://schemas.microsoft.com/office/drawing/2014/main" id="{D18305F1-4ED8-2A4B-ABBD-C2E70EA9FF85}"/>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Tree>
    <p:extLst>
      <p:ext uri="{BB962C8B-B14F-4D97-AF65-F5344CB8AC3E}">
        <p14:creationId xmlns:p14="http://schemas.microsoft.com/office/powerpoint/2010/main" val="32692925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EAFEF31-79A4-C02E-AF74-118ECB6ABB5F}"/>
              </a:ext>
            </a:extLst>
          </p:cNvPr>
          <p:cNvSpPr/>
          <p:nvPr/>
        </p:nvSpPr>
        <p:spPr>
          <a:xfrm>
            <a:off x="565977" y="1107109"/>
            <a:ext cx="11187043" cy="5385943"/>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7822120-4630-A536-57C2-F6A8BB0B9C22}"/>
              </a:ext>
            </a:extLst>
          </p:cNvPr>
          <p:cNvSpPr txBox="1"/>
          <p:nvPr/>
        </p:nvSpPr>
        <p:spPr>
          <a:xfrm>
            <a:off x="9785586" y="6489229"/>
            <a:ext cx="21204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mn-ea"/>
                <a:cs typeface="Calibri" panose="020F0502020204030204" pitchFamily="34" charset="0"/>
              </a:rPr>
              <a:t>Team: Group 31</a:t>
            </a:r>
            <a:r>
              <a:rPr lang="en-US" sz="1800" kern="1200" dirty="0">
                <a:solidFill>
                  <a:srgbClr val="000000"/>
                </a:solidFill>
                <a:effectLst/>
                <a:latin typeface="Times New Roman" panose="02020603050405020304" pitchFamily="18" charset="0"/>
                <a:ea typeface="+mn-ea"/>
                <a:cs typeface="Times New Roman" panose="02020603050405020304" pitchFamily="18" charset="0"/>
              </a:rPr>
              <a:t>  </a:t>
            </a:r>
            <a:endParaRPr lang="en-IN" dirty="0">
              <a:effectLst/>
            </a:endParaRPr>
          </a:p>
        </p:txBody>
      </p:sp>
      <p:sp>
        <p:nvSpPr>
          <p:cNvPr id="5" name="TextBox 4">
            <a:extLst>
              <a:ext uri="{FF2B5EF4-FFF2-40B4-BE49-F238E27FC236}">
                <a16:creationId xmlns:a16="http://schemas.microsoft.com/office/drawing/2014/main" id="{699BE730-BA24-1B35-8076-B46EC0365786}"/>
              </a:ext>
            </a:extLst>
          </p:cNvPr>
          <p:cNvSpPr txBox="1"/>
          <p:nvPr/>
        </p:nvSpPr>
        <p:spPr>
          <a:xfrm>
            <a:off x="4636345" y="3320135"/>
            <a:ext cx="25430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2E2E2E"/>
                </a:solidFill>
                <a:ea typeface="+mn-lt"/>
                <a:cs typeface="+mn-lt"/>
              </a:rPr>
              <a:t>THANK YOU</a:t>
            </a:r>
            <a:endParaRPr lang="en-US"/>
          </a:p>
        </p:txBody>
      </p:sp>
      <p:sp>
        <p:nvSpPr>
          <p:cNvPr id="9" name="Date Placeholder 8">
            <a:extLst>
              <a:ext uri="{FF2B5EF4-FFF2-40B4-BE49-F238E27FC236}">
                <a16:creationId xmlns:a16="http://schemas.microsoft.com/office/drawing/2014/main" id="{18B9982F-E433-CBB1-FA33-239D32AB8E5C}"/>
              </a:ext>
            </a:extLst>
          </p:cNvPr>
          <p:cNvSpPr>
            <a:spLocks noGrp="1"/>
          </p:cNvSpPr>
          <p:nvPr>
            <p:ph type="dt" sz="half" idx="10"/>
          </p:nvPr>
        </p:nvSpPr>
        <p:spPr/>
        <p:txBody>
          <a:bodyPr/>
          <a:lstStyle/>
          <a:p>
            <a:fld id="{AE1EE501-AF00-445D-ABC8-409AD19DFDAB}" type="datetime1">
              <a:rPr lang="en-US" smtClean="0"/>
              <a:t>4/21/2025</a:t>
            </a:fld>
            <a:endParaRPr lang="en-US"/>
          </a:p>
        </p:txBody>
      </p:sp>
      <p:sp>
        <p:nvSpPr>
          <p:cNvPr id="6" name="Slide Number Placeholder 5">
            <a:extLst>
              <a:ext uri="{FF2B5EF4-FFF2-40B4-BE49-F238E27FC236}">
                <a16:creationId xmlns:a16="http://schemas.microsoft.com/office/drawing/2014/main" id="{5722E34B-A253-EEB6-8E9E-32CE2953681B}"/>
              </a:ext>
            </a:extLst>
          </p:cNvPr>
          <p:cNvSpPr>
            <a:spLocks noGrp="1"/>
          </p:cNvSpPr>
          <p:nvPr>
            <p:ph type="sldNum" sz="quarter" idx="12"/>
          </p:nvPr>
        </p:nvSpPr>
        <p:spPr/>
        <p:txBody>
          <a:bodyPr/>
          <a:lstStyle/>
          <a:p>
            <a:fld id="{48F63A3B-78C7-47BE-AE5E-E10140E04643}" type="slidenum">
              <a:rPr lang="en-US" dirty="0"/>
              <a:t>42</a:t>
            </a:fld>
            <a:endParaRPr lang="en-US"/>
          </a:p>
        </p:txBody>
      </p:sp>
      <p:pic>
        <p:nvPicPr>
          <p:cNvPr id="2" name="Picture 1" descr="A close-up of a logo&#10;&#10;AI-generated content may be incorrect.">
            <a:extLst>
              <a:ext uri="{FF2B5EF4-FFF2-40B4-BE49-F238E27FC236}">
                <a16:creationId xmlns:a16="http://schemas.microsoft.com/office/drawing/2014/main" id="{8F76891B-EC3D-3CDD-CDD9-C1B855CA2D2E}"/>
              </a:ext>
            </a:extLst>
          </p:cNvPr>
          <p:cNvPicPr>
            <a:picLocks noChangeAspect="1"/>
          </p:cNvPicPr>
          <p:nvPr/>
        </p:nvPicPr>
        <p:blipFill>
          <a:blip r:embed="rId2"/>
          <a:stretch>
            <a:fillRect/>
          </a:stretch>
        </p:blipFill>
        <p:spPr>
          <a:xfrm>
            <a:off x="1" y="54524"/>
            <a:ext cx="2503714" cy="621059"/>
          </a:xfrm>
          <a:prstGeom prst="rect">
            <a:avLst/>
          </a:prstGeom>
        </p:spPr>
      </p:pic>
      <p:sp>
        <p:nvSpPr>
          <p:cNvPr id="8" name="TextBox 7">
            <a:extLst>
              <a:ext uri="{FF2B5EF4-FFF2-40B4-BE49-F238E27FC236}">
                <a16:creationId xmlns:a16="http://schemas.microsoft.com/office/drawing/2014/main" id="{595A8296-31BA-F6B5-A236-20A4FD99A437}"/>
              </a:ext>
            </a:extLst>
          </p:cNvPr>
          <p:cNvSpPr txBox="1"/>
          <p:nvPr/>
        </p:nvSpPr>
        <p:spPr>
          <a:xfrm>
            <a:off x="2740472" y="295491"/>
            <a:ext cx="71131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algn="l" rtl="0" eaLnBrk="1" latinLnBrk="0" hangingPunct="1"/>
            <a:r>
              <a:rPr lang="en-US" sz="1800"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Forgery Localization in Images and Scanned Documents</a:t>
            </a:r>
            <a:endParaRPr lang="en-IN" sz="1600" dirty="0">
              <a:effectLst/>
            </a:endParaRPr>
          </a:p>
        </p:txBody>
      </p:sp>
    </p:spTree>
    <p:extLst>
      <p:ext uri="{BB962C8B-B14F-4D97-AF65-F5344CB8AC3E}">
        <p14:creationId xmlns:p14="http://schemas.microsoft.com/office/powerpoint/2010/main" val="597356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EC2FF-647A-5A30-A9EC-0414EDB4EC80}"/>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DA8DD37-4B7F-7F25-A567-AB9B7B920A18}"/>
              </a:ext>
            </a:extLst>
          </p:cNvPr>
          <p:cNvSpPr/>
          <p:nvPr/>
        </p:nvSpPr>
        <p:spPr>
          <a:xfrm>
            <a:off x="565977" y="1304293"/>
            <a:ext cx="11187043" cy="5169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84D37AB-3786-4C90-9190-1449688A6292}"/>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68DF29E8-AAF4-20EB-D071-A4F4E94E3ECC}"/>
              </a:ext>
            </a:extLst>
          </p:cNvPr>
          <p:cNvSpPr txBox="1"/>
          <p:nvPr/>
        </p:nvSpPr>
        <p:spPr>
          <a:xfrm>
            <a:off x="2892019" y="1390894"/>
            <a:ext cx="72998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E2E2E"/>
                </a:solidFill>
                <a:ea typeface="+mn-lt"/>
                <a:cs typeface="+mn-lt"/>
              </a:rPr>
              <a:t>DATASET DESCRIPTION </a:t>
            </a:r>
            <a:r>
              <a:rPr lang="en-US" sz="3600" b="1" dirty="0">
                <a:solidFill>
                  <a:srgbClr val="2E2E2E"/>
                </a:solidFill>
                <a:latin typeface="Calibri"/>
                <a:ea typeface="+mn-lt"/>
                <a:cs typeface="Calibri"/>
              </a:rPr>
              <a:t>- CASIA.V2.0</a:t>
            </a:r>
            <a:br>
              <a:rPr lang="en-US" sz="3600" b="1" dirty="0">
                <a:solidFill>
                  <a:srgbClr val="2E2E2E"/>
                </a:solidFill>
                <a:latin typeface="Calibri"/>
                <a:ea typeface="+mn-lt"/>
                <a:cs typeface="Calibri"/>
              </a:rPr>
            </a:br>
            <a:endParaRPr lang="en-US" sz="3600" b="1" dirty="0">
              <a:solidFill>
                <a:srgbClr val="2E2E2E"/>
              </a:solidFill>
              <a:latin typeface="Calibri"/>
              <a:ea typeface="Calibri"/>
              <a:cs typeface="Calibri"/>
            </a:endParaRPr>
          </a:p>
        </p:txBody>
      </p:sp>
      <p:sp>
        <p:nvSpPr>
          <p:cNvPr id="8" name="Date Placeholder 7">
            <a:extLst>
              <a:ext uri="{FF2B5EF4-FFF2-40B4-BE49-F238E27FC236}">
                <a16:creationId xmlns:a16="http://schemas.microsoft.com/office/drawing/2014/main" id="{8A15B702-8C43-AFDF-C9E1-0A9CBD81CE9B}"/>
              </a:ext>
            </a:extLst>
          </p:cNvPr>
          <p:cNvSpPr>
            <a:spLocks noGrp="1"/>
          </p:cNvSpPr>
          <p:nvPr>
            <p:ph type="dt" sz="half" idx="10"/>
          </p:nvPr>
        </p:nvSpPr>
        <p:spPr/>
        <p:txBody>
          <a:bodyPr/>
          <a:lstStyle/>
          <a:p>
            <a:fld id="{20E1F8A1-A260-43E4-B67A-5CE8FA911EE5}" type="datetime1">
              <a:rPr lang="en-US" smtClean="0"/>
              <a:t>4/21/2025</a:t>
            </a:fld>
            <a:endParaRPr lang="en-US"/>
          </a:p>
        </p:txBody>
      </p:sp>
      <p:sp>
        <p:nvSpPr>
          <p:cNvPr id="11" name="Slide Number Placeholder 10">
            <a:extLst>
              <a:ext uri="{FF2B5EF4-FFF2-40B4-BE49-F238E27FC236}">
                <a16:creationId xmlns:a16="http://schemas.microsoft.com/office/drawing/2014/main" id="{1099BB23-D1EE-74FA-F181-178F63D48233}"/>
              </a:ext>
            </a:extLst>
          </p:cNvPr>
          <p:cNvSpPr>
            <a:spLocks noGrp="1"/>
          </p:cNvSpPr>
          <p:nvPr>
            <p:ph type="sldNum" sz="quarter" idx="12"/>
          </p:nvPr>
        </p:nvSpPr>
        <p:spPr/>
        <p:txBody>
          <a:bodyPr/>
          <a:lstStyle/>
          <a:p>
            <a:fld id="{48F63A3B-78C7-47BE-AE5E-E10140E04643}" type="slidenum">
              <a:rPr lang="en-US" dirty="0"/>
              <a:t>5</a:t>
            </a:fld>
            <a:endParaRPr lang="en-US"/>
          </a:p>
        </p:txBody>
      </p:sp>
      <p:pic>
        <p:nvPicPr>
          <p:cNvPr id="6" name="Picture 5" descr="A close-up of a logo&#10;&#10;AI-generated content may be incorrect.">
            <a:extLst>
              <a:ext uri="{FF2B5EF4-FFF2-40B4-BE49-F238E27FC236}">
                <a16:creationId xmlns:a16="http://schemas.microsoft.com/office/drawing/2014/main" id="{5B836DCA-D614-D74B-0ED2-B466E08B58E2}"/>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75E82DDB-8033-7A17-EF60-2D44D78B9FB3}"/>
              </a:ext>
            </a:extLst>
          </p:cNvPr>
          <p:cNvSpPr txBox="1"/>
          <p:nvPr/>
        </p:nvSpPr>
        <p:spPr>
          <a:xfrm>
            <a:off x="5937584" y="3190374"/>
            <a:ext cx="4447673" cy="19787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cs typeface="Calibri"/>
              </a:rPr>
              <a:t>Tp_D</a:t>
            </a:r>
            <a:r>
              <a:rPr lang="en-US" dirty="0">
                <a:cs typeface="Calibri"/>
              </a:rPr>
              <a:t>: Image splicing tampering (content taken from a different source image).</a:t>
            </a:r>
            <a:endParaRPr lang="en-US" dirty="0">
              <a:ea typeface="Calibri"/>
              <a:cs typeface="Calibri"/>
            </a:endParaRPr>
          </a:p>
          <a:p>
            <a:endParaRPr lang="en-US" dirty="0">
              <a:ea typeface="Calibri"/>
              <a:cs typeface="Calibri"/>
            </a:endParaRPr>
          </a:p>
          <a:p>
            <a:r>
              <a:rPr lang="en-US" b="1" dirty="0" err="1">
                <a:cs typeface="Calibri"/>
              </a:rPr>
              <a:t>Tp_S</a:t>
            </a:r>
            <a:r>
              <a:rPr lang="en-US" dirty="0">
                <a:cs typeface="Calibri"/>
              </a:rPr>
              <a:t>: Copy-move tampering (content copied and moved within the same image).</a:t>
            </a:r>
            <a:endParaRPr lang="en-US" dirty="0">
              <a:ea typeface="Calibri"/>
              <a:cs typeface="Calibri"/>
            </a:endParaRPr>
          </a:p>
          <a:p>
            <a:endParaRPr lang="en-US" dirty="0">
              <a:ea typeface="Calibri"/>
              <a:cs typeface="Calibri"/>
            </a:endParaRPr>
          </a:p>
          <a:p>
            <a:pPr>
              <a:lnSpc>
                <a:spcPts val="1650"/>
              </a:lnSpc>
            </a:pPr>
            <a:endParaRPr lang="en-US" dirty="0">
              <a:ea typeface="Calibri"/>
              <a:cs typeface="Segoe UI"/>
            </a:endParaRPr>
          </a:p>
        </p:txBody>
      </p:sp>
      <p:pic>
        <p:nvPicPr>
          <p:cNvPr id="3" name="Picture 2" descr="A pie chart with numbers and a few images&#10;&#10;AI-generated content may be incorrect.">
            <a:extLst>
              <a:ext uri="{FF2B5EF4-FFF2-40B4-BE49-F238E27FC236}">
                <a16:creationId xmlns:a16="http://schemas.microsoft.com/office/drawing/2014/main" id="{763D8CF0-103B-8D26-0687-754A6435B3A7}"/>
              </a:ext>
            </a:extLst>
          </p:cNvPr>
          <p:cNvPicPr>
            <a:picLocks noChangeAspect="1"/>
          </p:cNvPicPr>
          <p:nvPr/>
        </p:nvPicPr>
        <p:blipFill>
          <a:blip r:embed="rId3"/>
          <a:stretch>
            <a:fillRect/>
          </a:stretch>
        </p:blipFill>
        <p:spPr>
          <a:xfrm>
            <a:off x="1313136" y="2916676"/>
            <a:ext cx="4152900" cy="2828925"/>
          </a:xfrm>
          <a:prstGeom prst="rect">
            <a:avLst/>
          </a:prstGeom>
        </p:spPr>
      </p:pic>
      <p:sp>
        <p:nvSpPr>
          <p:cNvPr id="14" name="TextBox 13">
            <a:extLst>
              <a:ext uri="{FF2B5EF4-FFF2-40B4-BE49-F238E27FC236}">
                <a16:creationId xmlns:a16="http://schemas.microsoft.com/office/drawing/2014/main" id="{B6A2CF14-149C-85B8-4780-0BFED14CDD18}"/>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16" name="TextBox 15">
            <a:extLst>
              <a:ext uri="{FF2B5EF4-FFF2-40B4-BE49-F238E27FC236}">
                <a16:creationId xmlns:a16="http://schemas.microsoft.com/office/drawing/2014/main" id="{316B06E8-FEF2-A315-5331-24EA527E21E2}"/>
              </a:ext>
            </a:extLst>
          </p:cNvPr>
          <p:cNvSpPr txBox="1"/>
          <p:nvPr/>
        </p:nvSpPr>
        <p:spPr>
          <a:xfrm>
            <a:off x="2740472" y="295491"/>
            <a:ext cx="71131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Calibri"/>
              <a:cs typeface="Calibri"/>
            </a:endParaRPr>
          </a:p>
        </p:txBody>
      </p:sp>
    </p:spTree>
    <p:extLst>
      <p:ext uri="{BB962C8B-B14F-4D97-AF65-F5344CB8AC3E}">
        <p14:creationId xmlns:p14="http://schemas.microsoft.com/office/powerpoint/2010/main" val="3668260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B5392-5475-F5A7-D681-3A5B871447C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ED4C4EF-F351-DF17-27CB-FCCFD27388B3}"/>
              </a:ext>
            </a:extLst>
          </p:cNvPr>
          <p:cNvSpPr/>
          <p:nvPr/>
        </p:nvSpPr>
        <p:spPr>
          <a:xfrm>
            <a:off x="565977" y="1304293"/>
            <a:ext cx="11187043" cy="5169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16C4F9E-62F1-A1D5-F59A-18CD5BA9DF27}"/>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745F832C-421B-D95E-AB8C-67AF3C5D8168}"/>
              </a:ext>
            </a:extLst>
          </p:cNvPr>
          <p:cNvSpPr txBox="1"/>
          <p:nvPr/>
        </p:nvSpPr>
        <p:spPr>
          <a:xfrm>
            <a:off x="2892019" y="1390894"/>
            <a:ext cx="72998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E2E2E"/>
                </a:solidFill>
                <a:ea typeface="+mn-lt"/>
                <a:cs typeface="+mn-lt"/>
              </a:rPr>
              <a:t>DATASET DESCRIPTION </a:t>
            </a:r>
            <a:r>
              <a:rPr lang="en-US" sz="3600" b="1" dirty="0">
                <a:solidFill>
                  <a:srgbClr val="2E2E2E"/>
                </a:solidFill>
                <a:latin typeface="Calibri"/>
                <a:ea typeface="+mn-lt"/>
                <a:cs typeface="Calibri"/>
              </a:rPr>
              <a:t>- CASIA.V2.0</a:t>
            </a:r>
            <a:br>
              <a:rPr lang="en-US" sz="3600" b="1" dirty="0">
                <a:solidFill>
                  <a:srgbClr val="2E2E2E"/>
                </a:solidFill>
                <a:latin typeface="Calibri"/>
                <a:ea typeface="+mn-lt"/>
                <a:cs typeface="Calibri"/>
              </a:rPr>
            </a:br>
            <a:endParaRPr lang="en-US" sz="3600" b="1" dirty="0">
              <a:solidFill>
                <a:srgbClr val="2E2E2E"/>
              </a:solidFill>
              <a:latin typeface="Calibri"/>
              <a:ea typeface="Calibri"/>
              <a:cs typeface="Calibri"/>
            </a:endParaRPr>
          </a:p>
        </p:txBody>
      </p:sp>
      <p:sp>
        <p:nvSpPr>
          <p:cNvPr id="8" name="Date Placeholder 7">
            <a:extLst>
              <a:ext uri="{FF2B5EF4-FFF2-40B4-BE49-F238E27FC236}">
                <a16:creationId xmlns:a16="http://schemas.microsoft.com/office/drawing/2014/main" id="{56FE1FA7-E736-081F-95D6-B26A0FC06565}"/>
              </a:ext>
            </a:extLst>
          </p:cNvPr>
          <p:cNvSpPr>
            <a:spLocks noGrp="1"/>
          </p:cNvSpPr>
          <p:nvPr>
            <p:ph type="dt" sz="half" idx="10"/>
          </p:nvPr>
        </p:nvSpPr>
        <p:spPr/>
        <p:txBody>
          <a:bodyPr/>
          <a:lstStyle/>
          <a:p>
            <a:fld id="{20E1F8A1-A260-43E4-B67A-5CE8FA911EE5}" type="datetime1">
              <a:rPr lang="en-US" smtClean="0"/>
              <a:t>4/21/2025</a:t>
            </a:fld>
            <a:endParaRPr lang="en-US"/>
          </a:p>
        </p:txBody>
      </p:sp>
      <p:sp>
        <p:nvSpPr>
          <p:cNvPr id="11" name="Slide Number Placeholder 10">
            <a:extLst>
              <a:ext uri="{FF2B5EF4-FFF2-40B4-BE49-F238E27FC236}">
                <a16:creationId xmlns:a16="http://schemas.microsoft.com/office/drawing/2014/main" id="{0B1E473B-F33D-563F-A148-F8A61AD3C3C8}"/>
              </a:ext>
            </a:extLst>
          </p:cNvPr>
          <p:cNvSpPr>
            <a:spLocks noGrp="1"/>
          </p:cNvSpPr>
          <p:nvPr>
            <p:ph type="sldNum" sz="quarter" idx="12"/>
          </p:nvPr>
        </p:nvSpPr>
        <p:spPr/>
        <p:txBody>
          <a:bodyPr/>
          <a:lstStyle/>
          <a:p>
            <a:fld id="{48F63A3B-78C7-47BE-AE5E-E10140E04643}" type="slidenum">
              <a:rPr lang="en-US" dirty="0"/>
              <a:t>6</a:t>
            </a:fld>
            <a:endParaRPr lang="en-US"/>
          </a:p>
        </p:txBody>
      </p:sp>
      <p:pic>
        <p:nvPicPr>
          <p:cNvPr id="6" name="Picture 5" descr="A close-up of a logo&#10;&#10;AI-generated content may be incorrect.">
            <a:extLst>
              <a:ext uri="{FF2B5EF4-FFF2-40B4-BE49-F238E27FC236}">
                <a16:creationId xmlns:a16="http://schemas.microsoft.com/office/drawing/2014/main" id="{7DAA7B6E-148C-EA52-DCE0-7634D189FE7C}"/>
              </a:ext>
            </a:extLst>
          </p:cNvPr>
          <p:cNvPicPr>
            <a:picLocks noChangeAspect="1"/>
          </p:cNvPicPr>
          <p:nvPr/>
        </p:nvPicPr>
        <p:blipFill>
          <a:blip r:embed="rId2"/>
          <a:stretch>
            <a:fillRect/>
          </a:stretch>
        </p:blipFill>
        <p:spPr>
          <a:xfrm>
            <a:off x="1" y="54524"/>
            <a:ext cx="2503714" cy="621059"/>
          </a:xfrm>
          <a:prstGeom prst="rect">
            <a:avLst/>
          </a:prstGeom>
        </p:spPr>
      </p:pic>
      <p:sp>
        <p:nvSpPr>
          <p:cNvPr id="10" name="TextBox 9">
            <a:extLst>
              <a:ext uri="{FF2B5EF4-FFF2-40B4-BE49-F238E27FC236}">
                <a16:creationId xmlns:a16="http://schemas.microsoft.com/office/drawing/2014/main" id="{DCB6B0B6-21AC-7EEA-1656-E743FEEB360E}"/>
              </a:ext>
            </a:extLst>
          </p:cNvPr>
          <p:cNvSpPr txBox="1"/>
          <p:nvPr/>
        </p:nvSpPr>
        <p:spPr>
          <a:xfrm>
            <a:off x="5937584" y="3190374"/>
            <a:ext cx="4447673" cy="19787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err="1">
                <a:cs typeface="Calibri"/>
              </a:rPr>
              <a:t>Tp_D</a:t>
            </a:r>
            <a:r>
              <a:rPr lang="en-US" dirty="0">
                <a:cs typeface="Calibri"/>
              </a:rPr>
              <a:t>: Image splicing tampering (content taken from a different source image).</a:t>
            </a:r>
            <a:endParaRPr lang="en-US" dirty="0">
              <a:ea typeface="Calibri"/>
              <a:cs typeface="Calibri"/>
            </a:endParaRPr>
          </a:p>
          <a:p>
            <a:endParaRPr lang="en-US" dirty="0">
              <a:ea typeface="Calibri"/>
              <a:cs typeface="Calibri"/>
            </a:endParaRPr>
          </a:p>
          <a:p>
            <a:r>
              <a:rPr lang="en-US" b="1" dirty="0" err="1">
                <a:cs typeface="Calibri"/>
              </a:rPr>
              <a:t>Tp_S</a:t>
            </a:r>
            <a:r>
              <a:rPr lang="en-US" dirty="0">
                <a:cs typeface="Calibri"/>
              </a:rPr>
              <a:t>: Copy-move tampering (content copied and moved within the same image).</a:t>
            </a:r>
            <a:endParaRPr lang="en-US" dirty="0">
              <a:ea typeface="Calibri"/>
              <a:cs typeface="Calibri"/>
            </a:endParaRPr>
          </a:p>
          <a:p>
            <a:endParaRPr lang="en-US" dirty="0">
              <a:ea typeface="Calibri"/>
              <a:cs typeface="Calibri"/>
            </a:endParaRPr>
          </a:p>
          <a:p>
            <a:pPr>
              <a:lnSpc>
                <a:spcPts val="1650"/>
              </a:lnSpc>
            </a:pPr>
            <a:endParaRPr lang="en-US" dirty="0">
              <a:ea typeface="Calibri"/>
              <a:cs typeface="Segoe UI"/>
            </a:endParaRPr>
          </a:p>
        </p:txBody>
      </p:sp>
      <p:pic>
        <p:nvPicPr>
          <p:cNvPr id="3" name="Picture 2" descr="A pie chart with numbers and a few images&#10;&#10;AI-generated content may be incorrect.">
            <a:extLst>
              <a:ext uri="{FF2B5EF4-FFF2-40B4-BE49-F238E27FC236}">
                <a16:creationId xmlns:a16="http://schemas.microsoft.com/office/drawing/2014/main" id="{701567AB-C568-4770-A52D-5F90DDA5298B}"/>
              </a:ext>
            </a:extLst>
          </p:cNvPr>
          <p:cNvPicPr>
            <a:picLocks noChangeAspect="1"/>
          </p:cNvPicPr>
          <p:nvPr/>
        </p:nvPicPr>
        <p:blipFill>
          <a:blip r:embed="rId3"/>
          <a:stretch>
            <a:fillRect/>
          </a:stretch>
        </p:blipFill>
        <p:spPr>
          <a:xfrm>
            <a:off x="1313136" y="2592607"/>
            <a:ext cx="4152900" cy="2828925"/>
          </a:xfrm>
          <a:prstGeom prst="rect">
            <a:avLst/>
          </a:prstGeom>
        </p:spPr>
      </p:pic>
      <p:sp>
        <p:nvSpPr>
          <p:cNvPr id="7" name="TextBox 6">
            <a:extLst>
              <a:ext uri="{FF2B5EF4-FFF2-40B4-BE49-F238E27FC236}">
                <a16:creationId xmlns:a16="http://schemas.microsoft.com/office/drawing/2014/main" id="{EDFD5DF1-F810-7580-F58A-0225148F21A4}"/>
              </a:ext>
            </a:extLst>
          </p:cNvPr>
          <p:cNvSpPr txBox="1"/>
          <p:nvPr/>
        </p:nvSpPr>
        <p:spPr>
          <a:xfrm>
            <a:off x="2539946" y="365675"/>
            <a:ext cx="71131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Calibri"/>
              <a:cs typeface="Calibri"/>
            </a:endParaRPr>
          </a:p>
        </p:txBody>
      </p:sp>
      <p:sp>
        <p:nvSpPr>
          <p:cNvPr id="2" name="TextBox 1">
            <a:extLst>
              <a:ext uri="{FF2B5EF4-FFF2-40B4-BE49-F238E27FC236}">
                <a16:creationId xmlns:a16="http://schemas.microsoft.com/office/drawing/2014/main" id="{418C7E5D-0524-BA1A-A821-C25867C7DD2F}"/>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Tree>
    <p:extLst>
      <p:ext uri="{BB962C8B-B14F-4D97-AF65-F5344CB8AC3E}">
        <p14:creationId xmlns:p14="http://schemas.microsoft.com/office/powerpoint/2010/main" val="416972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263CA-FC21-E314-DE73-AD43CC9E9390}"/>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F70A60A-AEF9-FD28-B711-79991F3FB98C}"/>
              </a:ext>
            </a:extLst>
          </p:cNvPr>
          <p:cNvSpPr/>
          <p:nvPr/>
        </p:nvSpPr>
        <p:spPr>
          <a:xfrm>
            <a:off x="565977" y="1304293"/>
            <a:ext cx="11187043" cy="5169945"/>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0FF0CA1-ACE6-B968-2C09-CD1E8A170ACE}"/>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7D1DEEE9-736D-5580-5046-0DA7C3026577}"/>
              </a:ext>
            </a:extLst>
          </p:cNvPr>
          <p:cNvSpPr txBox="1"/>
          <p:nvPr/>
        </p:nvSpPr>
        <p:spPr>
          <a:xfrm>
            <a:off x="2892019" y="1390894"/>
            <a:ext cx="72998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E2E2E"/>
                </a:solidFill>
                <a:ea typeface="+mn-lt"/>
                <a:cs typeface="+mn-lt"/>
              </a:rPr>
              <a:t>DATASET DESCRIPTION </a:t>
            </a:r>
            <a:r>
              <a:rPr lang="en-US" sz="3600" b="1" dirty="0">
                <a:solidFill>
                  <a:srgbClr val="2E2E2E"/>
                </a:solidFill>
                <a:latin typeface="Calibri"/>
                <a:ea typeface="+mn-lt"/>
                <a:cs typeface="Calibri"/>
              </a:rPr>
              <a:t>- CASIA.V2.0</a:t>
            </a:r>
            <a:br>
              <a:rPr lang="en-US" sz="3600" b="1" dirty="0">
                <a:solidFill>
                  <a:srgbClr val="2E2E2E"/>
                </a:solidFill>
                <a:latin typeface="Calibri"/>
                <a:ea typeface="+mn-lt"/>
                <a:cs typeface="Calibri"/>
              </a:rPr>
            </a:br>
            <a:endParaRPr lang="en-US" sz="3600" b="1" dirty="0">
              <a:solidFill>
                <a:srgbClr val="2E2E2E"/>
              </a:solidFill>
              <a:latin typeface="Calibri"/>
              <a:ea typeface="Calibri"/>
              <a:cs typeface="Calibri"/>
            </a:endParaRPr>
          </a:p>
        </p:txBody>
      </p:sp>
      <p:sp>
        <p:nvSpPr>
          <p:cNvPr id="8" name="Date Placeholder 7">
            <a:extLst>
              <a:ext uri="{FF2B5EF4-FFF2-40B4-BE49-F238E27FC236}">
                <a16:creationId xmlns:a16="http://schemas.microsoft.com/office/drawing/2014/main" id="{256FAD21-EFF0-805A-2316-9C3C683CE63F}"/>
              </a:ext>
            </a:extLst>
          </p:cNvPr>
          <p:cNvSpPr>
            <a:spLocks noGrp="1"/>
          </p:cNvSpPr>
          <p:nvPr>
            <p:ph type="dt" sz="half" idx="10"/>
          </p:nvPr>
        </p:nvSpPr>
        <p:spPr/>
        <p:txBody>
          <a:bodyPr/>
          <a:lstStyle/>
          <a:p>
            <a:fld id="{20E1F8A1-A260-43E4-B67A-5CE8FA911EE5}" type="datetime1">
              <a:rPr lang="en-US" smtClean="0"/>
              <a:t>4/21/2025</a:t>
            </a:fld>
            <a:endParaRPr lang="en-US"/>
          </a:p>
        </p:txBody>
      </p:sp>
      <p:sp>
        <p:nvSpPr>
          <p:cNvPr id="11" name="Slide Number Placeholder 10">
            <a:extLst>
              <a:ext uri="{FF2B5EF4-FFF2-40B4-BE49-F238E27FC236}">
                <a16:creationId xmlns:a16="http://schemas.microsoft.com/office/drawing/2014/main" id="{1B862E4B-D2DC-EDA6-7564-BC5BDEBEB9C4}"/>
              </a:ext>
            </a:extLst>
          </p:cNvPr>
          <p:cNvSpPr>
            <a:spLocks noGrp="1"/>
          </p:cNvSpPr>
          <p:nvPr>
            <p:ph type="sldNum" sz="quarter" idx="12"/>
          </p:nvPr>
        </p:nvSpPr>
        <p:spPr/>
        <p:txBody>
          <a:bodyPr/>
          <a:lstStyle/>
          <a:p>
            <a:fld id="{48F63A3B-78C7-47BE-AE5E-E10140E04643}" type="slidenum">
              <a:rPr lang="en-US" dirty="0"/>
              <a:t>7</a:t>
            </a:fld>
            <a:endParaRPr lang="en-US"/>
          </a:p>
        </p:txBody>
      </p:sp>
      <p:pic>
        <p:nvPicPr>
          <p:cNvPr id="6" name="Picture 5" descr="A close-up of a logo&#10;&#10;AI-generated content may be incorrect.">
            <a:extLst>
              <a:ext uri="{FF2B5EF4-FFF2-40B4-BE49-F238E27FC236}">
                <a16:creationId xmlns:a16="http://schemas.microsoft.com/office/drawing/2014/main" id="{20FFC351-13F3-B40C-C2D2-3D2CD884AF42}"/>
              </a:ext>
            </a:extLst>
          </p:cNvPr>
          <p:cNvPicPr>
            <a:picLocks noChangeAspect="1"/>
          </p:cNvPicPr>
          <p:nvPr/>
        </p:nvPicPr>
        <p:blipFill>
          <a:blip r:embed="rId2"/>
          <a:stretch>
            <a:fillRect/>
          </a:stretch>
        </p:blipFill>
        <p:spPr>
          <a:xfrm>
            <a:off x="1" y="54524"/>
            <a:ext cx="2503714" cy="621059"/>
          </a:xfrm>
          <a:prstGeom prst="rect">
            <a:avLst/>
          </a:prstGeom>
        </p:spPr>
      </p:pic>
      <p:pic>
        <p:nvPicPr>
          <p:cNvPr id="5" name="Picture 4" descr="A graph of numbers and a number of images&#10;&#10;AI-generated content may be incorrect.">
            <a:extLst>
              <a:ext uri="{FF2B5EF4-FFF2-40B4-BE49-F238E27FC236}">
                <a16:creationId xmlns:a16="http://schemas.microsoft.com/office/drawing/2014/main" id="{55D678D9-1363-E448-9850-357BC94DA2BD}"/>
              </a:ext>
            </a:extLst>
          </p:cNvPr>
          <p:cNvPicPr>
            <a:picLocks noChangeAspect="1"/>
          </p:cNvPicPr>
          <p:nvPr/>
        </p:nvPicPr>
        <p:blipFill>
          <a:blip r:embed="rId3"/>
          <a:stretch>
            <a:fillRect/>
          </a:stretch>
        </p:blipFill>
        <p:spPr>
          <a:xfrm>
            <a:off x="1475718" y="2260819"/>
            <a:ext cx="8820150" cy="4000500"/>
          </a:xfrm>
          <a:prstGeom prst="rect">
            <a:avLst/>
          </a:prstGeom>
        </p:spPr>
      </p:pic>
      <p:sp>
        <p:nvSpPr>
          <p:cNvPr id="3" name="TextBox 2">
            <a:extLst>
              <a:ext uri="{FF2B5EF4-FFF2-40B4-BE49-F238E27FC236}">
                <a16:creationId xmlns:a16="http://schemas.microsoft.com/office/drawing/2014/main" id="{EF901A4D-5C7F-A972-2599-990E2C05F99D}"/>
              </a:ext>
            </a:extLst>
          </p:cNvPr>
          <p:cNvSpPr txBox="1"/>
          <p:nvPr/>
        </p:nvSpPr>
        <p:spPr>
          <a:xfrm>
            <a:off x="2539946" y="475965"/>
            <a:ext cx="711318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Calibri"/>
              <a:cs typeface="Calibri"/>
            </a:endParaRPr>
          </a:p>
        </p:txBody>
      </p:sp>
      <p:sp>
        <p:nvSpPr>
          <p:cNvPr id="7" name="TextBox 6">
            <a:extLst>
              <a:ext uri="{FF2B5EF4-FFF2-40B4-BE49-F238E27FC236}">
                <a16:creationId xmlns:a16="http://schemas.microsoft.com/office/drawing/2014/main" id="{51AAB5E5-06ED-497A-82B0-38360CCA0D22}"/>
              </a:ext>
            </a:extLst>
          </p:cNvPr>
          <p:cNvSpPr txBox="1"/>
          <p:nvPr/>
        </p:nvSpPr>
        <p:spPr>
          <a:xfrm>
            <a:off x="8925426" y="6529137"/>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Team: Group 31</a:t>
            </a:r>
            <a:r>
              <a:rPr lang="en-US">
                <a:latin typeface="Times New Roman"/>
              </a:rPr>
              <a:t> </a:t>
            </a:r>
            <a:r>
              <a:rPr lang="en-US">
                <a:latin typeface="Times New Roman"/>
                <a:cs typeface="Times New Roman"/>
              </a:rPr>
              <a:t>​</a:t>
            </a:r>
            <a:endParaRPr lang="en-US"/>
          </a:p>
        </p:txBody>
      </p:sp>
    </p:spTree>
    <p:extLst>
      <p:ext uri="{BB962C8B-B14F-4D97-AF65-F5344CB8AC3E}">
        <p14:creationId xmlns:p14="http://schemas.microsoft.com/office/powerpoint/2010/main" val="2331353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F0312-1A04-4C2B-A061-44913E0DE271}"/>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808C7CE-5289-1D7B-E08C-A4D1C88BB378}"/>
              </a:ext>
            </a:extLst>
          </p:cNvPr>
          <p:cNvSpPr/>
          <p:nvPr/>
        </p:nvSpPr>
        <p:spPr>
          <a:xfrm>
            <a:off x="565977" y="848845"/>
            <a:ext cx="11178285" cy="5642910"/>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F275CAC-23EE-30AA-0D80-8473288EB194}"/>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B6912C54-192A-5335-2A68-71B2E6AC8D4C}"/>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3A2A4CEC-0322-90E3-BA6C-1A67890BEAEC}"/>
              </a:ext>
            </a:extLst>
          </p:cNvPr>
          <p:cNvSpPr txBox="1"/>
          <p:nvPr/>
        </p:nvSpPr>
        <p:spPr>
          <a:xfrm>
            <a:off x="2839467" y="970480"/>
            <a:ext cx="72998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E2E2E"/>
                </a:solidFill>
                <a:ea typeface="+mn-lt"/>
                <a:cs typeface="+mn-lt"/>
              </a:rPr>
              <a:t>Scanned document DATASET </a:t>
            </a:r>
            <a:br>
              <a:rPr lang="en-US" sz="3600" b="1" dirty="0">
                <a:solidFill>
                  <a:srgbClr val="2E2E2E"/>
                </a:solidFill>
                <a:latin typeface="Calibri"/>
                <a:ea typeface="+mn-lt"/>
                <a:cs typeface="Calibri"/>
              </a:rPr>
            </a:br>
            <a:endParaRPr lang="en-US" sz="3600" b="1" dirty="0">
              <a:solidFill>
                <a:srgbClr val="2E2E2E"/>
              </a:solidFill>
              <a:latin typeface="Calibri"/>
              <a:ea typeface="Calibri"/>
              <a:cs typeface="Calibri"/>
            </a:endParaRPr>
          </a:p>
        </p:txBody>
      </p:sp>
      <p:sp>
        <p:nvSpPr>
          <p:cNvPr id="8" name="Date Placeholder 7">
            <a:extLst>
              <a:ext uri="{FF2B5EF4-FFF2-40B4-BE49-F238E27FC236}">
                <a16:creationId xmlns:a16="http://schemas.microsoft.com/office/drawing/2014/main" id="{6CD29BC3-7CE3-F850-07FB-191D23B6783A}"/>
              </a:ext>
            </a:extLst>
          </p:cNvPr>
          <p:cNvSpPr>
            <a:spLocks noGrp="1"/>
          </p:cNvSpPr>
          <p:nvPr>
            <p:ph type="dt" sz="half" idx="10"/>
          </p:nvPr>
        </p:nvSpPr>
        <p:spPr/>
        <p:txBody>
          <a:bodyPr/>
          <a:lstStyle/>
          <a:p>
            <a:fld id="{20E1F8A1-A260-43E4-B67A-5CE8FA911EE5}" type="datetime1">
              <a:rPr lang="en-US" smtClean="0"/>
              <a:t>4/21/2025</a:t>
            </a:fld>
            <a:endParaRPr lang="en-US"/>
          </a:p>
        </p:txBody>
      </p:sp>
      <p:sp>
        <p:nvSpPr>
          <p:cNvPr id="11" name="Slide Number Placeholder 10">
            <a:extLst>
              <a:ext uri="{FF2B5EF4-FFF2-40B4-BE49-F238E27FC236}">
                <a16:creationId xmlns:a16="http://schemas.microsoft.com/office/drawing/2014/main" id="{25CE7C4F-E3A1-C6B5-1885-309EB7D98CC8}"/>
              </a:ext>
            </a:extLst>
          </p:cNvPr>
          <p:cNvSpPr>
            <a:spLocks noGrp="1"/>
          </p:cNvSpPr>
          <p:nvPr>
            <p:ph type="sldNum" sz="quarter" idx="12"/>
          </p:nvPr>
        </p:nvSpPr>
        <p:spPr/>
        <p:txBody>
          <a:bodyPr/>
          <a:lstStyle/>
          <a:p>
            <a:fld id="{48F63A3B-78C7-47BE-AE5E-E10140E04643}" type="slidenum">
              <a:rPr lang="en-US" dirty="0"/>
              <a:t>8</a:t>
            </a:fld>
            <a:endParaRPr lang="en-US"/>
          </a:p>
        </p:txBody>
      </p:sp>
      <p:pic>
        <p:nvPicPr>
          <p:cNvPr id="6" name="Picture 5" descr="A close-up of a logo&#10;&#10;AI-generated content may be incorrect.">
            <a:extLst>
              <a:ext uri="{FF2B5EF4-FFF2-40B4-BE49-F238E27FC236}">
                <a16:creationId xmlns:a16="http://schemas.microsoft.com/office/drawing/2014/main" id="{A6B60B1B-D59C-CE6A-C6FE-402FABC4593E}"/>
              </a:ext>
            </a:extLst>
          </p:cNvPr>
          <p:cNvPicPr>
            <a:picLocks noChangeAspect="1"/>
          </p:cNvPicPr>
          <p:nvPr/>
        </p:nvPicPr>
        <p:blipFill>
          <a:blip r:embed="rId2"/>
          <a:stretch>
            <a:fillRect/>
          </a:stretch>
        </p:blipFill>
        <p:spPr>
          <a:xfrm>
            <a:off x="1" y="54524"/>
            <a:ext cx="2503714" cy="621059"/>
          </a:xfrm>
          <a:prstGeom prst="rect">
            <a:avLst/>
          </a:prstGeom>
        </p:spPr>
      </p:pic>
      <p:sp>
        <p:nvSpPr>
          <p:cNvPr id="12" name="TextBox 11">
            <a:extLst>
              <a:ext uri="{FF2B5EF4-FFF2-40B4-BE49-F238E27FC236}">
                <a16:creationId xmlns:a16="http://schemas.microsoft.com/office/drawing/2014/main" id="{DC037B35-FCAF-1A43-6E44-4C41DBE9512A}"/>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sp>
        <p:nvSpPr>
          <p:cNvPr id="2" name="Content Placeholder 2">
            <a:extLst>
              <a:ext uri="{FF2B5EF4-FFF2-40B4-BE49-F238E27FC236}">
                <a16:creationId xmlns:a16="http://schemas.microsoft.com/office/drawing/2014/main" id="{09689102-7A51-A785-58CE-CB2E7265339F}"/>
              </a:ext>
            </a:extLst>
          </p:cNvPr>
          <p:cNvSpPr>
            <a:spLocks noGrp="1"/>
          </p:cNvSpPr>
          <p:nvPr/>
        </p:nvSpPr>
        <p:spPr>
          <a:xfrm>
            <a:off x="1240686" y="1735102"/>
            <a:ext cx="5969877" cy="4763322"/>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ea typeface="+mn-lt"/>
                <a:cs typeface="+mn-lt"/>
              </a:rPr>
              <a:t>Dataset - </a:t>
            </a:r>
            <a:r>
              <a:rPr lang="en-US" sz="2000" b="1" dirty="0">
                <a:solidFill>
                  <a:srgbClr val="000000"/>
                </a:solidFill>
                <a:ea typeface="+mn-lt"/>
                <a:cs typeface="+mn-lt"/>
              </a:rPr>
              <a:t>Document Forgery detection Computer Vision Project</a:t>
            </a:r>
            <a:endParaRPr lang="en-US" sz="2000" b="1" dirty="0">
              <a:ea typeface="+mn-lt"/>
              <a:cs typeface="+mn-lt"/>
            </a:endParaRPr>
          </a:p>
          <a:p>
            <a:r>
              <a:rPr lang="en-US" sz="2000" dirty="0">
                <a:ea typeface="+mn-lt"/>
                <a:cs typeface="+mn-lt"/>
              </a:rPr>
              <a:t>Collected from </a:t>
            </a:r>
            <a:r>
              <a:rPr lang="en-US" sz="2000" err="1">
                <a:ea typeface="+mn-lt"/>
                <a:cs typeface="+mn-lt"/>
              </a:rPr>
              <a:t>roboflow</a:t>
            </a:r>
            <a:endParaRPr lang="en-US" sz="2000">
              <a:ea typeface="+mn-lt"/>
              <a:cs typeface="+mn-lt"/>
            </a:endParaRPr>
          </a:p>
          <a:p>
            <a:pPr lvl="1">
              <a:buFont typeface="Courier New" pitchFamily="34" charset="0"/>
              <a:buChar char="o"/>
            </a:pPr>
            <a:r>
              <a:rPr lang="en-US" sz="1600" dirty="0">
                <a:ea typeface="+mn-lt"/>
                <a:cs typeface="+mn-lt"/>
              </a:rPr>
              <a:t>https://universe.roboflow.com/document-forgery-detection/document-forgery-detection</a:t>
            </a:r>
            <a:endParaRPr lang="en-US" sz="1600" dirty="0">
              <a:ea typeface="Calibri" panose="020F0502020204030204"/>
              <a:cs typeface="Calibri" panose="020F0502020204030204"/>
            </a:endParaRPr>
          </a:p>
          <a:p>
            <a:r>
              <a:rPr lang="en-US" sz="2000" dirty="0">
                <a:ea typeface="+mn-lt"/>
                <a:cs typeface="+mn-lt"/>
              </a:rPr>
              <a:t>It consists of </a:t>
            </a:r>
            <a:endParaRPr lang="en-US"/>
          </a:p>
          <a:p>
            <a:pPr lvl="1">
              <a:buFont typeface="Courier New,monospace" pitchFamily="34" charset="0"/>
              <a:buChar char="o"/>
            </a:pPr>
            <a:r>
              <a:rPr lang="en-US" sz="1800" dirty="0">
                <a:ea typeface="+mn-lt"/>
                <a:cs typeface="+mn-lt"/>
              </a:rPr>
              <a:t>Train images-887</a:t>
            </a:r>
            <a:endParaRPr lang="en-US" sz="1800">
              <a:ea typeface="Calibri"/>
              <a:cs typeface="Calibri"/>
            </a:endParaRPr>
          </a:p>
          <a:p>
            <a:pPr lvl="1">
              <a:buFont typeface="Courier New,monospace" pitchFamily="34" charset="0"/>
              <a:buChar char="o"/>
            </a:pPr>
            <a:r>
              <a:rPr lang="en-US" sz="1800" dirty="0">
                <a:ea typeface="+mn-lt"/>
                <a:cs typeface="+mn-lt"/>
              </a:rPr>
              <a:t>Validation images-85</a:t>
            </a:r>
            <a:endParaRPr lang="en-US" sz="1800">
              <a:ea typeface="Calibri"/>
              <a:cs typeface="Calibri"/>
            </a:endParaRPr>
          </a:p>
          <a:p>
            <a:pPr lvl="1">
              <a:buFont typeface="Courier New,monospace" pitchFamily="34" charset="0"/>
              <a:buChar char="o"/>
            </a:pPr>
            <a:r>
              <a:rPr lang="en-US" sz="1800" dirty="0">
                <a:ea typeface="+mn-lt"/>
                <a:cs typeface="+mn-lt"/>
              </a:rPr>
              <a:t>Test images-25</a:t>
            </a:r>
          </a:p>
          <a:p>
            <a:r>
              <a:rPr lang="en-US" sz="2000" dirty="0">
                <a:ea typeface="+mn-lt"/>
                <a:cs typeface="+mn-lt"/>
              </a:rPr>
              <a:t>A model was deployed by </a:t>
            </a:r>
            <a:r>
              <a:rPr lang="en-US" sz="2000" err="1">
                <a:ea typeface="+mn-lt"/>
                <a:cs typeface="+mn-lt"/>
              </a:rPr>
              <a:t>roboflow</a:t>
            </a:r>
            <a:r>
              <a:rPr lang="en-US" sz="2000" dirty="0">
                <a:ea typeface="+mn-lt"/>
                <a:cs typeface="+mn-lt"/>
              </a:rPr>
              <a:t> with</a:t>
            </a:r>
            <a:endParaRPr lang="en-US" dirty="0"/>
          </a:p>
          <a:p>
            <a:pPr lvl="1">
              <a:buFont typeface="Courier New" pitchFamily="34" charset="0"/>
              <a:buChar char="o"/>
            </a:pPr>
            <a:r>
              <a:rPr lang="en-US" sz="2000" err="1">
                <a:ea typeface="+mn-lt"/>
                <a:cs typeface="+mn-lt"/>
              </a:rPr>
              <a:t>mAP</a:t>
            </a:r>
            <a:r>
              <a:rPr lang="en-US" sz="1600" dirty="0">
                <a:ea typeface="+mn-lt"/>
                <a:cs typeface="+mn-lt"/>
              </a:rPr>
              <a:t> - </a:t>
            </a:r>
            <a:r>
              <a:rPr lang="en-US" sz="2000" dirty="0">
                <a:ea typeface="+mn-lt"/>
                <a:cs typeface="+mn-lt"/>
              </a:rPr>
              <a:t>55.8%</a:t>
            </a:r>
            <a:endParaRPr lang="en-US">
              <a:ea typeface="+mn-lt"/>
              <a:cs typeface="+mn-lt"/>
            </a:endParaRPr>
          </a:p>
          <a:p>
            <a:pPr lvl="1">
              <a:buFont typeface="Courier New" pitchFamily="34" charset="0"/>
              <a:buChar char="o"/>
            </a:pPr>
            <a:r>
              <a:rPr lang="en-US" sz="2000" dirty="0">
                <a:ea typeface="+mn-lt"/>
                <a:cs typeface="+mn-lt"/>
              </a:rPr>
              <a:t>Precision - 72.1%</a:t>
            </a:r>
            <a:endParaRPr lang="en-US" dirty="0">
              <a:ea typeface="+mn-lt"/>
              <a:cs typeface="+mn-lt"/>
            </a:endParaRPr>
          </a:p>
          <a:p>
            <a:pPr lvl="1">
              <a:buFont typeface="Courier New" pitchFamily="34" charset="0"/>
              <a:buChar char="o"/>
            </a:pPr>
            <a:r>
              <a:rPr lang="en-US" sz="2000" dirty="0">
                <a:ea typeface="+mn-lt"/>
                <a:cs typeface="+mn-lt"/>
              </a:rPr>
              <a:t>Recall - 51.9%</a:t>
            </a:r>
            <a:endParaRPr lang="en-US">
              <a:ea typeface="+mn-lt"/>
              <a:cs typeface="+mn-lt"/>
            </a:endParaRPr>
          </a:p>
          <a:p>
            <a:endParaRPr lang="en-US" sz="2000" dirty="0">
              <a:ea typeface="+mn-lt"/>
              <a:cs typeface="+mn-lt"/>
            </a:endParaRPr>
          </a:p>
          <a:p>
            <a:endParaRPr lang="en-US" sz="2000" dirty="0">
              <a:ea typeface="+mn-lt"/>
              <a:cs typeface="+mn-lt"/>
            </a:endParaRPr>
          </a:p>
          <a:p>
            <a:endParaRPr lang="en-US" sz="2000" dirty="0">
              <a:ea typeface="+mn-lt"/>
              <a:cs typeface="+mn-lt"/>
            </a:endParaRPr>
          </a:p>
        </p:txBody>
      </p:sp>
      <p:pic>
        <p:nvPicPr>
          <p:cNvPr id="3" name="Picture 2">
            <a:extLst>
              <a:ext uri="{FF2B5EF4-FFF2-40B4-BE49-F238E27FC236}">
                <a16:creationId xmlns:a16="http://schemas.microsoft.com/office/drawing/2014/main" id="{AD37C3F5-D7A3-F9A0-E8B6-8FEA1A67CCE6}"/>
              </a:ext>
            </a:extLst>
          </p:cNvPr>
          <p:cNvPicPr>
            <a:picLocks noChangeAspect="1"/>
          </p:cNvPicPr>
          <p:nvPr/>
        </p:nvPicPr>
        <p:blipFill>
          <a:blip r:embed="rId3"/>
          <a:stretch>
            <a:fillRect/>
          </a:stretch>
        </p:blipFill>
        <p:spPr>
          <a:xfrm>
            <a:off x="7395287" y="1873743"/>
            <a:ext cx="3952875" cy="3933825"/>
          </a:xfrm>
          <a:prstGeom prst="rect">
            <a:avLst/>
          </a:prstGeom>
        </p:spPr>
      </p:pic>
    </p:spTree>
    <p:extLst>
      <p:ext uri="{BB962C8B-B14F-4D97-AF65-F5344CB8AC3E}">
        <p14:creationId xmlns:p14="http://schemas.microsoft.com/office/powerpoint/2010/main" val="1712055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5CADD-ACAA-1861-F555-AF48A9394FBD}"/>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3E22D160-DFA0-CC39-C550-60CA3F3EE772}"/>
              </a:ext>
            </a:extLst>
          </p:cNvPr>
          <p:cNvSpPr/>
          <p:nvPr/>
        </p:nvSpPr>
        <p:spPr>
          <a:xfrm>
            <a:off x="565977" y="848845"/>
            <a:ext cx="11178285" cy="5642910"/>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ADFD6B3-C9F0-A27E-FC74-74DC5D55400F}"/>
              </a:ext>
            </a:extLst>
          </p:cNvPr>
          <p:cNvSpPr txBox="1"/>
          <p:nvPr/>
        </p:nvSpPr>
        <p:spPr>
          <a:xfrm>
            <a:off x="1478165" y="6491322"/>
            <a:ext cx="19135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8" name="TextBox 17">
            <a:extLst>
              <a:ext uri="{FF2B5EF4-FFF2-40B4-BE49-F238E27FC236}">
                <a16:creationId xmlns:a16="http://schemas.microsoft.com/office/drawing/2014/main" id="{FF20E697-B180-2623-DA41-D55916504617}"/>
              </a:ext>
            </a:extLst>
          </p:cNvPr>
          <p:cNvSpPr txBox="1"/>
          <p:nvPr/>
        </p:nvSpPr>
        <p:spPr>
          <a:xfrm>
            <a:off x="9451092" y="6471844"/>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Team: Group 31</a:t>
            </a:r>
            <a:r>
              <a:rPr lang="en-US" dirty="0">
                <a:latin typeface="Times New Roman"/>
                <a:cs typeface="Times New Roman"/>
              </a:rPr>
              <a:t>  </a:t>
            </a:r>
          </a:p>
          <a:p>
            <a:endParaRPr lang="en-US" dirty="0">
              <a:ea typeface="Calibri"/>
              <a:cs typeface="Calibri"/>
            </a:endParaRPr>
          </a:p>
        </p:txBody>
      </p:sp>
      <p:sp>
        <p:nvSpPr>
          <p:cNvPr id="9" name="TextBox 8">
            <a:extLst>
              <a:ext uri="{FF2B5EF4-FFF2-40B4-BE49-F238E27FC236}">
                <a16:creationId xmlns:a16="http://schemas.microsoft.com/office/drawing/2014/main" id="{BAED2281-9845-B636-7706-B25DEEC9E71D}"/>
              </a:ext>
            </a:extLst>
          </p:cNvPr>
          <p:cNvSpPr txBox="1"/>
          <p:nvPr/>
        </p:nvSpPr>
        <p:spPr>
          <a:xfrm>
            <a:off x="5405743" y="847859"/>
            <a:ext cx="72998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E2E2E"/>
                </a:solidFill>
                <a:ea typeface="+mn-lt"/>
                <a:cs typeface="+mn-lt"/>
              </a:rPr>
              <a:t>Sample Images</a:t>
            </a:r>
            <a:br>
              <a:rPr lang="en-US" sz="3600" b="1" dirty="0">
                <a:solidFill>
                  <a:srgbClr val="2E2E2E"/>
                </a:solidFill>
                <a:latin typeface="Calibri"/>
                <a:ea typeface="+mn-lt"/>
                <a:cs typeface="Calibri"/>
              </a:rPr>
            </a:br>
            <a:endParaRPr lang="en-US" sz="3600" b="1" dirty="0">
              <a:solidFill>
                <a:srgbClr val="2E2E2E"/>
              </a:solidFill>
              <a:latin typeface="Calibri"/>
              <a:ea typeface="Calibri"/>
              <a:cs typeface="Calibri"/>
            </a:endParaRPr>
          </a:p>
        </p:txBody>
      </p:sp>
      <p:sp>
        <p:nvSpPr>
          <p:cNvPr id="8" name="Date Placeholder 7">
            <a:extLst>
              <a:ext uri="{FF2B5EF4-FFF2-40B4-BE49-F238E27FC236}">
                <a16:creationId xmlns:a16="http://schemas.microsoft.com/office/drawing/2014/main" id="{284622C4-506A-3B5F-B236-9AEDD7ECA158}"/>
              </a:ext>
            </a:extLst>
          </p:cNvPr>
          <p:cNvSpPr>
            <a:spLocks noGrp="1"/>
          </p:cNvSpPr>
          <p:nvPr>
            <p:ph type="dt" sz="half" idx="10"/>
          </p:nvPr>
        </p:nvSpPr>
        <p:spPr/>
        <p:txBody>
          <a:bodyPr/>
          <a:lstStyle/>
          <a:p>
            <a:fld id="{20E1F8A1-A260-43E4-B67A-5CE8FA911EE5}" type="datetime1">
              <a:rPr lang="en-US" smtClean="0"/>
              <a:t>4/21/2025</a:t>
            </a:fld>
            <a:endParaRPr lang="en-US"/>
          </a:p>
        </p:txBody>
      </p:sp>
      <p:sp>
        <p:nvSpPr>
          <p:cNvPr id="11" name="Slide Number Placeholder 10">
            <a:extLst>
              <a:ext uri="{FF2B5EF4-FFF2-40B4-BE49-F238E27FC236}">
                <a16:creationId xmlns:a16="http://schemas.microsoft.com/office/drawing/2014/main" id="{9E0309A8-1060-A134-BBCD-527338575210}"/>
              </a:ext>
            </a:extLst>
          </p:cNvPr>
          <p:cNvSpPr>
            <a:spLocks noGrp="1"/>
          </p:cNvSpPr>
          <p:nvPr>
            <p:ph type="sldNum" sz="quarter" idx="12"/>
          </p:nvPr>
        </p:nvSpPr>
        <p:spPr/>
        <p:txBody>
          <a:bodyPr/>
          <a:lstStyle/>
          <a:p>
            <a:fld id="{48F63A3B-78C7-47BE-AE5E-E10140E04643}" type="slidenum">
              <a:rPr lang="en-US" dirty="0"/>
              <a:t>9</a:t>
            </a:fld>
            <a:endParaRPr lang="en-US"/>
          </a:p>
        </p:txBody>
      </p:sp>
      <p:pic>
        <p:nvPicPr>
          <p:cNvPr id="6" name="Picture 5" descr="A close-up of a logo&#10;&#10;AI-generated content may be incorrect.">
            <a:extLst>
              <a:ext uri="{FF2B5EF4-FFF2-40B4-BE49-F238E27FC236}">
                <a16:creationId xmlns:a16="http://schemas.microsoft.com/office/drawing/2014/main" id="{92F18A76-B9B5-3A0B-2862-3A3AF438CE9C}"/>
              </a:ext>
            </a:extLst>
          </p:cNvPr>
          <p:cNvPicPr>
            <a:picLocks noChangeAspect="1"/>
          </p:cNvPicPr>
          <p:nvPr/>
        </p:nvPicPr>
        <p:blipFill>
          <a:blip r:embed="rId2"/>
          <a:stretch>
            <a:fillRect/>
          </a:stretch>
        </p:blipFill>
        <p:spPr>
          <a:xfrm>
            <a:off x="1" y="54524"/>
            <a:ext cx="2503714" cy="621059"/>
          </a:xfrm>
          <a:prstGeom prst="rect">
            <a:avLst/>
          </a:prstGeom>
        </p:spPr>
      </p:pic>
      <p:sp>
        <p:nvSpPr>
          <p:cNvPr id="12" name="TextBox 11">
            <a:extLst>
              <a:ext uri="{FF2B5EF4-FFF2-40B4-BE49-F238E27FC236}">
                <a16:creationId xmlns:a16="http://schemas.microsoft.com/office/drawing/2014/main" id="{8A113676-034D-8DAA-2070-7C5309DBB859}"/>
              </a:ext>
            </a:extLst>
          </p:cNvPr>
          <p:cNvSpPr txBox="1"/>
          <p:nvPr/>
        </p:nvSpPr>
        <p:spPr>
          <a:xfrm>
            <a:off x="2740472" y="295491"/>
            <a:ext cx="7113189"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ea typeface="+mn-lt"/>
                <a:cs typeface="+mn-lt"/>
              </a:rPr>
              <a:t>Forgery Localization in Images and Scanned Documents</a:t>
            </a:r>
          </a:p>
          <a:p>
            <a:endParaRPr lang="en-US" sz="1600" dirty="0">
              <a:ea typeface="+mn-lt"/>
              <a:cs typeface="+mn-lt"/>
            </a:endParaRPr>
          </a:p>
          <a:p>
            <a:endParaRPr lang="en-US" sz="1600" dirty="0">
              <a:ea typeface="+mn-lt"/>
              <a:cs typeface="+mn-lt"/>
            </a:endParaRPr>
          </a:p>
          <a:p>
            <a:endParaRPr lang="en-US" sz="1600" dirty="0">
              <a:ea typeface="Calibri"/>
              <a:cs typeface="Calibri"/>
            </a:endParaRPr>
          </a:p>
        </p:txBody>
      </p:sp>
      <p:pic>
        <p:nvPicPr>
          <p:cNvPr id="5" name="Picture 4" descr="A close-up of a document&#10;&#10;AI-generated content may be incorrect.">
            <a:extLst>
              <a:ext uri="{FF2B5EF4-FFF2-40B4-BE49-F238E27FC236}">
                <a16:creationId xmlns:a16="http://schemas.microsoft.com/office/drawing/2014/main" id="{EF86B085-9983-AFEC-F783-88E0EAE401A7}"/>
              </a:ext>
            </a:extLst>
          </p:cNvPr>
          <p:cNvPicPr>
            <a:picLocks noChangeAspect="1"/>
          </p:cNvPicPr>
          <p:nvPr/>
        </p:nvPicPr>
        <p:blipFill>
          <a:blip r:embed="rId3"/>
          <a:stretch>
            <a:fillRect/>
          </a:stretch>
        </p:blipFill>
        <p:spPr>
          <a:xfrm>
            <a:off x="1421908" y="1053826"/>
            <a:ext cx="3926599" cy="5416003"/>
          </a:xfrm>
          <a:prstGeom prst="rect">
            <a:avLst/>
          </a:prstGeom>
        </p:spPr>
      </p:pic>
      <p:pic>
        <p:nvPicPr>
          <p:cNvPr id="7" name="Picture 6" descr="A screenshot of a medical form&#10;&#10;AI-generated content may be incorrect.">
            <a:extLst>
              <a:ext uri="{FF2B5EF4-FFF2-40B4-BE49-F238E27FC236}">
                <a16:creationId xmlns:a16="http://schemas.microsoft.com/office/drawing/2014/main" id="{61A96C0E-2798-8290-2CC5-21FF6174504F}"/>
              </a:ext>
            </a:extLst>
          </p:cNvPr>
          <p:cNvPicPr>
            <a:picLocks noChangeAspect="1"/>
          </p:cNvPicPr>
          <p:nvPr/>
        </p:nvPicPr>
        <p:blipFill>
          <a:blip r:embed="rId4"/>
          <a:stretch>
            <a:fillRect/>
          </a:stretch>
        </p:blipFill>
        <p:spPr>
          <a:xfrm>
            <a:off x="6151892" y="1610547"/>
            <a:ext cx="4539045" cy="4512770"/>
          </a:xfrm>
          <a:prstGeom prst="rect">
            <a:avLst/>
          </a:prstGeom>
        </p:spPr>
      </p:pic>
    </p:spTree>
    <p:extLst>
      <p:ext uri="{BB962C8B-B14F-4D97-AF65-F5344CB8AC3E}">
        <p14:creationId xmlns:p14="http://schemas.microsoft.com/office/powerpoint/2010/main" val="1154866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4017</Words>
  <Application>Microsoft Office PowerPoint</Application>
  <PresentationFormat>Widescreen</PresentationFormat>
  <Paragraphs>484</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Aptos</vt:lpstr>
      <vt:lpstr>Arial</vt:lpstr>
      <vt:lpstr>Arial,Sans-Serif</vt:lpstr>
      <vt:lpstr>Calibri</vt:lpstr>
      <vt:lpstr>Calibri Light</vt:lpstr>
      <vt:lpstr>Courier New</vt:lpstr>
      <vt:lpstr>Courier New,monospace</vt:lpstr>
      <vt:lpstr>Segoe UI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Prathilothamai m</dc:creator>
  <cp:lastModifiedBy>Vinayakan v s</cp:lastModifiedBy>
  <cp:revision>930</cp:revision>
  <dcterms:created xsi:type="dcterms:W3CDTF">2023-09-21T13:49:06Z</dcterms:created>
  <dcterms:modified xsi:type="dcterms:W3CDTF">2025-04-21T07:42:56Z</dcterms:modified>
</cp:coreProperties>
</file>